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3"/>
  </p:notesMasterIdLst>
  <p:handoutMasterIdLst>
    <p:handoutMasterId r:id="rId24"/>
  </p:handoutMasterIdLst>
  <p:sldIdLst>
    <p:sldId id="273" r:id="rId5"/>
    <p:sldId id="436" r:id="rId6"/>
    <p:sldId id="442" r:id="rId7"/>
    <p:sldId id="444" r:id="rId8"/>
    <p:sldId id="443" r:id="rId9"/>
    <p:sldId id="454" r:id="rId10"/>
    <p:sldId id="427" r:id="rId11"/>
    <p:sldId id="428" r:id="rId12"/>
    <p:sldId id="440" r:id="rId13"/>
    <p:sldId id="445" r:id="rId14"/>
    <p:sldId id="446" r:id="rId15"/>
    <p:sldId id="447" r:id="rId16"/>
    <p:sldId id="448" r:id="rId17"/>
    <p:sldId id="453" r:id="rId18"/>
    <p:sldId id="449" r:id="rId19"/>
    <p:sldId id="450" r:id="rId20"/>
    <p:sldId id="451" r:id="rId21"/>
    <p:sldId id="452" r:id="rId22"/>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05" autoAdjust="0"/>
  </p:normalViewPr>
  <p:slideViewPr>
    <p:cSldViewPr>
      <p:cViewPr varScale="1">
        <p:scale>
          <a:sx n="96" d="100"/>
          <a:sy n="96" d="100"/>
        </p:scale>
        <p:origin x="101" y="86"/>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6/13/2019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6/13/2019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4070993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3771528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233073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3199089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17</a:t>
            </a:fld>
            <a:endParaRPr lang="en-US" dirty="0"/>
          </a:p>
        </p:txBody>
      </p:sp>
    </p:spTree>
    <p:extLst>
      <p:ext uri="{BB962C8B-B14F-4D97-AF65-F5344CB8AC3E}">
        <p14:creationId xmlns:p14="http://schemas.microsoft.com/office/powerpoint/2010/main" val="100596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18</a:t>
            </a:fld>
            <a:endParaRPr lang="en-US" dirty="0"/>
          </a:p>
        </p:txBody>
      </p:sp>
    </p:spTree>
    <p:extLst>
      <p:ext uri="{BB962C8B-B14F-4D97-AF65-F5344CB8AC3E}">
        <p14:creationId xmlns:p14="http://schemas.microsoft.com/office/powerpoint/2010/main" val="25715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56471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179073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2327666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992173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1896951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17245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2466393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srcRect/>
          <a:stretch>
            <a:fillRect/>
          </a:stretch>
        </p:blipFill>
        <p:spPr>
          <a:xfrm>
            <a:off x="11136560" y="6497366"/>
            <a:ext cx="792088" cy="316010"/>
          </a:xfrm>
          <a:prstGeom prst="rect">
            <a:avLst/>
          </a:prstGeom>
        </p:spPr>
      </p:pic>
      <p:sp>
        <p:nvSpPr>
          <p:cNvPr id="11" name="ZoneTexte 10"/>
          <p:cNvSpPr/>
          <p:nvPr userDrawn="1"/>
        </p:nvSpPr>
        <p:spPr>
          <a:xfrm>
            <a:off x="407368" y="6525344"/>
            <a:ext cx="648072" cy="244418"/>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noEditPoints="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extLst>
      <p:ext uri="{BB962C8B-B14F-4D97-AF65-F5344CB8AC3E}">
        <p14:creationId xmlns:p14="http://schemas.microsoft.com/office/powerpoint/2010/main" val="3531919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 id="2147483699" r:id="rId9"/>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smtClean="0"/>
              <a:t>Safety of Aviation Activities</a:t>
            </a:r>
            <a:br>
              <a:rPr lang="fr-FR" dirty="0" smtClean="0"/>
            </a:br>
            <a:r>
              <a:rPr lang="fr-FR" sz="2000" dirty="0" smtClean="0"/>
              <a:t>REGLE HSE GROUPE (CR-GR-HSE-415)</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10380608" cy="3029760"/>
          </a:xfrm>
        </p:spPr>
        <p:txBody>
          <a:bodyPr/>
          <a:lstStyle/>
          <a:p>
            <a:endParaRPr lang="en-US" dirty="0" smtClean="0"/>
          </a:p>
          <a:p>
            <a:pPr>
              <a:spcAft>
                <a:spcPts val="600"/>
              </a:spcAft>
            </a:pPr>
            <a:r>
              <a:rPr lang="en-GB" b="1" i="1" dirty="0" smtClean="0"/>
              <a:t>Executive Summary</a:t>
            </a:r>
          </a:p>
          <a:p>
            <a:pPr algn="just"/>
            <a:r>
              <a:rPr lang="fr-FR" sz="1600" dirty="0" smtClean="0"/>
              <a:t>This rule defines the minimum HSE requirements for aerial activities. It covers the use of airlines, charter flights, aerial work, infrastructure (helipads, ground equipment, etc.), the roles and responsibilities of the Group’s aeronautical technical center and those expected of the entities or affiliates. This rule does not cover non-chartered  air transport of goods, commercial fuelling of aircraft and leisure travel including travel organized by company social committees. </a:t>
            </a:r>
          </a:p>
          <a:p>
            <a:pPr algn="just"/>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Chartered Flights</a:t>
            </a:r>
          </a:p>
        </p:txBody>
      </p:sp>
      <p:sp>
        <p:nvSpPr>
          <p:cNvPr id="11" name="Espace réservé du texte 1"/>
          <p:cNvSpPr txBox="1">
            <a:spLocks/>
          </p:cNvSpPr>
          <p:nvPr/>
        </p:nvSpPr>
        <p:spPr>
          <a:xfrm>
            <a:off x="443372" y="2924944"/>
            <a:ext cx="11449272" cy="324036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Prerequisite Documents for Chartered </a:t>
            </a:r>
            <a:r>
              <a:rPr lang="en-US" u="sng" dirty="0" smtClean="0">
                <a:solidFill>
                  <a:prstClr val="black"/>
                </a:solidFill>
              </a:rPr>
              <a:t>Flights </a:t>
            </a:r>
            <a:r>
              <a:rPr lang="en-GB" u="sng" dirty="0" smtClean="0">
                <a:solidFill>
                  <a:prstClr val="black"/>
                </a:solidFill>
              </a:rPr>
              <a:t>(Requirement 3.3.4)</a:t>
            </a:r>
            <a:endParaRPr lang="fr-FR" u="sng" dirty="0">
              <a:solidFill>
                <a:prstClr val="black"/>
              </a:solidFill>
            </a:endParaRPr>
          </a:p>
          <a:p>
            <a:pPr marL="0" indent="0" algn="just">
              <a:spcBef>
                <a:spcPts val="600"/>
              </a:spcBef>
              <a:spcAft>
                <a:spcPts val="300"/>
              </a:spcAft>
            </a:pPr>
            <a:r>
              <a:rPr lang="en-US" sz="1600" b="0" dirty="0">
                <a:solidFill>
                  <a:prstClr val="black"/>
                </a:solidFill>
              </a:rPr>
              <a:t>The verification of the following documents is a prerequisite for a positive statement from the technical aeronautical centre</a:t>
            </a:r>
            <a:r>
              <a:rPr lang="en-US" sz="1600" b="0" dirty="0" smtClean="0">
                <a:solidFill>
                  <a:prstClr val="black"/>
                </a:solidFill>
              </a:rPr>
              <a:t>:</a:t>
            </a:r>
            <a:endParaRPr lang="fr-FR" sz="1600" b="0" dirty="0" smtClean="0">
              <a:solidFill>
                <a:prstClr val="black"/>
              </a:solidFill>
            </a:endParaRP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certificate issued by a national civil aviation authority and corresponding to the type of activity carried out for the Group</a:t>
            </a:r>
            <a:r>
              <a:rPr lang="en-US" sz="1400" b="0" dirty="0" smtClean="0">
                <a:solidFill>
                  <a:prstClr val="black"/>
                </a:solidFill>
                <a:ea typeface="+mn-ea"/>
                <a:cs typeface="+mn-cs"/>
              </a:rPr>
              <a:t>:</a:t>
            </a:r>
            <a:endParaRPr lang="fr-FR" sz="1400" b="0" dirty="0" smtClean="0">
              <a:solidFill>
                <a:prstClr val="black"/>
              </a:solidFill>
              <a:ea typeface="+mn-ea"/>
              <a:cs typeface="+mn-cs"/>
            </a:endParaRPr>
          </a:p>
          <a:p>
            <a:pPr marL="744538" lvl="3" indent="-173038" algn="just">
              <a:spcBef>
                <a:spcPts val="300"/>
              </a:spcBef>
              <a:spcAft>
                <a:spcPts val="300"/>
              </a:spcAft>
              <a:buFont typeface="Courier New" panose="02070309020205020404" pitchFamily="49" charset="0"/>
              <a:buChar char="o"/>
            </a:pPr>
            <a:r>
              <a:rPr lang="en-US" sz="1200" dirty="0" smtClean="0">
                <a:solidFill>
                  <a:prstClr val="black"/>
                </a:solidFill>
              </a:rPr>
              <a:t>­	A valid Air Operator Certificate (AOC) for passenger transport or;</a:t>
            </a:r>
          </a:p>
          <a:p>
            <a:pPr marL="744538" lvl="3" indent="-173038" algn="just">
              <a:spcBef>
                <a:spcPts val="300"/>
              </a:spcBef>
              <a:spcAft>
                <a:spcPts val="300"/>
              </a:spcAft>
              <a:buFont typeface="Courier New" panose="02070309020205020404" pitchFamily="49" charset="0"/>
              <a:buChar char="o"/>
            </a:pPr>
            <a:r>
              <a:rPr lang="en-US" sz="1200" dirty="0" smtClean="0">
                <a:solidFill>
                  <a:prstClr val="black"/>
                </a:solidFill>
              </a:rPr>
              <a:t>­	An Aerial Work Certificate (AWC) or equivalent for specialised operations.</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valid Aircraft Maintenance Organisation (AMO) certificate held by the air operator or by its subcontractors;</a:t>
            </a:r>
          </a:p>
          <a:p>
            <a:r>
              <a:rPr lang="en-US" sz="1400" b="0" dirty="0" smtClean="0">
                <a:solidFill>
                  <a:prstClr val="black"/>
                </a:solidFill>
                <a:ea typeface="+mn-ea"/>
                <a:cs typeface="+mn-cs"/>
              </a:rPr>
              <a:t>A </a:t>
            </a:r>
            <a:r>
              <a:rPr lang="en-US" sz="1400" b="0" dirty="0">
                <a:solidFill>
                  <a:prstClr val="black"/>
                </a:solidFill>
                <a:ea typeface="+mn-ea"/>
                <a:cs typeface="+mn-cs"/>
              </a:rPr>
              <a:t>valid </a:t>
            </a:r>
            <a:r>
              <a:rPr lang="en-US" sz="1400" b="0" dirty="0">
                <a:solidFill>
                  <a:schemeClr val="tx1"/>
                </a:solidFill>
                <a:ea typeface="+mn-ea"/>
                <a:cs typeface="+mn-cs"/>
              </a:rPr>
              <a:t>insurance policy held by the air operator with civil liability coverage. The minimum amount of this insurance is as per the minimum Group Insurance requirements</a:t>
            </a:r>
            <a:r>
              <a:rPr lang="en-US" sz="1400" b="0" dirty="0" smtClean="0">
                <a:solidFill>
                  <a:srgbClr val="00B050"/>
                </a:solidFill>
                <a:ea typeface="+mn-ea"/>
                <a:cs typeface="+mn-cs"/>
              </a:rPr>
              <a:t>. </a:t>
            </a:r>
          </a:p>
          <a:p>
            <a:r>
              <a:rPr lang="fr-FR" sz="1400" b="0" u="sng" dirty="0" smtClean="0">
                <a:solidFill>
                  <a:srgbClr val="FF0000"/>
                </a:solidFill>
              </a:rPr>
              <a:t>Changes: </a:t>
            </a:r>
          </a:p>
          <a:p>
            <a:pPr marL="285750" indent="-285750" algn="l">
              <a:buFont typeface="Arial" panose="020B0604020202020204" pitchFamily="34" charset="0"/>
              <a:buChar char="•"/>
            </a:pPr>
            <a:r>
              <a:rPr lang="fr-FR" sz="1400" b="0" i="1" dirty="0" smtClean="0">
                <a:solidFill>
                  <a:schemeClr val="tx1"/>
                </a:solidFill>
              </a:rPr>
              <a:t>E&amp;P: Already in practice. </a:t>
            </a:r>
            <a:endParaRPr lang="fr-FR" sz="1400" b="0" i="1" dirty="0">
              <a:solidFill>
                <a:schemeClr val="tx1"/>
              </a:solidFill>
            </a:endParaRPr>
          </a:p>
          <a:p>
            <a:pPr marL="285750" indent="-285750" algn="l">
              <a:buFont typeface="Arial" panose="020B0604020202020204" pitchFamily="34" charset="0"/>
              <a:buChar char="•"/>
            </a:pPr>
            <a:r>
              <a:rPr lang="fr-FR" sz="1400" b="0" i="1" dirty="0" smtClean="0">
                <a:solidFill>
                  <a:schemeClr val="tx1"/>
                </a:solidFill>
              </a:rPr>
              <a:t>M&amp;S</a:t>
            </a:r>
            <a:r>
              <a:rPr lang="fr-FR" sz="1400" b="0" i="1" dirty="0">
                <a:solidFill>
                  <a:schemeClr val="tx1"/>
                </a:solidFill>
              </a:rPr>
              <a:t>, </a:t>
            </a:r>
            <a:r>
              <a:rPr lang="fr-FR" sz="1400" b="0" i="1" dirty="0" smtClean="0">
                <a:solidFill>
                  <a:schemeClr val="tx1"/>
                </a:solidFill>
              </a:rPr>
              <a:t>R&amp;C</a:t>
            </a:r>
            <a:r>
              <a:rPr lang="fr-FR" sz="1400" b="0" i="1" dirty="0">
                <a:solidFill>
                  <a:schemeClr val="tx1"/>
                </a:solidFill>
              </a:rPr>
              <a:t>, </a:t>
            </a:r>
            <a:r>
              <a:rPr lang="fr-FR" sz="1400" b="0" i="1" dirty="0" smtClean="0">
                <a:solidFill>
                  <a:schemeClr val="tx1"/>
                </a:solidFill>
              </a:rPr>
              <a:t>GRP: the perimeter of application is expanded for aerial work. </a:t>
            </a:r>
          </a:p>
          <a:p>
            <a:pPr marL="285750" indent="-285750" algn="l">
              <a:buFont typeface="Arial" panose="020B0604020202020204" pitchFamily="34" charset="0"/>
              <a:buChar char="•"/>
            </a:pPr>
            <a:r>
              <a:rPr lang="fr-FR" sz="1400" b="0" i="1" dirty="0" smtClean="0">
                <a:solidFill>
                  <a:schemeClr val="tx1"/>
                </a:solidFill>
              </a:rPr>
              <a:t>Insurance requirements are defined by the Group.</a:t>
            </a:r>
            <a:endParaRPr lang="fr-FR" sz="1400" b="0" u="sng" dirty="0">
              <a:solidFill>
                <a:schemeClr val="tx1"/>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7" name="Espace réservé du texte 1"/>
          <p:cNvSpPr txBox="1">
            <a:spLocks/>
          </p:cNvSpPr>
          <p:nvPr/>
        </p:nvSpPr>
        <p:spPr>
          <a:xfrm>
            <a:off x="479376" y="476672"/>
            <a:ext cx="11377264"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schemeClr val="tx1"/>
                </a:solidFill>
              </a:rPr>
              <a:t>Risk Analysis </a:t>
            </a:r>
            <a:r>
              <a:rPr lang="en-US" u="sng" dirty="0">
                <a:solidFill>
                  <a:prstClr val="black"/>
                </a:solidFill>
              </a:rPr>
              <a:t>for Chartered Flights </a:t>
            </a:r>
            <a:r>
              <a:rPr lang="en-GB" u="sng" dirty="0" smtClean="0">
                <a:solidFill>
                  <a:prstClr val="black"/>
                </a:solidFill>
              </a:rPr>
              <a:t>(</a:t>
            </a:r>
            <a:r>
              <a:rPr lang="en-GB" u="sng" dirty="0">
                <a:solidFill>
                  <a:schemeClr val="tx1"/>
                </a:solidFill>
              </a:rPr>
              <a:t>Requirement</a:t>
            </a:r>
            <a:r>
              <a:rPr lang="en-GB" u="sng" dirty="0" smtClean="0">
                <a:solidFill>
                  <a:schemeClr val="tx1"/>
                </a:solidFill>
              </a:rPr>
              <a:t> </a:t>
            </a:r>
            <a:r>
              <a:rPr lang="en-GB" u="sng" dirty="0" smtClean="0">
                <a:solidFill>
                  <a:prstClr val="black"/>
                </a:solidFill>
              </a:rPr>
              <a:t>3.3.3)</a:t>
            </a:r>
            <a:endParaRPr lang="fr-FR" u="sng" dirty="0">
              <a:solidFill>
                <a:prstClr val="black"/>
              </a:solidFill>
            </a:endParaRPr>
          </a:p>
          <a:p>
            <a:pPr marL="0" indent="0" algn="just">
              <a:spcBef>
                <a:spcPts val="600"/>
              </a:spcBef>
              <a:spcAft>
                <a:spcPts val="300"/>
              </a:spcAft>
            </a:pPr>
            <a:r>
              <a:rPr lang="en-US" sz="1600" b="0" dirty="0">
                <a:solidFill>
                  <a:prstClr val="black"/>
                </a:solidFill>
              </a:rPr>
              <a:t>Before the establishment of a charter contract</a:t>
            </a:r>
            <a:r>
              <a:rPr lang="en-US" sz="1600" b="0" dirty="0" smtClean="0">
                <a:solidFill>
                  <a:prstClr val="black"/>
                </a:solidFill>
              </a:rPr>
              <a:t>:</a:t>
            </a:r>
          </a:p>
          <a:p>
            <a:pPr marL="285750" indent="-285750" algn="just">
              <a:spcBef>
                <a:spcPts val="200"/>
              </a:spcBef>
              <a:spcAft>
                <a:spcPts val="3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risk analysis is conducted by the entity or affiliate taking into account the criteria of Appendix 2, and is then sent to the aeronautical technical centre for advice</a:t>
            </a:r>
            <a:r>
              <a:rPr lang="en-US" sz="1400" b="0" dirty="0" smtClean="0">
                <a:solidFill>
                  <a:prstClr val="black"/>
                </a:solidFill>
                <a:ea typeface="+mn-ea"/>
                <a:cs typeface="+mn-cs"/>
              </a:rPr>
              <a:t>; </a:t>
            </a:r>
          </a:p>
          <a:p>
            <a:pPr marL="285750" indent="-285750" algn="just">
              <a:spcBef>
                <a:spcPts val="200"/>
              </a:spcBef>
              <a:spcAft>
                <a:spcPts val="3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statement of the advice from the aeronautical technical centre regarding the air operator considered for selection is provided back to the entity or affiliate</a:t>
            </a:r>
            <a:r>
              <a:rPr lang="en-US" sz="1400" b="0" dirty="0" smtClean="0">
                <a:solidFill>
                  <a:prstClr val="black"/>
                </a:solidFill>
                <a:ea typeface="+mn-ea"/>
                <a:cs typeface="+mn-cs"/>
              </a:rPr>
              <a:t>.</a:t>
            </a:r>
            <a:r>
              <a:rPr lang="fr-FR" sz="1400" b="0" i="1" dirty="0">
                <a:solidFill>
                  <a:srgbClr val="FF0000"/>
                </a:solidFill>
              </a:rPr>
              <a:t> </a:t>
            </a:r>
            <a:r>
              <a:rPr lang="en-US" sz="1400" b="0" dirty="0" smtClean="0">
                <a:solidFill>
                  <a:prstClr val="black"/>
                </a:solidFill>
              </a:rPr>
              <a:t>If necessary, risk controls are implemented by the entity or the affiliate before commencement of operations</a:t>
            </a:r>
          </a:p>
          <a:p>
            <a:pPr marL="0" indent="0" algn="just">
              <a:spcAft>
                <a:spcPts val="300"/>
              </a:spcAft>
            </a:pPr>
            <a:r>
              <a:rPr lang="fr-FR" sz="1400" b="0" u="sng" dirty="0" smtClean="0">
                <a:solidFill>
                  <a:srgbClr val="FF0000"/>
                </a:solidFill>
              </a:rPr>
              <a:t>Changes: </a:t>
            </a:r>
          </a:p>
          <a:p>
            <a:pPr marL="285750" indent="-285750" algn="l">
              <a:spcBef>
                <a:spcPts val="200"/>
              </a:spcBef>
              <a:spcAft>
                <a:spcPts val="600"/>
              </a:spcAft>
              <a:buFont typeface="Arial" panose="020B0604020202020204" pitchFamily="34" charset="0"/>
              <a:buChar char="•"/>
            </a:pPr>
            <a:r>
              <a:rPr lang="fr-FR" sz="1400" b="0" i="1" dirty="0" smtClean="0">
                <a:solidFill>
                  <a:schemeClr val="tx1"/>
                </a:solidFill>
              </a:rPr>
              <a:t>E&amp;P</a:t>
            </a:r>
            <a:r>
              <a:rPr lang="fr-FR" sz="1400" b="0" i="1" dirty="0">
                <a:solidFill>
                  <a:schemeClr val="tx1"/>
                </a:solidFill>
              </a:rPr>
              <a:t>, </a:t>
            </a:r>
            <a:r>
              <a:rPr lang="fr-FR" sz="1400" b="0" i="1" dirty="0" smtClean="0">
                <a:solidFill>
                  <a:schemeClr val="tx1"/>
                </a:solidFill>
              </a:rPr>
              <a:t>M&amp;S</a:t>
            </a:r>
            <a:r>
              <a:rPr lang="fr-FR" sz="1400" b="0" i="1" dirty="0">
                <a:solidFill>
                  <a:schemeClr val="tx1"/>
                </a:solidFill>
              </a:rPr>
              <a:t>, </a:t>
            </a:r>
            <a:r>
              <a:rPr lang="fr-FR" sz="1400" b="0" i="1" dirty="0" smtClean="0">
                <a:solidFill>
                  <a:schemeClr val="tx1"/>
                </a:solidFill>
              </a:rPr>
              <a:t>R&amp;C</a:t>
            </a:r>
            <a:r>
              <a:rPr lang="fr-FR" sz="1400" b="0" i="1" dirty="0">
                <a:solidFill>
                  <a:schemeClr val="tx1"/>
                </a:solidFill>
              </a:rPr>
              <a:t>, </a:t>
            </a:r>
            <a:r>
              <a:rPr lang="fr-FR" sz="1400" b="0" i="1" dirty="0" smtClean="0">
                <a:solidFill>
                  <a:schemeClr val="tx1"/>
                </a:solidFill>
              </a:rPr>
              <a:t>GRP: clarification on the risk analysis.</a:t>
            </a:r>
            <a:endParaRPr lang="fr-FR" sz="1400" b="0" i="1" dirty="0">
              <a:solidFill>
                <a:schemeClr val="tx1"/>
              </a:solidFill>
            </a:endParaRPr>
          </a:p>
        </p:txBody>
      </p:sp>
    </p:spTree>
    <p:extLst>
      <p:ext uri="{BB962C8B-B14F-4D97-AF65-F5344CB8AC3E}">
        <p14:creationId xmlns:p14="http://schemas.microsoft.com/office/powerpoint/2010/main" val="1505521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Chartered Flights</a:t>
            </a:r>
          </a:p>
        </p:txBody>
      </p:sp>
      <p:sp>
        <p:nvSpPr>
          <p:cNvPr id="11" name="Espace réservé du texte 1"/>
          <p:cNvSpPr txBox="1">
            <a:spLocks/>
          </p:cNvSpPr>
          <p:nvPr/>
        </p:nvSpPr>
        <p:spPr>
          <a:xfrm>
            <a:off x="399118" y="2636912"/>
            <a:ext cx="11457522" cy="305492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Aeronautical Technical Centre Statement for the Selection of Chartered Air </a:t>
            </a:r>
            <a:r>
              <a:rPr lang="en-US" u="sng" dirty="0" smtClean="0">
                <a:solidFill>
                  <a:prstClr val="black"/>
                </a:solidFill>
              </a:rPr>
              <a:t>Operators </a:t>
            </a:r>
            <a:r>
              <a:rPr lang="fr-FR" u="sng" dirty="0" smtClean="0">
                <a:solidFill>
                  <a:prstClr val="black"/>
                </a:solidFill>
              </a:rPr>
              <a:t>(</a:t>
            </a:r>
            <a:r>
              <a:rPr lang="en-GB" u="sng" dirty="0" smtClean="0">
                <a:solidFill>
                  <a:prstClr val="black"/>
                </a:solidFill>
              </a:rPr>
              <a:t>Requirement 3.3.6)</a:t>
            </a:r>
            <a:endParaRPr lang="fr-FR" u="sng" dirty="0">
              <a:solidFill>
                <a:prstClr val="black"/>
              </a:solidFill>
            </a:endParaRPr>
          </a:p>
          <a:p>
            <a:pPr marL="0" indent="0" algn="just">
              <a:spcBef>
                <a:spcPts val="600"/>
              </a:spcBef>
              <a:spcAft>
                <a:spcPts val="300"/>
              </a:spcAft>
            </a:pPr>
            <a:r>
              <a:rPr lang="en-US" sz="1600" b="0" dirty="0">
                <a:solidFill>
                  <a:prstClr val="black"/>
                </a:solidFill>
              </a:rPr>
              <a:t>The technical statement of the aeronautical technical centre is issued on the basis of a documentation review and/or an aeronautical technical audit, which ensures that the air operator meets the Group's requirements.</a:t>
            </a:r>
          </a:p>
          <a:p>
            <a:pPr marL="0" indent="0" algn="just">
              <a:spcBef>
                <a:spcPts val="600"/>
              </a:spcBef>
              <a:spcAft>
                <a:spcPts val="300"/>
              </a:spcAft>
            </a:pPr>
            <a:r>
              <a:rPr lang="en-US" sz="1600" b="0" dirty="0">
                <a:solidFill>
                  <a:prstClr val="black"/>
                </a:solidFill>
              </a:rPr>
              <a:t>The technical statement is communicated to the requesting entity or affiliate in the form of a written report, stating at minimum:</a:t>
            </a:r>
          </a:p>
          <a:p>
            <a:pPr marL="28575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results of the assessment;</a:t>
            </a:r>
          </a:p>
          <a:p>
            <a:pPr marL="28575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For </a:t>
            </a:r>
            <a:r>
              <a:rPr lang="en-US" sz="1400" b="0" dirty="0">
                <a:solidFill>
                  <a:prstClr val="black"/>
                </a:solidFill>
                <a:ea typeface="+mn-ea"/>
                <a:cs typeface="+mn-cs"/>
              </a:rPr>
              <a:t>passenger transport, that the valid term of the technical statement is not to exceed a 2 year period;</a:t>
            </a:r>
          </a:p>
          <a:p>
            <a:pPr marL="28575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In </a:t>
            </a:r>
            <a:r>
              <a:rPr lang="en-US" sz="1400" b="0" dirty="0">
                <a:solidFill>
                  <a:prstClr val="black"/>
                </a:solidFill>
                <a:ea typeface="+mn-ea"/>
                <a:cs typeface="+mn-cs"/>
              </a:rPr>
              <a:t>the case of aerial work, that the valid term of the technical statement is not to exceed a 3 year period;</a:t>
            </a:r>
          </a:p>
          <a:p>
            <a:pPr marL="28575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identified gaps with Group requirements, potential operational restrictions, and the need for derogation, if any;</a:t>
            </a:r>
          </a:p>
          <a:p>
            <a:pPr marL="28575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If </a:t>
            </a:r>
            <a:r>
              <a:rPr lang="en-US" sz="1400" b="0" dirty="0">
                <a:solidFill>
                  <a:prstClr val="black"/>
                </a:solidFill>
                <a:ea typeface="+mn-ea"/>
                <a:cs typeface="+mn-cs"/>
              </a:rPr>
              <a:t>necessary, the action plan to be completed prior to issuance of the charter contract.</a:t>
            </a:r>
          </a:p>
          <a:p>
            <a:pPr marL="0" indent="0" algn="l">
              <a:spcBef>
                <a:spcPts val="600"/>
              </a:spcBef>
              <a:spcAft>
                <a:spcPts val="600"/>
              </a:spcAft>
            </a:pPr>
            <a:r>
              <a:rPr lang="fr-FR" sz="1400" b="0" u="sng" dirty="0" smtClean="0">
                <a:solidFill>
                  <a:srgbClr val="FF0000"/>
                </a:solidFill>
              </a:rPr>
              <a:t>Changes: </a:t>
            </a:r>
          </a:p>
          <a:p>
            <a:pPr marL="285750" indent="-285750" algn="l">
              <a:buFont typeface="Arial" panose="020B0604020202020204" pitchFamily="34" charset="0"/>
              <a:buChar char="•"/>
            </a:pPr>
            <a:r>
              <a:rPr lang="fr-FR" sz="1400" b="0" i="1" dirty="0" smtClean="0">
                <a:solidFill>
                  <a:schemeClr val="tx1"/>
                </a:solidFill>
              </a:rPr>
              <a:t>E&amp;P: </a:t>
            </a:r>
            <a:r>
              <a:rPr lang="fr-FR" sz="1400" b="0" i="1" dirty="0">
                <a:solidFill>
                  <a:schemeClr val="tx1"/>
                </a:solidFill>
              </a:rPr>
              <a:t>Already in practice. </a:t>
            </a:r>
            <a:endParaRPr lang="fr-FR" sz="1400" b="0" i="1" dirty="0" smtClean="0">
              <a:solidFill>
                <a:schemeClr val="tx1"/>
              </a:solidFill>
            </a:endParaRPr>
          </a:p>
          <a:p>
            <a:pPr marL="285750" indent="-285750" algn="l">
              <a:buFont typeface="Arial" panose="020B0604020202020204" pitchFamily="34" charset="0"/>
              <a:buChar char="•"/>
            </a:pPr>
            <a:r>
              <a:rPr lang="fr-FR" sz="1400" b="0" i="1" dirty="0" smtClean="0">
                <a:solidFill>
                  <a:schemeClr val="tx1"/>
                </a:solidFill>
              </a:rPr>
              <a:t>M&amp;S, R&amp;C, GRP: expansion of the scope of application for aerial work. </a:t>
            </a:r>
          </a:p>
          <a:p>
            <a:pPr marL="285750" indent="-285750" algn="l">
              <a:buFont typeface="Arial" panose="020B0604020202020204" pitchFamily="34" charset="0"/>
              <a:buChar char="•"/>
            </a:pPr>
            <a:r>
              <a:rPr lang="fr-FR" sz="1400" b="0" i="1" dirty="0" smtClean="0">
                <a:solidFill>
                  <a:schemeClr val="tx1"/>
                </a:solidFill>
              </a:rPr>
              <a:t>Reinforcement of validity period of the technical statement. </a:t>
            </a:r>
            <a:endParaRPr lang="fr-FR" sz="1400" b="0" i="1" dirty="0">
              <a:solidFill>
                <a:schemeClr val="tx1"/>
              </a:solidFill>
            </a:endParaRPr>
          </a:p>
          <a:p>
            <a:pPr marL="0" indent="0" algn="l">
              <a:spcBef>
                <a:spcPts val="600"/>
              </a:spcBef>
              <a:spcAft>
                <a:spcPts val="400"/>
              </a:spcAft>
            </a:pPr>
            <a:endParaRPr lang="fr-FR" sz="1400" b="0" u="sng" dirty="0">
              <a:solidFill>
                <a:srgbClr val="FF0000"/>
              </a:solidFill>
            </a:endParaRP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6" name="Espace réservé du texte 1"/>
          <p:cNvSpPr txBox="1">
            <a:spLocks/>
          </p:cNvSpPr>
          <p:nvPr/>
        </p:nvSpPr>
        <p:spPr>
          <a:xfrm>
            <a:off x="399118" y="620688"/>
            <a:ext cx="11161240" cy="201622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Verification of the Implementation Process of Airworthiness Directives by Aeronautical Technical </a:t>
            </a:r>
            <a:r>
              <a:rPr lang="en-US" u="sng" dirty="0" smtClean="0">
                <a:solidFill>
                  <a:prstClr val="black"/>
                </a:solidFill>
              </a:rPr>
              <a:t>Centre </a:t>
            </a:r>
            <a:r>
              <a:rPr lang="en-GB" u="sng" dirty="0" smtClean="0">
                <a:solidFill>
                  <a:prstClr val="black"/>
                </a:solidFill>
              </a:rPr>
              <a:t>(Requirement </a:t>
            </a:r>
            <a:r>
              <a:rPr lang="en-GB" u="sng" dirty="0">
                <a:solidFill>
                  <a:prstClr val="black"/>
                </a:solidFill>
              </a:rPr>
              <a:t>3.3.5</a:t>
            </a:r>
            <a:r>
              <a:rPr lang="en-GB" u="sng" dirty="0" smtClean="0">
                <a:solidFill>
                  <a:prstClr val="black"/>
                </a:solidFill>
              </a:rPr>
              <a:t>)</a:t>
            </a:r>
            <a:endParaRPr lang="fr-FR" u="sng" dirty="0">
              <a:solidFill>
                <a:prstClr val="black"/>
              </a:solidFill>
            </a:endParaRPr>
          </a:p>
          <a:p>
            <a:pPr marL="0" indent="0" algn="just">
              <a:spcBef>
                <a:spcPts val="600"/>
              </a:spcBef>
              <a:spcAft>
                <a:spcPts val="300"/>
              </a:spcAft>
            </a:pPr>
            <a:r>
              <a:rPr lang="en-US" sz="1600" b="0" dirty="0">
                <a:solidFill>
                  <a:prstClr val="black"/>
                </a:solidFill>
              </a:rPr>
              <a:t>The internal process of the chartered air operator ensures the implementation of the airworthiness directives regarding the state of registration and those regarding the state of certification of the aircraft</a:t>
            </a:r>
            <a:r>
              <a:rPr lang="en-US" sz="1600" b="0" dirty="0" smtClean="0">
                <a:solidFill>
                  <a:prstClr val="black"/>
                </a:solidFill>
              </a:rPr>
              <a:t>.</a:t>
            </a:r>
          </a:p>
          <a:p>
            <a:pPr marL="0" indent="0" algn="just">
              <a:spcBef>
                <a:spcPts val="600"/>
              </a:spcBef>
              <a:spcAft>
                <a:spcPts val="300"/>
              </a:spcAft>
            </a:pPr>
            <a:r>
              <a:rPr lang="fr-FR" sz="1400" b="0" u="sng" dirty="0" smtClean="0">
                <a:solidFill>
                  <a:srgbClr val="FF0000"/>
                </a:solidFill>
              </a:rPr>
              <a:t>No change</a:t>
            </a:r>
          </a:p>
          <a:p>
            <a:pPr marL="285750" indent="-285750" algn="just">
              <a:spcBef>
                <a:spcPts val="600"/>
              </a:spcBef>
              <a:spcAft>
                <a:spcPts val="300"/>
              </a:spcAft>
              <a:buFont typeface="Arial" panose="020B0604020202020204" pitchFamily="34" charset="0"/>
              <a:buChar char="•"/>
            </a:pPr>
            <a:r>
              <a:rPr lang="fr-FR" sz="1400" b="0" i="1" dirty="0" smtClean="0">
                <a:solidFill>
                  <a:schemeClr val="tx1"/>
                </a:solidFill>
              </a:rPr>
              <a:t>Reinforcement of the ai</a:t>
            </a:r>
            <a:r>
              <a:rPr lang="en-US" sz="1400" b="0" i="1" dirty="0" smtClean="0">
                <a:solidFill>
                  <a:schemeClr val="tx1"/>
                </a:solidFill>
              </a:rPr>
              <a:t>rworthiness directives.</a:t>
            </a:r>
            <a:endParaRPr lang="fr-FR" sz="1400" b="0" i="1" dirty="0">
              <a:solidFill>
                <a:schemeClr val="tx1"/>
              </a:solidFill>
            </a:endParaRPr>
          </a:p>
        </p:txBody>
      </p:sp>
    </p:spTree>
    <p:extLst>
      <p:ext uri="{BB962C8B-B14F-4D97-AF65-F5344CB8AC3E}">
        <p14:creationId xmlns:p14="http://schemas.microsoft.com/office/powerpoint/2010/main" val="118921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Chartered Flights</a:t>
            </a:r>
          </a:p>
        </p:txBody>
      </p:sp>
      <p:sp>
        <p:nvSpPr>
          <p:cNvPr id="11" name="Espace réservé du texte 1"/>
          <p:cNvSpPr txBox="1">
            <a:spLocks/>
          </p:cNvSpPr>
          <p:nvPr/>
        </p:nvSpPr>
        <p:spPr>
          <a:xfrm>
            <a:off x="407368" y="3789040"/>
            <a:ext cx="11161240" cy="233484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smtClean="0">
                <a:solidFill>
                  <a:prstClr val="black"/>
                </a:solidFill>
              </a:rPr>
              <a:t>Training </a:t>
            </a:r>
            <a:r>
              <a:rPr lang="en-GB" u="sng" dirty="0" smtClean="0">
                <a:solidFill>
                  <a:prstClr val="black"/>
                </a:solidFill>
              </a:rPr>
              <a:t>(Requirement 3.3.8)</a:t>
            </a:r>
            <a:endParaRPr lang="fr-FR" u="sng" dirty="0">
              <a:solidFill>
                <a:prstClr val="black"/>
              </a:solidFill>
            </a:endParaRPr>
          </a:p>
          <a:p>
            <a:pPr marL="0" indent="0" algn="just">
              <a:spcBef>
                <a:spcPts val="600"/>
              </a:spcBef>
              <a:spcAft>
                <a:spcPts val="300"/>
              </a:spcAft>
            </a:pPr>
            <a:r>
              <a:rPr lang="en-US" sz="1600" b="0" dirty="0">
                <a:solidFill>
                  <a:prstClr val="black"/>
                </a:solidFill>
              </a:rPr>
              <a:t>Ground personnel at the operated facilities involved in the landing/take-off operations of chartered aircraft receive appropriate training from organisations approved by the aeronautical technical centre.</a:t>
            </a:r>
          </a:p>
          <a:p>
            <a:pPr marL="0" indent="0" algn="just">
              <a:spcBef>
                <a:spcPts val="600"/>
              </a:spcBef>
              <a:spcAft>
                <a:spcPts val="300"/>
              </a:spcAft>
            </a:pPr>
            <a:r>
              <a:rPr lang="en-US" sz="1600" b="0" dirty="0">
                <a:solidFill>
                  <a:prstClr val="black"/>
                </a:solidFill>
              </a:rPr>
              <a:t>Passengers transported by chartered helicopter to offshore facilities and/or vessels have up-to-date medical certificates and helicopter underwater emergency evacuation and sea survival (BOSIET, HUET) training certificates obtained from an organisation which is OPITO certified or internally approved by the Group. </a:t>
            </a:r>
          </a:p>
          <a:p>
            <a:pPr algn="l">
              <a:spcBef>
                <a:spcPts val="600"/>
              </a:spcBef>
            </a:pPr>
            <a:r>
              <a:rPr lang="en-US" sz="1400" b="0" u="sng" dirty="0" smtClean="0">
                <a:solidFill>
                  <a:srgbClr val="FF0000"/>
                </a:solidFill>
              </a:rPr>
              <a:t>No change</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6" name="Espace réservé du texte 1"/>
          <p:cNvSpPr txBox="1">
            <a:spLocks/>
          </p:cNvSpPr>
          <p:nvPr/>
        </p:nvSpPr>
        <p:spPr>
          <a:xfrm>
            <a:off x="393439" y="692696"/>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prstClr val="black"/>
                </a:solidFill>
              </a:rPr>
              <a:t>HSE Contractual Clauses for Charter </a:t>
            </a:r>
            <a:r>
              <a:rPr lang="fr-FR" u="sng" dirty="0" smtClean="0">
                <a:solidFill>
                  <a:prstClr val="black"/>
                </a:solidFill>
              </a:rPr>
              <a:t>Contracts </a:t>
            </a:r>
            <a:r>
              <a:rPr lang="en-GB" u="sng" dirty="0" smtClean="0">
                <a:solidFill>
                  <a:prstClr val="black"/>
                </a:solidFill>
              </a:rPr>
              <a:t>(Requirement </a:t>
            </a:r>
            <a:r>
              <a:rPr lang="en-GB" u="sng" dirty="0">
                <a:solidFill>
                  <a:prstClr val="black"/>
                </a:solidFill>
              </a:rPr>
              <a:t>3.3.7</a:t>
            </a:r>
            <a:r>
              <a:rPr lang="en-GB" u="sng" dirty="0" smtClean="0">
                <a:solidFill>
                  <a:prstClr val="black"/>
                </a:solidFill>
              </a:rPr>
              <a:t>)</a:t>
            </a:r>
            <a:endParaRPr lang="fr-FR" u="sng" dirty="0">
              <a:solidFill>
                <a:prstClr val="black"/>
              </a:solidFill>
            </a:endParaRPr>
          </a:p>
          <a:p>
            <a:pPr marL="0" indent="0" algn="just">
              <a:spcBef>
                <a:spcPts val="600"/>
              </a:spcBef>
              <a:spcAft>
                <a:spcPts val="300"/>
              </a:spcAft>
            </a:pPr>
            <a:r>
              <a:rPr lang="en-US" sz="1600" b="0" dirty="0">
                <a:solidFill>
                  <a:prstClr val="black"/>
                </a:solidFill>
              </a:rPr>
              <a:t>The charter contract with the air operator includes the following provisions</a:t>
            </a:r>
            <a:r>
              <a:rPr lang="en-US" sz="1600" b="0" dirty="0" smtClean="0">
                <a:solidFill>
                  <a:prstClr val="black"/>
                </a:solidFill>
              </a:rPr>
              <a:t>:</a:t>
            </a:r>
          </a:p>
          <a:p>
            <a:pPr marL="285750" indent="-285750" algn="just">
              <a:spcBef>
                <a:spcPts val="400"/>
              </a:spcBef>
              <a:spcAft>
                <a:spcPts val="3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details of the derogations obtained vis-à-vis Group requirements, if any;</a:t>
            </a:r>
          </a:p>
          <a:p>
            <a:pPr marL="285750" indent="-285750" algn="just">
              <a:spcBef>
                <a:spcPts val="400"/>
              </a:spcBef>
              <a:spcAft>
                <a:spcPts val="3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obligation to declare any change in subcontractor or aircraft, and consequently the obligation to obtain a prior approval by the aeronautical technical centre;</a:t>
            </a:r>
          </a:p>
          <a:p>
            <a:pPr marL="285750" indent="-285750" algn="just">
              <a:spcBef>
                <a:spcPts val="400"/>
              </a:spcBef>
              <a:spcAft>
                <a:spcPts val="3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list of safety performance indicators and the quarterly reporting obligations (see Appendix 3); </a:t>
            </a:r>
          </a:p>
          <a:p>
            <a:pPr marL="285750" indent="-285750" algn="just">
              <a:spcBef>
                <a:spcPts val="400"/>
              </a:spcBef>
              <a:spcAft>
                <a:spcPts val="3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list of the incident types where reporting is mandatory, including the obligation to send an initial factual report within 24 hours;</a:t>
            </a:r>
          </a:p>
          <a:p>
            <a:pPr marL="285750" indent="-285750" algn="just">
              <a:spcBef>
                <a:spcPts val="400"/>
              </a:spcBef>
              <a:spcAft>
                <a:spcPts val="3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possibility that the Group may mandate the operator to apply optional service bulletins of the </a:t>
            </a:r>
            <a:r>
              <a:rPr lang="en-US" sz="1400" b="0" dirty="0" smtClean="0">
                <a:solidFill>
                  <a:prstClr val="black"/>
                </a:solidFill>
                <a:ea typeface="+mn-ea"/>
                <a:cs typeface="+mn-cs"/>
              </a:rPr>
              <a:t>manufacturers</a:t>
            </a:r>
            <a:endParaRPr lang="en-US" sz="1400" b="0" dirty="0">
              <a:solidFill>
                <a:prstClr val="black"/>
              </a:solidFill>
              <a:ea typeface="+mn-ea"/>
              <a:cs typeface="+mn-cs"/>
            </a:endParaRPr>
          </a:p>
          <a:p>
            <a:pPr marL="0" indent="0" algn="l">
              <a:spcBef>
                <a:spcPts val="600"/>
              </a:spcBef>
              <a:spcAft>
                <a:spcPts val="600"/>
              </a:spcAft>
            </a:pPr>
            <a:r>
              <a:rPr lang="fr-FR" sz="1400" b="0" u="sng" dirty="0" smtClean="0">
                <a:solidFill>
                  <a:srgbClr val="FF0000"/>
                </a:solidFill>
              </a:rPr>
              <a:t>No change</a:t>
            </a:r>
            <a:endParaRPr lang="en-GB" sz="1400" b="0" dirty="0"/>
          </a:p>
          <a:p>
            <a:r>
              <a:rPr lang="en-GB" sz="1400" b="0" dirty="0">
                <a:solidFill>
                  <a:srgbClr val="00B050"/>
                </a:solidFill>
              </a:rPr>
              <a:t>	</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3180025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Chartered </a:t>
            </a:r>
            <a:r>
              <a:rPr lang="en-GB" dirty="0" smtClean="0"/>
              <a:t>Flights</a:t>
            </a:r>
            <a:endParaRPr lang="en-GB" dirty="0"/>
          </a:p>
        </p:txBody>
      </p:sp>
      <p:sp>
        <p:nvSpPr>
          <p:cNvPr id="6" name="Espace réservé du texte 1"/>
          <p:cNvSpPr txBox="1">
            <a:spLocks/>
          </p:cNvSpPr>
          <p:nvPr/>
        </p:nvSpPr>
        <p:spPr>
          <a:xfrm>
            <a:off x="419606" y="692696"/>
            <a:ext cx="11161240" cy="2887333"/>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Management of Passengers of Chartered </a:t>
            </a:r>
            <a:r>
              <a:rPr lang="en-US" u="sng" dirty="0" smtClean="0">
                <a:solidFill>
                  <a:prstClr val="black"/>
                </a:solidFill>
              </a:rPr>
              <a:t>Flights </a:t>
            </a:r>
            <a:r>
              <a:rPr lang="en-GB" u="sng" dirty="0" smtClean="0">
                <a:solidFill>
                  <a:prstClr val="black"/>
                </a:solidFill>
              </a:rPr>
              <a:t>(Requirement </a:t>
            </a:r>
            <a:r>
              <a:rPr lang="en-GB" u="sng" dirty="0">
                <a:solidFill>
                  <a:prstClr val="black"/>
                </a:solidFill>
              </a:rPr>
              <a:t>3.3.9</a:t>
            </a:r>
            <a:r>
              <a:rPr lang="en-GB" u="sng" dirty="0" smtClean="0">
                <a:solidFill>
                  <a:prstClr val="black"/>
                </a:solidFill>
              </a:rPr>
              <a:t>)</a:t>
            </a:r>
            <a:endParaRPr lang="fr-FR" u="sng" dirty="0">
              <a:solidFill>
                <a:prstClr val="black"/>
              </a:solidFill>
            </a:endParaRPr>
          </a:p>
          <a:p>
            <a:pPr marL="0" indent="0" algn="just">
              <a:spcBef>
                <a:spcPts val="600"/>
              </a:spcBef>
              <a:spcAft>
                <a:spcPts val="300"/>
              </a:spcAft>
            </a:pPr>
            <a:r>
              <a:rPr lang="en-US" sz="1600" b="0" dirty="0">
                <a:solidFill>
                  <a:prstClr val="black"/>
                </a:solidFill>
              </a:rPr>
              <a:t>Passengers transported by helicopter to offshore installations and/or vessels carry an Emergency Breathing System (EBS) category A.</a:t>
            </a:r>
          </a:p>
          <a:p>
            <a:pPr marL="0" indent="0" algn="just">
              <a:spcBef>
                <a:spcPts val="600"/>
              </a:spcBef>
              <a:spcAft>
                <a:spcPts val="300"/>
              </a:spcAft>
            </a:pPr>
            <a:r>
              <a:rPr lang="en-US" sz="1600" b="0" dirty="0">
                <a:solidFill>
                  <a:prstClr val="black"/>
                </a:solidFill>
              </a:rPr>
              <a:t>Passengers transported by helicopter to offshore installations and/or vessels and that are occupying seats at an emergency exit meet the compatibility requirements for shoulder width.</a:t>
            </a:r>
          </a:p>
          <a:p>
            <a:pPr marL="0" indent="0" algn="just">
              <a:spcBef>
                <a:spcPts val="600"/>
              </a:spcBef>
              <a:spcAft>
                <a:spcPts val="300"/>
              </a:spcAft>
            </a:pPr>
            <a:r>
              <a:rPr lang="en-US" sz="1600" b="0" dirty="0">
                <a:solidFill>
                  <a:prstClr val="black"/>
                </a:solidFill>
              </a:rPr>
              <a:t>In the case of aerial work, no passenger shall be present on board the aircraft. </a:t>
            </a:r>
          </a:p>
          <a:p>
            <a:pPr marL="0" indent="0" algn="l">
              <a:spcBef>
                <a:spcPts val="600"/>
              </a:spcBef>
              <a:spcAft>
                <a:spcPts val="600"/>
              </a:spcAft>
            </a:pPr>
            <a:r>
              <a:rPr lang="fr-FR" sz="1400" b="0" u="sng" dirty="0" smtClean="0">
                <a:solidFill>
                  <a:srgbClr val="FF0000"/>
                </a:solidFill>
              </a:rPr>
              <a:t>Changes: </a:t>
            </a:r>
          </a:p>
          <a:p>
            <a:pPr marL="285750" indent="-285750" algn="l">
              <a:spcAft>
                <a:spcPts val="600"/>
              </a:spcAft>
              <a:buFont typeface="Arial" panose="020B0604020202020204" pitchFamily="34" charset="0"/>
              <a:buChar char="•"/>
            </a:pPr>
            <a:r>
              <a:rPr lang="fr-FR" sz="1400" b="0" i="1" dirty="0" smtClean="0">
                <a:solidFill>
                  <a:schemeClr val="tx1"/>
                </a:solidFill>
              </a:rPr>
              <a:t>To carry an EBS and passengers are  compatible with the shoulder width for emergency exits:</a:t>
            </a:r>
            <a:endParaRPr lang="fr-FR" sz="1400" b="0" i="1" dirty="0">
              <a:solidFill>
                <a:schemeClr val="tx1"/>
              </a:solidFill>
            </a:endParaRPr>
          </a:p>
          <a:p>
            <a:pPr marL="454025" lvl="1" indent="-171450" algn="l">
              <a:spcAft>
                <a:spcPts val="600"/>
              </a:spcAft>
              <a:buFont typeface="Courier New" panose="02070309020205020404" pitchFamily="49" charset="0"/>
              <a:buChar char="o"/>
            </a:pPr>
            <a:r>
              <a:rPr lang="fr-FR" sz="1200" i="1" dirty="0" smtClean="0">
                <a:solidFill>
                  <a:schemeClr val="tx1"/>
                </a:solidFill>
              </a:rPr>
              <a:t>E&amp;P: already documented.</a:t>
            </a:r>
            <a:endParaRPr lang="fr-FR" sz="1100" i="1" dirty="0" smtClean="0">
              <a:solidFill>
                <a:schemeClr val="tx1"/>
              </a:solidFill>
            </a:endParaRPr>
          </a:p>
          <a:p>
            <a:pPr marL="454025" lvl="1" indent="-171450" algn="l">
              <a:spcAft>
                <a:spcPts val="600"/>
              </a:spcAft>
              <a:buFont typeface="Courier New" panose="02070309020205020404" pitchFamily="49" charset="0"/>
              <a:buChar char="o"/>
            </a:pPr>
            <a:r>
              <a:rPr lang="fr-FR" sz="1200" b="0" i="1" u="sng" dirty="0" smtClean="0">
                <a:solidFill>
                  <a:schemeClr val="tx1"/>
                </a:solidFill>
              </a:rPr>
              <a:t>Note</a:t>
            </a:r>
            <a:r>
              <a:rPr lang="fr-FR" sz="1200" b="0" i="1" dirty="0" smtClean="0">
                <a:solidFill>
                  <a:schemeClr val="tx1"/>
                </a:solidFill>
              </a:rPr>
              <a:t>: Recommendation from aviation autorities following </a:t>
            </a:r>
            <a:r>
              <a:rPr lang="fr-FR" sz="1200" i="1" dirty="0" smtClean="0">
                <a:solidFill>
                  <a:schemeClr val="tx1"/>
                </a:solidFill>
              </a:rPr>
              <a:t>accidents in the North Sea. </a:t>
            </a:r>
            <a:endParaRPr lang="fr-FR" sz="1200" b="0" i="1" dirty="0">
              <a:solidFill>
                <a:schemeClr val="tx1"/>
              </a:solidFill>
            </a:endParaRPr>
          </a:p>
          <a:p>
            <a:pPr marL="285750" indent="-285750" algn="l">
              <a:spcBef>
                <a:spcPts val="800"/>
              </a:spcBef>
              <a:spcAft>
                <a:spcPts val="600"/>
              </a:spcAft>
              <a:buFont typeface="Arial" panose="020B0604020202020204" pitchFamily="34" charset="0"/>
              <a:buChar char="•"/>
            </a:pPr>
            <a:r>
              <a:rPr lang="fr-FR" sz="1400" b="0" i="1" dirty="0" smtClean="0">
                <a:solidFill>
                  <a:schemeClr val="tx1"/>
                </a:solidFill>
              </a:rPr>
              <a:t>For the restriction of passengers on board aircrafts used for aerial work: </a:t>
            </a:r>
          </a:p>
          <a:p>
            <a:pPr marL="457200" lvl="1" indent="-174625" algn="l">
              <a:spcAft>
                <a:spcPts val="600"/>
              </a:spcAft>
              <a:buFont typeface="Courier New" panose="02070309020205020404" pitchFamily="49" charset="0"/>
              <a:buChar char="o"/>
            </a:pPr>
            <a:r>
              <a:rPr lang="fr-FR" sz="1200" i="1" dirty="0" smtClean="0">
                <a:solidFill>
                  <a:schemeClr val="tx1"/>
                </a:solidFill>
              </a:rPr>
              <a:t>E&amp;P</a:t>
            </a:r>
            <a:r>
              <a:rPr lang="fr-FR" sz="1200" i="1" dirty="0">
                <a:solidFill>
                  <a:schemeClr val="tx1"/>
                </a:solidFill>
              </a:rPr>
              <a:t>: already </a:t>
            </a:r>
            <a:r>
              <a:rPr lang="fr-FR" sz="1200" i="1" dirty="0" smtClean="0">
                <a:solidFill>
                  <a:schemeClr val="tx1"/>
                </a:solidFill>
              </a:rPr>
              <a:t>applied.</a:t>
            </a:r>
            <a:endParaRPr lang="fr-FR" sz="1200" i="1" dirty="0">
              <a:solidFill>
                <a:schemeClr val="tx1"/>
              </a:solidFill>
            </a:endParaRPr>
          </a:p>
          <a:p>
            <a:pPr marL="457200" lvl="1" indent="-174625" algn="l">
              <a:spcAft>
                <a:spcPts val="600"/>
              </a:spcAft>
              <a:buFont typeface="Courier New" panose="02070309020205020404" pitchFamily="49" charset="0"/>
              <a:buChar char="o"/>
            </a:pPr>
            <a:r>
              <a:rPr lang="fr-FR" sz="1200" i="1" dirty="0" smtClean="0">
                <a:solidFill>
                  <a:schemeClr val="tx1"/>
                </a:solidFill>
              </a:rPr>
              <a:t>M&amp;S</a:t>
            </a:r>
            <a:r>
              <a:rPr lang="fr-FR" sz="1200" i="1" dirty="0">
                <a:solidFill>
                  <a:schemeClr val="tx1"/>
                </a:solidFill>
              </a:rPr>
              <a:t>, </a:t>
            </a:r>
            <a:r>
              <a:rPr lang="fr-FR" sz="1200" i="1" dirty="0" smtClean="0">
                <a:solidFill>
                  <a:schemeClr val="tx1"/>
                </a:solidFill>
              </a:rPr>
              <a:t>R&amp;C</a:t>
            </a:r>
            <a:r>
              <a:rPr lang="fr-FR" sz="1200" i="1" dirty="0">
                <a:solidFill>
                  <a:schemeClr val="tx1"/>
                </a:solidFill>
              </a:rPr>
              <a:t>, </a:t>
            </a:r>
            <a:r>
              <a:rPr lang="fr-FR" sz="1200" i="1" dirty="0" smtClean="0">
                <a:solidFill>
                  <a:schemeClr val="tx1"/>
                </a:solidFill>
              </a:rPr>
              <a:t>GRP: expansion of the perimiter of application for aerial work. </a:t>
            </a:r>
            <a:endParaRPr lang="fr-FR" sz="1400" b="0" u="sng" dirty="0">
              <a:solidFill>
                <a:schemeClr val="tx1"/>
              </a:solidFill>
            </a:endParaRPr>
          </a:p>
          <a:p>
            <a:pPr marL="0" indent="0" algn="l">
              <a:spcBef>
                <a:spcPts val="600"/>
              </a:spcBef>
              <a:spcAft>
                <a:spcPts val="400"/>
              </a:spcAft>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Tree>
    <p:extLst>
      <p:ext uri="{BB962C8B-B14F-4D97-AF65-F5344CB8AC3E}">
        <p14:creationId xmlns:p14="http://schemas.microsoft.com/office/powerpoint/2010/main" val="89027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Chartered Flights</a:t>
            </a:r>
          </a:p>
        </p:txBody>
      </p:sp>
      <p:sp>
        <p:nvSpPr>
          <p:cNvPr id="9" name="Espace réservé du texte 1"/>
          <p:cNvSpPr txBox="1">
            <a:spLocks/>
          </p:cNvSpPr>
          <p:nvPr/>
        </p:nvSpPr>
        <p:spPr>
          <a:xfrm>
            <a:off x="421836" y="3645024"/>
            <a:ext cx="11434804"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Operational and Technical Flights Surveillance </a:t>
            </a:r>
            <a:r>
              <a:rPr lang="en-GB" u="sng" dirty="0" smtClean="0">
                <a:solidFill>
                  <a:prstClr val="black"/>
                </a:solidFill>
              </a:rPr>
              <a:t>(Requirement 3.3.11)</a:t>
            </a:r>
            <a:endParaRPr lang="fr-FR" u="sng" dirty="0">
              <a:solidFill>
                <a:prstClr val="black"/>
              </a:solidFill>
            </a:endParaRPr>
          </a:p>
          <a:p>
            <a:pPr marL="0" indent="0" algn="just">
              <a:spcBef>
                <a:spcPts val="600"/>
              </a:spcBef>
              <a:spcAft>
                <a:spcPts val="300"/>
              </a:spcAft>
            </a:pPr>
            <a:r>
              <a:rPr lang="en-US" sz="1600" b="0" dirty="0">
                <a:solidFill>
                  <a:prstClr val="black"/>
                </a:solidFill>
              </a:rPr>
              <a:t>For any long-term passenger transport, charter contract (&gt; 1 year), and when the technology is available, the aircraft shall be equipped with the following</a:t>
            </a:r>
            <a:r>
              <a:rPr lang="en-US" sz="1600" b="0" dirty="0" smtClean="0">
                <a:solidFill>
                  <a:prstClr val="black"/>
                </a:solidFill>
              </a:rPr>
              <a:t>:</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Flight </a:t>
            </a:r>
            <a:r>
              <a:rPr lang="fr-FR" sz="1400" b="0" dirty="0">
                <a:solidFill>
                  <a:prstClr val="black"/>
                </a:solidFill>
                <a:ea typeface="+mn-ea"/>
                <a:cs typeface="+mn-cs"/>
              </a:rPr>
              <a:t>Data Monitoring (FDM);</a:t>
            </a:r>
          </a:p>
          <a:p>
            <a:pPr marL="285750" indent="-285750" algn="just">
              <a:spcBef>
                <a:spcPts val="300"/>
              </a:spcBef>
              <a:spcAft>
                <a:spcPts val="300"/>
              </a:spcAft>
              <a:buFont typeface="Arial" panose="020B0604020202020204" pitchFamily="34" charset="0"/>
              <a:buChar char="•"/>
            </a:pPr>
            <a:r>
              <a:rPr lang="fr-FR" sz="1400" b="0" dirty="0" smtClean="0">
                <a:solidFill>
                  <a:prstClr val="black"/>
                </a:solidFill>
                <a:ea typeface="+mn-ea"/>
                <a:cs typeface="+mn-cs"/>
              </a:rPr>
              <a:t>Aircraft </a:t>
            </a:r>
            <a:r>
              <a:rPr lang="fr-FR" sz="1400" b="0" dirty="0">
                <a:solidFill>
                  <a:prstClr val="black"/>
                </a:solidFill>
                <a:ea typeface="+mn-ea"/>
                <a:cs typeface="+mn-cs"/>
              </a:rPr>
              <a:t>Health Usage Monitoring System (HUMS) or Unit/Engine Condition Trend Monitoring System (ECTMS).</a:t>
            </a:r>
          </a:p>
          <a:p>
            <a:pPr marL="0" indent="0" algn="just">
              <a:spcBef>
                <a:spcPts val="600"/>
              </a:spcBef>
              <a:spcAft>
                <a:spcPts val="300"/>
              </a:spcAft>
            </a:pPr>
            <a:r>
              <a:rPr lang="en-US" sz="1600" b="0" dirty="0">
                <a:solidFill>
                  <a:prstClr val="black"/>
                </a:solidFill>
              </a:rPr>
              <a:t>The surveillance and analysis processes are implemented by the air operator using these technologies.</a:t>
            </a:r>
            <a:r>
              <a:rPr lang="fr-FR" sz="1600" b="0" dirty="0" smtClean="0">
                <a:solidFill>
                  <a:prstClr val="black"/>
                </a:solidFill>
              </a:rPr>
              <a:t> </a:t>
            </a:r>
            <a:endParaRPr lang="fr-FR" sz="1600" b="0" dirty="0">
              <a:solidFill>
                <a:prstClr val="black"/>
              </a:solidFill>
            </a:endParaRPr>
          </a:p>
          <a:p>
            <a:pPr marL="0" indent="0" algn="l">
              <a:spcBef>
                <a:spcPts val="300"/>
              </a:spcBef>
              <a:spcAft>
                <a:spcPts val="400"/>
              </a:spcAft>
            </a:pPr>
            <a:r>
              <a:rPr lang="fr-FR" sz="1400" b="0" u="sng" dirty="0" smtClean="0">
                <a:solidFill>
                  <a:srgbClr val="FF0000"/>
                </a:solidFill>
              </a:rPr>
              <a:t>No change</a:t>
            </a:r>
            <a:endParaRPr lang="fr-FR" sz="1400" b="0" u="sng" dirty="0">
              <a:solidFill>
                <a:srgbClr val="FF0000"/>
              </a:solidFill>
            </a:endParaRPr>
          </a:p>
          <a:p>
            <a:pPr marL="0" indent="0" algn="l">
              <a:spcBef>
                <a:spcPts val="600"/>
              </a:spcBef>
              <a:spcAft>
                <a:spcPts val="400"/>
              </a:spcAft>
            </a:pPr>
            <a:r>
              <a:rPr lang="fr-FR" sz="1400" b="0" i="1" u="sng" dirty="0">
                <a:solidFill>
                  <a:schemeClr val="tx1"/>
                </a:solidFill>
              </a:rPr>
              <a:t>Note</a:t>
            </a:r>
            <a:r>
              <a:rPr lang="fr-FR" sz="1400" b="0" i="1" dirty="0">
                <a:solidFill>
                  <a:schemeClr val="tx1"/>
                </a:solidFill>
              </a:rPr>
              <a:t> : Recommendation from aviation autorities </a:t>
            </a:r>
            <a:r>
              <a:rPr lang="fr-FR" sz="1400" b="0" i="1" dirty="0" smtClean="0">
                <a:solidFill>
                  <a:schemeClr val="tx1"/>
                </a:solidFill>
              </a:rPr>
              <a:t>following accidents </a:t>
            </a:r>
            <a:r>
              <a:rPr lang="fr-FR" sz="1400" b="0" i="1" dirty="0">
                <a:solidFill>
                  <a:schemeClr val="tx1"/>
                </a:solidFill>
              </a:rPr>
              <a:t>in the North Sea. </a:t>
            </a: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6" name="Espace réservé du texte 1"/>
          <p:cNvSpPr txBox="1">
            <a:spLocks/>
          </p:cNvSpPr>
          <p:nvPr/>
        </p:nvSpPr>
        <p:spPr>
          <a:xfrm>
            <a:off x="435988" y="548680"/>
            <a:ext cx="11434804"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prstClr val="black"/>
                </a:solidFill>
              </a:rPr>
              <a:t>Restrictions for Chartered </a:t>
            </a:r>
            <a:r>
              <a:rPr lang="fr-FR" u="sng" dirty="0" smtClean="0">
                <a:solidFill>
                  <a:prstClr val="black"/>
                </a:solidFill>
              </a:rPr>
              <a:t>Flights </a:t>
            </a:r>
            <a:r>
              <a:rPr lang="en-GB" u="sng" dirty="0" smtClean="0">
                <a:solidFill>
                  <a:prstClr val="black"/>
                </a:solidFill>
              </a:rPr>
              <a:t>(Requirement </a:t>
            </a:r>
            <a:r>
              <a:rPr lang="en-GB" u="sng" dirty="0">
                <a:solidFill>
                  <a:prstClr val="black"/>
                </a:solidFill>
              </a:rPr>
              <a:t>3.3.10</a:t>
            </a:r>
            <a:r>
              <a:rPr lang="en-GB" u="sng" dirty="0" smtClean="0">
                <a:solidFill>
                  <a:prstClr val="black"/>
                </a:solidFill>
              </a:rPr>
              <a:t>)</a:t>
            </a:r>
            <a:endParaRPr lang="fr-FR" u="sng" dirty="0">
              <a:solidFill>
                <a:prstClr val="black"/>
              </a:solidFill>
            </a:endParaRPr>
          </a:p>
          <a:p>
            <a:pPr marL="0" indent="0" algn="just">
              <a:spcBef>
                <a:spcPts val="300"/>
              </a:spcBef>
              <a:spcAft>
                <a:spcPts val="300"/>
              </a:spcAft>
            </a:pPr>
            <a:r>
              <a:rPr lang="en-US" sz="1600" b="0" dirty="0">
                <a:solidFill>
                  <a:prstClr val="black"/>
                </a:solidFill>
              </a:rPr>
              <a:t>Flights to offshore installations and/or vessels, except for Search And Rescue (SAR) and medical evacuations, are prohibited when the sea state exceeds the certified limits of the helicopter emergency floatation system.</a:t>
            </a:r>
          </a:p>
          <a:p>
            <a:pPr marL="0" indent="0" algn="just">
              <a:spcBef>
                <a:spcPts val="300"/>
              </a:spcBef>
              <a:spcAft>
                <a:spcPts val="300"/>
              </a:spcAft>
            </a:pPr>
            <a:r>
              <a:rPr lang="en-US" sz="1600" b="0" dirty="0">
                <a:solidFill>
                  <a:prstClr val="black"/>
                </a:solidFill>
              </a:rPr>
              <a:t>Chartered helicopter night flights are limited to medical evacuations and as necessary for pilots to maintain their qualifications. The only exceptions are flights with passengers at latitudes above 50° North or below 50° South when the daylight period is incompatible with operational requirements, and only:</a:t>
            </a:r>
          </a:p>
          <a:p>
            <a:pPr marL="285750" indent="-285750" algn="l">
              <a:spcBef>
                <a:spcPts val="100"/>
              </a:spcBef>
              <a:spcAft>
                <a:spcPts val="100"/>
              </a:spcAft>
              <a:buFont typeface="Arial" panose="020B0604020202020204" pitchFamily="34" charset="0"/>
              <a:buChar char="•"/>
            </a:pPr>
            <a:r>
              <a:rPr lang="en-US" sz="1400" b="0" dirty="0" smtClean="0">
                <a:solidFill>
                  <a:prstClr val="black"/>
                </a:solidFill>
                <a:ea typeface="+mn-ea"/>
                <a:cs typeface="+mn-cs"/>
              </a:rPr>
              <a:t>Subject </a:t>
            </a:r>
            <a:r>
              <a:rPr lang="en-US" sz="1400" b="0" dirty="0">
                <a:solidFill>
                  <a:prstClr val="black"/>
                </a:solidFill>
                <a:ea typeface="+mn-ea"/>
                <a:cs typeface="+mn-cs"/>
              </a:rPr>
              <a:t>to the availability of appropriate SAR resources; and</a:t>
            </a:r>
          </a:p>
          <a:p>
            <a:pPr marL="285750" indent="-285750" algn="l">
              <a:spcBef>
                <a:spcPts val="100"/>
              </a:spcBef>
              <a:spcAft>
                <a:spcPts val="100"/>
              </a:spcAft>
              <a:buFont typeface="Arial" panose="020B0604020202020204" pitchFamily="34" charset="0"/>
              <a:buChar char="•"/>
            </a:pPr>
            <a:r>
              <a:rPr lang="en-US" sz="1400" b="0" dirty="0" smtClean="0">
                <a:solidFill>
                  <a:prstClr val="black"/>
                </a:solidFill>
                <a:ea typeface="+mn-ea"/>
                <a:cs typeface="+mn-cs"/>
              </a:rPr>
              <a:t>After </a:t>
            </a:r>
            <a:r>
              <a:rPr lang="en-US" sz="1400" b="0" dirty="0">
                <a:solidFill>
                  <a:prstClr val="black"/>
                </a:solidFill>
                <a:ea typeface="+mn-ea"/>
                <a:cs typeface="+mn-cs"/>
              </a:rPr>
              <a:t>prior advice by the aeronautical technical centre.</a:t>
            </a:r>
          </a:p>
          <a:p>
            <a:pPr marL="0" indent="0" algn="l">
              <a:spcBef>
                <a:spcPts val="600"/>
              </a:spcBef>
              <a:spcAft>
                <a:spcPts val="400"/>
              </a:spcAft>
            </a:pPr>
            <a:r>
              <a:rPr lang="fr-FR" sz="1400" b="0" u="sng" dirty="0" smtClean="0">
                <a:solidFill>
                  <a:srgbClr val="FF0000"/>
                </a:solidFill>
              </a:rPr>
              <a:t>No change</a:t>
            </a:r>
          </a:p>
          <a:p>
            <a:pPr marL="0" indent="0" algn="l">
              <a:spcBef>
                <a:spcPts val="600"/>
              </a:spcBef>
              <a:spcAft>
                <a:spcPts val="400"/>
              </a:spcAft>
            </a:pPr>
            <a:r>
              <a:rPr lang="fr-FR" sz="1400" b="0" i="1" u="sng" dirty="0">
                <a:solidFill>
                  <a:schemeClr val="tx1"/>
                </a:solidFill>
              </a:rPr>
              <a:t>Note</a:t>
            </a:r>
            <a:r>
              <a:rPr lang="fr-FR" sz="1400" b="0" i="1" dirty="0">
                <a:solidFill>
                  <a:schemeClr val="tx1"/>
                </a:solidFill>
              </a:rPr>
              <a:t> : Recommendation from aviation autorities </a:t>
            </a:r>
            <a:r>
              <a:rPr lang="fr-FR" sz="1400" b="0" i="1" dirty="0" smtClean="0">
                <a:solidFill>
                  <a:schemeClr val="tx1"/>
                </a:solidFill>
              </a:rPr>
              <a:t>following accidents </a:t>
            </a:r>
            <a:r>
              <a:rPr lang="fr-FR" sz="1400" b="0" i="1" dirty="0">
                <a:solidFill>
                  <a:schemeClr val="tx1"/>
                </a:solidFill>
              </a:rPr>
              <a:t>in the North Sea. </a:t>
            </a:r>
          </a:p>
          <a:p>
            <a:pPr marL="0" indent="0" algn="l">
              <a:spcBef>
                <a:spcPts val="600"/>
              </a:spcBef>
              <a:spcAft>
                <a:spcPts val="400"/>
              </a:spcAft>
            </a:pPr>
            <a:endParaRPr lang="fr-FR" sz="1400" b="0" u="sng" dirty="0" smtClean="0">
              <a:solidFill>
                <a:srgbClr val="FF0000"/>
              </a:solidFill>
            </a:endParaRPr>
          </a:p>
        </p:txBody>
      </p:sp>
    </p:spTree>
    <p:extLst>
      <p:ext uri="{BB962C8B-B14F-4D97-AF65-F5344CB8AC3E}">
        <p14:creationId xmlns:p14="http://schemas.microsoft.com/office/powerpoint/2010/main" val="4272278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Chartered Flights</a:t>
            </a:r>
          </a:p>
        </p:txBody>
      </p:sp>
      <p:sp>
        <p:nvSpPr>
          <p:cNvPr id="11" name="Espace réservé du texte 1"/>
          <p:cNvSpPr txBox="1">
            <a:spLocks/>
          </p:cNvSpPr>
          <p:nvPr/>
        </p:nvSpPr>
        <p:spPr>
          <a:xfrm>
            <a:off x="406826" y="3945632"/>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smtClean="0">
                <a:solidFill>
                  <a:schemeClr val="tx1"/>
                </a:solidFill>
              </a:rPr>
              <a:t>Use </a:t>
            </a:r>
            <a:r>
              <a:rPr lang="en-US" u="sng" dirty="0">
                <a:solidFill>
                  <a:schemeClr val="tx1"/>
                </a:solidFill>
              </a:rPr>
              <a:t>of New Aircraft Types (Excluding UAVs</a:t>
            </a:r>
            <a:r>
              <a:rPr lang="en-US" u="sng" dirty="0" smtClean="0">
                <a:solidFill>
                  <a:schemeClr val="tx1"/>
                </a:solidFill>
              </a:rPr>
              <a:t>) (</a:t>
            </a:r>
            <a:r>
              <a:rPr lang="en-GB" u="sng" dirty="0" smtClean="0">
                <a:solidFill>
                  <a:schemeClr val="tx1"/>
                </a:solidFill>
              </a:rPr>
              <a:t>Requirement 3.4.1)</a:t>
            </a:r>
            <a:endParaRPr lang="fr-FR" u="sng" dirty="0" smtClean="0">
              <a:solidFill>
                <a:schemeClr val="tx1"/>
              </a:solidFill>
            </a:endParaRPr>
          </a:p>
          <a:p>
            <a:pPr marL="0" indent="0" algn="just">
              <a:spcAft>
                <a:spcPts val="600"/>
              </a:spcAft>
            </a:pPr>
            <a:r>
              <a:rPr lang="en-US" sz="1600" b="0" dirty="0">
                <a:solidFill>
                  <a:schemeClr val="tx1"/>
                </a:solidFill>
              </a:rPr>
              <a:t>For the operational use of new aircraft types (excluding unmanned aerial vehicles (UAVs)), the aeronautical technical centre is consulted for a technical statement</a:t>
            </a:r>
            <a:r>
              <a:rPr lang="en-US" sz="1600" b="0" dirty="0" smtClean="0">
                <a:solidFill>
                  <a:schemeClr val="tx1"/>
                </a:solidFill>
              </a:rPr>
              <a:t>.</a:t>
            </a:r>
          </a:p>
          <a:p>
            <a:pPr marL="0" indent="0" algn="just">
              <a:spcAft>
                <a:spcPts val="600"/>
              </a:spcAft>
            </a:pPr>
            <a:r>
              <a:rPr lang="fr-FR" sz="1400" u="sng" dirty="0" smtClean="0">
                <a:solidFill>
                  <a:srgbClr val="FF0000"/>
                </a:solidFill>
              </a:rPr>
              <a:t>New Requirement </a:t>
            </a:r>
            <a:endParaRPr lang="fr-FR" sz="1400" u="sng" dirty="0">
              <a:solidFill>
                <a:srgbClr val="FF0000"/>
              </a:solidFill>
            </a:endParaRPr>
          </a:p>
          <a:p>
            <a:pPr marL="285750" indent="-285750" algn="l">
              <a:spcAft>
                <a:spcPts val="600"/>
              </a:spcAft>
              <a:buFont typeface="Wingdings" panose="05000000000000000000" pitchFamily="2" charset="2"/>
              <a:buChar char="§"/>
            </a:pPr>
            <a:r>
              <a:rPr lang="fr-FR" sz="1400" b="0" i="1" dirty="0" smtClean="0">
                <a:solidFill>
                  <a:schemeClr val="tx1"/>
                </a:solidFill>
              </a:rPr>
              <a:t>E&amp;P</a:t>
            </a:r>
            <a:r>
              <a:rPr lang="fr-FR" sz="1400" b="0" i="1" dirty="0">
                <a:solidFill>
                  <a:schemeClr val="tx1"/>
                </a:solidFill>
              </a:rPr>
              <a:t>, </a:t>
            </a:r>
            <a:r>
              <a:rPr lang="fr-FR" sz="1400" b="0" i="1" dirty="0" smtClean="0">
                <a:solidFill>
                  <a:schemeClr val="tx1"/>
                </a:solidFill>
              </a:rPr>
              <a:t>M&amp;S</a:t>
            </a:r>
            <a:r>
              <a:rPr lang="fr-FR" sz="1400" b="0" i="1" dirty="0">
                <a:solidFill>
                  <a:schemeClr val="tx1"/>
                </a:solidFill>
              </a:rPr>
              <a:t>, </a:t>
            </a:r>
            <a:r>
              <a:rPr lang="fr-FR" sz="1400" b="0" i="1" dirty="0" smtClean="0">
                <a:solidFill>
                  <a:schemeClr val="tx1"/>
                </a:solidFill>
              </a:rPr>
              <a:t>R&amp;C</a:t>
            </a:r>
            <a:r>
              <a:rPr lang="fr-FR" sz="1400" b="0" i="1" dirty="0">
                <a:solidFill>
                  <a:schemeClr val="tx1"/>
                </a:solidFill>
              </a:rPr>
              <a:t>, </a:t>
            </a:r>
            <a:r>
              <a:rPr lang="fr-FR" sz="1400" b="0" i="1" dirty="0" smtClean="0">
                <a:solidFill>
                  <a:schemeClr val="tx1"/>
                </a:solidFill>
              </a:rPr>
              <a:t>GRP: formalisation of existing practice. </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
        <p:nvSpPr>
          <p:cNvPr id="4" name="TextBox 3"/>
          <p:cNvSpPr txBox="1"/>
          <p:nvPr/>
        </p:nvSpPr>
        <p:spPr>
          <a:xfrm>
            <a:off x="0" y="3284984"/>
            <a:ext cx="12192000" cy="432048"/>
          </a:xfrm>
          <a:prstGeom prst="rect">
            <a:avLst/>
          </a:prstGeom>
          <a:solidFill>
            <a:schemeClr val="accent1">
              <a:lumMod val="75000"/>
            </a:schemeClr>
          </a:solidFill>
        </p:spPr>
        <p:txBody>
          <a:bodyPr wrap="square" rtlCol="0">
            <a:spAutoFit/>
          </a:bodyPr>
          <a:lstStyle/>
          <a:p>
            <a:endParaRPr lang="fr-FR" dirty="0"/>
          </a:p>
        </p:txBody>
      </p:sp>
      <p:sp>
        <p:nvSpPr>
          <p:cNvPr id="7" name="Espace réservé du texte 1"/>
          <p:cNvSpPr txBox="1">
            <a:spLocks/>
          </p:cNvSpPr>
          <p:nvPr/>
        </p:nvSpPr>
        <p:spPr>
          <a:xfrm>
            <a:off x="335360" y="3288940"/>
            <a:ext cx="9577064"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r>
              <a:rPr lang="en-GB" dirty="0"/>
              <a:t>REQUIREMENT </a:t>
            </a:r>
            <a:r>
              <a:rPr lang="en-GB" dirty="0" smtClean="0"/>
              <a:t>OVERVIEW: Aeronautical Experimentation</a:t>
            </a:r>
            <a:endParaRPr lang="en-GB" dirty="0"/>
          </a:p>
        </p:txBody>
      </p:sp>
      <p:sp>
        <p:nvSpPr>
          <p:cNvPr id="8" name="Espace réservé du texte 1"/>
          <p:cNvSpPr txBox="1">
            <a:spLocks/>
          </p:cNvSpPr>
          <p:nvPr/>
        </p:nvSpPr>
        <p:spPr>
          <a:xfrm>
            <a:off x="406826" y="692696"/>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Third-Party Chartered Flights for Passenger </a:t>
            </a:r>
            <a:r>
              <a:rPr lang="en-US" u="sng" dirty="0" smtClean="0">
                <a:solidFill>
                  <a:prstClr val="black"/>
                </a:solidFill>
              </a:rPr>
              <a:t>Transport </a:t>
            </a:r>
            <a:r>
              <a:rPr lang="en-GB" u="sng" dirty="0" smtClean="0">
                <a:solidFill>
                  <a:prstClr val="black"/>
                </a:solidFill>
              </a:rPr>
              <a:t>(Requirement 3.3.12)</a:t>
            </a:r>
            <a:endParaRPr lang="fr-FR" u="sng" dirty="0">
              <a:solidFill>
                <a:prstClr val="black"/>
              </a:solidFill>
            </a:endParaRPr>
          </a:p>
          <a:p>
            <a:pPr marL="0" indent="0" algn="just">
              <a:spcBef>
                <a:spcPts val="600"/>
              </a:spcBef>
              <a:spcAft>
                <a:spcPts val="300"/>
              </a:spcAft>
            </a:pPr>
            <a:r>
              <a:rPr lang="en-US" sz="1600" b="0" dirty="0">
                <a:solidFill>
                  <a:prstClr val="black"/>
                </a:solidFill>
              </a:rPr>
              <a:t>The use of third-party charter flights for the passenger transport is subject to a prior approval by senior management of an entity or affiliate after advice from the aeronautical technical centre</a:t>
            </a:r>
            <a:r>
              <a:rPr lang="en-US" sz="1600" b="0" dirty="0" smtClean="0">
                <a:solidFill>
                  <a:prstClr val="black"/>
                </a:solidFill>
              </a:rPr>
              <a:t>.</a:t>
            </a:r>
            <a:r>
              <a:rPr lang="fr-FR" sz="1600" b="0" dirty="0" smtClean="0">
                <a:solidFill>
                  <a:prstClr val="black"/>
                </a:solidFill>
              </a:rPr>
              <a:t> </a:t>
            </a:r>
          </a:p>
          <a:p>
            <a:pPr marL="0" indent="0" algn="l">
              <a:spcBef>
                <a:spcPts val="600"/>
              </a:spcBef>
              <a:spcAft>
                <a:spcPts val="400"/>
              </a:spcAft>
            </a:pPr>
            <a:r>
              <a:rPr lang="fr-FR" sz="1400" b="0" u="sng" dirty="0" smtClean="0">
                <a:solidFill>
                  <a:srgbClr val="FF0000"/>
                </a:solidFill>
              </a:rPr>
              <a:t>Changes: </a:t>
            </a:r>
          </a:p>
          <a:p>
            <a:pPr marL="285750" indent="-285750" algn="l">
              <a:spcBef>
                <a:spcPts val="600"/>
              </a:spcBef>
              <a:spcAft>
                <a:spcPts val="600"/>
              </a:spcAft>
              <a:buFont typeface="Wingdings" panose="05000000000000000000" pitchFamily="2" charset="2"/>
              <a:buChar char="§"/>
            </a:pPr>
            <a:r>
              <a:rPr lang="fr-FR" sz="1400" b="0" i="1" dirty="0" smtClean="0">
                <a:solidFill>
                  <a:schemeClr val="tx1"/>
                </a:solidFill>
                <a:latin typeface="Calibri"/>
              </a:rPr>
              <a:t>E&amp;P: good practices are formalised. </a:t>
            </a:r>
          </a:p>
          <a:p>
            <a:pPr marL="285750" indent="-285750" algn="l">
              <a:spcBef>
                <a:spcPts val="600"/>
              </a:spcBef>
              <a:spcAft>
                <a:spcPts val="600"/>
              </a:spcAft>
              <a:buFont typeface="Wingdings" panose="05000000000000000000" pitchFamily="2" charset="2"/>
              <a:buChar char="§"/>
            </a:pPr>
            <a:r>
              <a:rPr lang="fr-FR" sz="1400" b="0" i="1" dirty="0" smtClean="0">
                <a:solidFill>
                  <a:schemeClr val="tx1"/>
                </a:solidFill>
                <a:latin typeface="Calibri"/>
              </a:rPr>
              <a:t>M&amp;S</a:t>
            </a:r>
            <a:r>
              <a:rPr lang="fr-FR" sz="1400" b="0" i="1" dirty="0">
                <a:solidFill>
                  <a:schemeClr val="tx1"/>
                </a:solidFill>
                <a:latin typeface="Calibri"/>
              </a:rPr>
              <a:t>, </a:t>
            </a:r>
            <a:r>
              <a:rPr lang="fr-FR" sz="1400" b="0" i="1" dirty="0" smtClean="0">
                <a:solidFill>
                  <a:schemeClr val="tx1"/>
                </a:solidFill>
                <a:latin typeface="Calibri"/>
              </a:rPr>
              <a:t>R&amp;C</a:t>
            </a:r>
            <a:r>
              <a:rPr lang="fr-FR" sz="1400" b="0" i="1" dirty="0">
                <a:solidFill>
                  <a:schemeClr val="tx1"/>
                </a:solidFill>
                <a:latin typeface="Calibri"/>
              </a:rPr>
              <a:t>, </a:t>
            </a:r>
            <a:r>
              <a:rPr lang="fr-FR" sz="1400" b="0" i="1" dirty="0" smtClean="0">
                <a:solidFill>
                  <a:schemeClr val="tx1"/>
                </a:solidFill>
                <a:latin typeface="Calibri"/>
              </a:rPr>
              <a:t>GRP:  generalisation of existing good practices. </a:t>
            </a:r>
            <a:endParaRPr lang="fr-FR" sz="1400" b="0" i="1" dirty="0">
              <a:solidFill>
                <a:schemeClr val="tx1"/>
              </a:solidFill>
              <a:latin typeface="Calibri"/>
            </a:endParaRPr>
          </a:p>
        </p:txBody>
      </p:sp>
      <p:pic>
        <p:nvPicPr>
          <p:cNvPr id="3" name="Picture 2"/>
          <p:cNvPicPr>
            <a:picLocks noChangeAspect="1"/>
          </p:cNvPicPr>
          <p:nvPr/>
        </p:nvPicPr>
        <p:blipFill>
          <a:blip r:embed="rId3"/>
          <a:stretch>
            <a:fillRect/>
          </a:stretch>
        </p:blipFill>
        <p:spPr>
          <a:xfrm>
            <a:off x="-74800" y="4845732"/>
            <a:ext cx="481626" cy="396274"/>
          </a:xfrm>
          <a:prstGeom prst="rect">
            <a:avLst/>
          </a:prstGeom>
        </p:spPr>
      </p:pic>
    </p:spTree>
    <p:extLst>
      <p:ext uri="{BB962C8B-B14F-4D97-AF65-F5344CB8AC3E}">
        <p14:creationId xmlns:p14="http://schemas.microsoft.com/office/powerpoint/2010/main" val="2329760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t>
            </a:r>
            <a:r>
              <a:rPr lang="en-GB" dirty="0" smtClean="0"/>
              <a:t>Emergency Response</a:t>
            </a:r>
            <a:endParaRPr lang="en-GB" dirty="0"/>
          </a:p>
        </p:txBody>
      </p:sp>
      <p:sp>
        <p:nvSpPr>
          <p:cNvPr id="5" name="Espace réservé du texte 1"/>
          <p:cNvSpPr txBox="1">
            <a:spLocks/>
          </p:cNvSpPr>
          <p:nvPr/>
        </p:nvSpPr>
        <p:spPr>
          <a:xfrm>
            <a:off x="335360" y="692696"/>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Elements to Include in the Emergency Response </a:t>
            </a:r>
            <a:r>
              <a:rPr lang="en-US" u="sng" dirty="0" smtClean="0">
                <a:solidFill>
                  <a:schemeClr val="tx1"/>
                </a:solidFill>
              </a:rPr>
              <a:t>Plan </a:t>
            </a:r>
            <a:r>
              <a:rPr lang="en-GB" u="sng" dirty="0" smtClean="0">
                <a:solidFill>
                  <a:schemeClr val="tx1"/>
                </a:solidFill>
              </a:rPr>
              <a:t>(Requirement 3.5.1)</a:t>
            </a:r>
            <a:endParaRPr lang="fr-FR" u="sng" dirty="0" smtClean="0">
              <a:solidFill>
                <a:schemeClr val="tx1"/>
              </a:solidFill>
            </a:endParaRPr>
          </a:p>
          <a:p>
            <a:pPr marL="0" indent="0" algn="just">
              <a:spcAft>
                <a:spcPts val="600"/>
              </a:spcAft>
            </a:pPr>
            <a:r>
              <a:rPr lang="en-US" sz="1600" b="0" dirty="0">
                <a:solidFill>
                  <a:schemeClr val="tx1"/>
                </a:solidFill>
              </a:rPr>
              <a:t>The emergency response plan of the entity or affiliate considers</a:t>
            </a:r>
            <a:r>
              <a:rPr lang="en-US" sz="1600" b="0" dirty="0" smtClean="0">
                <a:solidFill>
                  <a:schemeClr val="tx1"/>
                </a:solidFill>
              </a:rPr>
              <a:t>:</a:t>
            </a:r>
          </a:p>
          <a:p>
            <a:pPr marL="285750" indent="-285750" algn="just">
              <a:spcAft>
                <a:spcPts val="600"/>
              </a:spcAft>
              <a:buFont typeface="Arial" panose="020B0604020202020204" pitchFamily="34" charset="0"/>
              <a:buChar char="•"/>
            </a:pPr>
            <a:r>
              <a:rPr lang="en-US" sz="1400" b="0" dirty="0" smtClean="0">
                <a:solidFill>
                  <a:prstClr val="black"/>
                </a:solidFill>
                <a:ea typeface="+mn-ea"/>
                <a:cs typeface="+mn-cs"/>
              </a:rPr>
              <a:t>For charter flights:</a:t>
            </a:r>
            <a:endParaRPr lang="en-US" sz="1400" b="0" dirty="0">
              <a:solidFill>
                <a:prstClr val="black"/>
              </a:solidFill>
              <a:ea typeface="+mn-ea"/>
              <a:cs typeface="+mn-cs"/>
            </a:endParaRPr>
          </a:p>
          <a:p>
            <a:pPr marL="744538" lvl="3" indent="-173038" algn="just">
              <a:spcBef>
                <a:spcPts val="300"/>
              </a:spcBef>
              <a:spcAft>
                <a:spcPts val="300"/>
              </a:spcAft>
              <a:buFont typeface="Courier New" panose="02070309020205020404" pitchFamily="49" charset="0"/>
              <a:buChar char="o"/>
            </a:pPr>
            <a:r>
              <a:rPr lang="en-US" sz="1200" dirty="0" smtClean="0">
                <a:solidFill>
                  <a:prstClr val="black"/>
                </a:solidFill>
              </a:rPr>
              <a:t>­Accident scenarios and scenarios of overdue aircraft;</a:t>
            </a:r>
          </a:p>
          <a:p>
            <a:pPr marL="744538" lvl="3" indent="-173038" algn="just">
              <a:spcBef>
                <a:spcPts val="300"/>
              </a:spcBef>
              <a:spcAft>
                <a:spcPts val="300"/>
              </a:spcAft>
              <a:buFont typeface="Courier New" panose="02070309020205020404" pitchFamily="49" charset="0"/>
              <a:buChar char="o"/>
            </a:pPr>
            <a:r>
              <a:rPr lang="en-US" sz="1200" dirty="0" smtClean="0">
                <a:solidFill>
                  <a:prstClr val="black"/>
                </a:solidFill>
              </a:rPr>
              <a:t>­Carrying capacity of chartered aircraft, the estimate of survival time, and the available means of rescue within the zone in the event of an accident.</a:t>
            </a:r>
          </a:p>
          <a:p>
            <a:pPr marL="285750" indent="-285750" algn="just">
              <a:spcBef>
                <a:spcPts val="200"/>
              </a:spcBef>
              <a:spcAft>
                <a:spcPts val="200"/>
              </a:spcAft>
              <a:buFont typeface="Arial" panose="020B0604020202020204" pitchFamily="34" charset="0"/>
              <a:buChar char="•"/>
            </a:pPr>
            <a:r>
              <a:rPr lang="en-US" sz="1400" b="0" dirty="0" smtClean="0">
                <a:solidFill>
                  <a:prstClr val="black"/>
                </a:solidFill>
                <a:ea typeface="+mn-ea"/>
                <a:cs typeface="+mn-cs"/>
              </a:rPr>
              <a:t>For </a:t>
            </a:r>
            <a:r>
              <a:rPr lang="en-US" sz="1400" b="0" dirty="0">
                <a:solidFill>
                  <a:prstClr val="black"/>
                </a:solidFill>
                <a:ea typeface="+mn-ea"/>
                <a:cs typeface="+mn-cs"/>
              </a:rPr>
              <a:t>non-charter flights</a:t>
            </a:r>
            <a:r>
              <a:rPr lang="en-US" sz="1400" b="0" dirty="0" smtClean="0">
                <a:solidFill>
                  <a:prstClr val="black"/>
                </a:solidFill>
                <a:ea typeface="+mn-ea"/>
                <a:cs typeface="+mn-cs"/>
              </a:rPr>
              <a:t>:</a:t>
            </a:r>
            <a:endParaRPr lang="en-US" sz="1400" b="0" dirty="0">
              <a:solidFill>
                <a:prstClr val="black"/>
              </a:solidFill>
              <a:ea typeface="+mn-ea"/>
              <a:cs typeface="+mn-cs"/>
            </a:endParaRPr>
          </a:p>
          <a:p>
            <a:pPr marL="744538" lvl="3" indent="-173038" algn="just">
              <a:spcBef>
                <a:spcPts val="300"/>
              </a:spcBef>
              <a:spcAft>
                <a:spcPts val="300"/>
              </a:spcAft>
              <a:buFont typeface="Courier New" panose="02070309020205020404" pitchFamily="49" charset="0"/>
              <a:buChar char="o"/>
            </a:pPr>
            <a:r>
              <a:rPr lang="en-US" sz="1200" dirty="0" smtClean="0">
                <a:solidFill>
                  <a:prstClr val="black"/>
                </a:solidFill>
              </a:rPr>
              <a:t>Accident scenarios.</a:t>
            </a:r>
            <a:endParaRPr lang="fr-FR" sz="1200" dirty="0">
              <a:solidFill>
                <a:prstClr val="black"/>
              </a:solidFill>
            </a:endParaRPr>
          </a:p>
          <a:p>
            <a:pPr marL="0" indent="0" algn="l">
              <a:spcBef>
                <a:spcPts val="600"/>
              </a:spcBef>
              <a:spcAft>
                <a:spcPts val="600"/>
              </a:spcAft>
            </a:pPr>
            <a:r>
              <a:rPr lang="fr-FR" sz="1400" b="0" u="sng" dirty="0" smtClean="0">
                <a:solidFill>
                  <a:srgbClr val="FF0000"/>
                </a:solidFill>
              </a:rPr>
              <a:t>Changes:</a:t>
            </a:r>
          </a:p>
          <a:p>
            <a:pPr marL="285750" indent="-285750" algn="l">
              <a:spcAft>
                <a:spcPts val="600"/>
              </a:spcAft>
              <a:buFont typeface="Wingdings" panose="05000000000000000000" pitchFamily="2" charset="2"/>
              <a:buChar char="§"/>
            </a:pPr>
            <a:r>
              <a:rPr lang="fr-FR" sz="1400" b="0" i="1" dirty="0" smtClean="0">
                <a:solidFill>
                  <a:schemeClr val="tx1"/>
                </a:solidFill>
              </a:rPr>
              <a:t>E&amp;P</a:t>
            </a:r>
            <a:r>
              <a:rPr lang="fr-FR" sz="1400" b="0" i="1" dirty="0">
                <a:solidFill>
                  <a:schemeClr val="tx1"/>
                </a:solidFill>
              </a:rPr>
              <a:t>, </a:t>
            </a:r>
            <a:r>
              <a:rPr lang="fr-FR" sz="1400" b="0" i="1" dirty="0" smtClean="0">
                <a:solidFill>
                  <a:schemeClr val="tx1"/>
                </a:solidFill>
              </a:rPr>
              <a:t>M&amp;S, R&amp;C, GRP: clarification on the content</a:t>
            </a:r>
            <a:endParaRPr lang="fr-FR" sz="1400" b="0" i="1" dirty="0">
              <a:solidFill>
                <a:schemeClr val="tx1"/>
              </a:solidFill>
            </a:endParaRPr>
          </a:p>
          <a:p>
            <a:pPr marL="0" indent="0" algn="l">
              <a:spcAft>
                <a:spcPts val="600"/>
              </a:spcAft>
            </a:pPr>
            <a:r>
              <a:rPr lang="fr-FR" sz="1400" b="0" i="1" u="sng" dirty="0" smtClean="0">
                <a:solidFill>
                  <a:schemeClr val="tx1"/>
                </a:solidFill>
              </a:rPr>
              <a:t>Note</a:t>
            </a:r>
            <a:r>
              <a:rPr lang="fr-FR" sz="1400" b="0" i="1" dirty="0" smtClean="0">
                <a:solidFill>
                  <a:schemeClr val="tx1"/>
                </a:solidFill>
              </a:rPr>
              <a:t>: This requirement is following a 2016 Group audit and is aimed mainly at affiliates that have a contract in place with a travel agency other than CWT.  </a:t>
            </a:r>
          </a:p>
          <a:p>
            <a:pPr marL="0" indent="0" algn="l">
              <a:spcAft>
                <a:spcPts val="600"/>
              </a:spcAft>
            </a:pPr>
            <a:r>
              <a:rPr lang="en-US" sz="1400" b="0" i="1" dirty="0" smtClean="0">
                <a:solidFill>
                  <a:schemeClr val="tx1"/>
                </a:solidFill>
              </a:rPr>
              <a:t> </a:t>
            </a:r>
            <a:endParaRPr lang="fr-FR" sz="1400" b="0" i="1" dirty="0" smtClean="0">
              <a:solidFill>
                <a:schemeClr val="tx1"/>
              </a:solidFill>
            </a:endParaRPr>
          </a:p>
        </p:txBody>
      </p:sp>
      <p:sp>
        <p:nvSpPr>
          <p:cNvPr id="7" name="Espace réservé du texte 1"/>
          <p:cNvSpPr txBox="1">
            <a:spLocks/>
          </p:cNvSpPr>
          <p:nvPr/>
        </p:nvSpPr>
        <p:spPr>
          <a:xfrm>
            <a:off x="371670" y="4581128"/>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Emergency Response Plan Testing for Charter </a:t>
            </a:r>
            <a:r>
              <a:rPr lang="en-US" u="sng" dirty="0" smtClean="0">
                <a:solidFill>
                  <a:schemeClr val="tx1"/>
                </a:solidFill>
              </a:rPr>
              <a:t>Flights </a:t>
            </a:r>
            <a:r>
              <a:rPr lang="en-GB" u="sng" dirty="0" smtClean="0">
                <a:solidFill>
                  <a:schemeClr val="tx1"/>
                </a:solidFill>
              </a:rPr>
              <a:t>(Requirement 3.5.2)</a:t>
            </a:r>
            <a:endParaRPr lang="fr-FR" u="sng" dirty="0" smtClean="0">
              <a:solidFill>
                <a:schemeClr val="tx1"/>
              </a:solidFill>
            </a:endParaRPr>
          </a:p>
          <a:p>
            <a:pPr marL="0" indent="0" algn="just">
              <a:spcAft>
                <a:spcPts val="600"/>
              </a:spcAft>
            </a:pPr>
            <a:r>
              <a:rPr lang="en-US" sz="1600" b="0" dirty="0">
                <a:solidFill>
                  <a:schemeClr val="tx1"/>
                </a:solidFill>
              </a:rPr>
              <a:t>Charter flight scenarios in the entity or affiliate emergency response plans are integrated into the annual testing plan, or as soon as possible after the establishment of a long-term charter contract with an air operator</a:t>
            </a:r>
            <a:r>
              <a:rPr lang="en-US" sz="1600" b="0" dirty="0" smtClean="0">
                <a:solidFill>
                  <a:schemeClr val="tx1"/>
                </a:solidFill>
              </a:rPr>
              <a:t>.</a:t>
            </a:r>
          </a:p>
          <a:p>
            <a:pPr marL="0" indent="0" algn="just">
              <a:spcAft>
                <a:spcPts val="600"/>
              </a:spcAft>
            </a:pPr>
            <a:r>
              <a:rPr lang="en-US" sz="1400" b="0" u="sng" dirty="0" smtClean="0">
                <a:solidFill>
                  <a:srgbClr val="FF0000"/>
                </a:solidFill>
              </a:rPr>
              <a:t>No change</a:t>
            </a:r>
          </a:p>
          <a:p>
            <a:pPr marL="0" indent="0" algn="just">
              <a:spcAft>
                <a:spcPts val="600"/>
              </a:spcAft>
            </a:pPr>
            <a:r>
              <a:rPr lang="en-US" sz="1400" b="0" dirty="0">
                <a:solidFill>
                  <a:srgbClr val="00B050"/>
                </a:solidFill>
              </a:rPr>
              <a:t>	</a:t>
            </a:r>
          </a:p>
          <a:p>
            <a:pPr marL="0" indent="0" algn="just">
              <a:spcAft>
                <a:spcPts val="600"/>
              </a:spcAft>
            </a:pPr>
            <a:endParaRPr lang="en-US" sz="1400" b="0" u="sng" dirty="0" smtClean="0">
              <a:solidFill>
                <a:srgbClr val="FF0000"/>
              </a:solidFill>
            </a:endParaRPr>
          </a:p>
          <a:p>
            <a:pPr marL="0" indent="0" algn="l">
              <a:spcBef>
                <a:spcPts val="600"/>
              </a:spcBef>
              <a:spcAft>
                <a:spcPts val="600"/>
              </a:spcAft>
            </a:pPr>
            <a:endParaRPr lang="fr-FR" sz="1400" b="0" i="1" dirty="0" smtClean="0">
              <a:solidFill>
                <a:schemeClr val="tx1"/>
              </a:solidFill>
            </a:endParaRPr>
          </a:p>
          <a:p>
            <a:pPr marL="0" indent="0" algn="l">
              <a:spcBef>
                <a:spcPts val="600"/>
              </a:spcBef>
              <a:spcAft>
                <a:spcPts val="600"/>
              </a:spcAft>
            </a:pP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1811545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Inspections </a:t>
            </a:r>
            <a:r>
              <a:rPr lang="en-GB" dirty="0" smtClean="0"/>
              <a:t>and Audits</a:t>
            </a:r>
            <a:endParaRPr lang="en-GB" dirty="0"/>
          </a:p>
        </p:txBody>
      </p:sp>
      <p:sp>
        <p:nvSpPr>
          <p:cNvPr id="11" name="Espace réservé du texte 1"/>
          <p:cNvSpPr txBox="1">
            <a:spLocks/>
          </p:cNvSpPr>
          <p:nvPr/>
        </p:nvSpPr>
        <p:spPr>
          <a:xfrm>
            <a:off x="335360" y="836712"/>
            <a:ext cx="11161240" cy="180020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Follow-up of Recommendations from Aeronautical Technical </a:t>
            </a:r>
            <a:r>
              <a:rPr lang="en-US" u="sng" dirty="0" smtClean="0">
                <a:solidFill>
                  <a:schemeClr val="tx1"/>
                </a:solidFill>
              </a:rPr>
              <a:t>Audits </a:t>
            </a:r>
            <a:r>
              <a:rPr lang="en-GB" u="sng" dirty="0" smtClean="0">
                <a:solidFill>
                  <a:schemeClr val="tx1"/>
                </a:solidFill>
              </a:rPr>
              <a:t>(Requirement 3.6.1)</a:t>
            </a:r>
            <a:endParaRPr lang="fr-FR" u="sng" dirty="0" smtClean="0">
              <a:solidFill>
                <a:schemeClr val="tx1"/>
              </a:solidFill>
            </a:endParaRPr>
          </a:p>
          <a:p>
            <a:pPr marL="0" indent="0" algn="l">
              <a:spcBef>
                <a:spcPts val="600"/>
              </a:spcBef>
              <a:spcAft>
                <a:spcPts val="600"/>
              </a:spcAft>
            </a:pPr>
            <a:r>
              <a:rPr lang="en-US" sz="1600" b="0" dirty="0">
                <a:solidFill>
                  <a:schemeClr val="tx1"/>
                </a:solidFill>
              </a:rPr>
              <a:t>The close out of findings related to non-conformance level 1, made following a technical audit of an air operator, is subject to a technical statement from the aeronautical technical centre</a:t>
            </a:r>
            <a:r>
              <a:rPr lang="en-US" sz="1600" b="0" dirty="0" smtClean="0">
                <a:solidFill>
                  <a:schemeClr val="tx1"/>
                </a:solidFill>
              </a:rPr>
              <a:t>.</a:t>
            </a:r>
            <a:endParaRPr lang="fr-FR" sz="1600" b="0" dirty="0" smtClean="0">
              <a:solidFill>
                <a:schemeClr val="tx1"/>
              </a:solidFill>
            </a:endParaRPr>
          </a:p>
          <a:p>
            <a:pPr marL="0" indent="0" algn="l">
              <a:spcBef>
                <a:spcPts val="600"/>
              </a:spcBef>
              <a:spcAft>
                <a:spcPts val="600"/>
              </a:spcAft>
            </a:pPr>
            <a:r>
              <a:rPr lang="fr-FR" sz="1400" b="0" u="sng" dirty="0" smtClean="0">
                <a:solidFill>
                  <a:schemeClr val="tx1"/>
                </a:solidFill>
              </a:rPr>
              <a:t>Note</a:t>
            </a:r>
            <a:r>
              <a:rPr lang="fr-FR" sz="1400" b="0" dirty="0" smtClean="0">
                <a:solidFill>
                  <a:schemeClr val="tx1"/>
                </a:solidFill>
              </a:rPr>
              <a:t>: </a:t>
            </a:r>
            <a:r>
              <a:rPr lang="en-US" sz="1400" b="0" dirty="0">
                <a:solidFill>
                  <a:schemeClr val="tx1"/>
                </a:solidFill>
              </a:rPr>
              <a:t>Non-conformance Level 1: Safety is affected. Urgent action is required</a:t>
            </a:r>
            <a:r>
              <a:rPr lang="en-US" sz="1400" b="0" dirty="0" smtClean="0">
                <a:solidFill>
                  <a:schemeClr val="tx1"/>
                </a:solidFill>
              </a:rPr>
              <a:t>.</a:t>
            </a:r>
            <a:endParaRPr lang="fr-FR" sz="1400" b="0" dirty="0" smtClean="0">
              <a:solidFill>
                <a:schemeClr val="tx1"/>
              </a:solidFill>
            </a:endParaRPr>
          </a:p>
          <a:p>
            <a:pPr marL="0" indent="0" algn="l">
              <a:spcAft>
                <a:spcPts val="600"/>
              </a:spcAft>
            </a:pPr>
            <a:endParaRPr lang="fr-FR" sz="1600" b="0" dirty="0">
              <a:solidFill>
                <a:schemeClr val="tx1"/>
              </a:solidFill>
            </a:endParaRPr>
          </a:p>
          <a:p>
            <a:pPr algn="l">
              <a:spcBef>
                <a:spcPts val="600"/>
              </a:spcBef>
            </a:pPr>
            <a:r>
              <a:rPr lang="en-US" sz="1400" b="0" u="sng" dirty="0" smtClean="0">
                <a:solidFill>
                  <a:srgbClr val="FF0000"/>
                </a:solidFill>
              </a:rPr>
              <a:t>Comment: </a:t>
            </a:r>
          </a:p>
          <a:p>
            <a:pPr algn="l">
              <a:spcBef>
                <a:spcPts val="600"/>
              </a:spcBef>
              <a:buFont typeface="Arial" panose="020B0604020202020204" pitchFamily="34" charset="0"/>
              <a:buChar char="•"/>
            </a:pPr>
            <a:r>
              <a:rPr lang="en-US" sz="1400" b="0" i="1" dirty="0" smtClean="0">
                <a:solidFill>
                  <a:schemeClr val="tx1"/>
                </a:solidFill>
              </a:rPr>
              <a:t>Clarification of the rule </a:t>
            </a:r>
            <a:endParaRPr lang="en-US" sz="1400" b="0" i="1" dirty="0">
              <a:solidFill>
                <a:schemeClr val="tx1"/>
              </a:solidFill>
            </a:endParaRPr>
          </a:p>
          <a:p>
            <a:pPr marL="0" indent="0" algn="l">
              <a:spcBef>
                <a:spcPts val="600"/>
              </a:spcBef>
              <a:spcAft>
                <a:spcPts val="600"/>
              </a:spcAft>
            </a:pP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Tree>
    <p:extLst>
      <p:ext uri="{BB962C8B-B14F-4D97-AF65-F5344CB8AC3E}">
        <p14:creationId xmlns:p14="http://schemas.microsoft.com/office/powerpoint/2010/main" val="1290393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Communication </a:t>
            </a:r>
            <a:r>
              <a:rPr lang="en-GB" dirty="0" smtClean="0"/>
              <a:t>and Reporting</a:t>
            </a:r>
            <a:endParaRPr lang="en-GB" dirty="0"/>
          </a:p>
        </p:txBody>
      </p:sp>
      <p:sp>
        <p:nvSpPr>
          <p:cNvPr id="11" name="Espace réservé du texte 1"/>
          <p:cNvSpPr txBox="1">
            <a:spLocks/>
          </p:cNvSpPr>
          <p:nvPr/>
        </p:nvSpPr>
        <p:spPr>
          <a:xfrm>
            <a:off x="402976" y="590101"/>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Distribution and Archiving of </a:t>
            </a:r>
            <a:r>
              <a:rPr lang="en-US" u="sng" dirty="0" smtClean="0">
                <a:solidFill>
                  <a:prstClr val="black"/>
                </a:solidFill>
              </a:rPr>
              <a:t>Documentation </a:t>
            </a:r>
            <a:r>
              <a:rPr lang="en-GB" u="sng" dirty="0" smtClean="0">
                <a:solidFill>
                  <a:prstClr val="black"/>
                </a:solidFill>
              </a:rPr>
              <a:t>(Requirement 3.7.1)</a:t>
            </a:r>
            <a:endParaRPr lang="fr-FR" u="sng" dirty="0">
              <a:solidFill>
                <a:prstClr val="black"/>
              </a:solidFill>
            </a:endParaRPr>
          </a:p>
          <a:p>
            <a:pPr marL="0" indent="0" algn="l">
              <a:spcBef>
                <a:spcPts val="600"/>
              </a:spcBef>
              <a:spcAft>
                <a:spcPts val="300"/>
              </a:spcAft>
            </a:pPr>
            <a:r>
              <a:rPr lang="en-US" sz="1600" b="0" dirty="0">
                <a:solidFill>
                  <a:prstClr val="black"/>
                </a:solidFill>
              </a:rPr>
              <a:t>The technical statements are communicated to the Group HSE Aviation Activities function and archived according to the Group policy</a:t>
            </a:r>
            <a:r>
              <a:rPr lang="en-US" sz="1600" b="0" dirty="0" smtClean="0">
                <a:solidFill>
                  <a:prstClr val="black"/>
                </a:solidFill>
              </a:rPr>
              <a:t>.</a:t>
            </a:r>
          </a:p>
          <a:p>
            <a:pPr marL="0" indent="0" algn="l">
              <a:spcBef>
                <a:spcPts val="600"/>
              </a:spcBef>
              <a:spcAft>
                <a:spcPts val="300"/>
              </a:spcAft>
            </a:pPr>
            <a:r>
              <a:rPr lang="fr-FR" sz="1400" u="sng" dirty="0" smtClean="0">
                <a:solidFill>
                  <a:srgbClr val="FF0000"/>
                </a:solidFill>
              </a:rPr>
              <a:t>New Requirement </a:t>
            </a:r>
            <a:endParaRPr lang="fr-FR" sz="1400" dirty="0" smtClean="0">
              <a:solidFill>
                <a:schemeClr val="tx1"/>
              </a:solidFill>
            </a:endParaRPr>
          </a:p>
          <a:p>
            <a:pPr marL="285750" indent="-285750" algn="l">
              <a:spcBef>
                <a:spcPts val="600"/>
              </a:spcBef>
              <a:spcAft>
                <a:spcPts val="600"/>
              </a:spcAft>
              <a:buFont typeface="Arial" panose="020B0604020202020204" pitchFamily="34" charset="0"/>
              <a:buChar char="•"/>
            </a:pPr>
            <a:r>
              <a:rPr lang="fr-FR" sz="1400" b="0" dirty="0" smtClean="0">
                <a:solidFill>
                  <a:schemeClr val="tx1"/>
                </a:solidFill>
              </a:rPr>
              <a:t>E&amp;P</a:t>
            </a:r>
            <a:r>
              <a:rPr lang="fr-FR" sz="1400" b="0" dirty="0">
                <a:solidFill>
                  <a:schemeClr val="tx1"/>
                </a:solidFill>
              </a:rPr>
              <a:t>, GRP, </a:t>
            </a:r>
            <a:r>
              <a:rPr lang="fr-FR" sz="1400" b="0" dirty="0" smtClean="0">
                <a:solidFill>
                  <a:schemeClr val="tx1"/>
                </a:solidFill>
              </a:rPr>
              <a:t>M&amp;S </a:t>
            </a:r>
            <a:r>
              <a:rPr lang="fr-FR" sz="1400" b="0" dirty="0">
                <a:solidFill>
                  <a:schemeClr val="tx1"/>
                </a:solidFill>
              </a:rPr>
              <a:t>&amp; </a:t>
            </a:r>
            <a:r>
              <a:rPr lang="fr-FR" sz="1400" b="0" dirty="0" smtClean="0">
                <a:solidFill>
                  <a:schemeClr val="tx1"/>
                </a:solidFill>
              </a:rPr>
              <a:t>R&amp;C: </a:t>
            </a:r>
            <a:r>
              <a:rPr lang="fr-FR" sz="1400" b="0" dirty="0">
                <a:solidFill>
                  <a:schemeClr val="tx1"/>
                </a:solidFill>
              </a:rPr>
              <a:t>formalisation of an existing practice. </a:t>
            </a: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9" name="Espace réservé du texte 1"/>
          <p:cNvSpPr txBox="1">
            <a:spLocks/>
          </p:cNvSpPr>
          <p:nvPr/>
        </p:nvSpPr>
        <p:spPr>
          <a:xfrm>
            <a:off x="403484" y="2348880"/>
            <a:ext cx="11161240" cy="21602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prstClr val="black"/>
                </a:solidFill>
              </a:rPr>
              <a:t>Reporting Accidents and Incidents </a:t>
            </a:r>
            <a:r>
              <a:rPr lang="en-GB" u="sng" dirty="0" smtClean="0">
                <a:solidFill>
                  <a:prstClr val="black"/>
                </a:solidFill>
              </a:rPr>
              <a:t>(Requirement 3.7.2)</a:t>
            </a:r>
            <a:endParaRPr lang="fr-FR" u="sng" dirty="0">
              <a:solidFill>
                <a:prstClr val="black"/>
              </a:solidFill>
            </a:endParaRPr>
          </a:p>
          <a:p>
            <a:pPr marL="0" indent="0" algn="l">
              <a:spcBef>
                <a:spcPts val="600"/>
              </a:spcBef>
              <a:spcAft>
                <a:spcPts val="300"/>
              </a:spcAft>
            </a:pPr>
            <a:r>
              <a:rPr lang="en-US" sz="1600" b="0" dirty="0">
                <a:solidFill>
                  <a:prstClr val="black"/>
                </a:solidFill>
              </a:rPr>
              <a:t>For charter flights the following events (as defined by ICAO) are reported</a:t>
            </a:r>
            <a:r>
              <a:rPr lang="en-US" sz="1600" b="0" dirty="0" smtClean="0">
                <a:solidFill>
                  <a:prstClr val="black"/>
                </a:solidFill>
              </a:rPr>
              <a:t>:</a:t>
            </a:r>
          </a:p>
          <a:p>
            <a:pPr marL="285750" indent="-285750" algn="l">
              <a:spcBef>
                <a:spcPts val="300"/>
              </a:spcBef>
              <a:spcAft>
                <a:spcPts val="300"/>
              </a:spcAft>
              <a:buFont typeface="Arial" panose="020B0604020202020204" pitchFamily="34" charset="0"/>
              <a:buChar char="•"/>
            </a:pPr>
            <a:r>
              <a:rPr lang="en-US" sz="1400" b="0" dirty="0" smtClean="0">
                <a:solidFill>
                  <a:prstClr val="black"/>
                </a:solidFill>
                <a:ea typeface="+mn-ea"/>
                <a:cs typeface="+mn-cs"/>
              </a:rPr>
              <a:t>Accidents</a:t>
            </a:r>
            <a:r>
              <a:rPr lang="en-US" sz="1400" b="0" dirty="0">
                <a:solidFill>
                  <a:prstClr val="black"/>
                </a:solidFill>
                <a:ea typeface="+mn-ea"/>
                <a:cs typeface="+mn-cs"/>
              </a:rPr>
              <a:t>;</a:t>
            </a:r>
          </a:p>
          <a:p>
            <a:pPr marL="285750" indent="-285750" algn="l">
              <a:spcBef>
                <a:spcPts val="300"/>
              </a:spcBef>
              <a:spcAft>
                <a:spcPts val="300"/>
              </a:spcAft>
              <a:buFont typeface="Arial" panose="020B0604020202020204" pitchFamily="34" charset="0"/>
              <a:buChar char="•"/>
            </a:pPr>
            <a:r>
              <a:rPr lang="en-US" sz="1400" b="0" dirty="0" smtClean="0">
                <a:solidFill>
                  <a:prstClr val="black"/>
                </a:solidFill>
                <a:ea typeface="+mn-ea"/>
                <a:cs typeface="+mn-cs"/>
              </a:rPr>
              <a:t>Serious </a:t>
            </a:r>
            <a:r>
              <a:rPr lang="en-US" sz="1400" b="0" dirty="0">
                <a:solidFill>
                  <a:prstClr val="black"/>
                </a:solidFill>
                <a:ea typeface="+mn-ea"/>
                <a:cs typeface="+mn-cs"/>
              </a:rPr>
              <a:t>incidents;</a:t>
            </a:r>
          </a:p>
          <a:p>
            <a:pPr marL="285750" indent="-285750" algn="l">
              <a:spcBef>
                <a:spcPts val="300"/>
              </a:spcBef>
              <a:spcAft>
                <a:spcPts val="300"/>
              </a:spcAft>
              <a:buFont typeface="Arial" panose="020B0604020202020204" pitchFamily="34" charset="0"/>
              <a:buChar char="•"/>
            </a:pPr>
            <a:r>
              <a:rPr lang="en-US" sz="1400" b="0" dirty="0" smtClean="0">
                <a:solidFill>
                  <a:prstClr val="black"/>
                </a:solidFill>
                <a:ea typeface="+mn-ea"/>
                <a:cs typeface="+mn-cs"/>
              </a:rPr>
              <a:t>Incidents </a:t>
            </a:r>
            <a:r>
              <a:rPr lang="en-US" sz="1400" b="0" dirty="0">
                <a:solidFill>
                  <a:prstClr val="black"/>
                </a:solidFill>
                <a:ea typeface="+mn-ea"/>
                <a:cs typeface="+mn-cs"/>
              </a:rPr>
              <a:t>that could have an impact on the airworthiness, the safety of the flight of the aircraft </a:t>
            </a:r>
            <a:r>
              <a:rPr lang="en-US" sz="1400" b="0" dirty="0" smtClean="0">
                <a:solidFill>
                  <a:prstClr val="black"/>
                </a:solidFill>
                <a:ea typeface="+mn-ea"/>
                <a:cs typeface="+mn-cs"/>
              </a:rPr>
              <a:t>or </a:t>
            </a:r>
            <a:r>
              <a:rPr lang="en-US" sz="1400" b="0" dirty="0">
                <a:solidFill>
                  <a:prstClr val="black"/>
                </a:solidFill>
                <a:ea typeface="+mn-ea"/>
                <a:cs typeface="+mn-cs"/>
              </a:rPr>
              <a:t>the personnel on board</a:t>
            </a:r>
            <a:r>
              <a:rPr lang="en-US" sz="1400" b="0" dirty="0" smtClean="0">
                <a:solidFill>
                  <a:prstClr val="black"/>
                </a:solidFill>
                <a:ea typeface="+mn-ea"/>
                <a:cs typeface="+mn-cs"/>
              </a:rPr>
              <a:t>.</a:t>
            </a:r>
            <a:endParaRPr lang="fr-FR" sz="1400" b="0" i="1" dirty="0" smtClean="0">
              <a:solidFill>
                <a:prstClr val="black"/>
              </a:solidFill>
              <a:ea typeface="+mn-ea"/>
              <a:cs typeface="+mn-cs"/>
            </a:endParaRPr>
          </a:p>
          <a:p>
            <a:pPr marL="0" indent="0" algn="l">
              <a:spcBef>
                <a:spcPts val="600"/>
              </a:spcBef>
              <a:spcAft>
                <a:spcPts val="200"/>
              </a:spcAft>
            </a:pPr>
            <a:r>
              <a:rPr lang="fr-FR" sz="1400" u="sng" dirty="0" smtClean="0">
                <a:solidFill>
                  <a:srgbClr val="FF0000"/>
                </a:solidFill>
              </a:rPr>
              <a:t>New Requirement </a:t>
            </a:r>
          </a:p>
        </p:txBody>
      </p:sp>
      <p:sp>
        <p:nvSpPr>
          <p:cNvPr id="10" name="Espace réservé du texte 1"/>
          <p:cNvSpPr txBox="1">
            <a:spLocks/>
          </p:cNvSpPr>
          <p:nvPr/>
        </p:nvSpPr>
        <p:spPr>
          <a:xfrm>
            <a:off x="385499" y="4636450"/>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prstClr val="black"/>
                </a:solidFill>
              </a:rPr>
              <a:t>Aviation Activity </a:t>
            </a:r>
            <a:r>
              <a:rPr lang="fr-FR" u="sng" dirty="0" smtClean="0">
                <a:solidFill>
                  <a:prstClr val="black"/>
                </a:solidFill>
              </a:rPr>
              <a:t>Report </a:t>
            </a:r>
            <a:r>
              <a:rPr lang="en-GB" u="sng" dirty="0" smtClean="0">
                <a:solidFill>
                  <a:prstClr val="black"/>
                </a:solidFill>
              </a:rPr>
              <a:t>(Requirement 3.7.3)</a:t>
            </a:r>
            <a:endParaRPr lang="fr-FR" u="sng" dirty="0">
              <a:solidFill>
                <a:prstClr val="black"/>
              </a:solidFill>
            </a:endParaRPr>
          </a:p>
          <a:p>
            <a:pPr marL="0" indent="0" algn="l">
              <a:spcBef>
                <a:spcPts val="600"/>
              </a:spcBef>
              <a:spcAft>
                <a:spcPts val="300"/>
              </a:spcAft>
            </a:pPr>
            <a:r>
              <a:rPr lang="en-US" sz="1600" b="0" dirty="0">
                <a:solidFill>
                  <a:prstClr val="black"/>
                </a:solidFill>
              </a:rPr>
              <a:t>For HSE performance monitoring, the activity of the chartered air operator report is transmitted quarterly to the Group HSE Aerial Activities function</a:t>
            </a:r>
            <a:r>
              <a:rPr lang="en-US" sz="1600" b="0" dirty="0" smtClean="0">
                <a:solidFill>
                  <a:prstClr val="black"/>
                </a:solidFill>
              </a:rPr>
              <a:t>.</a:t>
            </a:r>
          </a:p>
          <a:p>
            <a:pPr marL="0" indent="0" algn="l">
              <a:spcBef>
                <a:spcPts val="600"/>
              </a:spcBef>
              <a:spcAft>
                <a:spcPts val="300"/>
              </a:spcAft>
            </a:pPr>
            <a:r>
              <a:rPr lang="fr-FR" sz="1400" b="0" u="sng" dirty="0" smtClean="0">
                <a:solidFill>
                  <a:srgbClr val="FF0000"/>
                </a:solidFill>
              </a:rPr>
              <a:t>Comment:</a:t>
            </a:r>
            <a:endParaRPr lang="fr-FR" sz="1400" b="0" dirty="0" smtClean="0">
              <a:solidFill>
                <a:schemeClr val="tx1"/>
              </a:solidFill>
            </a:endParaRPr>
          </a:p>
          <a:p>
            <a:pPr marL="285750" indent="-285750" algn="l">
              <a:spcBef>
                <a:spcPts val="600"/>
              </a:spcBef>
              <a:spcAft>
                <a:spcPts val="600"/>
              </a:spcAft>
              <a:buFont typeface="Arial" panose="020B0604020202020204" pitchFamily="34" charset="0"/>
              <a:buChar char="•"/>
            </a:pPr>
            <a:r>
              <a:rPr lang="fr-FR" sz="1400" b="0" dirty="0" smtClean="0">
                <a:solidFill>
                  <a:schemeClr val="tx1"/>
                </a:solidFill>
              </a:rPr>
              <a:t>E&amp;P</a:t>
            </a:r>
            <a:r>
              <a:rPr lang="fr-FR" sz="1400" b="0" dirty="0">
                <a:solidFill>
                  <a:schemeClr val="tx1"/>
                </a:solidFill>
              </a:rPr>
              <a:t>, GRP, </a:t>
            </a:r>
            <a:r>
              <a:rPr lang="fr-FR" sz="1400" b="0" dirty="0" smtClean="0">
                <a:solidFill>
                  <a:schemeClr val="tx1"/>
                </a:solidFill>
              </a:rPr>
              <a:t>M&amp;S </a:t>
            </a:r>
            <a:r>
              <a:rPr lang="fr-FR" sz="1400" b="0" dirty="0">
                <a:solidFill>
                  <a:schemeClr val="tx1"/>
                </a:solidFill>
              </a:rPr>
              <a:t>&amp; </a:t>
            </a:r>
            <a:r>
              <a:rPr lang="fr-FR" sz="1400" b="0" dirty="0" smtClean="0">
                <a:solidFill>
                  <a:schemeClr val="tx1"/>
                </a:solidFill>
              </a:rPr>
              <a:t>R&amp;C </a:t>
            </a:r>
            <a:r>
              <a:rPr lang="fr-FR" sz="1400" b="0" dirty="0">
                <a:solidFill>
                  <a:schemeClr val="tx1"/>
                </a:solidFill>
              </a:rPr>
              <a:t>: </a:t>
            </a:r>
            <a:r>
              <a:rPr lang="fr-FR" sz="1400" b="0" dirty="0" smtClean="0">
                <a:solidFill>
                  <a:schemeClr val="tx1"/>
                </a:solidFill>
              </a:rPr>
              <a:t>formalisation of an existing practice. </a:t>
            </a:r>
            <a:endParaRPr lang="fr-FR" sz="1400" b="0" dirty="0">
              <a:solidFill>
                <a:schemeClr val="tx1"/>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7" name="5-Point Star 5"/>
          <p:cNvSpPr/>
          <p:nvPr/>
        </p:nvSpPr>
        <p:spPr>
          <a:xfrm>
            <a:off x="0" y="1532721"/>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dirty="0"/>
          </a:p>
        </p:txBody>
      </p:sp>
      <p:sp>
        <p:nvSpPr>
          <p:cNvPr id="8" name="5-Point Star 5"/>
          <p:cNvSpPr/>
          <p:nvPr/>
        </p:nvSpPr>
        <p:spPr>
          <a:xfrm>
            <a:off x="0" y="3892299"/>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dirty="0"/>
          </a:p>
        </p:txBody>
      </p:sp>
    </p:spTree>
    <p:extLst>
      <p:ext uri="{BB962C8B-B14F-4D97-AF65-F5344CB8AC3E}">
        <p14:creationId xmlns:p14="http://schemas.microsoft.com/office/powerpoint/2010/main" val="728920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56491" y="908720"/>
            <a:ext cx="5904657" cy="5112568"/>
          </a:xfrm>
          <a:solidFill>
            <a:schemeClr val="bg1">
              <a:alpha val="35000"/>
            </a:schemeClr>
          </a:solidFill>
        </p:spPr>
        <p:txBody>
          <a:bodyPr/>
          <a:lstStyle/>
          <a:p>
            <a:endParaRPr lang="en-GB" dirty="0" smtClean="0"/>
          </a:p>
          <a:p>
            <a:r>
              <a:rPr lang="en-GB" dirty="0" smtClean="0"/>
              <a:t>Scope of Application: </a:t>
            </a:r>
            <a:r>
              <a:rPr lang="en-GB" dirty="0"/>
              <a:t>A</a:t>
            </a:r>
            <a:r>
              <a:rPr lang="en-GB" dirty="0" smtClean="0"/>
              <a:t>ll Group entities and affiliates with risks associated with aerial activities.</a:t>
            </a:r>
            <a:endParaRPr lang="fr-FR" dirty="0" smtClean="0"/>
          </a:p>
          <a:p>
            <a:pPr>
              <a:spcBef>
                <a:spcPts val="600"/>
              </a:spcBef>
            </a:pPr>
            <a:r>
              <a:rPr lang="fr-FR" dirty="0" smtClean="0"/>
              <a:t>Activities concerned:</a:t>
            </a:r>
          </a:p>
          <a:p>
            <a:pPr marL="719138" lvl="2" indent="-363538">
              <a:spcBef>
                <a:spcPts val="300"/>
              </a:spcBef>
              <a:buFont typeface="Wingdings" panose="05000000000000000000" pitchFamily="2" charset="2"/>
              <a:buChar char="ü"/>
            </a:pPr>
            <a:r>
              <a:rPr lang="fr-FR" sz="1400" dirty="0" smtClean="0">
                <a:latin typeface="+mj-lt"/>
              </a:rPr>
              <a:t>Non-chartered flights (compagnies </a:t>
            </a:r>
            <a:r>
              <a:rPr lang="fr-FR" sz="1400" dirty="0">
                <a:latin typeface="+mj-lt"/>
              </a:rPr>
              <a:t>aériennes effectuant des vols réguliers</a:t>
            </a:r>
            <a:r>
              <a:rPr lang="fr-FR" sz="1400" dirty="0" smtClean="0">
                <a:latin typeface="+mj-lt"/>
              </a:rPr>
              <a:t>).</a:t>
            </a:r>
            <a:endParaRPr lang="fr-FR" sz="1400" dirty="0">
              <a:latin typeface="+mj-lt"/>
            </a:endParaRPr>
          </a:p>
          <a:p>
            <a:pPr marL="719138" lvl="2" indent="-363538">
              <a:spcBef>
                <a:spcPts val="300"/>
              </a:spcBef>
              <a:buFont typeface="Wingdings" panose="05000000000000000000" pitchFamily="2" charset="2"/>
              <a:buChar char="ü"/>
            </a:pPr>
            <a:r>
              <a:rPr lang="fr-FR" sz="1400" dirty="0" smtClean="0">
                <a:latin typeface="+mj-lt"/>
              </a:rPr>
              <a:t>Chartered flights (helicopter and airplanes): passenger transport and aerial work.</a:t>
            </a:r>
            <a:endParaRPr lang="fr-FR" sz="1400" dirty="0">
              <a:latin typeface="+mj-lt"/>
            </a:endParaRPr>
          </a:p>
          <a:p>
            <a:pPr marL="719138" lvl="2" indent="-363538">
              <a:spcBef>
                <a:spcPts val="300"/>
              </a:spcBef>
              <a:buFont typeface="Wingdings" panose="05000000000000000000" pitchFamily="2" charset="2"/>
              <a:buChar char="ü"/>
            </a:pPr>
            <a:r>
              <a:rPr lang="fr-FR" sz="1400" dirty="0" smtClean="0">
                <a:latin typeface="+mj-lt"/>
              </a:rPr>
              <a:t>Infrastructure (helipads</a:t>
            </a:r>
            <a:r>
              <a:rPr lang="fr-FR" sz="1400" dirty="0">
                <a:latin typeface="+mj-lt"/>
              </a:rPr>
              <a:t>, </a:t>
            </a:r>
            <a:r>
              <a:rPr lang="fr-FR" sz="1400" dirty="0" smtClean="0">
                <a:latin typeface="+mj-lt"/>
              </a:rPr>
              <a:t>air strips, ground equipment, etc.).</a:t>
            </a:r>
            <a:endParaRPr lang="fr-FR" sz="1400" dirty="0">
              <a:latin typeface="+mj-lt"/>
            </a:endParaRPr>
          </a:p>
          <a:p>
            <a:pPr>
              <a:spcBef>
                <a:spcPts val="600"/>
              </a:spcBef>
            </a:pPr>
            <a:r>
              <a:rPr lang="fr-FR" dirty="0" smtClean="0"/>
              <a:t>Excluded activities:</a:t>
            </a:r>
            <a:endParaRPr lang="fr-FR" dirty="0"/>
          </a:p>
          <a:p>
            <a:pPr marL="719138" lvl="2" indent="-363538">
              <a:spcBef>
                <a:spcPts val="300"/>
              </a:spcBef>
              <a:buFont typeface="Wingdings" panose="05000000000000000000" pitchFamily="2" charset="2"/>
              <a:buChar char="ü"/>
            </a:pPr>
            <a:r>
              <a:rPr lang="fr-FR" sz="1400" dirty="0" smtClean="0">
                <a:latin typeface="+mj-lt"/>
              </a:rPr>
              <a:t>Non-chartered air transport of goods.</a:t>
            </a:r>
            <a:endParaRPr lang="fr-FR" sz="1400" dirty="0">
              <a:latin typeface="+mj-lt"/>
            </a:endParaRPr>
          </a:p>
          <a:p>
            <a:pPr marL="719138" lvl="2" indent="-363538">
              <a:spcBef>
                <a:spcPts val="300"/>
              </a:spcBef>
              <a:buFont typeface="Wingdings" panose="05000000000000000000" pitchFamily="2" charset="2"/>
              <a:buChar char="ü"/>
            </a:pPr>
            <a:r>
              <a:rPr lang="fr-FR" sz="1400" dirty="0" smtClean="0">
                <a:latin typeface="+mj-lt"/>
              </a:rPr>
              <a:t>Commercial fuelling of aircraft</a:t>
            </a:r>
            <a:endParaRPr lang="fr-FR" sz="1400" dirty="0">
              <a:latin typeface="+mj-lt"/>
            </a:endParaRPr>
          </a:p>
          <a:p>
            <a:pPr marL="719138" lvl="2" indent="-363538">
              <a:spcBef>
                <a:spcPts val="300"/>
              </a:spcBef>
              <a:buFont typeface="Wingdings" panose="05000000000000000000" pitchFamily="2" charset="2"/>
              <a:buChar char="ü"/>
            </a:pPr>
            <a:r>
              <a:rPr lang="fr-FR" sz="1400" dirty="0" smtClean="0">
                <a:latin typeface="+mj-lt"/>
              </a:rPr>
              <a:t>Leisure travel </a:t>
            </a:r>
            <a:r>
              <a:rPr lang="en-US" sz="1400" dirty="0" smtClean="0">
                <a:latin typeface="+mj-lt"/>
              </a:rPr>
              <a:t>including travel organized by company social committees</a:t>
            </a:r>
            <a:r>
              <a:rPr lang="fr-FR" sz="1400" dirty="0" smtClean="0">
                <a:latin typeface="+mj-lt"/>
              </a:rPr>
              <a:t>.</a:t>
            </a:r>
            <a:endParaRPr lang="fr-FR" sz="1400" dirty="0">
              <a:latin typeface="+mj-lt"/>
            </a:endParaRPr>
          </a:p>
          <a:p>
            <a:pPr>
              <a:spcBef>
                <a:spcPts val="600"/>
              </a:spcBef>
            </a:pPr>
            <a:r>
              <a:rPr lang="fr-FR" dirty="0" smtClean="0"/>
              <a:t>Takes into account the recommendations from the 2016 Group audit on crisis management regarding non chartered flights and effective communications throughout the network. </a:t>
            </a:r>
          </a:p>
          <a:p>
            <a:pPr>
              <a:spcBef>
                <a:spcPts val="600"/>
              </a:spcBef>
            </a:pPr>
            <a:r>
              <a:rPr lang="fr-FR" dirty="0" smtClean="0"/>
              <a:t>Takes into account REX (specifically concerning accidents in the North Sea). </a:t>
            </a:r>
            <a:endParaRPr lang="fr-FR" dirty="0"/>
          </a:p>
        </p:txBody>
      </p:sp>
      <p:pic>
        <p:nvPicPr>
          <p:cNvPr id="3" name="Picture 2"/>
          <p:cNvPicPr>
            <a:picLocks noChangeAspect="1"/>
          </p:cNvPicPr>
          <p:nvPr/>
        </p:nvPicPr>
        <p:blipFill>
          <a:blip r:embed="rId3"/>
          <a:stretch>
            <a:fillRect/>
          </a:stretch>
        </p:blipFill>
        <p:spPr>
          <a:xfrm>
            <a:off x="191343" y="260648"/>
            <a:ext cx="5634955" cy="504056"/>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3" y="908720"/>
            <a:ext cx="5904657" cy="5184576"/>
          </a:xfrm>
          <a:solidFill>
            <a:schemeClr val="bg1">
              <a:alpha val="35000"/>
            </a:schemeClr>
          </a:solidFill>
        </p:spPr>
        <p:txBody>
          <a:bodyPr/>
          <a:lstStyle/>
          <a:p>
            <a:pPr>
              <a:spcBef>
                <a:spcPts val="1200"/>
              </a:spcBef>
            </a:pPr>
            <a:r>
              <a:rPr lang="fr-FR" dirty="0" smtClean="0"/>
              <a:t>Replaces 6 existing Group and Branch rules: </a:t>
            </a:r>
          </a:p>
          <a:p>
            <a:pPr marL="719138" lvl="2" indent="-363538">
              <a:spcBef>
                <a:spcPts val="300"/>
              </a:spcBef>
              <a:spcAft>
                <a:spcPts val="300"/>
              </a:spcAft>
              <a:buFont typeface="Wingdings" panose="05000000000000000000" pitchFamily="2" charset="2"/>
              <a:buChar char="ü"/>
            </a:pPr>
            <a:r>
              <a:rPr lang="fr-FR" sz="1400" smtClean="0">
                <a:latin typeface="+mj-lt"/>
              </a:rPr>
              <a:t>Reduction </a:t>
            </a:r>
            <a:r>
              <a:rPr lang="fr-FR" sz="1400" smtClean="0">
                <a:latin typeface="+mj-lt"/>
              </a:rPr>
              <a:t>from 43 </a:t>
            </a:r>
            <a:r>
              <a:rPr lang="fr-FR" sz="1400" dirty="0" smtClean="0">
                <a:latin typeface="+mj-lt"/>
              </a:rPr>
              <a:t>to 24 requirements.</a:t>
            </a:r>
            <a:endParaRPr lang="fr-FR" sz="1400" dirty="0">
              <a:latin typeface="+mj-lt"/>
            </a:endParaRPr>
          </a:p>
          <a:p>
            <a:pPr algn="l">
              <a:spcBef>
                <a:spcPts val="1200"/>
              </a:spcBef>
              <a:spcAft>
                <a:spcPts val="1200"/>
              </a:spcAft>
            </a:pPr>
            <a:r>
              <a:rPr lang="fr-FR" dirty="0" smtClean="0"/>
              <a:t>Publication date in REFLEX </a:t>
            </a:r>
            <a:r>
              <a:rPr lang="fr-FR" dirty="0"/>
              <a:t>: </a:t>
            </a:r>
            <a:r>
              <a:rPr lang="fr-FR" dirty="0" smtClean="0">
                <a:solidFill>
                  <a:schemeClr val="tx1"/>
                </a:solidFill>
              </a:rPr>
              <a:t>14</a:t>
            </a:r>
            <a:r>
              <a:rPr lang="fr-FR" dirty="0" smtClean="0">
                <a:solidFill>
                  <a:schemeClr val="tx1"/>
                </a:solidFill>
              </a:rPr>
              <a:t>/</a:t>
            </a:r>
            <a:r>
              <a:rPr lang="fr-FR" dirty="0" smtClean="0"/>
              <a:t>06/2019</a:t>
            </a:r>
            <a:endParaRPr lang="fr-FR" dirty="0"/>
          </a:p>
          <a:p>
            <a:pPr algn="l">
              <a:spcBef>
                <a:spcPts val="600"/>
              </a:spcBef>
              <a:spcAft>
                <a:spcPts val="300"/>
              </a:spcAft>
            </a:pPr>
            <a:r>
              <a:rPr lang="fr-FR" dirty="0" smtClean="0"/>
              <a:t>Effective date: </a:t>
            </a:r>
            <a:r>
              <a:rPr lang="en-GB" dirty="0"/>
              <a:t>3 months following date of publication except </a:t>
            </a:r>
            <a:r>
              <a:rPr lang="en-GB" dirty="0" smtClean="0"/>
              <a:t>for</a:t>
            </a:r>
            <a:r>
              <a:rPr lang="fr-FR" dirty="0" smtClean="0"/>
              <a:t>: </a:t>
            </a:r>
          </a:p>
          <a:p>
            <a:pPr marL="719138" lvl="2" indent="-363538" algn="just">
              <a:spcBef>
                <a:spcPts val="300"/>
              </a:spcBef>
              <a:spcAft>
                <a:spcPts val="300"/>
              </a:spcAft>
              <a:buFont typeface="Wingdings" panose="05000000000000000000" pitchFamily="2" charset="2"/>
              <a:buChar char="ü"/>
            </a:pPr>
            <a:r>
              <a:rPr lang="en-US" sz="1400" dirty="0" smtClean="0">
                <a:latin typeface="+mj-lt"/>
              </a:rPr>
              <a:t>aerial work requirements for which a 12-month extension is given for the implementation of requirement 3.3.6, or at the end of the current contract if the length of contract is greater than 12 months. This extension does not apply to the E&amp;P Branch.</a:t>
            </a:r>
            <a:endParaRPr lang="fr-FR" dirty="0"/>
          </a:p>
        </p:txBody>
      </p:sp>
      <p:pic>
        <p:nvPicPr>
          <p:cNvPr id="3" name="Picture 2"/>
          <p:cNvPicPr>
            <a:picLocks noChangeAspect="1"/>
          </p:cNvPicPr>
          <p:nvPr/>
        </p:nvPicPr>
        <p:blipFill>
          <a:blip r:embed="rId3"/>
          <a:stretch>
            <a:fillRect/>
          </a:stretch>
        </p:blipFill>
        <p:spPr>
          <a:xfrm>
            <a:off x="194501" y="260648"/>
            <a:ext cx="5639289" cy="499915"/>
          </a:xfrm>
          <a:prstGeom prst="rect">
            <a:avLst/>
          </a:prstGeom>
        </p:spPr>
      </p:pic>
    </p:spTree>
    <p:extLst>
      <p:ext uri="{BB962C8B-B14F-4D97-AF65-F5344CB8AC3E}">
        <p14:creationId xmlns:p14="http://schemas.microsoft.com/office/powerpoint/2010/main" val="3110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fr-CH" dirty="0" smtClean="0"/>
              <a:t>PERIMETER</a:t>
            </a:r>
            <a:endParaRPr lang="en-US" dirty="0"/>
          </a:p>
        </p:txBody>
      </p:sp>
      <p:sp>
        <p:nvSpPr>
          <p:cNvPr id="3" name="Text Placeholder 3"/>
          <p:cNvSpPr txBox="1">
            <a:spLocks/>
          </p:cNvSpPr>
          <p:nvPr/>
        </p:nvSpPr>
        <p:spPr>
          <a:xfrm>
            <a:off x="407368" y="6055427"/>
            <a:ext cx="5881980" cy="2959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200" dirty="0" smtClean="0"/>
              <a:t>Note </a:t>
            </a:r>
            <a:r>
              <a:rPr lang="fr-FR" sz="1200" baseline="30000" dirty="0" smtClean="0"/>
              <a:t>1</a:t>
            </a:r>
            <a:r>
              <a:rPr lang="fr-FR" sz="1200" dirty="0" smtClean="0"/>
              <a:t>: For E&amp;P, aerial work was already covered in CR-EP-LSO-100	</a:t>
            </a:r>
          </a:p>
        </p:txBody>
      </p:sp>
      <p:sp>
        <p:nvSpPr>
          <p:cNvPr id="6" name="TextBox 10"/>
          <p:cNvSpPr txBox="1"/>
          <p:nvPr/>
        </p:nvSpPr>
        <p:spPr>
          <a:xfrm>
            <a:off x="7909719" y="1663672"/>
            <a:ext cx="1926810" cy="215444"/>
          </a:xfrm>
          <a:prstGeom prst="rect">
            <a:avLst/>
          </a:prstGeom>
          <a:noFill/>
          <a:ln>
            <a:noFill/>
          </a:ln>
        </p:spPr>
        <p:txBody>
          <a:bodyPr vert="horz" wrap="none" lIns="0" tIns="0" rIns="0" bIns="0" rtlCol="0">
            <a:spAutoFit/>
          </a:bodyPr>
          <a:lstStyle/>
          <a:p>
            <a:pPr algn="l"/>
            <a:r>
              <a:rPr lang="en-US" sz="1400" b="1" i="1" dirty="0" smtClean="0">
                <a:solidFill>
                  <a:srgbClr val="FF0000"/>
                </a:solidFill>
                <a:latin typeface="Arial" panose="020B0604020202020204" pitchFamily="34" charset="0"/>
                <a:cs typeface="Tahoma" pitchFamily="34" charset="0"/>
              </a:rPr>
              <a:t>NEW COMPANY RULE</a:t>
            </a:r>
            <a:endParaRPr lang="en-US" sz="1400" b="1" i="1" dirty="0">
              <a:solidFill>
                <a:srgbClr val="FF0000"/>
              </a:solidFill>
              <a:latin typeface="Arial" panose="020B0604020202020204" pitchFamily="34" charset="0"/>
              <a:cs typeface="Tahoma" pitchFamily="34" charset="0"/>
            </a:endParaRPr>
          </a:p>
        </p:txBody>
      </p:sp>
      <p:cxnSp>
        <p:nvCxnSpPr>
          <p:cNvPr id="7" name="Straight Connector 11"/>
          <p:cNvCxnSpPr/>
          <p:nvPr/>
        </p:nvCxnSpPr>
        <p:spPr bwMode="auto">
          <a:xfrm>
            <a:off x="8040651" y="1554307"/>
            <a:ext cx="1646285" cy="11333"/>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8" name="Straight Connector 12"/>
          <p:cNvCxnSpPr/>
          <p:nvPr/>
        </p:nvCxnSpPr>
        <p:spPr bwMode="auto">
          <a:xfrm flipV="1">
            <a:off x="8040651" y="1963882"/>
            <a:ext cx="1664947" cy="2065"/>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9" name="Right Arrow 14"/>
          <p:cNvSpPr/>
          <p:nvPr/>
        </p:nvSpPr>
        <p:spPr>
          <a:xfrm>
            <a:off x="6289348" y="2684645"/>
            <a:ext cx="814764" cy="695302"/>
          </a:xfrm>
          <a:prstGeom prst="rightArrow">
            <a:avLst>
              <a:gd name="adj1" fmla="val 47587"/>
              <a:gd name="adj2" fmla="val 50000"/>
            </a:avLst>
          </a:prstGeom>
          <a:solidFill>
            <a:schemeClr val="tx2"/>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6" name="Rounded Rectangle 35"/>
          <p:cNvSpPr/>
          <p:nvPr/>
        </p:nvSpPr>
        <p:spPr bwMode="auto">
          <a:xfrm>
            <a:off x="1912472" y="840411"/>
            <a:ext cx="4224816" cy="1646522"/>
          </a:xfrm>
          <a:prstGeom prst="roundRect">
            <a:avLst/>
          </a:prstGeom>
          <a:noFill/>
          <a:ln w="9525" algn="ctr">
            <a:solidFill>
              <a:schemeClr val="accent1"/>
            </a:solidFill>
            <a:round/>
            <a:headEnd/>
            <a:tailEnd/>
          </a:ln>
        </p:spPr>
        <p:txBody>
          <a:bodyPr wrap="square" rtlCol="0" anchor="t"/>
          <a:lstStyle/>
          <a:p>
            <a:pPr>
              <a:spcAft>
                <a:spcPts val="1108"/>
              </a:spcAft>
            </a:pPr>
            <a:r>
              <a:rPr lang="fr-FR" sz="1200" dirty="0" smtClean="0">
                <a:solidFill>
                  <a:schemeClr val="accent1"/>
                </a:solidFill>
              </a:rPr>
              <a:t>Currently covered at Group level</a:t>
            </a:r>
            <a:r>
              <a:rPr lang="fr-FR" sz="1200" dirty="0" smtClean="0"/>
              <a:t>: passenger transport</a:t>
            </a:r>
          </a:p>
          <a:p>
            <a:pPr>
              <a:spcAft>
                <a:spcPts val="1108"/>
              </a:spcAft>
            </a:pPr>
            <a:r>
              <a:rPr lang="fr-FR" sz="1200" dirty="0" smtClean="0"/>
              <a:t>  Airplanes                 Helicopters              Infrastructure</a:t>
            </a:r>
            <a:endParaRPr lang="fr-FR" sz="1200" dirty="0"/>
          </a:p>
        </p:txBody>
      </p:sp>
      <p:sp>
        <p:nvSpPr>
          <p:cNvPr id="27" name="Rounded Rectangle 36"/>
          <p:cNvSpPr/>
          <p:nvPr/>
        </p:nvSpPr>
        <p:spPr bwMode="auto">
          <a:xfrm>
            <a:off x="1912472" y="3328248"/>
            <a:ext cx="4224816" cy="1813757"/>
          </a:xfrm>
          <a:prstGeom prst="roundRect">
            <a:avLst>
              <a:gd name="adj" fmla="val 8025"/>
            </a:avLst>
          </a:prstGeom>
          <a:noFill/>
          <a:ln w="9525" algn="ctr">
            <a:solidFill>
              <a:schemeClr val="accent1"/>
            </a:solidFill>
            <a:round/>
            <a:headEnd/>
            <a:tailEnd/>
          </a:ln>
        </p:spPr>
        <p:txBody>
          <a:bodyPr wrap="square" rtlCol="0" anchor="t"/>
          <a:lstStyle/>
          <a:p>
            <a:pPr>
              <a:spcAft>
                <a:spcPts val="1108"/>
              </a:spcAft>
            </a:pPr>
            <a:r>
              <a:rPr lang="fr-FR" sz="1200" dirty="0" smtClean="0">
                <a:solidFill>
                  <a:schemeClr val="accent1"/>
                </a:solidFill>
              </a:rPr>
              <a:t>Added to the scope:</a:t>
            </a:r>
            <a:endParaRPr lang="fr-FR" sz="1200" dirty="0" smtClean="0"/>
          </a:p>
          <a:p>
            <a:pPr>
              <a:spcAft>
                <a:spcPts val="1108"/>
              </a:spcAft>
            </a:pPr>
            <a:r>
              <a:rPr lang="fr-FR" sz="1200" dirty="0" smtClean="0"/>
              <a:t>      Aerial work</a:t>
            </a:r>
            <a:r>
              <a:rPr lang="fr-FR" sz="1200" baseline="30000" dirty="0" smtClean="0"/>
              <a:t>1</a:t>
            </a:r>
            <a:r>
              <a:rPr lang="fr-FR" sz="1200" dirty="0" smtClean="0"/>
              <a:t>                New types of aerial means 			 					</a:t>
            </a:r>
            <a:endParaRPr lang="fr-FR" sz="1200" dirty="0"/>
          </a:p>
        </p:txBody>
      </p:sp>
      <p:grpSp>
        <p:nvGrpSpPr>
          <p:cNvPr id="28" name="Group 39"/>
          <p:cNvGrpSpPr/>
          <p:nvPr/>
        </p:nvGrpSpPr>
        <p:grpSpPr>
          <a:xfrm>
            <a:off x="3619131" y="2651807"/>
            <a:ext cx="576539" cy="532425"/>
            <a:chOff x="2181021" y="3395399"/>
            <a:chExt cx="754231" cy="754231"/>
          </a:xfrm>
          <a:solidFill>
            <a:schemeClr val="tx2"/>
          </a:solidFill>
        </p:grpSpPr>
        <p:sp>
          <p:nvSpPr>
            <p:cNvPr id="29" name="Rectangle 28"/>
            <p:cNvSpPr/>
            <p:nvPr/>
          </p:nvSpPr>
          <p:spPr>
            <a:xfrm rot="5400000">
              <a:off x="2181021" y="3685924"/>
              <a:ext cx="754231" cy="17318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0" name="Rectangle 29"/>
            <p:cNvSpPr/>
            <p:nvPr/>
          </p:nvSpPr>
          <p:spPr>
            <a:xfrm>
              <a:off x="2181021" y="3685925"/>
              <a:ext cx="754231" cy="173181"/>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grpSp>
      <p:pic>
        <p:nvPicPr>
          <p:cNvPr id="37" name="Picture 36"/>
          <p:cNvPicPr>
            <a:picLocks noChangeAspect="1"/>
          </p:cNvPicPr>
          <p:nvPr/>
        </p:nvPicPr>
        <p:blipFill>
          <a:blip r:embed="rId2"/>
          <a:stretch>
            <a:fillRect/>
          </a:stretch>
        </p:blipFill>
        <p:spPr>
          <a:xfrm>
            <a:off x="2153605" y="1635854"/>
            <a:ext cx="549462" cy="539473"/>
          </a:xfrm>
          <a:prstGeom prst="rect">
            <a:avLst/>
          </a:prstGeom>
        </p:spPr>
      </p:pic>
      <p:grpSp>
        <p:nvGrpSpPr>
          <p:cNvPr id="41" name="Groupe 26"/>
          <p:cNvGrpSpPr/>
          <p:nvPr/>
        </p:nvGrpSpPr>
        <p:grpSpPr>
          <a:xfrm>
            <a:off x="3550106" y="1601072"/>
            <a:ext cx="608174" cy="581885"/>
            <a:chOff x="0" y="0"/>
            <a:chExt cx="523875" cy="533400"/>
          </a:xfrm>
        </p:grpSpPr>
        <p:sp>
          <p:nvSpPr>
            <p:cNvPr id="42" name="Rectangle à coins arrondis 15"/>
            <p:cNvSpPr/>
            <p:nvPr/>
          </p:nvSpPr>
          <p:spPr>
            <a:xfrm>
              <a:off x="0" y="0"/>
              <a:ext cx="523875" cy="53340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43" name="Image 25" descr="C:\Users\mokhtar\Downloads\aiga-helipor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11" y="167833"/>
              <a:ext cx="406400" cy="156210"/>
            </a:xfrm>
            <a:prstGeom prst="rect">
              <a:avLst/>
            </a:prstGeom>
            <a:noFill/>
            <a:ln>
              <a:noFill/>
            </a:ln>
          </p:spPr>
        </p:pic>
      </p:grpSp>
      <p:pic>
        <p:nvPicPr>
          <p:cNvPr id="44" name="Image 153"/>
          <p:cNvPicPr/>
          <p:nvPr/>
        </p:nvPicPr>
        <p:blipFill>
          <a:blip r:embed="rId4" cstate="print">
            <a:extLst>
              <a:ext uri="{28A0092B-C50C-407E-A947-70E740481C1C}">
                <a14:useLocalDpi xmlns:a14="http://schemas.microsoft.com/office/drawing/2010/main" val="0"/>
              </a:ext>
            </a:extLst>
          </a:blip>
          <a:stretch>
            <a:fillRect/>
          </a:stretch>
        </p:blipFill>
        <p:spPr>
          <a:xfrm>
            <a:off x="5050440" y="1650020"/>
            <a:ext cx="587305" cy="569404"/>
          </a:xfrm>
          <a:prstGeom prst="rect">
            <a:avLst/>
          </a:prstGeom>
        </p:spPr>
      </p:pic>
      <p:grpSp>
        <p:nvGrpSpPr>
          <p:cNvPr id="45" name="Groupe 37"/>
          <p:cNvGrpSpPr/>
          <p:nvPr/>
        </p:nvGrpSpPr>
        <p:grpSpPr>
          <a:xfrm>
            <a:off x="2077106" y="4097709"/>
            <a:ext cx="625961" cy="570252"/>
            <a:chOff x="0" y="0"/>
            <a:chExt cx="504825" cy="492760"/>
          </a:xfrm>
        </p:grpSpPr>
        <p:grpSp>
          <p:nvGrpSpPr>
            <p:cNvPr id="46" name="Groupe 157"/>
            <p:cNvGrpSpPr/>
            <p:nvPr/>
          </p:nvGrpSpPr>
          <p:grpSpPr>
            <a:xfrm>
              <a:off x="0" y="0"/>
              <a:ext cx="504825" cy="492760"/>
              <a:chOff x="0" y="0"/>
              <a:chExt cx="504825" cy="492760"/>
            </a:xfrm>
          </p:grpSpPr>
          <p:sp>
            <p:nvSpPr>
              <p:cNvPr id="48" name="Rectangle à coins arrondis 48"/>
              <p:cNvSpPr/>
              <p:nvPr/>
            </p:nvSpPr>
            <p:spPr>
              <a:xfrm>
                <a:off x="0" y="0"/>
                <a:ext cx="504825" cy="49276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nvGrpSpPr>
              <p:cNvPr id="49" name="Groupe 49"/>
              <p:cNvGrpSpPr/>
              <p:nvPr/>
            </p:nvGrpSpPr>
            <p:grpSpPr>
              <a:xfrm>
                <a:off x="139370" y="194906"/>
                <a:ext cx="140870" cy="224371"/>
                <a:chOff x="289102" y="467674"/>
                <a:chExt cx="285309" cy="623382"/>
              </a:xfrm>
            </p:grpSpPr>
            <p:cxnSp>
              <p:nvCxnSpPr>
                <p:cNvPr id="50" name="Connecteur droit 51"/>
                <p:cNvCxnSpPr/>
                <p:nvPr/>
              </p:nvCxnSpPr>
              <p:spPr>
                <a:xfrm flipH="1">
                  <a:off x="329781" y="467674"/>
                  <a:ext cx="244630" cy="576064"/>
                </a:xfrm>
                <a:prstGeom prst="line">
                  <a:avLst/>
                </a:prstGeom>
                <a:noFill/>
                <a:ln w="22225" cap="flat" cmpd="sng" algn="ctr">
                  <a:solidFill>
                    <a:sysClr val="windowText" lastClr="000000"/>
                  </a:solidFill>
                  <a:prstDash val="solid"/>
                </a:ln>
                <a:effectLst/>
              </p:spPr>
            </p:cxnSp>
            <p:sp>
              <p:nvSpPr>
                <p:cNvPr id="51" name="Rectangle 50"/>
                <p:cNvSpPr/>
                <p:nvPr/>
              </p:nvSpPr>
              <p:spPr>
                <a:xfrm rot="1125088">
                  <a:off x="289102" y="852404"/>
                  <a:ext cx="193012" cy="238652"/>
                </a:xfrm>
                <a:prstGeom prst="rect">
                  <a:avLst/>
                </a:prstGeom>
                <a:solidFill>
                  <a:sysClr val="windowText" lastClr="000000"/>
                </a:solidFill>
                <a:ln w="25400" cap="flat" cmpd="sng" algn="ctr">
                  <a:solidFill>
                    <a:srgbClr val="1F497D">
                      <a:lumMod val="60000"/>
                      <a:lumOff val="4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grpSp>
        </p:grpSp>
        <p:pic>
          <p:nvPicPr>
            <p:cNvPr id="47" name="Image 53" descr="Helicopter Icon Vector"/>
            <p:cNvPicPr>
              <a:picLocks noChangeAspect="1"/>
            </p:cNvPicPr>
            <p:nvPr/>
          </p:nvPicPr>
          <p:blipFill rotWithShape="1">
            <a:blip r:embed="rId5" cstate="print">
              <a:extLst>
                <a:ext uri="{28A0092B-C50C-407E-A947-70E740481C1C}">
                  <a14:useLocalDpi xmlns:a14="http://schemas.microsoft.com/office/drawing/2010/main" val="0"/>
                </a:ext>
              </a:extLst>
            </a:blip>
            <a:srcRect t="12644" b="17241"/>
            <a:stretch/>
          </p:blipFill>
          <p:spPr bwMode="auto">
            <a:xfrm>
              <a:off x="40512" y="23149"/>
              <a:ext cx="355600" cy="248920"/>
            </a:xfrm>
            <a:prstGeom prst="rect">
              <a:avLst/>
            </a:prstGeom>
            <a:solidFill>
              <a:srgbClr val="4F81BD">
                <a:lumMod val="40000"/>
                <a:lumOff val="60000"/>
              </a:srgbClr>
            </a:solidFill>
            <a:ln w="9525" cap="flat" cmpd="sng" algn="ctr">
              <a:noFill/>
              <a:prstDash val="solid"/>
              <a:round/>
              <a:headEnd type="none" w="med" len="med"/>
              <a:tailEnd type="none" w="med" len="med"/>
            </a:ln>
            <a:extLst>
              <a:ext uri="{53640926-AAD7-44D8-BBD7-CCE9431645EC}">
                <a14:shadowObscured xmlns:a14="http://schemas.microsoft.com/office/drawing/2010/main"/>
              </a:ext>
            </a:extLst>
          </p:spPr>
        </p:pic>
      </p:grpSp>
      <p:grpSp>
        <p:nvGrpSpPr>
          <p:cNvPr id="52" name="Groupe 58"/>
          <p:cNvGrpSpPr/>
          <p:nvPr/>
        </p:nvGrpSpPr>
        <p:grpSpPr>
          <a:xfrm>
            <a:off x="2782842" y="4084729"/>
            <a:ext cx="576854" cy="583232"/>
            <a:chOff x="0" y="0"/>
            <a:chExt cx="338032" cy="330200"/>
          </a:xfrm>
        </p:grpSpPr>
        <p:sp>
          <p:nvSpPr>
            <p:cNvPr id="53" name="Rectangle à coins arrondis 54"/>
            <p:cNvSpPr/>
            <p:nvPr/>
          </p:nvSpPr>
          <p:spPr>
            <a:xfrm>
              <a:off x="8467" y="0"/>
              <a:ext cx="329565" cy="33020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54" name="Imag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67" y="33867"/>
              <a:ext cx="250190" cy="208915"/>
            </a:xfrm>
            <a:prstGeom prst="rect">
              <a:avLst/>
            </a:prstGeom>
            <a:solidFill>
              <a:srgbClr val="4F81BD">
                <a:lumMod val="40000"/>
                <a:lumOff val="60000"/>
                <a:alpha val="0"/>
              </a:srgbClr>
            </a:solidFill>
          </p:spPr>
        </p:pic>
        <p:pic>
          <p:nvPicPr>
            <p:cNvPr id="55" name="Image 5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52400"/>
              <a:ext cx="182245" cy="164465"/>
            </a:xfrm>
            <a:prstGeom prst="rect">
              <a:avLst/>
            </a:prstGeom>
            <a:noFill/>
          </p:spPr>
        </p:pic>
      </p:grpSp>
      <p:grpSp>
        <p:nvGrpSpPr>
          <p:cNvPr id="56" name="Groupe 69"/>
          <p:cNvGrpSpPr/>
          <p:nvPr/>
        </p:nvGrpSpPr>
        <p:grpSpPr>
          <a:xfrm>
            <a:off x="4340052" y="4087083"/>
            <a:ext cx="573514" cy="571502"/>
            <a:chOff x="0" y="0"/>
            <a:chExt cx="514350" cy="513080"/>
          </a:xfrm>
        </p:grpSpPr>
        <p:sp>
          <p:nvSpPr>
            <p:cNvPr id="57" name="Rectangle à coins arrondis 65"/>
            <p:cNvSpPr/>
            <p:nvPr/>
          </p:nvSpPr>
          <p:spPr>
            <a:xfrm>
              <a:off x="0" y="0"/>
              <a:ext cx="514350" cy="513080"/>
            </a:xfrm>
            <a:prstGeom prst="roundRect">
              <a:avLst/>
            </a:prstGeom>
            <a:solidFill>
              <a:srgbClr val="4F81BD">
                <a:lumMod val="40000"/>
                <a:lumOff val="6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58" name="Image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50" y="209550"/>
              <a:ext cx="455930" cy="126365"/>
            </a:xfrm>
            <a:prstGeom prst="rect">
              <a:avLst/>
            </a:prstGeom>
          </p:spPr>
        </p:pic>
      </p:grpSp>
      <p:sp>
        <p:nvSpPr>
          <p:cNvPr id="59" name="Horizontal Scroll 58"/>
          <p:cNvSpPr/>
          <p:nvPr/>
        </p:nvSpPr>
        <p:spPr>
          <a:xfrm>
            <a:off x="7404401" y="1940328"/>
            <a:ext cx="3172641" cy="2156131"/>
          </a:xfrm>
          <a:prstGeom prst="horizontalScroll">
            <a:avLst/>
          </a:prstGeom>
          <a:solidFill>
            <a:schemeClr val="bg1"/>
          </a:solid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TextBox 59"/>
          <p:cNvSpPr txBox="1"/>
          <p:nvPr/>
        </p:nvSpPr>
        <p:spPr>
          <a:xfrm>
            <a:off x="7824192" y="2558384"/>
            <a:ext cx="2333061" cy="1482457"/>
          </a:xfrm>
          <a:prstGeom prst="rect">
            <a:avLst/>
          </a:prstGeom>
          <a:noFill/>
        </p:spPr>
        <p:txBody>
          <a:bodyPr wrap="square" rtlCol="0">
            <a:spAutoFit/>
          </a:bodyPr>
          <a:lstStyle/>
          <a:p>
            <a:pPr algn="ctr">
              <a:spcAft>
                <a:spcPts val="1108"/>
              </a:spcAft>
            </a:pPr>
            <a:r>
              <a:rPr lang="en-US" b="1" dirty="0" smtClean="0">
                <a:solidFill>
                  <a:schemeClr val="accent1"/>
                </a:solidFill>
              </a:rPr>
              <a:t>REG-GR-HSE-415</a:t>
            </a:r>
            <a:r>
              <a:rPr lang="en-US" b="1" dirty="0" smtClean="0"/>
              <a:t> : </a:t>
            </a:r>
          </a:p>
          <a:p>
            <a:pPr algn="ctr">
              <a:spcAft>
                <a:spcPts val="1108"/>
              </a:spcAft>
            </a:pPr>
            <a:r>
              <a:rPr lang="fr-FR" dirty="0" smtClean="0"/>
              <a:t>Safety of Aerial Activities </a:t>
            </a:r>
          </a:p>
          <a:p>
            <a:endParaRPr lang="fr-FR" dirty="0"/>
          </a:p>
        </p:txBody>
      </p:sp>
    </p:spTree>
    <p:extLst>
      <p:ext uri="{BB962C8B-B14F-4D97-AF65-F5344CB8AC3E}">
        <p14:creationId xmlns:p14="http://schemas.microsoft.com/office/powerpoint/2010/main" val="3193961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p:txBody>
          <a:bodyPr/>
          <a:lstStyle/>
          <a:p>
            <a:r>
              <a:rPr lang="en-US" dirty="0" smtClean="0"/>
              <a:t>EXISTING REFERENTIELS </a:t>
            </a:r>
            <a:endParaRPr lang="en-US" dirty="0"/>
          </a:p>
        </p:txBody>
      </p:sp>
      <p:sp>
        <p:nvSpPr>
          <p:cNvPr id="3" name="Text Placeholder 4"/>
          <p:cNvSpPr txBox="1">
            <a:spLocks/>
          </p:cNvSpPr>
          <p:nvPr/>
        </p:nvSpPr>
        <p:spPr>
          <a:xfrm>
            <a:off x="395536" y="672120"/>
            <a:ext cx="2465186" cy="2306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smtClean="0"/>
              <a:t>EXISTING REFERENTIELS </a:t>
            </a:r>
            <a:endParaRPr lang="en-US" sz="1600" b="1" dirty="0"/>
          </a:p>
        </p:txBody>
      </p:sp>
      <p:sp>
        <p:nvSpPr>
          <p:cNvPr id="4" name="Rounded Rectangle 6"/>
          <p:cNvSpPr/>
          <p:nvPr/>
        </p:nvSpPr>
        <p:spPr bwMode="auto">
          <a:xfrm>
            <a:off x="2801771" y="1995713"/>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DIR-GR-SEC-015: </a:t>
            </a:r>
            <a:r>
              <a:rPr lang="fr-FR" sz="1200" dirty="0" smtClean="0"/>
              <a:t>Safety of Air Transport</a:t>
            </a:r>
            <a:endParaRPr lang="fr-FR" sz="1200" dirty="0"/>
          </a:p>
        </p:txBody>
      </p:sp>
      <p:sp>
        <p:nvSpPr>
          <p:cNvPr id="5" name="Rounded Rectangle 7"/>
          <p:cNvSpPr/>
          <p:nvPr/>
        </p:nvSpPr>
        <p:spPr bwMode="auto">
          <a:xfrm>
            <a:off x="395536" y="2901034"/>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CR-MS-HSEQ-630</a:t>
            </a:r>
            <a:r>
              <a:rPr lang="fr-FR" sz="1200" dirty="0"/>
              <a:t> </a:t>
            </a:r>
            <a:r>
              <a:rPr lang="fr-FR" sz="1200" dirty="0" smtClean="0"/>
              <a:t> Safety of Air Transport</a:t>
            </a:r>
            <a:endParaRPr lang="fr-FR" sz="1200" dirty="0"/>
          </a:p>
        </p:txBody>
      </p:sp>
      <p:sp>
        <p:nvSpPr>
          <p:cNvPr id="6" name="Rectangle 5"/>
          <p:cNvSpPr/>
          <p:nvPr/>
        </p:nvSpPr>
        <p:spPr bwMode="auto">
          <a:xfrm>
            <a:off x="8072358" y="1861044"/>
            <a:ext cx="3210909" cy="2696174"/>
          </a:xfrm>
          <a:prstGeom prst="rect">
            <a:avLst/>
          </a:prstGeom>
          <a:solidFill>
            <a:schemeClr val="bg1"/>
          </a:solidFill>
          <a:ln w="9525" algn="ctr">
            <a:solidFill>
              <a:schemeClr val="accent1"/>
            </a:solidFill>
            <a:round/>
            <a:headEnd/>
            <a:tailEnd/>
          </a:ln>
        </p:spPr>
        <p:txBody>
          <a:bodyPr wrap="square" rtlCol="0" anchor="ctr"/>
          <a:lstStyle/>
          <a:p>
            <a:pPr algn="ctr">
              <a:spcAft>
                <a:spcPts val="600"/>
              </a:spcAft>
            </a:pPr>
            <a:r>
              <a:rPr lang="en-US" b="1" dirty="0" smtClean="0">
                <a:solidFill>
                  <a:schemeClr val="accent1"/>
                </a:solidFill>
              </a:rPr>
              <a:t>REG-GR-HSE-415</a:t>
            </a:r>
            <a:r>
              <a:rPr lang="en-US" b="1" dirty="0"/>
              <a:t> : </a:t>
            </a:r>
            <a:endParaRPr lang="en-US" b="1" dirty="0" smtClean="0"/>
          </a:p>
          <a:p>
            <a:pPr algn="ctr">
              <a:spcAft>
                <a:spcPts val="600"/>
              </a:spcAft>
            </a:pPr>
            <a:r>
              <a:rPr lang="fr-FR" sz="1600" dirty="0" smtClean="0"/>
              <a:t>Safety of Aerial Activities</a:t>
            </a:r>
          </a:p>
          <a:p>
            <a:pPr algn="ctr">
              <a:spcAft>
                <a:spcPts val="600"/>
              </a:spcAft>
            </a:pPr>
            <a:r>
              <a:rPr lang="fr-FR" sz="1600" dirty="0" smtClean="0"/>
              <a:t>24 requirements</a:t>
            </a:r>
          </a:p>
          <a:p>
            <a:pPr>
              <a:spcAft>
                <a:spcPts val="600"/>
              </a:spcAft>
            </a:pPr>
            <a:endParaRPr lang="fr-FR" sz="1477" dirty="0"/>
          </a:p>
          <a:p>
            <a:pPr>
              <a:spcAft>
                <a:spcPts val="600"/>
              </a:spcAft>
            </a:pPr>
            <a:endParaRPr lang="fr-FR" sz="1477" dirty="0" smtClean="0"/>
          </a:p>
          <a:p>
            <a:pPr>
              <a:buFont typeface="Arial" pitchFamily="34" charset="0"/>
              <a:buChar char="•"/>
            </a:pPr>
            <a:endParaRPr lang="fr-FR" sz="1050" i="1" dirty="0" smtClean="0"/>
          </a:p>
          <a:p>
            <a:pPr>
              <a:spcAft>
                <a:spcPts val="1108"/>
              </a:spcAft>
            </a:pPr>
            <a:endParaRPr lang="fr-FR" sz="1477" dirty="0"/>
          </a:p>
        </p:txBody>
      </p:sp>
      <p:sp>
        <p:nvSpPr>
          <p:cNvPr id="7" name="TextBox 17"/>
          <p:cNvSpPr txBox="1"/>
          <p:nvPr/>
        </p:nvSpPr>
        <p:spPr>
          <a:xfrm>
            <a:off x="8695502" y="1375572"/>
            <a:ext cx="1800200" cy="215444"/>
          </a:xfrm>
          <a:prstGeom prst="rect">
            <a:avLst/>
          </a:prstGeom>
          <a:noFill/>
          <a:ln>
            <a:noFill/>
          </a:ln>
        </p:spPr>
        <p:txBody>
          <a:bodyPr vert="horz" wrap="square" lIns="0" tIns="0" rIns="0" bIns="0" rtlCol="0">
            <a:spAutoFit/>
          </a:bodyPr>
          <a:lstStyle/>
          <a:p>
            <a:pPr algn="l"/>
            <a:r>
              <a:rPr lang="en-US" sz="1400" b="1" i="1" dirty="0" smtClean="0">
                <a:solidFill>
                  <a:srgbClr val="FF0000"/>
                </a:solidFill>
                <a:latin typeface="Arial" panose="020B0604020202020204" pitchFamily="34" charset="0"/>
                <a:cs typeface="Tahoma" pitchFamily="34" charset="0"/>
              </a:rPr>
              <a:t>New Company Rule</a:t>
            </a:r>
            <a:endParaRPr lang="en-US" sz="1400" b="1" i="1" dirty="0">
              <a:solidFill>
                <a:srgbClr val="FF0000"/>
              </a:solidFill>
              <a:latin typeface="Arial" panose="020B0604020202020204" pitchFamily="34" charset="0"/>
              <a:cs typeface="Tahoma" pitchFamily="34" charset="0"/>
            </a:endParaRPr>
          </a:p>
        </p:txBody>
      </p:sp>
      <p:cxnSp>
        <p:nvCxnSpPr>
          <p:cNvPr id="8" name="Straight Connector 18"/>
          <p:cNvCxnSpPr/>
          <p:nvPr/>
        </p:nvCxnSpPr>
        <p:spPr bwMode="auto">
          <a:xfrm>
            <a:off x="8695502" y="1268760"/>
            <a:ext cx="1657606"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cxnSp>
        <p:nvCxnSpPr>
          <p:cNvPr id="9" name="Straight Connector 19"/>
          <p:cNvCxnSpPr/>
          <p:nvPr/>
        </p:nvCxnSpPr>
        <p:spPr bwMode="auto">
          <a:xfrm>
            <a:off x="8685429" y="1700808"/>
            <a:ext cx="1685596" cy="0"/>
          </a:xfrm>
          <a:prstGeom prst="line">
            <a:avLst/>
          </a:prstGeom>
          <a:solidFill>
            <a:schemeClr val="accent1"/>
          </a:solidFill>
          <a:ln w="9525" cap="flat" cmpd="sng" algn="ctr">
            <a:solidFill>
              <a:srgbClr val="000000"/>
            </a:solidFill>
            <a:prstDash val="solid"/>
            <a:round/>
            <a:headEnd type="none" w="med" len="med"/>
            <a:tailEnd type="none" w="med" len="med"/>
          </a:ln>
          <a:effectLst/>
        </p:spPr>
      </p:cxnSp>
      <p:sp>
        <p:nvSpPr>
          <p:cNvPr id="10" name="Rounded Rectangle 22"/>
          <p:cNvSpPr/>
          <p:nvPr/>
        </p:nvSpPr>
        <p:spPr bwMode="auto">
          <a:xfrm>
            <a:off x="395536" y="1996595"/>
            <a:ext cx="2267976" cy="771683"/>
          </a:xfrm>
          <a:prstGeom prst="roundRect">
            <a:avLst/>
          </a:prstGeom>
          <a:noFill/>
          <a:ln w="9525" algn="ctr">
            <a:solidFill>
              <a:schemeClr val="accent1"/>
            </a:solidFill>
            <a:round/>
            <a:headEnd/>
            <a:tailEnd/>
          </a:ln>
        </p:spPr>
        <p:txBody>
          <a:bodyPr wrap="square" rtlCol="0" anchor="ctr"/>
          <a:lstStyle/>
          <a:p>
            <a:pPr>
              <a:spcAft>
                <a:spcPts val="600"/>
              </a:spcAft>
            </a:pPr>
            <a:r>
              <a:rPr lang="fr-FR" sz="1200" dirty="0" smtClean="0">
                <a:solidFill>
                  <a:schemeClr val="accent1"/>
                </a:solidFill>
              </a:rPr>
              <a:t>CR-EP-LSO-100 </a:t>
            </a:r>
            <a:r>
              <a:rPr lang="fr-FR" sz="1200" dirty="0" smtClean="0"/>
              <a:t>: Standards for Aerial </a:t>
            </a:r>
            <a:r>
              <a:rPr lang="fr-FR" sz="1200" dirty="0"/>
              <a:t>T</a:t>
            </a:r>
            <a:r>
              <a:rPr lang="fr-FR" sz="1200" dirty="0" smtClean="0"/>
              <a:t>ransport </a:t>
            </a:r>
            <a:r>
              <a:rPr lang="fr-FR" sz="1200" dirty="0"/>
              <a:t>O</a:t>
            </a:r>
            <a:r>
              <a:rPr lang="fr-FR" sz="1200" dirty="0" smtClean="0"/>
              <a:t>perations</a:t>
            </a:r>
            <a:endParaRPr lang="fr-FR" sz="1200" dirty="0"/>
          </a:p>
        </p:txBody>
      </p:sp>
      <p:sp>
        <p:nvSpPr>
          <p:cNvPr id="11" name="Rounded Rectangle 23"/>
          <p:cNvSpPr/>
          <p:nvPr/>
        </p:nvSpPr>
        <p:spPr bwMode="auto">
          <a:xfrm>
            <a:off x="395536" y="1121239"/>
            <a:ext cx="2267976" cy="771683"/>
          </a:xfrm>
          <a:prstGeom prst="roundRect">
            <a:avLst/>
          </a:prstGeom>
          <a:noFill/>
          <a:ln w="9525" algn="ctr">
            <a:solidFill>
              <a:schemeClr val="accent1"/>
            </a:solidFill>
            <a:round/>
            <a:headEnd/>
            <a:tailEnd/>
          </a:ln>
        </p:spPr>
        <p:txBody>
          <a:bodyPr wrap="square" rtlCol="0" anchor="ctr"/>
          <a:lstStyle/>
          <a:p>
            <a:pPr>
              <a:spcAft>
                <a:spcPts val="600"/>
              </a:spcAft>
            </a:pPr>
            <a:r>
              <a:rPr lang="fr-FR" sz="1200" dirty="0">
                <a:solidFill>
                  <a:schemeClr val="accent1"/>
                </a:solidFill>
              </a:rPr>
              <a:t>DIR-EP-16 </a:t>
            </a:r>
            <a:r>
              <a:rPr lang="fr-FR" sz="1200" dirty="0" smtClean="0"/>
              <a:t>: Aviation Directive for E&amp;P</a:t>
            </a:r>
            <a:endParaRPr lang="fr-FR" sz="1200" dirty="0"/>
          </a:p>
        </p:txBody>
      </p:sp>
      <p:sp>
        <p:nvSpPr>
          <p:cNvPr id="12" name="Rounded Rectangle 24"/>
          <p:cNvSpPr/>
          <p:nvPr/>
        </p:nvSpPr>
        <p:spPr bwMode="auto">
          <a:xfrm>
            <a:off x="2814211" y="2912045"/>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REG-GR-SEC-015: </a:t>
            </a:r>
            <a:r>
              <a:rPr lang="fr-FR" sz="1200" dirty="0" smtClean="0"/>
              <a:t>Safety of Air Transport</a:t>
            </a:r>
            <a:endParaRPr lang="fr-FR" sz="1200" dirty="0"/>
          </a:p>
        </p:txBody>
      </p:sp>
      <p:sp>
        <p:nvSpPr>
          <p:cNvPr id="13" name="Rounded Rectangle 25"/>
          <p:cNvSpPr/>
          <p:nvPr/>
        </p:nvSpPr>
        <p:spPr bwMode="auto">
          <a:xfrm>
            <a:off x="395536" y="3785535"/>
            <a:ext cx="2267976" cy="771683"/>
          </a:xfrm>
          <a:prstGeom prst="roundRect">
            <a:avLst/>
          </a:prstGeom>
          <a:noFill/>
          <a:ln w="9525" algn="ctr">
            <a:solidFill>
              <a:schemeClr val="accent1"/>
            </a:solidFill>
            <a:round/>
            <a:headEnd/>
            <a:tailEnd/>
          </a:ln>
        </p:spPr>
        <p:txBody>
          <a:bodyPr wrap="square" rtlCol="0" anchor="ctr"/>
          <a:lstStyle/>
          <a:p>
            <a:pPr>
              <a:spcAft>
                <a:spcPts val="1108"/>
              </a:spcAft>
            </a:pPr>
            <a:r>
              <a:rPr lang="fr-FR" sz="1200" dirty="0" smtClean="0">
                <a:solidFill>
                  <a:schemeClr val="accent1"/>
                </a:solidFill>
              </a:rPr>
              <a:t>CR-GP-HSE-121: </a:t>
            </a:r>
            <a:r>
              <a:rPr lang="fr-FR" sz="1200" dirty="0" smtClean="0"/>
              <a:t>Safety of Air Transport</a:t>
            </a:r>
            <a:endParaRPr lang="fr-FR" sz="1200" dirty="0"/>
          </a:p>
        </p:txBody>
      </p:sp>
      <p:sp>
        <p:nvSpPr>
          <p:cNvPr id="14" name="Right Arrow 32"/>
          <p:cNvSpPr/>
          <p:nvPr/>
        </p:nvSpPr>
        <p:spPr>
          <a:xfrm>
            <a:off x="5519936" y="2580024"/>
            <a:ext cx="1050699" cy="695302"/>
          </a:xfrm>
          <a:prstGeom prst="rightArrow">
            <a:avLst>
              <a:gd name="adj1" fmla="val 47587"/>
              <a:gd name="adj2" fmla="val 50000"/>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5" name="TextBox 20"/>
          <p:cNvSpPr txBox="1"/>
          <p:nvPr/>
        </p:nvSpPr>
        <p:spPr>
          <a:xfrm>
            <a:off x="2063552" y="5007851"/>
            <a:ext cx="1872207" cy="553998"/>
          </a:xfrm>
          <a:prstGeom prst="rect">
            <a:avLst/>
          </a:prstGeom>
          <a:noFill/>
          <a:ln>
            <a:noFill/>
          </a:ln>
        </p:spPr>
        <p:txBody>
          <a:bodyPr vert="horz" wrap="square" lIns="0" tIns="0" rIns="0" bIns="0" rtlCol="0">
            <a:spAutoFit/>
          </a:bodyPr>
          <a:lstStyle/>
          <a:p>
            <a:pPr algn="l"/>
            <a:r>
              <a:rPr lang="fr-FR" i="1" dirty="0" smtClean="0">
                <a:latin typeface="Arial" panose="020B0604020202020204" pitchFamily="34" charset="0"/>
                <a:cs typeface="Tahoma" pitchFamily="34" charset="0"/>
              </a:rPr>
              <a:t>6 documents</a:t>
            </a:r>
          </a:p>
          <a:p>
            <a:pPr algn="l"/>
            <a:r>
              <a:rPr lang="fr-FR" i="1" dirty="0" smtClean="0">
                <a:solidFill>
                  <a:srgbClr val="FF0000"/>
                </a:solidFill>
                <a:latin typeface="Arial" panose="020B0604020202020204" pitchFamily="34" charset="0"/>
                <a:cs typeface="Tahoma" pitchFamily="34" charset="0"/>
              </a:rPr>
              <a:t>43 requirements </a:t>
            </a:r>
            <a:endParaRPr lang="fr-FR" i="1" dirty="0">
              <a:solidFill>
                <a:srgbClr val="FF0000"/>
              </a:solidFill>
              <a:latin typeface="Arial" panose="020B0604020202020204" pitchFamily="34" charset="0"/>
              <a:cs typeface="Tahoma" pitchFamily="34" charset="0"/>
            </a:endParaRPr>
          </a:p>
        </p:txBody>
      </p:sp>
      <p:sp>
        <p:nvSpPr>
          <p:cNvPr id="16" name="TextBox 21"/>
          <p:cNvSpPr txBox="1"/>
          <p:nvPr/>
        </p:nvSpPr>
        <p:spPr>
          <a:xfrm>
            <a:off x="8168365" y="3302961"/>
            <a:ext cx="3018893" cy="784830"/>
          </a:xfrm>
          <a:prstGeom prst="rect">
            <a:avLst/>
          </a:prstGeom>
          <a:solidFill>
            <a:schemeClr val="bg1">
              <a:lumMod val="85000"/>
            </a:schemeClr>
          </a:solidFill>
          <a:ln>
            <a:solidFill>
              <a:schemeClr val="accent3">
                <a:lumMod val="50000"/>
              </a:schemeClr>
            </a:solidFill>
          </a:ln>
        </p:spPr>
        <p:txBody>
          <a:bodyPr wrap="square" rtlCol="0">
            <a:spAutoFit/>
          </a:bodyPr>
          <a:lstStyle/>
          <a:p>
            <a:pPr>
              <a:buFont typeface="Arial" pitchFamily="34" charset="0"/>
              <a:buChar char="•"/>
            </a:pPr>
            <a:r>
              <a:rPr lang="fr-FR" sz="900" i="1" dirty="0" smtClean="0">
                <a:solidFill>
                  <a:srgbClr val="00B0F0"/>
                </a:solidFill>
              </a:rPr>
              <a:t>13 existing or modified</a:t>
            </a:r>
          </a:p>
          <a:p>
            <a:pPr>
              <a:buFont typeface="Arial" pitchFamily="34" charset="0"/>
              <a:buChar char="•"/>
            </a:pPr>
            <a:r>
              <a:rPr lang="fr-FR" sz="900" i="1" dirty="0" smtClean="0">
                <a:solidFill>
                  <a:schemeClr val="accent3">
                    <a:lumMod val="50000"/>
                  </a:schemeClr>
                </a:solidFill>
              </a:rPr>
              <a:t>02 taken into account in the new organisation</a:t>
            </a:r>
          </a:p>
          <a:p>
            <a:pPr>
              <a:buFont typeface="Arial" pitchFamily="34" charset="0"/>
              <a:buChar char="•"/>
            </a:pPr>
            <a:r>
              <a:rPr lang="fr-FR" sz="900" i="1" dirty="0" smtClean="0">
                <a:solidFill>
                  <a:schemeClr val="accent2">
                    <a:lumMod val="75000"/>
                  </a:schemeClr>
                </a:solidFill>
              </a:rPr>
              <a:t>03  REX taken into account</a:t>
            </a:r>
          </a:p>
          <a:p>
            <a:pPr>
              <a:buFont typeface="Arial" pitchFamily="34" charset="0"/>
              <a:buChar char="•"/>
            </a:pPr>
            <a:r>
              <a:rPr lang="fr-FR" sz="900" i="1" dirty="0" smtClean="0">
                <a:solidFill>
                  <a:srgbClr val="FF0000"/>
                </a:solidFill>
              </a:rPr>
              <a:t>01 recommended from the Group audit</a:t>
            </a:r>
          </a:p>
          <a:p>
            <a:pPr>
              <a:buFont typeface="Arial" pitchFamily="34" charset="0"/>
              <a:buChar char="•"/>
            </a:pPr>
            <a:r>
              <a:rPr lang="fr-FR" sz="900" i="1" dirty="0" smtClean="0">
                <a:solidFill>
                  <a:srgbClr val="7030A0"/>
                </a:solidFill>
              </a:rPr>
              <a:t>05 Maestro</a:t>
            </a:r>
            <a:endParaRPr lang="en-GB" sz="900" i="1" dirty="0" smtClean="0">
              <a:solidFill>
                <a:srgbClr val="7030A0"/>
              </a:solidFill>
            </a:endParaRPr>
          </a:p>
        </p:txBody>
      </p:sp>
      <p:sp>
        <p:nvSpPr>
          <p:cNvPr id="17" name="Right Arrow 27"/>
          <p:cNvSpPr/>
          <p:nvPr/>
        </p:nvSpPr>
        <p:spPr>
          <a:xfrm>
            <a:off x="5519936" y="4860361"/>
            <a:ext cx="1008112" cy="695302"/>
          </a:xfrm>
          <a:prstGeom prst="rightArrow">
            <a:avLst>
              <a:gd name="adj1" fmla="val 47587"/>
              <a:gd name="adj2" fmla="val 50000"/>
            </a:avLst>
          </a:prstGeom>
          <a:solidFill>
            <a:schemeClr val="tx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8" name="TextBox 29"/>
          <p:cNvSpPr txBox="1"/>
          <p:nvPr/>
        </p:nvSpPr>
        <p:spPr>
          <a:xfrm>
            <a:off x="7003748" y="5009904"/>
            <a:ext cx="2577629" cy="553998"/>
          </a:xfrm>
          <a:prstGeom prst="rect">
            <a:avLst/>
          </a:prstGeom>
          <a:noFill/>
          <a:ln>
            <a:noFill/>
          </a:ln>
        </p:spPr>
        <p:txBody>
          <a:bodyPr vert="horz" wrap="none" lIns="0" tIns="0" rIns="0" bIns="0" rtlCol="0">
            <a:spAutoFit/>
          </a:bodyPr>
          <a:lstStyle/>
          <a:p>
            <a:pPr algn="l"/>
            <a:r>
              <a:rPr lang="fr-FR" i="1" dirty="0" smtClean="0">
                <a:latin typeface="Arial" panose="020B0604020202020204" pitchFamily="34" charset="0"/>
                <a:cs typeface="Tahoma" pitchFamily="34" charset="0"/>
              </a:rPr>
              <a:t>1 single Group document</a:t>
            </a:r>
          </a:p>
          <a:p>
            <a:pPr algn="l"/>
            <a:r>
              <a:rPr lang="fr-FR" i="1" dirty="0" smtClean="0">
                <a:solidFill>
                  <a:srgbClr val="FF0000"/>
                </a:solidFill>
                <a:latin typeface="Arial" panose="020B0604020202020204" pitchFamily="34" charset="0"/>
                <a:cs typeface="Tahoma" pitchFamily="34" charset="0"/>
              </a:rPr>
              <a:t>24 requirements </a:t>
            </a:r>
            <a:endParaRPr lang="fr-FR" i="1" dirty="0">
              <a:solidFill>
                <a:srgbClr val="FF0000"/>
              </a:solidFill>
              <a:latin typeface="Arial" panose="020B0604020202020204" pitchFamily="34" charset="0"/>
              <a:cs typeface="Tahoma" pitchFamily="34" charset="0"/>
            </a:endParaRPr>
          </a:p>
        </p:txBody>
      </p:sp>
      <p:sp>
        <p:nvSpPr>
          <p:cNvPr id="19" name="TextBox 26"/>
          <p:cNvSpPr txBox="1"/>
          <p:nvPr/>
        </p:nvSpPr>
        <p:spPr>
          <a:xfrm>
            <a:off x="9007556" y="5413345"/>
            <a:ext cx="2976291" cy="523220"/>
          </a:xfrm>
          <a:prstGeom prst="rect">
            <a:avLst/>
          </a:prstGeom>
          <a:solidFill>
            <a:schemeClr val="bg1"/>
          </a:solidFill>
          <a:ln>
            <a:solidFill>
              <a:schemeClr val="tx1"/>
            </a:solidFill>
          </a:ln>
          <a:scene3d>
            <a:camera prst="isometricOffAxis1Right"/>
            <a:lightRig rig="threePt" dir="t"/>
          </a:scene3d>
        </p:spPr>
        <p:txBody>
          <a:bodyPr wrap="square" rtlCol="0">
            <a:spAutoFit/>
          </a:bodyPr>
          <a:lstStyle/>
          <a:p>
            <a:pPr algn="ctr"/>
            <a:r>
              <a:rPr lang="fr-FR" sz="1400" i="1" dirty="0" smtClean="0"/>
              <a:t>The number of requirements is reduced by 44%</a:t>
            </a:r>
          </a:p>
        </p:txBody>
      </p:sp>
      <p:cxnSp>
        <p:nvCxnSpPr>
          <p:cNvPr id="21" name="Connecteur droit 20"/>
          <p:cNvCxnSpPr/>
          <p:nvPr/>
        </p:nvCxnSpPr>
        <p:spPr>
          <a:xfrm>
            <a:off x="457063" y="4725144"/>
            <a:ext cx="10895521"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0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07368" y="0"/>
            <a:ext cx="7632848" cy="404664"/>
          </a:xfrm>
        </p:spPr>
        <p:txBody>
          <a:bodyPr/>
          <a:lstStyle/>
          <a:p>
            <a:r>
              <a:rPr lang="en-US" dirty="0" smtClean="0"/>
              <a:t>PLANNING PROCESS FOR AERIAL ACTIVITIES  </a:t>
            </a:r>
            <a:endParaRPr lang="fr-FR" dirty="0"/>
          </a:p>
        </p:txBody>
      </p:sp>
      <p:sp>
        <p:nvSpPr>
          <p:cNvPr id="3" name="Rectangle 2"/>
          <p:cNvSpPr/>
          <p:nvPr/>
        </p:nvSpPr>
        <p:spPr>
          <a:xfrm>
            <a:off x="402770" y="548680"/>
            <a:ext cx="9869694" cy="338554"/>
          </a:xfrm>
          <a:prstGeom prst="rect">
            <a:avLst/>
          </a:prstGeom>
        </p:spPr>
        <p:txBody>
          <a:bodyPr wrap="square">
            <a:spAutoFit/>
          </a:bodyPr>
          <a:lstStyle/>
          <a:p>
            <a:r>
              <a:rPr lang="en-GB" sz="1600" dirty="0"/>
              <a:t>The process for planning </a:t>
            </a:r>
            <a:r>
              <a:rPr lang="en-GB" sz="1600" dirty="0" smtClean="0"/>
              <a:t>aerial activities </a:t>
            </a:r>
            <a:r>
              <a:rPr lang="en-GB" sz="1600" dirty="0"/>
              <a:t>follows the logic diagram below:</a:t>
            </a:r>
            <a:endParaRPr lang="en-US" sz="1600" dirty="0"/>
          </a:p>
        </p:txBody>
      </p:sp>
      <p:pic>
        <p:nvPicPr>
          <p:cNvPr id="5" name="Picture 4"/>
          <p:cNvPicPr>
            <a:picLocks noChangeAspect="1"/>
          </p:cNvPicPr>
          <p:nvPr/>
        </p:nvPicPr>
        <p:blipFill>
          <a:blip r:embed="rId2"/>
          <a:stretch>
            <a:fillRect/>
          </a:stretch>
        </p:blipFill>
        <p:spPr>
          <a:xfrm>
            <a:off x="1055440" y="1062046"/>
            <a:ext cx="9768408" cy="5168966"/>
          </a:xfrm>
          <a:prstGeom prst="rect">
            <a:avLst/>
          </a:prstGeom>
          <a:ln>
            <a:solidFill>
              <a:schemeClr val="tx1">
                <a:lumMod val="50000"/>
                <a:lumOff val="50000"/>
              </a:schemeClr>
            </a:solidFill>
          </a:ln>
        </p:spPr>
      </p:pic>
    </p:spTree>
    <p:extLst>
      <p:ext uri="{BB962C8B-B14F-4D97-AF65-F5344CB8AC3E}">
        <p14:creationId xmlns:p14="http://schemas.microsoft.com/office/powerpoint/2010/main" val="31456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smtClean="0"/>
              <a:t>REQUIREMENT OVERVIEW: General Requirements </a:t>
            </a:r>
            <a:endParaRPr lang="en-GB" dirty="0"/>
          </a:p>
        </p:txBody>
      </p:sp>
      <p:sp>
        <p:nvSpPr>
          <p:cNvPr id="11" name="Espace réservé du texte 1"/>
          <p:cNvSpPr txBox="1">
            <a:spLocks/>
          </p:cNvSpPr>
          <p:nvPr/>
        </p:nvSpPr>
        <p:spPr>
          <a:xfrm>
            <a:off x="380239" y="681209"/>
            <a:ext cx="11305256" cy="182547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a:solidFill>
                  <a:schemeClr val="tx1"/>
                </a:solidFill>
              </a:rPr>
              <a:t>Operations </a:t>
            </a:r>
            <a:r>
              <a:rPr lang="fr-FR" u="sng" dirty="0" smtClean="0">
                <a:solidFill>
                  <a:schemeClr val="tx1"/>
                </a:solidFill>
              </a:rPr>
              <a:t>Continuity (</a:t>
            </a:r>
            <a:r>
              <a:rPr lang="en-GB" u="sng" dirty="0">
                <a:solidFill>
                  <a:prstClr val="black"/>
                </a:solidFill>
              </a:rPr>
              <a:t>Requirement </a:t>
            </a:r>
            <a:r>
              <a:rPr lang="fr-FR" u="sng" dirty="0" smtClean="0">
                <a:solidFill>
                  <a:schemeClr val="tx1"/>
                </a:solidFill>
              </a:rPr>
              <a:t>3.1.1)</a:t>
            </a:r>
            <a:endParaRPr lang="fr-FR" u="sng" dirty="0">
              <a:solidFill>
                <a:schemeClr val="tx1"/>
              </a:solidFill>
            </a:endParaRPr>
          </a:p>
          <a:p>
            <a:pPr marL="0" indent="0" algn="just">
              <a:spcAft>
                <a:spcPts val="600"/>
              </a:spcAft>
            </a:pPr>
            <a:r>
              <a:rPr lang="en-US" sz="1600" b="0" dirty="0">
                <a:solidFill>
                  <a:schemeClr val="tx1"/>
                </a:solidFill>
              </a:rPr>
              <a:t>The maximum number of people allowed to travel on the same flight is included in the Business Continuity Plan of the entity or affiliate</a:t>
            </a:r>
            <a:r>
              <a:rPr lang="en-US" sz="1600" b="0" dirty="0" smtClean="0">
                <a:solidFill>
                  <a:schemeClr val="tx1"/>
                </a:solidFill>
              </a:rPr>
              <a:t>. Furthermore</a:t>
            </a:r>
            <a:r>
              <a:rPr lang="en-US" sz="1600" b="0" dirty="0">
                <a:solidFill>
                  <a:schemeClr val="tx1"/>
                </a:solidFill>
              </a:rPr>
              <a:t>:</a:t>
            </a:r>
          </a:p>
          <a:p>
            <a:pPr marL="285750" indent="-285750" algn="l">
              <a:spcAft>
                <a:spcPts val="4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Group's Chief Executive Officer and Chief Financial Officer do not travel </a:t>
            </a:r>
            <a:r>
              <a:rPr lang="en-US" sz="1400" b="0" dirty="0" smtClean="0">
                <a:solidFill>
                  <a:prstClr val="black"/>
                </a:solidFill>
                <a:ea typeface="+mn-ea"/>
                <a:cs typeface="+mn-cs"/>
              </a:rPr>
              <a:t>together</a:t>
            </a:r>
            <a:r>
              <a:rPr lang="fr-FR" sz="1400" b="0" dirty="0" smtClean="0">
                <a:solidFill>
                  <a:prstClr val="black"/>
                </a:solidFill>
                <a:ea typeface="+mn-ea"/>
                <a:cs typeface="+mn-cs"/>
              </a:rPr>
              <a:t>;</a:t>
            </a:r>
          </a:p>
          <a:p>
            <a:pPr marL="285750" indent="-285750" algn="l">
              <a:spcAft>
                <a:spcPts val="4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maximum of one third of the Group Executive Committee members may travel together on the same aircraft;</a:t>
            </a:r>
          </a:p>
          <a:p>
            <a:pPr marL="285750" indent="-285750" algn="l">
              <a:spcAft>
                <a:spcPts val="400"/>
              </a:spcAft>
              <a:buFont typeface="Arial" panose="020B0604020202020204" pitchFamily="34" charset="0"/>
              <a:buChar char="•"/>
            </a:pPr>
            <a:r>
              <a:rPr lang="en-US" sz="1400" b="0" dirty="0" smtClean="0">
                <a:solidFill>
                  <a:prstClr val="black"/>
                </a:solidFill>
                <a:ea typeface="+mn-ea"/>
                <a:cs typeface="+mn-cs"/>
              </a:rPr>
              <a:t>A </a:t>
            </a:r>
            <a:r>
              <a:rPr lang="en-US" sz="1400" b="0" dirty="0">
                <a:solidFill>
                  <a:prstClr val="black"/>
                </a:solidFill>
                <a:ea typeface="+mn-ea"/>
                <a:cs typeface="+mn-cs"/>
              </a:rPr>
              <a:t>maximum of one third of the members of a Branch Codir may travel together on the same aircraft.</a:t>
            </a:r>
          </a:p>
          <a:p>
            <a:pPr marL="0" indent="0" algn="l">
              <a:spcBef>
                <a:spcPts val="600"/>
              </a:spcBef>
              <a:spcAft>
                <a:spcPts val="600"/>
              </a:spcAft>
            </a:pPr>
            <a:r>
              <a:rPr lang="fr-FR" sz="1400" b="0" u="sng" dirty="0" smtClean="0">
                <a:solidFill>
                  <a:srgbClr val="FF0000"/>
                </a:solidFill>
              </a:rPr>
              <a:t>Comment:</a:t>
            </a:r>
            <a:endParaRPr lang="fr-FR" sz="1400" b="0" dirty="0" smtClean="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Previous principle: </a:t>
            </a:r>
            <a:r>
              <a:rPr lang="en-US" sz="1400" b="0" i="1" dirty="0" smtClean="0">
                <a:solidFill>
                  <a:schemeClr val="tx1"/>
                </a:solidFill>
              </a:rPr>
              <a:t>Avoid </a:t>
            </a:r>
            <a:r>
              <a:rPr lang="en-US" sz="1400" b="0" i="1" dirty="0">
                <a:solidFill>
                  <a:schemeClr val="tx1"/>
                </a:solidFill>
              </a:rPr>
              <a:t>using a single aircraft to transport </a:t>
            </a:r>
            <a:r>
              <a:rPr lang="en-US" sz="1400" b="0" i="1" dirty="0" smtClean="0">
                <a:solidFill>
                  <a:schemeClr val="tx1"/>
                </a:solidFill>
              </a:rPr>
              <a:t>several personnel </a:t>
            </a:r>
            <a:r>
              <a:rPr lang="en-US" sz="1400" b="0" i="1" dirty="0">
                <a:solidFill>
                  <a:schemeClr val="tx1"/>
                </a:solidFill>
              </a:rPr>
              <a:t>from the same team. </a:t>
            </a:r>
            <a:endParaRPr lang="fr-FR" sz="1400" i="1" dirty="0">
              <a:solidFill>
                <a:schemeClr val="tx1"/>
              </a:solidFill>
            </a:endParaRPr>
          </a:p>
          <a:p>
            <a:pPr marL="285750" indent="-285750" algn="l">
              <a:spcBef>
                <a:spcPts val="600"/>
              </a:spcBef>
              <a:spcAft>
                <a:spcPts val="600"/>
              </a:spcAft>
              <a:buFont typeface="Arial" panose="020B0604020202020204" pitchFamily="34" charset="0"/>
              <a:buChar char="•"/>
            </a:pPr>
            <a:endParaRPr lang="fr-FR" sz="1400" b="0" dirty="0" smtClean="0">
              <a:solidFill>
                <a:schemeClr val="tx1"/>
              </a:solidFill>
              <a:latin typeface="+mn-lt"/>
            </a:endParaRPr>
          </a:p>
          <a:p>
            <a:pPr marL="0" indent="0" algn="l">
              <a:spcBef>
                <a:spcPts val="600"/>
              </a:spcBef>
              <a:spcAft>
                <a:spcPts val="600"/>
              </a:spcAft>
            </a:pPr>
            <a:endParaRPr lang="en-US" sz="1400" b="0" u="sng" dirty="0" smtClean="0">
              <a:solidFill>
                <a:srgbClr val="FF0000"/>
              </a:solidFill>
              <a:latin typeface="+mn-lt"/>
            </a:endParaRPr>
          </a:p>
        </p:txBody>
      </p:sp>
      <p:sp>
        <p:nvSpPr>
          <p:cNvPr id="7" name="Espace réservé du texte 1"/>
          <p:cNvSpPr txBox="1">
            <a:spLocks/>
          </p:cNvSpPr>
          <p:nvPr/>
        </p:nvSpPr>
        <p:spPr>
          <a:xfrm>
            <a:off x="391672" y="3360109"/>
            <a:ext cx="11325290" cy="117267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a:solidFill>
                  <a:schemeClr val="tx1"/>
                </a:solidFill>
              </a:rPr>
              <a:t>Complying with </a:t>
            </a:r>
            <a:r>
              <a:rPr lang="fr-FR" u="sng" dirty="0" smtClean="0">
                <a:solidFill>
                  <a:schemeClr val="tx1"/>
                </a:solidFill>
              </a:rPr>
              <a:t>Instructions (</a:t>
            </a:r>
            <a:r>
              <a:rPr lang="en-GB" u="sng" dirty="0">
                <a:solidFill>
                  <a:prstClr val="black"/>
                </a:solidFill>
              </a:rPr>
              <a:t>Requirement </a:t>
            </a:r>
            <a:r>
              <a:rPr lang="fr-FR" u="sng" dirty="0" smtClean="0">
                <a:solidFill>
                  <a:schemeClr val="tx1"/>
                </a:solidFill>
              </a:rPr>
              <a:t>3.1.2)</a:t>
            </a:r>
            <a:endParaRPr lang="fr-FR" u="sng" dirty="0">
              <a:solidFill>
                <a:schemeClr val="tx1"/>
              </a:solidFill>
            </a:endParaRPr>
          </a:p>
          <a:p>
            <a:pPr marL="0" indent="0" algn="just">
              <a:spcAft>
                <a:spcPts val="600"/>
              </a:spcAft>
            </a:pPr>
            <a:r>
              <a:rPr lang="en-US" sz="1600" b="0" dirty="0">
                <a:solidFill>
                  <a:schemeClr val="tx1"/>
                </a:solidFill>
              </a:rPr>
              <a:t>Operating instructions of the air operator and the safety instructions issued by the flight crew are respected</a:t>
            </a:r>
            <a:r>
              <a:rPr lang="en-US" sz="1600" b="0" dirty="0" smtClean="0">
                <a:solidFill>
                  <a:schemeClr val="tx1"/>
                </a:solidFill>
              </a:rPr>
              <a:t>.</a:t>
            </a:r>
          </a:p>
          <a:p>
            <a:pPr marL="0" indent="0" algn="just">
              <a:spcBef>
                <a:spcPts val="600"/>
              </a:spcBef>
              <a:spcAft>
                <a:spcPts val="600"/>
              </a:spcAft>
            </a:pPr>
            <a:r>
              <a:rPr lang="fr-FR" sz="1400" u="sng" dirty="0" smtClean="0">
                <a:solidFill>
                  <a:srgbClr val="FF0000"/>
                </a:solidFill>
              </a:rPr>
              <a:t>New requirement</a:t>
            </a:r>
            <a:endParaRPr lang="fr-FR" sz="1400" u="sng" dirty="0">
              <a:solidFill>
                <a:srgbClr val="FF0000"/>
              </a:solidFill>
            </a:endParaRPr>
          </a:p>
        </p:txBody>
      </p:sp>
      <p:sp>
        <p:nvSpPr>
          <p:cNvPr id="9" name="TextBox 8"/>
          <p:cNvSpPr txBox="1"/>
          <p:nvPr/>
        </p:nvSpPr>
        <p:spPr>
          <a:xfrm>
            <a:off x="381402" y="4656182"/>
            <a:ext cx="10369152" cy="1469633"/>
          </a:xfrm>
          <a:prstGeom prst="rect">
            <a:avLst/>
          </a:prstGeom>
          <a:noFill/>
        </p:spPr>
        <p:txBody>
          <a:bodyPr wrap="square" rtlCol="0">
            <a:spAutoFit/>
          </a:bodyPr>
          <a:lstStyle/>
          <a:p>
            <a:pPr algn="l">
              <a:spcAft>
                <a:spcPts val="900"/>
              </a:spcAft>
            </a:pPr>
            <a:r>
              <a:rPr lang="fr-FR" sz="2000" b="1" u="sng" dirty="0" smtClean="0">
                <a:solidFill>
                  <a:schemeClr val="tx1"/>
                </a:solidFill>
                <a:latin typeface="+mj-lt"/>
              </a:rPr>
              <a:t>Aircraft for Passenger Transport (Requirement 3.1.3)</a:t>
            </a:r>
            <a:endParaRPr lang="fr-FR" sz="2000" b="1" u="sng" dirty="0">
              <a:solidFill>
                <a:schemeClr val="tx1"/>
              </a:solidFill>
              <a:latin typeface="+mj-lt"/>
            </a:endParaRPr>
          </a:p>
          <a:p>
            <a:r>
              <a:rPr lang="en-US" sz="1600" dirty="0" smtClean="0">
                <a:solidFill>
                  <a:schemeClr val="tx1"/>
                </a:solidFill>
                <a:latin typeface="+mj-lt"/>
              </a:rPr>
              <a:t>The aircraft used for the passenger transport are multi-engine, equipped with turbomachines.</a:t>
            </a:r>
          </a:p>
          <a:p>
            <a:endParaRPr lang="en-US" sz="1600" b="0" u="sng" dirty="0">
              <a:solidFill>
                <a:schemeClr val="tx1"/>
              </a:solidFill>
              <a:latin typeface="+mj-lt"/>
            </a:endParaRPr>
          </a:p>
          <a:p>
            <a:r>
              <a:rPr lang="en-US" sz="1400" b="0" u="sng" dirty="0" smtClean="0">
                <a:solidFill>
                  <a:srgbClr val="FF0000"/>
                </a:solidFill>
                <a:latin typeface="+mn-lt"/>
              </a:rPr>
              <a:t>No change</a:t>
            </a:r>
          </a:p>
          <a:p>
            <a:endParaRPr lang="fr-FR" sz="1600" dirty="0">
              <a:solidFill>
                <a:schemeClr val="tx1"/>
              </a:solidFill>
              <a:latin typeface="+mj-lt"/>
            </a:endParaRPr>
          </a:p>
        </p:txBody>
      </p:sp>
      <p:sp>
        <p:nvSpPr>
          <p:cNvPr id="6" name="5-Point Star 5"/>
          <p:cNvSpPr/>
          <p:nvPr/>
        </p:nvSpPr>
        <p:spPr>
          <a:xfrm>
            <a:off x="-24680" y="4169938"/>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dirty="0"/>
          </a:p>
        </p:txBody>
      </p:sp>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t>
            </a:r>
            <a:r>
              <a:rPr lang="en-GB" dirty="0" smtClean="0"/>
              <a:t>Non-Chartered Flights</a:t>
            </a:r>
            <a:endParaRPr lang="en-GB" dirty="0"/>
          </a:p>
        </p:txBody>
      </p:sp>
      <p:sp>
        <p:nvSpPr>
          <p:cNvPr id="11" name="Espace réservé du texte 1"/>
          <p:cNvSpPr txBox="1">
            <a:spLocks/>
          </p:cNvSpPr>
          <p:nvPr/>
        </p:nvSpPr>
        <p:spPr>
          <a:xfrm>
            <a:off x="263352" y="764704"/>
            <a:ext cx="11449272"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Preselected Airlines for Non-Chartered Flights </a:t>
            </a:r>
            <a:r>
              <a:rPr lang="en-GB" u="sng" dirty="0" smtClean="0">
                <a:solidFill>
                  <a:schemeClr val="tx1"/>
                </a:solidFill>
              </a:rPr>
              <a:t>(</a:t>
            </a:r>
            <a:r>
              <a:rPr lang="en-GB" u="sng" dirty="0">
                <a:solidFill>
                  <a:prstClr val="black"/>
                </a:solidFill>
              </a:rPr>
              <a:t>Requirement </a:t>
            </a:r>
            <a:r>
              <a:rPr lang="en-GB" u="sng" dirty="0" smtClean="0">
                <a:solidFill>
                  <a:schemeClr val="tx1"/>
                </a:solidFill>
              </a:rPr>
              <a:t>3.2.1)</a:t>
            </a:r>
            <a:endParaRPr lang="fr-FR" u="sng" dirty="0">
              <a:solidFill>
                <a:schemeClr val="tx1"/>
              </a:solidFill>
            </a:endParaRPr>
          </a:p>
          <a:p>
            <a:pPr marL="0" indent="0" algn="just">
              <a:spcAft>
                <a:spcPts val="600"/>
              </a:spcAft>
            </a:pPr>
            <a:r>
              <a:rPr lang="en-US" sz="1600" b="0" dirty="0">
                <a:solidFill>
                  <a:schemeClr val="tx1"/>
                </a:solidFill>
              </a:rPr>
              <a:t>Airlines companies that can be used are included on the Group list of air operators. In other cases, the aeronautical technical </a:t>
            </a:r>
            <a:r>
              <a:rPr lang="en-US" sz="1600" b="0" dirty="0" smtClean="0">
                <a:solidFill>
                  <a:schemeClr val="tx1"/>
                </a:solidFill>
              </a:rPr>
              <a:t>centre </a:t>
            </a:r>
            <a:r>
              <a:rPr lang="en-US" sz="1600" b="0" dirty="0">
                <a:solidFill>
                  <a:schemeClr val="tx1"/>
                </a:solidFill>
              </a:rPr>
              <a:t>is </a:t>
            </a:r>
            <a:r>
              <a:rPr lang="en-US" sz="1600" b="0" dirty="0" smtClean="0">
                <a:solidFill>
                  <a:schemeClr val="tx1"/>
                </a:solidFill>
              </a:rPr>
              <a:t>consulted</a:t>
            </a:r>
            <a:r>
              <a:rPr lang="fr-FR" sz="1600" b="0" dirty="0" smtClean="0">
                <a:solidFill>
                  <a:schemeClr val="tx1"/>
                </a:solidFill>
              </a:rPr>
              <a:t>.</a:t>
            </a:r>
          </a:p>
          <a:p>
            <a:pPr marL="0" indent="0" algn="l">
              <a:spcBef>
                <a:spcPts val="600"/>
              </a:spcBef>
              <a:spcAft>
                <a:spcPts val="600"/>
              </a:spcAft>
            </a:pPr>
            <a:r>
              <a:rPr lang="fr-FR" sz="1400" b="0" u="sng" dirty="0">
                <a:solidFill>
                  <a:srgbClr val="FF0000"/>
                </a:solidFill>
              </a:rPr>
              <a:t>Comment:</a:t>
            </a:r>
            <a:endParaRPr lang="fr-FR" sz="1400" b="0" dirty="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E&amp;P</a:t>
            </a:r>
            <a:r>
              <a:rPr lang="fr-FR" sz="1400" b="0" i="1" dirty="0">
                <a:solidFill>
                  <a:schemeClr val="tx1"/>
                </a:solidFill>
              </a:rPr>
              <a:t>, </a:t>
            </a:r>
            <a:r>
              <a:rPr lang="fr-FR" sz="1400" b="0" i="1" dirty="0" smtClean="0">
                <a:solidFill>
                  <a:schemeClr val="tx1"/>
                </a:solidFill>
              </a:rPr>
              <a:t>M&amp;S, R&amp;C, GRP: Simplification of the previous requirement (DIR-GR-SEC-15 et REG-GR-SEC-15).</a:t>
            </a:r>
          </a:p>
          <a:p>
            <a:pPr marL="0" indent="0" algn="l">
              <a:spcBef>
                <a:spcPts val="1800"/>
              </a:spcBef>
              <a:spcAft>
                <a:spcPts val="600"/>
              </a:spcAft>
            </a:pPr>
            <a:r>
              <a:rPr lang="fr-FR" u="sng" dirty="0" smtClean="0">
                <a:solidFill>
                  <a:schemeClr val="tx1"/>
                </a:solidFill>
              </a:rPr>
              <a:t>Documentation </a:t>
            </a:r>
            <a:r>
              <a:rPr lang="fr-FR" u="sng" dirty="0">
                <a:solidFill>
                  <a:schemeClr val="tx1"/>
                </a:solidFill>
              </a:rPr>
              <a:t>of the Technical Aeronautical Centre </a:t>
            </a:r>
            <a:r>
              <a:rPr lang="fr-FR" u="sng" dirty="0" smtClean="0">
                <a:solidFill>
                  <a:schemeClr val="tx1"/>
                </a:solidFill>
              </a:rPr>
              <a:t>Statement </a:t>
            </a:r>
            <a:r>
              <a:rPr lang="en-GB" u="sng" dirty="0" smtClean="0">
                <a:solidFill>
                  <a:schemeClr val="tx1"/>
                </a:solidFill>
              </a:rPr>
              <a:t>(</a:t>
            </a:r>
            <a:r>
              <a:rPr lang="en-GB" u="sng" dirty="0" smtClean="0">
                <a:solidFill>
                  <a:prstClr val="black"/>
                </a:solidFill>
              </a:rPr>
              <a:t>Requirement </a:t>
            </a:r>
            <a:r>
              <a:rPr lang="en-GB" u="sng" dirty="0" smtClean="0">
                <a:solidFill>
                  <a:schemeClr val="tx1"/>
                </a:solidFill>
              </a:rPr>
              <a:t>3.2.2)</a:t>
            </a:r>
            <a:endParaRPr lang="fr-FR" u="sng" dirty="0">
              <a:solidFill>
                <a:schemeClr val="tx1"/>
              </a:solidFill>
            </a:endParaRPr>
          </a:p>
          <a:p>
            <a:pPr marL="0" indent="0" algn="just">
              <a:spcAft>
                <a:spcPts val="600"/>
              </a:spcAft>
            </a:pPr>
            <a:r>
              <a:rPr lang="en-US" sz="1600" b="0" dirty="0">
                <a:solidFill>
                  <a:schemeClr val="tx1"/>
                </a:solidFill>
              </a:rPr>
              <a:t>In the case of a request for advice under requirement 3.2.1, the statement is documented and provided to the requesting entity or affiliate after completion of a risk assessment</a:t>
            </a:r>
            <a:r>
              <a:rPr lang="en-US" sz="1600" b="0" dirty="0" smtClean="0">
                <a:solidFill>
                  <a:schemeClr val="tx1"/>
                </a:solidFill>
              </a:rPr>
              <a:t>.</a:t>
            </a:r>
            <a:endParaRPr lang="fr-FR" sz="1600" b="0" dirty="0" smtClean="0">
              <a:solidFill>
                <a:schemeClr val="tx1"/>
              </a:solidFill>
            </a:endParaRPr>
          </a:p>
          <a:p>
            <a:pPr marL="0" indent="0" algn="l">
              <a:spcBef>
                <a:spcPts val="600"/>
              </a:spcBef>
              <a:spcAft>
                <a:spcPts val="600"/>
              </a:spcAft>
            </a:pPr>
            <a:r>
              <a:rPr lang="fr-FR" sz="1400" b="0" u="sng" dirty="0">
                <a:solidFill>
                  <a:srgbClr val="FF0000"/>
                </a:solidFill>
              </a:rPr>
              <a:t>Comment:</a:t>
            </a:r>
            <a:endParaRPr lang="fr-FR" sz="1400" b="0" dirty="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a:solidFill>
                  <a:schemeClr val="tx1"/>
                </a:solidFill>
              </a:rPr>
              <a:t>Previous principle: </a:t>
            </a:r>
            <a:r>
              <a:rPr lang="en-US" sz="1400" b="0" i="1" dirty="0" smtClean="0">
                <a:solidFill>
                  <a:schemeClr val="tx1"/>
                </a:solidFill>
              </a:rPr>
              <a:t>Carriers </a:t>
            </a:r>
            <a:r>
              <a:rPr lang="en-US" sz="1400" b="0" i="1" dirty="0">
                <a:solidFill>
                  <a:schemeClr val="tx1"/>
                </a:solidFill>
              </a:rPr>
              <a:t>without IOSA certification or that are not monitored by an internationally recognised national public civil aviation authority must be the </a:t>
            </a:r>
            <a:r>
              <a:rPr lang="en-US" sz="1400" b="0" i="1" dirty="0" smtClean="0">
                <a:solidFill>
                  <a:schemeClr val="tx1"/>
                </a:solidFill>
              </a:rPr>
              <a:t>subject of </a:t>
            </a:r>
            <a:r>
              <a:rPr lang="en-US" sz="1400" b="0" i="1" dirty="0">
                <a:solidFill>
                  <a:schemeClr val="tx1"/>
                </a:solidFill>
              </a:rPr>
              <a:t>a risk assessment prior to </a:t>
            </a:r>
            <a:r>
              <a:rPr lang="en-US" sz="1400" b="0" i="1" dirty="0" smtClean="0">
                <a:solidFill>
                  <a:schemeClr val="tx1"/>
                </a:solidFill>
              </a:rPr>
              <a:t>use. </a:t>
            </a:r>
            <a:endParaRPr lang="fr-FR" sz="1400" i="1" dirty="0">
              <a:solidFill>
                <a:schemeClr val="tx1"/>
              </a:solidFill>
            </a:endParaRPr>
          </a:p>
          <a:p>
            <a:pPr marL="0" indent="0" algn="l">
              <a:spcAft>
                <a:spcPts val="600"/>
              </a:spcAft>
            </a:pPr>
            <a:endParaRPr lang="fr-FR" sz="1400" b="0" u="sng" dirty="0">
              <a:solidFill>
                <a:srgbClr val="FF0000"/>
              </a:solidFill>
            </a:endParaRPr>
          </a:p>
        </p:txBody>
      </p:sp>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t>
            </a:r>
            <a:r>
              <a:rPr lang="en-GB" dirty="0" smtClean="0"/>
              <a:t>Chartered Flights</a:t>
            </a:r>
            <a:endParaRPr lang="en-GB" dirty="0"/>
          </a:p>
        </p:txBody>
      </p:sp>
      <p:sp>
        <p:nvSpPr>
          <p:cNvPr id="11" name="Espace réservé du texte 1"/>
          <p:cNvSpPr txBox="1">
            <a:spLocks/>
          </p:cNvSpPr>
          <p:nvPr/>
        </p:nvSpPr>
        <p:spPr>
          <a:xfrm>
            <a:off x="407368" y="836712"/>
            <a:ext cx="11161240" cy="187220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en-US" u="sng" dirty="0">
                <a:solidFill>
                  <a:prstClr val="black"/>
                </a:solidFill>
              </a:rPr>
              <a:t>Types of Aircrafts for Chartered Flights </a:t>
            </a:r>
            <a:r>
              <a:rPr lang="en-GB" u="sng" dirty="0" smtClean="0">
                <a:solidFill>
                  <a:prstClr val="black"/>
                </a:solidFill>
              </a:rPr>
              <a:t>(</a:t>
            </a:r>
            <a:r>
              <a:rPr lang="en-GB" u="sng" dirty="0">
                <a:solidFill>
                  <a:prstClr val="black"/>
                </a:solidFill>
              </a:rPr>
              <a:t>Requirement 3.3.1</a:t>
            </a:r>
            <a:r>
              <a:rPr lang="en-GB" u="sng" dirty="0" smtClean="0">
                <a:solidFill>
                  <a:prstClr val="black"/>
                </a:solidFill>
              </a:rPr>
              <a:t>)</a:t>
            </a:r>
            <a:endParaRPr lang="fr-FR" u="sng" dirty="0">
              <a:solidFill>
                <a:prstClr val="black"/>
              </a:solidFill>
            </a:endParaRPr>
          </a:p>
          <a:p>
            <a:pPr marL="0" indent="0" algn="l">
              <a:spcBef>
                <a:spcPts val="600"/>
              </a:spcBef>
              <a:spcAft>
                <a:spcPts val="300"/>
              </a:spcAft>
            </a:pPr>
            <a:r>
              <a:rPr lang="en-US" sz="1600" b="0" dirty="0">
                <a:solidFill>
                  <a:prstClr val="black"/>
                </a:solidFill>
              </a:rPr>
              <a:t>Helicopters and airplanes that are authorised</a:t>
            </a:r>
            <a:r>
              <a:rPr lang="en-US" sz="1600" b="0" dirty="0" smtClean="0">
                <a:solidFill>
                  <a:prstClr val="black"/>
                </a:solidFill>
              </a:rPr>
              <a:t>:</a:t>
            </a:r>
          </a:p>
          <a:p>
            <a:pPr marL="285750" indent="-285750" algn="l">
              <a:spcBef>
                <a:spcPts val="300"/>
              </a:spcBef>
              <a:spcAft>
                <a:spcPts val="300"/>
              </a:spcAft>
              <a:buFont typeface="Arial" panose="020B0604020202020204" pitchFamily="34" charset="0"/>
              <a:buChar char="•"/>
            </a:pPr>
            <a:r>
              <a:rPr lang="en-US" sz="1400" b="0" dirty="0">
                <a:solidFill>
                  <a:prstClr val="black"/>
                </a:solidFill>
                <a:ea typeface="+mn-ea"/>
                <a:cs typeface="+mn-cs"/>
              </a:rPr>
              <a:t>Are of a civil type, regardless of the activity; </a:t>
            </a:r>
          </a:p>
          <a:p>
            <a:pPr marL="285750" indent="-285750" algn="l">
              <a:spcBef>
                <a:spcPts val="300"/>
              </a:spcBef>
              <a:spcAft>
                <a:spcPts val="300"/>
              </a:spcAft>
              <a:buFont typeface="Arial" panose="020B0604020202020204" pitchFamily="34" charset="0"/>
              <a:buChar char="•"/>
            </a:pPr>
            <a:r>
              <a:rPr lang="en-US" sz="1400" b="0" dirty="0">
                <a:solidFill>
                  <a:prstClr val="black"/>
                </a:solidFill>
                <a:ea typeface="+mn-ea"/>
                <a:cs typeface="+mn-cs"/>
              </a:rPr>
              <a:t>For passenger transport are less than 25 years old for the duration of the charter contract. </a:t>
            </a:r>
            <a:endParaRPr lang="en-US" sz="1400" b="0" dirty="0">
              <a:solidFill>
                <a:srgbClr val="00B050"/>
              </a:solidFill>
              <a:ea typeface="+mn-ea"/>
              <a:cs typeface="+mn-cs"/>
            </a:endParaRPr>
          </a:p>
          <a:p>
            <a:pPr algn="l">
              <a:spcBef>
                <a:spcPts val="600"/>
              </a:spcBef>
            </a:pPr>
            <a:r>
              <a:rPr lang="en-US" sz="1400" b="0" u="sng" dirty="0" smtClean="0">
                <a:solidFill>
                  <a:srgbClr val="FF0000"/>
                </a:solidFill>
              </a:rPr>
              <a:t>Comment: </a:t>
            </a:r>
          </a:p>
          <a:p>
            <a:pPr algn="l">
              <a:spcBef>
                <a:spcPts val="600"/>
              </a:spcBef>
              <a:buFont typeface="Arial" panose="020B0604020202020204" pitchFamily="34" charset="0"/>
              <a:buChar char="•"/>
            </a:pPr>
            <a:r>
              <a:rPr lang="en-US" sz="1400" b="0" i="1" dirty="0" smtClean="0">
                <a:solidFill>
                  <a:schemeClr val="tx1"/>
                </a:solidFill>
              </a:rPr>
              <a:t>Reinforcement that aircraft are of a civil type.</a:t>
            </a:r>
          </a:p>
          <a:p>
            <a:pPr marL="285750" indent="-285750" algn="l">
              <a:spcBef>
                <a:spcPts val="600"/>
              </a:spcBef>
              <a:spcAft>
                <a:spcPts val="400"/>
              </a:spcAft>
              <a:buFont typeface="Arial" panose="020B0604020202020204" pitchFamily="34" charset="0"/>
              <a:buChar char="•"/>
            </a:pPr>
            <a:endParaRPr lang="fr-FR" sz="1400" b="0" dirty="0">
              <a:solidFill>
                <a:prstClr val="black"/>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9" name="Espace réservé du texte 1"/>
          <p:cNvSpPr txBox="1">
            <a:spLocks/>
          </p:cNvSpPr>
          <p:nvPr/>
        </p:nvSpPr>
        <p:spPr>
          <a:xfrm>
            <a:off x="407368" y="3068960"/>
            <a:ext cx="11377264" cy="309634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prstClr val="black"/>
                </a:solidFill>
              </a:rPr>
              <a:t>Infrastructure for Chartered Flights </a:t>
            </a:r>
            <a:r>
              <a:rPr lang="en-GB" u="sng" dirty="0" smtClean="0">
                <a:solidFill>
                  <a:prstClr val="black"/>
                </a:solidFill>
              </a:rPr>
              <a:t>(</a:t>
            </a:r>
            <a:r>
              <a:rPr lang="en-GB" u="sng" dirty="0">
                <a:solidFill>
                  <a:prstClr val="black"/>
                </a:solidFill>
              </a:rPr>
              <a:t>Requirement 3.3.2</a:t>
            </a:r>
            <a:r>
              <a:rPr lang="en-GB" u="sng" dirty="0" smtClean="0">
                <a:solidFill>
                  <a:prstClr val="black"/>
                </a:solidFill>
              </a:rPr>
              <a:t>)</a:t>
            </a:r>
            <a:endParaRPr lang="fr-FR" u="sng" dirty="0">
              <a:solidFill>
                <a:prstClr val="black"/>
              </a:solidFill>
            </a:endParaRPr>
          </a:p>
          <a:p>
            <a:pPr marL="0" indent="0" algn="just">
              <a:spcBef>
                <a:spcPts val="600"/>
              </a:spcBef>
              <a:spcAft>
                <a:spcPts val="300"/>
              </a:spcAft>
            </a:pPr>
            <a:r>
              <a:rPr lang="en-US" sz="1600" b="0" dirty="0">
                <a:solidFill>
                  <a:prstClr val="black"/>
                </a:solidFill>
              </a:rPr>
              <a:t>The minimum standards for airports, helipads and ground equipment are selected based on the most restrictive requirements </a:t>
            </a:r>
            <a:r>
              <a:rPr lang="en-US" sz="1600" b="0" dirty="0" smtClean="0">
                <a:solidFill>
                  <a:prstClr val="black"/>
                </a:solidFill>
              </a:rPr>
              <a:t>between</a:t>
            </a:r>
            <a:r>
              <a:rPr lang="fr-FR" sz="1600" b="0" dirty="0" smtClean="0">
                <a:solidFill>
                  <a:prstClr val="black"/>
                </a:solidFill>
              </a:rPr>
              <a:t>:</a:t>
            </a:r>
          </a:p>
          <a:p>
            <a:pPr marL="285750" indent="-285750" algn="l">
              <a:spcBef>
                <a:spcPts val="300"/>
              </a:spcBef>
              <a:spcAft>
                <a:spcPts val="300"/>
              </a:spcAft>
              <a:buFont typeface="Arial" panose="020B0604020202020204" pitchFamily="34" charset="0"/>
              <a:buChar char="•"/>
            </a:pPr>
            <a:r>
              <a:rPr lang="fr-FR" sz="1400" b="0" dirty="0" smtClean="0">
                <a:solidFill>
                  <a:prstClr val="black"/>
                </a:solidFill>
                <a:ea typeface="+mn-ea"/>
                <a:cs typeface="+mn-cs"/>
              </a:rPr>
              <a:t>International </a:t>
            </a:r>
            <a:r>
              <a:rPr lang="fr-FR" sz="1400" b="0" dirty="0">
                <a:solidFill>
                  <a:prstClr val="black"/>
                </a:solidFill>
                <a:ea typeface="+mn-ea"/>
                <a:cs typeface="+mn-cs"/>
              </a:rPr>
              <a:t>Civil Aviation Organisation (ICAO) Annex 14, Vol I and II or ICAO Doc 9261, for all infrastructures;</a:t>
            </a:r>
          </a:p>
          <a:p>
            <a:pPr marL="285750" indent="-285750" algn="l">
              <a:spcBef>
                <a:spcPts val="300"/>
              </a:spcBef>
              <a:spcAft>
                <a:spcPts val="300"/>
              </a:spcAft>
              <a:buFont typeface="Arial" panose="020B0604020202020204" pitchFamily="34" charset="0"/>
              <a:buChar char="•"/>
            </a:pPr>
            <a:r>
              <a:rPr lang="fr-FR" sz="1400" b="0" dirty="0" smtClean="0">
                <a:solidFill>
                  <a:prstClr val="black"/>
                </a:solidFill>
                <a:ea typeface="+mn-ea"/>
                <a:cs typeface="+mn-cs"/>
              </a:rPr>
              <a:t>National </a:t>
            </a:r>
            <a:r>
              <a:rPr lang="fr-FR" sz="1400" b="0" dirty="0">
                <a:solidFill>
                  <a:prstClr val="black"/>
                </a:solidFill>
                <a:ea typeface="+mn-ea"/>
                <a:cs typeface="+mn-cs"/>
              </a:rPr>
              <a:t>regulations</a:t>
            </a:r>
            <a:r>
              <a:rPr lang="fr-FR" sz="1400" b="0" dirty="0" smtClean="0">
                <a:solidFill>
                  <a:prstClr val="black"/>
                </a:solidFill>
                <a:ea typeface="+mn-ea"/>
                <a:cs typeface="+mn-cs"/>
              </a:rPr>
              <a:t>.</a:t>
            </a:r>
          </a:p>
          <a:p>
            <a:pPr marL="0" indent="0" algn="just">
              <a:spcBef>
                <a:spcPts val="600"/>
              </a:spcBef>
              <a:spcAft>
                <a:spcPts val="600"/>
              </a:spcAft>
            </a:pPr>
            <a:r>
              <a:rPr lang="fr-FR" sz="1400" u="sng" dirty="0">
                <a:solidFill>
                  <a:srgbClr val="FF0000"/>
                </a:solidFill>
              </a:rPr>
              <a:t>New requirement</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Adjustment of OACI definitions to the Group referential.  </a:t>
            </a:r>
            <a:endParaRPr lang="fr-FR" sz="1400" b="0" dirty="0">
              <a:solidFill>
                <a:schemeClr val="tx1"/>
              </a:solidFill>
              <a:ea typeface="+mn-ea"/>
              <a:cs typeface="+mn-cs"/>
            </a:endParaRPr>
          </a:p>
          <a:p>
            <a:pPr marL="0" indent="0" algn="l">
              <a:spcBef>
                <a:spcPts val="600"/>
              </a:spcBef>
              <a:spcAft>
                <a:spcPts val="600"/>
              </a:spcAft>
            </a:pPr>
            <a:endParaRPr lang="fr-FR" sz="1400" b="0" u="sng" dirty="0" smtClean="0">
              <a:solidFill>
                <a:srgbClr val="FF0000"/>
              </a:solidFill>
            </a:endParaRPr>
          </a:p>
          <a:p>
            <a:pPr marL="0" indent="0" algn="l">
              <a:spcAft>
                <a:spcPts val="600"/>
              </a:spcAft>
            </a:pPr>
            <a:endParaRPr lang="en-US" sz="1600" dirty="0">
              <a:solidFill>
                <a:prstClr val="black"/>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prstClr val="black"/>
              </a:solidFill>
            </a:endParaRPr>
          </a:p>
        </p:txBody>
      </p:sp>
      <p:sp>
        <p:nvSpPr>
          <p:cNvPr id="5" name="5-Point Star 5"/>
          <p:cNvSpPr/>
          <p:nvPr/>
        </p:nvSpPr>
        <p:spPr>
          <a:xfrm>
            <a:off x="0" y="4617132"/>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fr-FR" dirty="0"/>
          </a:p>
        </p:txBody>
      </p:sp>
    </p:spTree>
    <p:extLst>
      <p:ext uri="{BB962C8B-B14F-4D97-AF65-F5344CB8AC3E}">
        <p14:creationId xmlns:p14="http://schemas.microsoft.com/office/powerpoint/2010/main" val="1512408123"/>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3C479FD848434EA541F979F2465512" ma:contentTypeVersion="0" ma:contentTypeDescription="Create a new document." ma:contentTypeScope="" ma:versionID="a338cb773099dafbd5c3b164a791bbda">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AFE01-7F5B-42F2-A780-844B226FC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AC26BA1-78A3-453B-9FBD-D496DF88881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61F270F0-EC24-4674-9301-5B01982C7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2378</Words>
  <Application>Microsoft Office PowerPoint</Application>
  <PresentationFormat>Widescreen</PresentationFormat>
  <Paragraphs>263</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Tahoma</vt:lpstr>
      <vt:lpstr>Wingdings</vt:lpstr>
      <vt:lpstr/>
      <vt:lpstr>Safety of Aviation Activities REGLE HSE GROUPE (CR-GR-HSE-415)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477</cp:revision>
  <cp:lastPrinted>2019-06-13T16:05:30Z</cp:lastPrinted>
  <dcterms:modified xsi:type="dcterms:W3CDTF">2019-06-13T16:05:38Z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0x010100083C479FD848434EA541F979F2465512</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