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2982"/>
    <a:srgbClr val="E65113"/>
    <a:srgbClr val="E1001A"/>
    <a:srgbClr val="374649"/>
    <a:srgbClr val="F7941D"/>
    <a:srgbClr val="FFC800"/>
    <a:srgbClr val="285AFF"/>
    <a:srgbClr val="5079FF"/>
    <a:srgbClr val="009BFF"/>
    <a:srgbClr val="F200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8DABD0-14F3-4824-B697-035AFBD46A11}" v="5" dt="2022-08-02T07:50:54.952"/>
  </p1510:revLst>
</p1510:revInfo>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0" d="100"/>
          <a:sy n="120" d="100"/>
        </p:scale>
        <p:origin x="2124" y="-348"/>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05/08/2022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05/08/2022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JP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JP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87142" y="5600588"/>
            <a:ext cx="3003921" cy="3733361"/>
          </a:xfrm>
          <a:ln w="25400">
            <a:solidFill>
              <a:srgbClr val="172982"/>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172982"/>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172982"/>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172982"/>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172982"/>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172982"/>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172982"/>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08 - ‘’ESPACES CONFINÉS’’</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172982"/>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172982"/>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08,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172982"/>
          </a:solidFill>
          <a:ln w="19050">
            <a:no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08</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7142" y="3000641"/>
            <a:ext cx="3015270" cy="2116131"/>
          </a:xfrm>
          <a:prstGeom prst="rect">
            <a:avLst/>
          </a:prstGeom>
          <a:noFill/>
          <a:ln w="25400">
            <a:solidFill>
              <a:srgbClr val="172982"/>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172982"/>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08 et le kit de déploiement associé ;</a:t>
            </a:r>
          </a:p>
          <a:p>
            <a:pPr marL="182245" lvl="1" indent="-82550" defTabSz="300042">
              <a:spcBef>
                <a:spcPts val="600"/>
              </a:spcBef>
              <a:spcAft>
                <a:spcPts val="600"/>
              </a:spcAft>
              <a:buClr>
                <a:srgbClr val="172982"/>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172982"/>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172982"/>
          </a:solidFill>
          <a:ln w="19050">
            <a:solidFill>
              <a:srgbClr val="172982"/>
            </a:solidFill>
          </a:ln>
        </p:spPr>
        <p:txBody>
          <a:bodyPr wrap="square" anchor="ctr" anchorCtr="0">
            <a:noAutofit/>
          </a:bodyPr>
          <a:lstStyle/>
          <a:p>
            <a:pPr marL="0" lvl="1" algn="ctr">
              <a:spcAft>
                <a:spcPts val="169"/>
              </a:spcAft>
            </a:pPr>
            <a:r>
              <a:rPr lang="fr-FR" sz="1200" b="1">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17298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172982"/>
          </a:solidFill>
          <a:ln w="19050">
            <a:solidFill>
              <a:srgbClr val="172982"/>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a:solidFill>
                  <a:schemeClr val="bg1"/>
                </a:solidFill>
              </a:rPr>
              <a:t>Organiser</a:t>
            </a:r>
            <a:r>
              <a:rPr lang="fr-FR"/>
              <a:t> </a:t>
            </a:r>
            <a:r>
              <a:rPr lang="fr-FR">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endParaRPr lang="fr-FR" sz="800" dirty="0">
              <a:solidFill>
                <a:srgbClr val="374649"/>
              </a:solidFill>
            </a:endParaRPr>
          </a:p>
        </p:txBody>
      </p:sp>
      <p:pic>
        <p:nvPicPr>
          <p:cNvPr id="9" name="Image 8">
            <a:extLst>
              <a:ext uri="{FF2B5EF4-FFF2-40B4-BE49-F238E27FC236}">
                <a16:creationId xmlns:a16="http://schemas.microsoft.com/office/drawing/2014/main" id="{B634C78F-80A0-4AF8-8FE5-08AE5A26A4D3}"/>
              </a:ext>
            </a:extLst>
          </p:cNvPr>
          <p:cNvPicPr>
            <a:picLocks noChangeAspect="1"/>
          </p:cNvPicPr>
          <p:nvPr/>
        </p:nvPicPr>
        <p:blipFill>
          <a:blip r:embed="rId10"/>
          <a:srcRect/>
          <a:stretch/>
        </p:blipFill>
        <p:spPr>
          <a:xfrm>
            <a:off x="354225" y="5308478"/>
            <a:ext cx="2834607" cy="3984035"/>
          </a:xfrm>
          <a:prstGeom prst="rect">
            <a:avLst/>
          </a:prstGeom>
          <a:ln>
            <a:solidFill>
              <a:schemeClr val="tx1">
                <a:lumMod val="50000"/>
                <a:lumOff val="50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172982"/>
                </a:solidFill>
                <a:latin typeface="Roboto"/>
                <a:ea typeface="Roboto"/>
              </a:rPr>
              <a:t>PRÉPARER  </a:t>
            </a:r>
            <a:endParaRPr lang="fr-FR" sz="1600" dirty="0">
              <a:solidFill>
                <a:srgbClr val="172982"/>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172982"/>
                </a:solidFill>
                <a:latin typeface="Roboto" panose="02000000000000000000" pitchFamily="2" charset="0"/>
                <a:ea typeface="Roboto" panose="02000000000000000000" pitchFamily="2" charset="0"/>
              </a:rPr>
              <a:t>Guide atelier de déploiement – RO 08</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172982"/>
          </a:solidFill>
          <a:ln>
            <a:solidFill>
              <a:srgbClr val="172982"/>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172982"/>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172982"/>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08</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172982"/>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172982"/>
                </a:solidFill>
                <a:latin typeface="Roboto"/>
                <a:ea typeface="Roboto"/>
              </a:rPr>
              <a:t>ANIMER</a:t>
            </a:r>
            <a:endParaRPr lang="fr-FR" sz="1600" dirty="0">
              <a:solidFill>
                <a:srgbClr val="172982"/>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172982"/>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172982"/>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172982"/>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172982"/>
                </a:solidFill>
                <a:latin typeface="Roboto"/>
                <a:ea typeface="Roboto"/>
              </a:rPr>
              <a:t>Présentez le kit de déploiement RO 08…</a:t>
            </a:r>
          </a:p>
          <a:p>
            <a:pPr marL="358775" lvl="1" indent="-82550">
              <a:buClr>
                <a:srgbClr val="172982"/>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172982"/>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172982"/>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172982"/>
                </a:solidFill>
                <a:latin typeface="Roboto"/>
                <a:ea typeface="Roboto"/>
              </a:rPr>
              <a:t>Synthétisez les échanges…</a:t>
            </a:r>
          </a:p>
          <a:p>
            <a:pPr marL="358775" lvl="2" indent="-80645">
              <a:buClr>
                <a:srgbClr val="172982"/>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172982"/>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172982"/>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172982"/>
                </a:solidFill>
                <a:latin typeface="Roboto"/>
                <a:ea typeface="Roboto"/>
              </a:rPr>
              <a:t>Consolidez les échanges</a:t>
            </a:r>
          </a:p>
          <a:p>
            <a:pPr marL="358775" lvl="1" indent="-80645">
              <a:buClr>
                <a:srgbClr val="172982"/>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172982"/>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172982"/>
          </a:solidFill>
          <a:ln>
            <a:solidFill>
              <a:srgbClr val="172982"/>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172982"/>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172982"/>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172982"/>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172982"/>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172982"/>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172982"/>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172982"/>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172982"/>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172982"/>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172982"/>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172982"/>
                </a:solidFill>
                <a:latin typeface="Roboto"/>
                <a:ea typeface="Roboto"/>
              </a:rPr>
              <a:t>Suivez ces quelques conseils d’animation</a:t>
            </a:r>
          </a:p>
          <a:p>
            <a:pPr marL="171450" lvl="1" indent="-85725" algn="just">
              <a:spcBef>
                <a:spcPts val="600"/>
              </a:spcBef>
              <a:spcAft>
                <a:spcPts val="600"/>
              </a:spcAft>
              <a:buClr>
                <a:srgbClr val="172982"/>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172982"/>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172982"/>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172982"/>
          </a:solidFill>
          <a:ln>
            <a:solidFill>
              <a:srgbClr val="172982"/>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172982"/>
            </a:solidFill>
            <a:ln>
              <a:solidFill>
                <a:srgbClr val="17298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4806" y="3378335"/>
            <a:ext cx="2985294" cy="1268982"/>
          </a:xfrm>
          <a:prstGeom prst="rect">
            <a:avLst/>
          </a:prstGeom>
          <a:noFill/>
          <a:ln>
            <a:solidFill>
              <a:srgbClr val="172982"/>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endParaRPr lang="fr-FR" sz="800" dirty="0">
              <a:solidFill>
                <a:srgbClr val="374649"/>
              </a:solidFill>
            </a:endParaRP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172982"/>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a:solidFill>
                  <a:srgbClr val="374649"/>
                </a:solidFill>
                <a:latin typeface="Roboto" panose="02000000000000000000" pitchFamily="2" charset="0"/>
                <a:ea typeface="Roboto" panose="02000000000000000000" pitchFamily="2" charset="0"/>
              </a:rPr>
            </a:br>
            <a:r>
              <a:rPr lang="fr-FR" sz="900" i="1">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172982"/>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172982"/>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E7A3384-30B6-4F9C-AA83-F4B7501040E2}"/>
              </a:ext>
            </a:extLst>
          </p:cNvPr>
          <p:cNvPicPr>
            <a:picLocks noChangeAspect="1"/>
          </p:cNvPicPr>
          <p:nvPr/>
        </p:nvPicPr>
        <p:blipFill>
          <a:blip r:embed="rId5"/>
          <a:srcRect/>
          <a:stretch/>
        </p:blipFill>
        <p:spPr>
          <a:xfrm>
            <a:off x="677815" y="928202"/>
            <a:ext cx="5319226" cy="2881001"/>
          </a:xfrm>
          <a:prstGeom prst="rect">
            <a:avLst/>
          </a:prstGeom>
          <a:ln>
            <a:solidFill>
              <a:schemeClr val="bg1">
                <a:lumMod val="85000"/>
              </a:schemeClr>
            </a:solidFill>
          </a:ln>
        </p:spPr>
      </p:pic>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172982"/>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endParaRPr lang="fr-FR" sz="800" dirty="0">
              <a:solidFill>
                <a:srgbClr val="374649"/>
              </a:solidFill>
            </a:endParaRP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172982"/>
          </a:solidFill>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172982"/>
          </a:solidFill>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172982"/>
                </a:solidFill>
                <a:latin typeface="Roboto"/>
                <a:ea typeface="Roboto"/>
              </a:rPr>
              <a:t>Et vous, comment faites-vous… ? </a:t>
            </a:r>
            <a:endParaRPr lang="fr-FR" sz="1400" b="1" dirty="0">
              <a:solidFill>
                <a:srgbClr val="172982"/>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08.</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230643" y="4905546"/>
            <a:ext cx="6396714" cy="4457980"/>
          </a:xfrm>
          <a:prstGeom prst="roundRect">
            <a:avLst>
              <a:gd name="adj" fmla="val 1717"/>
            </a:avLst>
          </a:prstGeom>
          <a:noFill/>
          <a:ln w="6350">
            <a:solidFill>
              <a:schemeClr val="accent4">
                <a:lumMod val="40000"/>
                <a:lumOff val="60000"/>
              </a:schemeClr>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5" name="ZoneTexte 14">
            <a:extLst>
              <a:ext uri="{FF2B5EF4-FFF2-40B4-BE49-F238E27FC236}">
                <a16:creationId xmlns:a16="http://schemas.microsoft.com/office/drawing/2014/main" id="{E8AA07E6-5E8A-49D7-8828-2BED23B84C4B}"/>
              </a:ext>
            </a:extLst>
          </p:cNvPr>
          <p:cNvSpPr txBox="1"/>
          <p:nvPr/>
        </p:nvSpPr>
        <p:spPr>
          <a:xfrm rot="833496">
            <a:off x="2498716" y="1386193"/>
            <a:ext cx="3868367" cy="307777"/>
          </a:xfrm>
          <a:prstGeom prst="rect">
            <a:avLst/>
          </a:prstGeom>
          <a:ln>
            <a:solidFill>
              <a:srgbClr val="172982"/>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08</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172982"/>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172982"/>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17298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endParaRPr lang="fr-FR" sz="800" dirty="0">
              <a:solidFill>
                <a:srgbClr val="374649"/>
              </a:solidFill>
            </a:endParaRP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172982"/>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172982"/>
                </a:solidFill>
                <a:latin typeface="Roboto"/>
                <a:ea typeface="Roboto"/>
                <a:cs typeface="Arial"/>
              </a:rPr>
              <a:t>Remonter une difficulté sur le Yammer dédié </a:t>
            </a:r>
            <a:br>
              <a:rPr lang="fr-FR" sz="1400" b="1" dirty="0">
                <a:solidFill>
                  <a:srgbClr val="172982"/>
                </a:solidFill>
                <a:latin typeface="Roboto" panose="02000000000000000000" pitchFamily="2" charset="0"/>
                <a:ea typeface="Roboto" panose="02000000000000000000" pitchFamily="2" charset="0"/>
                <a:cs typeface="Arial"/>
              </a:rPr>
            </a:br>
            <a:r>
              <a:rPr lang="fr-FR" sz="1400" b="1" dirty="0">
                <a:solidFill>
                  <a:srgbClr val="172982"/>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17298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4" y="1594190"/>
            <a:ext cx="2030970" cy="3012993"/>
          </a:xfrm>
          <a:prstGeom prst="rect">
            <a:avLst/>
          </a:prstGeom>
          <a:noFill/>
          <a:ln w="12700">
            <a:solidFill>
              <a:srgbClr val="172982"/>
            </a:solidFill>
          </a:ln>
        </p:spPr>
        <p:txBody>
          <a:bodyPr wrap="square" lIns="91440" tIns="45720" rIns="91440" bIns="45720" rtlCol="0" anchor="t">
            <a:noAutofit/>
          </a:bodyPr>
          <a:lstStyle/>
          <a:p>
            <a:r>
              <a:rPr lang="fr-FR" sz="1200" b="1" dirty="0">
                <a:solidFill>
                  <a:srgbClr val="172982"/>
                </a:solidFill>
                <a:latin typeface="Roboto"/>
                <a:ea typeface="Roboto"/>
              </a:rPr>
              <a:t>A quoi cela sert de partager une bonne pratique ?</a:t>
            </a:r>
            <a:endParaRPr lang="fr-FR" sz="1200" b="1" dirty="0">
              <a:solidFill>
                <a:srgbClr val="172982"/>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4"/>
            <a:ext cx="2267462" cy="2770782"/>
          </a:xfrm>
          <a:prstGeom prst="rect">
            <a:avLst/>
          </a:prstGeom>
          <a:noFill/>
          <a:ln w="12700">
            <a:solidFill>
              <a:srgbClr val="172982"/>
            </a:solidFill>
          </a:ln>
        </p:spPr>
        <p:txBody>
          <a:bodyPr wrap="square" lIns="91440" tIns="45720" rIns="91440" bIns="45720" rtlCol="0" anchor="t">
            <a:noAutofit/>
          </a:bodyPr>
          <a:lstStyle>
            <a:defPPr>
              <a:defRPr lang="fr-FR"/>
            </a:defPPr>
            <a:lvl1pPr>
              <a:defRPr sz="1200" b="1"/>
            </a:lvl1pPr>
          </a:lstStyle>
          <a:p>
            <a:r>
              <a:rPr lang="fr-FR" dirty="0">
                <a:solidFill>
                  <a:srgbClr val="172982"/>
                </a:solidFill>
                <a:latin typeface="Roboto"/>
                <a:ea typeface="Roboto"/>
              </a:rPr>
              <a:t>A quoi cela sert de remonter une difficulté ?</a:t>
            </a:r>
            <a:endParaRPr lang="fr-FR" dirty="0">
              <a:solidFill>
                <a:srgbClr val="172982"/>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172982"/>
                </a:solidFill>
                <a:latin typeface="Roboto"/>
                <a:ea typeface="Roboto"/>
              </a:rPr>
              <a:t>Comment faire ?</a:t>
            </a:r>
            <a:br>
              <a:rPr lang="fr-FR" sz="1400" b="1" dirty="0">
                <a:solidFill>
                  <a:srgbClr val="F7941D"/>
                </a:solidFill>
                <a:latin typeface="Roboto"/>
                <a:ea typeface="Roboto"/>
              </a:rPr>
            </a:br>
            <a:endParaRPr lang="fr-FR" sz="1400" b="1" dirty="0">
              <a:solidFill>
                <a:srgbClr val="F7941D"/>
              </a:solidFill>
              <a:latin typeface="Roboto"/>
              <a:ea typeface="Roboto"/>
              <a:cs typeface="Arial"/>
            </a:endParaRPr>
          </a:p>
          <a:p>
            <a:pPr marL="171450" indent="-171450">
              <a:spcBef>
                <a:spcPts val="300"/>
              </a:spcBef>
              <a:spcAft>
                <a:spcPts val="300"/>
              </a:spcAft>
              <a:buClr>
                <a:srgbClr val="172982"/>
              </a:buClr>
              <a:buFont typeface="Arial" panose="05000000000000000000" pitchFamily="2" charset="2"/>
              <a:buChar char="•"/>
            </a:pPr>
            <a:r>
              <a:rPr lang="fr-FR" sz="1200" dirty="0">
                <a:solidFill>
                  <a:srgbClr val="374649"/>
                </a:solidFill>
                <a:latin typeface="Roboto"/>
                <a:ea typeface="Roboto"/>
              </a:rPr>
              <a:t>Ouvrir la page </a:t>
            </a:r>
            <a:r>
              <a:rPr lang="fr-FR" sz="1200" dirty="0" err="1">
                <a:solidFill>
                  <a:srgbClr val="374649"/>
                </a:solidFill>
                <a:latin typeface="Roboto"/>
                <a:ea typeface="Roboto"/>
              </a:rPr>
              <a:t>Safety</a:t>
            </a:r>
            <a:r>
              <a:rPr lang="fr-FR" sz="1200" dirty="0">
                <a:solidFill>
                  <a:srgbClr val="374649"/>
                </a:solidFill>
                <a:latin typeface="Roboto"/>
                <a:ea typeface="Roboto"/>
              </a:rPr>
              <a:t>+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172982"/>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172982"/>
              </a:buClr>
              <a:buFont typeface="Arial" panose="05000000000000000000" pitchFamily="2" charset="2"/>
              <a:buChar char="•"/>
            </a:pPr>
            <a:r>
              <a:rPr lang="fr-FR" sz="1200" dirty="0">
                <a:solidFill>
                  <a:srgbClr val="374649"/>
                </a:solidFill>
                <a:latin typeface="Roboto"/>
                <a:ea typeface="Roboto"/>
              </a:rPr>
              <a:t>Faire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172982"/>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172982"/>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172982"/>
                </a:solidFill>
                <a:latin typeface="Roboto"/>
                <a:ea typeface="Roboto"/>
              </a:rPr>
              <a:t>Comment faire ?</a:t>
            </a:r>
            <a:br>
              <a:rPr lang="fr-FR" dirty="0">
                <a:solidFill>
                  <a:srgbClr val="F7941D"/>
                </a:solidFill>
                <a:latin typeface="Roboto"/>
                <a:ea typeface="Roboto"/>
              </a:rPr>
            </a:br>
            <a:endParaRPr lang="fr-FR" dirty="0">
              <a:solidFill>
                <a:srgbClr val="F7941D"/>
              </a:solidFill>
              <a:latin typeface="Roboto"/>
              <a:ea typeface="Roboto"/>
              <a:cs typeface="Arial"/>
            </a:endParaRPr>
          </a:p>
          <a:p>
            <a:pPr marL="171450" indent="-171450">
              <a:spcBef>
                <a:spcPts val="300"/>
              </a:spcBef>
              <a:spcAft>
                <a:spcPts val="300"/>
              </a:spcAft>
              <a:buClr>
                <a:srgbClr val="172982"/>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172982"/>
              </a:buClr>
              <a:buFont typeface="Wingdings" panose="05000000000000000000" pitchFamily="2" charset="2"/>
              <a:buChar char="ü"/>
            </a:pPr>
            <a:r>
              <a:rPr lang="fr-FR" sz="1200" b="0" dirty="0">
                <a:solidFill>
                  <a:srgbClr val="374649"/>
                </a:solidFill>
                <a:latin typeface="Roboto"/>
                <a:ea typeface="Roboto"/>
              </a:rPr>
              <a:t>Dans le fil d’actualité publier un commentaire avec ou sans photo qui décris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172982"/>
              </a:buClr>
              <a:buFont typeface="Wingdings" panose="05000000000000000000" pitchFamily="2" charset="2"/>
              <a:buChar char="ü"/>
            </a:pPr>
            <a:r>
              <a:rPr lang="fr-FR" sz="1200" b="0" dirty="0">
                <a:solidFill>
                  <a:srgbClr val="374649"/>
                </a:solidFill>
                <a:latin typeface="Roboto"/>
                <a:ea typeface="Roboto"/>
              </a:rPr>
              <a:t>Ne pas oublier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93f7d12-03ed-48c2-84fb-322e67083590" xsi:nil="true"/>
    <lcf76f155ced4ddcb4097134ff3c332f xmlns="c7df1beb-9555-4a34-a0bb-bc4222cc815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43348D8-F46B-4A62-9D7B-268E0C2C3638}"/>
</file>

<file path=customXml/itemProps2.xml><?xml version="1.0" encoding="utf-8"?>
<ds:datastoreItem xmlns:ds="http://schemas.openxmlformats.org/officeDocument/2006/customXml" ds:itemID="{2D2983EB-130C-4079-8101-6343AB16E1D6}">
  <ds:schemaRefs>
    <ds:schemaRef ds:uri="http://schemas.microsoft.com/sharepoint/v3/contenttype/forms"/>
  </ds:schemaRefs>
</ds:datastoreItem>
</file>

<file path=customXml/itemProps3.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246</TotalTime>
  <Words>1203</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08 - ‘’ESPACES CONFINÉS’’</vt:lpstr>
      <vt:lpstr>Guide atelier de déploiement – RO 08</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13</cp:revision>
  <cp:lastPrinted>2021-02-17T08:07:55Z</cp:lastPrinted>
  <dcterms:created xsi:type="dcterms:W3CDTF">2019-03-06T16:25:49Z</dcterms:created>
  <dcterms:modified xsi:type="dcterms:W3CDTF">2022-08-05T12:14:14Z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0x0101001214F54EC3176342AA69E46BF095A846</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