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17"/>
  </p:notesMasterIdLst>
  <p:handoutMasterIdLst>
    <p:handoutMasterId r:id="rId18"/>
  </p:handoutMasterIdLst>
  <p:sldIdLst>
    <p:sldId id="256" r:id="rId5"/>
    <p:sldId id="436" r:id="rId6"/>
    <p:sldId id="461" r:id="rId7"/>
    <p:sldId id="462" r:id="rId8"/>
    <p:sldId id="477" r:id="rId9"/>
    <p:sldId id="478" r:id="rId10"/>
    <p:sldId id="479" r:id="rId11"/>
    <p:sldId id="480" r:id="rId12"/>
    <p:sldId id="481" r:id="rId13"/>
    <p:sldId id="482" r:id="rId14"/>
    <p:sldId id="483" r:id="rId15"/>
    <p:sldId id="281" r:id="rId16"/>
  </p:sldIdLst>
  <p:sldSz cx="12192000" cy="6858000"/>
  <p:notesSz cx="6797675" cy="9926638"/>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FF99"/>
    <a:srgbClr val="A90025"/>
    <a:srgbClr val="376092"/>
    <a:srgbClr val="AC8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Style à thème 1 - Accentuation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659" autoAdjust="0"/>
    <p:restoredTop sz="93979" autoAdjust="0"/>
  </p:normalViewPr>
  <p:slideViewPr>
    <p:cSldViewPr>
      <p:cViewPr varScale="1">
        <p:scale>
          <a:sx n="79" d="100"/>
          <a:sy n="79" d="100"/>
        </p:scale>
        <p:origin x="96" y="696"/>
      </p:cViewPr>
      <p:guideLst>
        <p:guide orient="horz" pos="2160"/>
        <p:guide pos="3840"/>
      </p:guideLst>
    </p:cSldViewPr>
  </p:slideViewPr>
  <p:outlineViewPr>
    <p:cViewPr>
      <p:scale>
        <a:sx n="33" d="100"/>
        <a:sy n="33" d="100"/>
      </p:scale>
      <p:origin x="0" y="7572"/>
    </p:cViewPr>
  </p:outlineViewPr>
  <p:notesTextViewPr>
    <p:cViewPr>
      <p:scale>
        <a:sx n="75" d="100"/>
        <a:sy n="75" d="100"/>
      </p:scale>
      <p:origin x="0" y="0"/>
    </p:cViewPr>
  </p:notesTextViewPr>
  <p:sorterViewPr>
    <p:cViewPr>
      <p:scale>
        <a:sx n="100" d="100"/>
        <a:sy n="100" d="100"/>
      </p:scale>
      <p:origin x="0" y="0"/>
    </p:cViewPr>
  </p:sorterViewPr>
  <p:notesViewPr>
    <p:cSldViewPr>
      <p:cViewPr varScale="1">
        <p:scale>
          <a:sx n="79" d="100"/>
          <a:sy n="79" d="100"/>
        </p:scale>
        <p:origin x="3318" y="9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AA8F9218-3AC4-4588-AD15-C8B9615A4193}" type="datetimeFigureOut">
              <a:rPr lang="en-US" smtClean="0"/>
              <a:pPr/>
              <a:t>11/14/2019</a:t>
            </a:fld>
            <a:endParaRPr lang="en-US"/>
          </a:p>
        </p:txBody>
      </p:sp>
      <p:sp>
        <p:nvSpPr>
          <p:cNvPr id="4" name="Espace réservé du pied de page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5" name="Espace réservé du numéro de diapositive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6471A043-F37E-42BC-90A9-BA46E9EBA480}" type="slidenum">
              <a:rPr lang="en-US" smtClean="0"/>
              <a:pPr/>
              <a:t>‹N°›</a:t>
            </a:fld>
            <a:endParaRPr lang="en-US"/>
          </a:p>
        </p:txBody>
      </p:sp>
    </p:spTree>
    <p:extLst>
      <p:ext uri="{BB962C8B-B14F-4D97-AF65-F5344CB8AC3E}">
        <p14:creationId xmlns:p14="http://schemas.microsoft.com/office/powerpoint/2010/main" val="32440470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BBCB1C22-5F7F-45DB-B066-C38515A5A04C}" type="datetimeFigureOut">
              <a:rPr lang="en-US" smtClean="0"/>
              <a:pPr/>
              <a:t>11/14/2019</a:t>
            </a:fld>
            <a:endParaRPr lang="en-US"/>
          </a:p>
        </p:txBody>
      </p:sp>
      <p:sp>
        <p:nvSpPr>
          <p:cNvPr id="4" name="Espace réservé de l'image des diapositives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B19BD1F9-669C-4CA0-8FBF-032659BF0921}" type="slidenum">
              <a:rPr lang="en-US" smtClean="0"/>
              <a:pPr/>
              <a:t>‹N°›</a:t>
            </a:fld>
            <a:endParaRPr lang="en-US"/>
          </a:p>
        </p:txBody>
      </p:sp>
    </p:spTree>
    <p:extLst>
      <p:ext uri="{BB962C8B-B14F-4D97-AF65-F5344CB8AC3E}">
        <p14:creationId xmlns:p14="http://schemas.microsoft.com/office/powerpoint/2010/main" val="39829357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US" dirty="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2</a:t>
            </a:fld>
            <a:endParaRPr lang="en-US" dirty="0"/>
          </a:p>
        </p:txBody>
      </p:sp>
    </p:spTree>
    <p:extLst>
      <p:ext uri="{BB962C8B-B14F-4D97-AF65-F5344CB8AC3E}">
        <p14:creationId xmlns:p14="http://schemas.microsoft.com/office/powerpoint/2010/main" val="21085175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dirty="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4</a:t>
            </a:fld>
            <a:endParaRPr lang="en-US" dirty="0"/>
          </a:p>
        </p:txBody>
      </p:sp>
    </p:spTree>
    <p:extLst>
      <p:ext uri="{BB962C8B-B14F-4D97-AF65-F5344CB8AC3E}">
        <p14:creationId xmlns:p14="http://schemas.microsoft.com/office/powerpoint/2010/main" val="18892342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dirty="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5</a:t>
            </a:fld>
            <a:endParaRPr lang="en-US" dirty="0"/>
          </a:p>
        </p:txBody>
      </p:sp>
    </p:spTree>
    <p:extLst>
      <p:ext uri="{BB962C8B-B14F-4D97-AF65-F5344CB8AC3E}">
        <p14:creationId xmlns:p14="http://schemas.microsoft.com/office/powerpoint/2010/main" val="35476171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dirty="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6</a:t>
            </a:fld>
            <a:endParaRPr lang="en-US" dirty="0"/>
          </a:p>
        </p:txBody>
      </p:sp>
    </p:spTree>
    <p:extLst>
      <p:ext uri="{BB962C8B-B14F-4D97-AF65-F5344CB8AC3E}">
        <p14:creationId xmlns:p14="http://schemas.microsoft.com/office/powerpoint/2010/main" val="9712849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dirty="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7</a:t>
            </a:fld>
            <a:endParaRPr lang="en-US" dirty="0"/>
          </a:p>
        </p:txBody>
      </p:sp>
    </p:spTree>
    <p:extLst>
      <p:ext uri="{BB962C8B-B14F-4D97-AF65-F5344CB8AC3E}">
        <p14:creationId xmlns:p14="http://schemas.microsoft.com/office/powerpoint/2010/main" val="20934303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dirty="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8</a:t>
            </a:fld>
            <a:endParaRPr lang="en-US" dirty="0"/>
          </a:p>
        </p:txBody>
      </p:sp>
    </p:spTree>
    <p:extLst>
      <p:ext uri="{BB962C8B-B14F-4D97-AF65-F5344CB8AC3E}">
        <p14:creationId xmlns:p14="http://schemas.microsoft.com/office/powerpoint/2010/main" val="28876264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dirty="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9</a:t>
            </a:fld>
            <a:endParaRPr lang="en-US" dirty="0"/>
          </a:p>
        </p:txBody>
      </p:sp>
    </p:spTree>
    <p:extLst>
      <p:ext uri="{BB962C8B-B14F-4D97-AF65-F5344CB8AC3E}">
        <p14:creationId xmlns:p14="http://schemas.microsoft.com/office/powerpoint/2010/main" val="42559065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dirty="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10</a:t>
            </a:fld>
            <a:endParaRPr lang="en-US" dirty="0"/>
          </a:p>
        </p:txBody>
      </p:sp>
    </p:spTree>
    <p:extLst>
      <p:ext uri="{BB962C8B-B14F-4D97-AF65-F5344CB8AC3E}">
        <p14:creationId xmlns:p14="http://schemas.microsoft.com/office/powerpoint/2010/main" val="28216093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dirty="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11</a:t>
            </a:fld>
            <a:endParaRPr lang="en-US" dirty="0"/>
          </a:p>
        </p:txBody>
      </p:sp>
    </p:spTree>
    <p:extLst>
      <p:ext uri="{BB962C8B-B14F-4D97-AF65-F5344CB8AC3E}">
        <p14:creationId xmlns:p14="http://schemas.microsoft.com/office/powerpoint/2010/main" val="23299332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6_1_">
    <p:bg>
      <p:bgPr>
        <a:solidFill>
          <a:srgbClr val="376092"/>
        </a:solidFill>
        <a:effectLst/>
      </p:bgPr>
    </p:bg>
    <p:spTree>
      <p:nvGrpSpPr>
        <p:cNvPr id="1" name=""/>
        <p:cNvGrpSpPr/>
        <p:nvPr/>
      </p:nvGrpSpPr>
      <p:grpSpPr>
        <a:xfrm>
          <a:off x="0" y="0"/>
          <a:ext cx="0" cy="0"/>
          <a:chOff x="0" y="0"/>
          <a:chExt cx="0" cy="0"/>
        </a:xfrm>
      </p:grpSpPr>
      <p:pic>
        <p:nvPicPr>
          <p:cNvPr id="10" name="Image 9" descr="TOTAL_LOGO_bandeau_01_haut_T_RGB.png"/>
          <p:cNvPicPr>
            <a:picLocks noChangeAspect="1"/>
          </p:cNvPicPr>
          <p:nvPr userDrawn="1"/>
        </p:nvPicPr>
        <p:blipFill>
          <a:blip r:embed="rId2" cstate="print"/>
          <a:stretch>
            <a:fillRect/>
          </a:stretch>
        </p:blipFill>
        <p:spPr>
          <a:xfrm>
            <a:off x="1" y="363225"/>
            <a:ext cx="6084167" cy="860932"/>
          </a:xfrm>
          <a:prstGeom prst="rect">
            <a:avLst/>
          </a:prstGeom>
        </p:spPr>
      </p:pic>
      <p:sp>
        <p:nvSpPr>
          <p:cNvPr id="14" name="Titre 4"/>
          <p:cNvSpPr>
            <a:spLocks noGrp="1"/>
          </p:cNvSpPr>
          <p:nvPr>
            <p:ph type="title" hasCustomPrompt="1"/>
          </p:nvPr>
        </p:nvSpPr>
        <p:spPr>
          <a:xfrm>
            <a:off x="1188000" y="1845592"/>
            <a:ext cx="9372496" cy="1487487"/>
          </a:xfrm>
          <a:prstGeom prst="rect">
            <a:avLst/>
          </a:prstGeom>
        </p:spPr>
        <p:txBody>
          <a:bodyPr lIns="0" rIns="0" anchor="b">
            <a:noAutofit/>
          </a:bodyPr>
          <a:lstStyle>
            <a:lvl1pPr>
              <a:defRPr sz="3200" baseline="0">
                <a:solidFill>
                  <a:schemeClr val="bg1"/>
                </a:solidFill>
                <a:latin typeface="+mn-lt"/>
              </a:defRPr>
            </a:lvl1pPr>
          </a:lstStyle>
          <a:p>
            <a:r>
              <a:rPr lang="fr-FR" noProof="0" dirty="0"/>
              <a:t>COMPANY RULE TITLE</a:t>
            </a:r>
          </a:p>
        </p:txBody>
      </p:sp>
      <p:sp>
        <p:nvSpPr>
          <p:cNvPr id="15" name="Espace réservé du texte 15"/>
          <p:cNvSpPr>
            <a:spLocks noGrp="1"/>
          </p:cNvSpPr>
          <p:nvPr>
            <p:ph type="body" sz="quarter" idx="10" hasCustomPrompt="1"/>
          </p:nvPr>
        </p:nvSpPr>
        <p:spPr>
          <a:xfrm>
            <a:off x="1188000" y="4077072"/>
            <a:ext cx="9372496" cy="2232248"/>
          </a:xfrm>
          <a:prstGeom prst="rect">
            <a:avLst/>
          </a:prstGeom>
        </p:spPr>
        <p:txBody>
          <a:bodyPr lIns="0" rIns="0">
            <a:noAutofit/>
          </a:bodyPr>
          <a:lstStyle>
            <a:lvl1pPr marL="0" indent="0">
              <a:spcAft>
                <a:spcPts val="600"/>
              </a:spcAft>
              <a:buNone/>
              <a:defRPr sz="1600">
                <a:solidFill>
                  <a:schemeClr val="bg1"/>
                </a:solidFill>
                <a:latin typeface="+mn-lt"/>
              </a:defRPr>
            </a:lvl1pPr>
          </a:lstStyle>
          <a:p>
            <a:pPr lvl="0"/>
            <a:r>
              <a:rPr lang="fr-FR" noProof="0" dirty="0" err="1"/>
              <a:t>Executive</a:t>
            </a:r>
            <a:r>
              <a:rPr lang="fr-FR" noProof="0" dirty="0"/>
              <a:t> </a:t>
            </a:r>
            <a:r>
              <a:rPr lang="fr-FR" noProof="0" dirty="0" err="1"/>
              <a:t>summary</a:t>
            </a:r>
            <a:endParaRPr lang="fr-FR" noProof="0" dirty="0"/>
          </a:p>
        </p:txBody>
      </p:sp>
      <p:sp>
        <p:nvSpPr>
          <p:cNvPr id="6" name="Rectangle 5"/>
          <p:cNvSpPr/>
          <p:nvPr userDrawn="1"/>
        </p:nvSpPr>
        <p:spPr>
          <a:xfrm>
            <a:off x="0" y="6525344"/>
            <a:ext cx="12192000" cy="3326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p:cNvPicPr>
            <a:picLocks noChangeAspect="1" noChangeArrowheads="1"/>
          </p:cNvPicPr>
          <p:nvPr userDrawn="1"/>
        </p:nvPicPr>
        <p:blipFill>
          <a:blip r:embed="rId3" cstate="print"/>
          <a:srcRect/>
          <a:stretch>
            <a:fillRect/>
          </a:stretch>
        </p:blipFill>
        <p:spPr bwMode="auto">
          <a:xfrm>
            <a:off x="5366919" y="6631430"/>
            <a:ext cx="1458162" cy="162371"/>
          </a:xfrm>
          <a:prstGeom prst="rect">
            <a:avLst/>
          </a:prstGeom>
          <a:noFill/>
          <a:ln w="9525">
            <a:noFill/>
            <a:miter lim="800000"/>
            <a:headEnd/>
            <a:tailEnd/>
          </a:ln>
          <a:effec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1_">
    <p:spTree>
      <p:nvGrpSpPr>
        <p:cNvPr id="1" name=""/>
        <p:cNvGrpSpPr/>
        <p:nvPr/>
      </p:nvGrpSpPr>
      <p:grpSpPr>
        <a:xfrm>
          <a:off x="0" y="0"/>
          <a:ext cx="0" cy="0"/>
          <a:chOff x="0" y="0"/>
          <a:chExt cx="0" cy="0"/>
        </a:xfrm>
      </p:grpSpPr>
      <p:cxnSp>
        <p:nvCxnSpPr>
          <p:cNvPr id="5" name="Connecteur droit 4"/>
          <p:cNvCxnSpPr/>
          <p:nvPr userDrawn="1"/>
        </p:nvCxnSpPr>
        <p:spPr>
          <a:xfrm>
            <a:off x="457200" y="6453336"/>
            <a:ext cx="11734800" cy="0"/>
          </a:xfrm>
          <a:prstGeom prst="line">
            <a:avLst/>
          </a:prstGeom>
          <a:ln w="9525" cap="flat" cmpd="sng" algn="ctr">
            <a:solidFill>
              <a:srgbClr val="37609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7" name="Image 6" descr="TOTAL_ADM.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36560" y="6497366"/>
            <a:ext cx="792088" cy="316010"/>
          </a:xfrm>
          <a:prstGeom prst="rect">
            <a:avLst/>
          </a:prstGeom>
        </p:spPr>
      </p:pic>
      <p:sp>
        <p:nvSpPr>
          <p:cNvPr id="11" name="ZoneTexte 10"/>
          <p:cNvSpPr txBox="1"/>
          <p:nvPr userDrawn="1"/>
        </p:nvSpPr>
        <p:spPr>
          <a:xfrm>
            <a:off x="407368" y="6525344"/>
            <a:ext cx="648072" cy="246221"/>
          </a:xfrm>
          <a:prstGeom prst="rect">
            <a:avLst/>
          </a:prstGeom>
          <a:noFill/>
        </p:spPr>
        <p:txBody>
          <a:bodyPr wrap="square" rtlCol="0">
            <a:spAutoFit/>
          </a:bodyPr>
          <a:lstStyle/>
          <a:p>
            <a:fld id="{97EE1926-FF4E-457F-A2D1-6C00F261D3E8}" type="slidenum">
              <a:rPr lang="en-US" sz="1000" smtClean="0">
                <a:latin typeface="+mj-lt"/>
              </a:rPr>
              <a:pPr/>
              <a:t>‹N°›</a:t>
            </a:fld>
            <a:endParaRPr lang="en-US" sz="1000" dirty="0">
              <a:latin typeface="+mj-lt"/>
            </a:endParaRPr>
          </a:p>
        </p:txBody>
      </p:sp>
      <p:pic>
        <p:nvPicPr>
          <p:cNvPr id="12" name="Picture 2"/>
          <p:cNvPicPr>
            <a:picLocks noChangeAspect="1" noChangeArrowheads="1"/>
          </p:cNvPicPr>
          <p:nvPr userDrawn="1"/>
        </p:nvPicPr>
        <p:blipFill>
          <a:blip r:embed="rId3" cstate="print"/>
          <a:srcRect/>
          <a:stretch>
            <a:fillRect/>
          </a:stretch>
        </p:blipFill>
        <p:spPr bwMode="auto">
          <a:xfrm>
            <a:off x="5447928" y="6604556"/>
            <a:ext cx="1228637" cy="136812"/>
          </a:xfrm>
          <a:prstGeom prst="rect">
            <a:avLst/>
          </a:prstGeom>
          <a:noFill/>
          <a:ln w="9525">
            <a:noFill/>
            <a:miter lim="800000"/>
            <a:headEnd/>
            <a:tailEnd/>
          </a:ln>
          <a:effectLst/>
        </p:spPr>
      </p:pic>
      <p:sp>
        <p:nvSpPr>
          <p:cNvPr id="24" name="Rectangle 23"/>
          <p:cNvSpPr/>
          <p:nvPr userDrawn="1"/>
        </p:nvSpPr>
        <p:spPr>
          <a:xfrm>
            <a:off x="0" y="0"/>
            <a:ext cx="12192000" cy="404664"/>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8_1_">
    <p:spTree>
      <p:nvGrpSpPr>
        <p:cNvPr id="1" name=""/>
        <p:cNvGrpSpPr/>
        <p:nvPr/>
      </p:nvGrpSpPr>
      <p:grpSpPr>
        <a:xfrm>
          <a:off x="0" y="0"/>
          <a:ext cx="0" cy="0"/>
          <a:chOff x="0" y="0"/>
          <a:chExt cx="0" cy="0"/>
        </a:xfrm>
      </p:grpSpPr>
      <p:cxnSp>
        <p:nvCxnSpPr>
          <p:cNvPr id="5" name="Connecteur droit 4"/>
          <p:cNvCxnSpPr/>
          <p:nvPr userDrawn="1"/>
        </p:nvCxnSpPr>
        <p:spPr>
          <a:xfrm>
            <a:off x="457200" y="6453336"/>
            <a:ext cx="11734800" cy="0"/>
          </a:xfrm>
          <a:prstGeom prst="line">
            <a:avLst/>
          </a:prstGeom>
          <a:ln w="9525" cap="flat" cmpd="sng" algn="ctr">
            <a:solidFill>
              <a:srgbClr val="37609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7" name="Image 6" descr="TOTAL_ADM.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36560" y="6497366"/>
            <a:ext cx="792088" cy="316010"/>
          </a:xfrm>
          <a:prstGeom prst="rect">
            <a:avLst/>
          </a:prstGeom>
        </p:spPr>
      </p:pic>
      <p:sp>
        <p:nvSpPr>
          <p:cNvPr id="11" name="ZoneTexte 10"/>
          <p:cNvSpPr txBox="1"/>
          <p:nvPr userDrawn="1"/>
        </p:nvSpPr>
        <p:spPr>
          <a:xfrm>
            <a:off x="407368" y="6525344"/>
            <a:ext cx="648072" cy="246221"/>
          </a:xfrm>
          <a:prstGeom prst="rect">
            <a:avLst/>
          </a:prstGeom>
          <a:noFill/>
        </p:spPr>
        <p:txBody>
          <a:bodyPr wrap="square" rtlCol="0">
            <a:spAutoFit/>
          </a:bodyPr>
          <a:lstStyle/>
          <a:p>
            <a:fld id="{97EE1926-FF4E-457F-A2D1-6C00F261D3E8}" type="slidenum">
              <a:rPr lang="en-US" sz="1000" smtClean="0">
                <a:latin typeface="+mj-lt"/>
              </a:rPr>
              <a:pPr/>
              <a:t>‹N°›</a:t>
            </a:fld>
            <a:endParaRPr lang="en-US" sz="1000" dirty="0">
              <a:latin typeface="+mj-lt"/>
            </a:endParaRPr>
          </a:p>
        </p:txBody>
      </p:sp>
      <p:pic>
        <p:nvPicPr>
          <p:cNvPr id="12" name="Picture 2"/>
          <p:cNvPicPr>
            <a:picLocks noChangeAspect="1" noChangeArrowheads="1"/>
          </p:cNvPicPr>
          <p:nvPr userDrawn="1"/>
        </p:nvPicPr>
        <p:blipFill>
          <a:blip r:embed="rId3" cstate="print"/>
          <a:srcRect/>
          <a:stretch>
            <a:fillRect/>
          </a:stretch>
        </p:blipFill>
        <p:spPr bwMode="auto">
          <a:xfrm>
            <a:off x="5447928" y="6604556"/>
            <a:ext cx="1228637" cy="136812"/>
          </a:xfrm>
          <a:prstGeom prst="rect">
            <a:avLst/>
          </a:prstGeom>
          <a:noFill/>
          <a:ln w="9525">
            <a:noFill/>
            <a:miter lim="800000"/>
            <a:headEnd/>
            <a:tailEnd/>
          </a:ln>
          <a:effectLst/>
        </p:spPr>
      </p:pic>
      <p:sp>
        <p:nvSpPr>
          <p:cNvPr id="24" name="Rectangle 23"/>
          <p:cNvSpPr/>
          <p:nvPr userDrawn="1"/>
        </p:nvSpPr>
        <p:spPr>
          <a:xfrm>
            <a:off x="0" y="0"/>
            <a:ext cx="12192000" cy="404664"/>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Espace réservé du texte 16"/>
          <p:cNvSpPr>
            <a:spLocks noGrp="1"/>
          </p:cNvSpPr>
          <p:nvPr>
            <p:ph type="body" sz="quarter" idx="11" hasCustomPrompt="1"/>
          </p:nvPr>
        </p:nvSpPr>
        <p:spPr>
          <a:xfrm>
            <a:off x="407368" y="0"/>
            <a:ext cx="4968552" cy="404664"/>
          </a:xfrm>
          <a:prstGeom prst="rect">
            <a:avLst/>
          </a:prstGeom>
          <a:noFill/>
        </p:spPr>
        <p:txBody>
          <a:bodyPr anchor="ctr"/>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lvl="0"/>
            <a:r>
              <a:rPr lang="fr-FR" dirty="0"/>
              <a:t>REQUIREMENTS REMOVED IN NEW RULE</a:t>
            </a:r>
            <a:endParaRPr lang="en-US" dirty="0"/>
          </a:p>
        </p:txBody>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57984" cy="635000"/>
          </a:xfrm>
          <a:prstGeom prst="rect">
            <a:avLst/>
          </a:prstGeom>
        </p:spPr>
        <p:txBody>
          <a:bodyPr/>
          <a:lstStyle/>
          <a:p>
            <a:r>
              <a:rPr lang="fr-FR" noProof="0"/>
              <a:t>Cliquez pour modifier le style du titre</a:t>
            </a:r>
            <a:endParaRPr lang="fr-FR" noProof="0" dirty="0"/>
          </a:p>
        </p:txBody>
      </p:sp>
      <p:sp>
        <p:nvSpPr>
          <p:cNvPr id="4" name="Espace réservé du numéro de diapositive 3"/>
          <p:cNvSpPr>
            <a:spLocks noGrp="1"/>
          </p:cNvSpPr>
          <p:nvPr>
            <p:ph type="sldNum" sz="quarter" idx="11"/>
          </p:nvPr>
        </p:nvSpPr>
        <p:spPr>
          <a:xfrm>
            <a:off x="8737600" y="6411917"/>
            <a:ext cx="967317" cy="365125"/>
          </a:xfrm>
          <a:prstGeom prst="rect">
            <a:avLst/>
          </a:prstGeom>
        </p:spPr>
        <p:txBody>
          <a:bodyPr/>
          <a:lstStyle/>
          <a:p>
            <a:fld id="{21F90BE8-D879-4F46-ACF9-7BCC67DCFB75}" type="slidenum">
              <a:rPr lang="fr-FR" smtClean="0"/>
              <a:pPr/>
              <a:t>‹N°›</a:t>
            </a:fld>
            <a:endParaRPr lang="fr-FR" dirty="0"/>
          </a:p>
        </p:txBody>
      </p:sp>
      <p:sp>
        <p:nvSpPr>
          <p:cNvPr id="6" name="Espace réservé du texte 5"/>
          <p:cNvSpPr>
            <a:spLocks noGrp="1"/>
          </p:cNvSpPr>
          <p:nvPr>
            <p:ph type="body" sz="quarter" idx="12"/>
          </p:nvPr>
        </p:nvSpPr>
        <p:spPr>
          <a:xfrm>
            <a:off x="609600" y="1125539"/>
            <a:ext cx="10958400" cy="5040311"/>
          </a:xfrm>
          <a:prstGeom prst="rect">
            <a:avLst/>
          </a:prstGeom>
        </p:spPr>
        <p:txBody>
          <a:bodyPr/>
          <a:lstStyle>
            <a:lvl5pPr marL="1260000">
              <a:buNone/>
              <a:defRPr/>
            </a:lvl5p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p:txBody>
      </p:sp>
      <p:sp>
        <p:nvSpPr>
          <p:cNvPr id="8" name="Espace réservé du pied de page 4"/>
          <p:cNvSpPr>
            <a:spLocks noGrp="1"/>
          </p:cNvSpPr>
          <p:nvPr>
            <p:ph type="ftr" sz="quarter" idx="3"/>
          </p:nvPr>
        </p:nvSpPr>
        <p:spPr>
          <a:xfrm>
            <a:off x="609600" y="6411917"/>
            <a:ext cx="7416800" cy="365125"/>
          </a:xfrm>
          <a:prstGeom prst="rect">
            <a:avLst/>
          </a:prstGeom>
        </p:spPr>
        <p:txBody>
          <a:bodyPr vert="horz" lIns="0" tIns="45720" rIns="91440" bIns="45720" rtlCol="0" anchor="ctr"/>
          <a:lstStyle>
            <a:lvl1pPr algn="l">
              <a:defRPr sz="1400">
                <a:solidFill>
                  <a:schemeClr val="tx1"/>
                </a:solidFill>
                <a:latin typeface="+mn-lt"/>
                <a:cs typeface="Helvetica"/>
              </a:defRPr>
            </a:lvl1pPr>
          </a:lstStyle>
          <a:p>
            <a:r>
              <a:rPr lang="en-GB" b="1" dirty="0">
                <a:solidFill>
                  <a:srgbClr val="F5911F"/>
                </a:solidFill>
              </a:rPr>
              <a:t>#SafeDriver </a:t>
            </a:r>
            <a:r>
              <a:rPr lang="en-GB" sz="1000" dirty="0">
                <a:solidFill>
                  <a:schemeClr val="bg1">
                    <a:lumMod val="50000"/>
                  </a:schemeClr>
                </a:solidFill>
              </a:rPr>
              <a:t>-</a:t>
            </a:r>
            <a:r>
              <a:rPr lang="en-GB" sz="1000" b="1" dirty="0">
                <a:solidFill>
                  <a:schemeClr val="bg1">
                    <a:lumMod val="50000"/>
                  </a:schemeClr>
                </a:solidFill>
              </a:rPr>
              <a:t> </a:t>
            </a:r>
            <a:r>
              <a:rPr lang="fr-FR" sz="1000" dirty="0">
                <a:solidFill>
                  <a:schemeClr val="bg1">
                    <a:lumMod val="50000"/>
                  </a:schemeClr>
                </a:solidFill>
              </a:rPr>
              <a:t>Campagne de sensibilisation aux risques routiers, février 2017 </a:t>
            </a:r>
          </a:p>
        </p:txBody>
      </p:sp>
    </p:spTree>
    <p:extLst>
      <p:ext uri="{BB962C8B-B14F-4D97-AF65-F5344CB8AC3E}">
        <p14:creationId xmlns:p14="http://schemas.microsoft.com/office/powerpoint/2010/main" val="1376861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7_1_">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54BBAA69-D092-46D9-98AB-E3B25AE3943B}"/>
              </a:ext>
            </a:extLst>
          </p:cNvPr>
          <p:cNvPicPr>
            <a:picLocks noChangeAspect="1"/>
          </p:cNvPicPr>
          <p:nvPr userDrawn="1"/>
        </p:nvPicPr>
        <p:blipFill>
          <a:blip r:embed="rId2"/>
          <a:stretch>
            <a:fillRect/>
          </a:stretch>
        </p:blipFill>
        <p:spPr>
          <a:xfrm>
            <a:off x="11314" y="11920"/>
            <a:ext cx="12179776" cy="6840000"/>
          </a:xfrm>
          <a:prstGeom prst="rect">
            <a:avLst/>
          </a:prstGeom>
        </p:spPr>
      </p:pic>
      <p:pic>
        <p:nvPicPr>
          <p:cNvPr id="6" name="Picture 4"/>
          <p:cNvPicPr>
            <a:picLocks noChangeAspect="1" noChangeArrowheads="1"/>
          </p:cNvPicPr>
          <p:nvPr userDrawn="1"/>
        </p:nvPicPr>
        <p:blipFill>
          <a:blip r:embed="rId3" cstate="print"/>
          <a:srcRect/>
          <a:stretch>
            <a:fillRect/>
          </a:stretch>
        </p:blipFill>
        <p:spPr bwMode="auto">
          <a:xfrm>
            <a:off x="-24680" y="-6350"/>
            <a:ext cx="6254750" cy="6870700"/>
          </a:xfrm>
          <a:prstGeom prst="rect">
            <a:avLst/>
          </a:prstGeom>
          <a:noFill/>
          <a:ln w="9525">
            <a:noFill/>
            <a:miter lim="800000"/>
            <a:headEnd/>
            <a:tailEnd/>
          </a:ln>
          <a:effectLst/>
        </p:spPr>
      </p:pic>
      <p:pic>
        <p:nvPicPr>
          <p:cNvPr id="8" name="Picture 2"/>
          <p:cNvPicPr>
            <a:picLocks noChangeAspect="1" noChangeArrowheads="1"/>
          </p:cNvPicPr>
          <p:nvPr userDrawn="1"/>
        </p:nvPicPr>
        <p:blipFill>
          <a:blip r:embed="rId4" cstate="print"/>
          <a:srcRect/>
          <a:stretch>
            <a:fillRect/>
          </a:stretch>
        </p:blipFill>
        <p:spPr bwMode="auto">
          <a:xfrm>
            <a:off x="2130587" y="6165304"/>
            <a:ext cx="1944216" cy="625506"/>
          </a:xfrm>
          <a:prstGeom prst="rect">
            <a:avLst/>
          </a:prstGeom>
          <a:noFill/>
          <a:ln w="9525">
            <a:noFill/>
            <a:miter lim="800000"/>
            <a:headEnd/>
            <a:tailEnd/>
          </a:ln>
          <a:effectLst/>
        </p:spPr>
      </p:pic>
      <p:sp>
        <p:nvSpPr>
          <p:cNvPr id="5" name="Espace réservé du texte 16"/>
          <p:cNvSpPr>
            <a:spLocks noGrp="1"/>
          </p:cNvSpPr>
          <p:nvPr>
            <p:ph type="body" sz="quarter" idx="11" hasCustomPrompt="1"/>
          </p:nvPr>
        </p:nvSpPr>
        <p:spPr>
          <a:xfrm>
            <a:off x="191343" y="764704"/>
            <a:ext cx="5743725" cy="5256584"/>
          </a:xfrm>
          <a:prstGeom prst="rect">
            <a:avLst/>
          </a:prstGeom>
          <a:solidFill>
            <a:schemeClr val="bg1">
              <a:alpha val="20000"/>
            </a:schemeClr>
          </a:solidFill>
        </p:spPr>
        <p:txBody>
          <a:bodyPr/>
          <a:lstStyle>
            <a:lvl1pPr marL="342900" indent="-342900">
              <a:buFont typeface="Wingdings" pitchFamily="2" charset="2"/>
              <a:buChar char="q"/>
              <a:defRPr sz="1600" b="0" baseline="0">
                <a:latin typeface="+mj-lt"/>
              </a:defRPr>
            </a:lvl1pPr>
            <a:lvl2pPr>
              <a:buFont typeface="Wingdings" pitchFamily="2" charset="2"/>
              <a:buChar char="q"/>
              <a:defRPr sz="1600"/>
            </a:lvl2pPr>
          </a:lstStyle>
          <a:p>
            <a:pPr lvl="0"/>
            <a:r>
              <a:rPr lang="fr-FR" dirty="0"/>
              <a:t>List </a:t>
            </a:r>
            <a:r>
              <a:rPr lang="fr-FR" dirty="0" err="1"/>
              <a:t>highlights</a:t>
            </a:r>
            <a:endParaRPr lang="fr-FR" dirty="0"/>
          </a:p>
          <a:p>
            <a:pPr lvl="0"/>
            <a:endParaRPr lang="fr-FR" dirty="0"/>
          </a:p>
          <a:p>
            <a:pPr lvl="1"/>
            <a:endParaRPr lang="en-US" dirty="0"/>
          </a:p>
        </p:txBody>
      </p:sp>
      <p:pic>
        <p:nvPicPr>
          <p:cNvPr id="7" name="Picture 7"/>
          <p:cNvPicPr>
            <a:picLocks noChangeAspect="1" noChangeArrowheads="1"/>
          </p:cNvPicPr>
          <p:nvPr userDrawn="1"/>
        </p:nvPicPr>
        <p:blipFill>
          <a:blip r:embed="rId5" cstate="print"/>
          <a:srcRect/>
          <a:stretch>
            <a:fillRect/>
          </a:stretch>
        </p:blipFill>
        <p:spPr bwMode="auto">
          <a:xfrm>
            <a:off x="191344" y="260648"/>
            <a:ext cx="5760640" cy="444500"/>
          </a:xfrm>
          <a:prstGeom prst="rect">
            <a:avLst/>
          </a:prstGeom>
          <a:noFill/>
          <a:ln w="9525">
            <a:noFill/>
            <a:miter lim="800000"/>
            <a:headEnd/>
            <a:tailEnd/>
          </a:ln>
          <a:effectLst/>
        </p:spPr>
      </p:pic>
    </p:spTree>
    <p:extLst>
      <p:ext uri="{BB962C8B-B14F-4D97-AF65-F5344CB8AC3E}">
        <p14:creationId xmlns:p14="http://schemas.microsoft.com/office/powerpoint/2010/main" val="24091595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75000"/>
            <a:alpha val="0"/>
          </a:schemeClr>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94" r:id="rId1"/>
    <p:sldLayoutId id="2147483667" r:id="rId2"/>
    <p:sldLayoutId id="2147483684" r:id="rId3"/>
    <p:sldLayoutId id="2147483695" r:id="rId4"/>
    <p:sldLayoutId id="2147483696" r:id="rId5"/>
  </p:sldLayoutIdLst>
  <p:txStyles>
    <p:titleStyle/>
    <p:bodyStyle/>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https://www.toolbox-hse.total.com/fr/documents-de-la-pyramide-one-maestro" TargetMode="External"/><Relationship Id="rId7" Type="http://schemas.openxmlformats.org/officeDocument/2006/relationships/image" Target="../media/image3.png"/><Relationship Id="rId2" Type="http://schemas.openxmlformats.org/officeDocument/2006/relationships/hyperlink" Target="http://wat.corp.local/sites/s215/fr-FR/Pages/R%C3%A8gles%20HSE/CR%20705/CR_GR_HSE_705_Pollutions_accidentelles.aspx" TargetMode="External"/><Relationship Id="rId1" Type="http://schemas.openxmlformats.org/officeDocument/2006/relationships/slideLayout" Target="../slideLayouts/slideLayout4.xml"/><Relationship Id="rId6" Type="http://schemas.openxmlformats.org/officeDocument/2006/relationships/hyperlink" Target="http://crescendo4all.rm.corp.local/sites/Ref_MS/Pages/Home.aspx" TargetMode="External"/><Relationship Id="rId5" Type="http://schemas.openxmlformats.org/officeDocument/2006/relationships/hyperlink" Target="https://reflex.sinequa.corp.local/" TargetMode="External"/><Relationship Id="rId4" Type="http://schemas.openxmlformats.org/officeDocument/2006/relationships/hyperlink" Target="https://www.toolbox-hse.total.com/fr/one-maestro/documents-de-la-pyramide-one-maestro/regles-hse-groupe/regles-hse-groupe-documents-0"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CR-GR-HSE-705 Plan de réponse aux pollutions accidentelles des eaux de surface</a:t>
            </a:r>
            <a:endParaRPr lang="en-US" dirty="0">
              <a:solidFill>
                <a:srgbClr val="FF0000"/>
              </a:solidFill>
            </a:endParaRPr>
          </a:p>
        </p:txBody>
      </p:sp>
      <p:sp>
        <p:nvSpPr>
          <p:cNvPr id="5" name="Espace réservé du texte 3"/>
          <p:cNvSpPr>
            <a:spLocks noGrp="1"/>
          </p:cNvSpPr>
          <p:nvPr>
            <p:ph type="body" sz="quarter" idx="10"/>
          </p:nvPr>
        </p:nvSpPr>
        <p:spPr>
          <a:xfrm>
            <a:off x="1188000" y="3639600"/>
            <a:ext cx="9732536" cy="1778000"/>
          </a:xfrm>
        </p:spPr>
        <p:txBody>
          <a:bodyPr/>
          <a:lstStyle/>
          <a:p>
            <a:r>
              <a:rPr lang="fr-FR" dirty="0"/>
              <a:t> </a:t>
            </a:r>
          </a:p>
          <a:p>
            <a:r>
              <a:rPr lang="fr-FR" sz="1800" dirty="0"/>
              <a:t>Différences entre la CR-GR-HSE-705 et la règle CR-MS-HSEQ-461</a:t>
            </a:r>
            <a:endParaRPr lang="en-US" sz="1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pPr rtl="0"/>
            <a:r>
              <a:rPr lang="en-GB"/>
              <a:t>REVUE DES EXIGENCES: </a:t>
            </a:r>
            <a:r>
              <a:rPr lang="fr-FR"/>
              <a:t>Exercices de réponse antipollution </a:t>
            </a:r>
            <a:r>
              <a:rPr lang="en-GB" dirty="0"/>
              <a:t>  </a:t>
            </a:r>
          </a:p>
        </p:txBody>
      </p:sp>
      <p:sp>
        <p:nvSpPr>
          <p:cNvPr id="7" name="Espace réservé du texte 1"/>
          <p:cNvSpPr txBox="1">
            <a:spLocks/>
          </p:cNvSpPr>
          <p:nvPr/>
        </p:nvSpPr>
        <p:spPr>
          <a:xfrm>
            <a:off x="407368" y="790280"/>
            <a:ext cx="11325290" cy="5447032"/>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just">
              <a:spcBef>
                <a:spcPts val="600"/>
              </a:spcBef>
              <a:spcAft>
                <a:spcPts val="600"/>
              </a:spcAft>
            </a:pPr>
            <a:r>
              <a:rPr lang="fr-FR" sz="1800" dirty="0">
                <a:solidFill>
                  <a:schemeClr val="tx1"/>
                </a:solidFill>
              </a:rPr>
              <a:t>Exigence 3.4.1 : </a:t>
            </a:r>
            <a:r>
              <a:rPr lang="en-US" sz="1800" dirty="0" err="1">
                <a:solidFill>
                  <a:schemeClr val="tx1"/>
                </a:solidFill>
              </a:rPr>
              <a:t>Exercices</a:t>
            </a:r>
            <a:r>
              <a:rPr lang="en-US" sz="1800" dirty="0">
                <a:solidFill>
                  <a:schemeClr val="tx1"/>
                </a:solidFill>
              </a:rPr>
              <a:t> de </a:t>
            </a:r>
            <a:r>
              <a:rPr lang="en-US" sz="1800" dirty="0" err="1">
                <a:solidFill>
                  <a:schemeClr val="tx1"/>
                </a:solidFill>
              </a:rPr>
              <a:t>réponse</a:t>
            </a:r>
            <a:r>
              <a:rPr lang="en-US" sz="1800" dirty="0">
                <a:solidFill>
                  <a:schemeClr val="tx1"/>
                </a:solidFill>
              </a:rPr>
              <a:t> antipollution</a:t>
            </a:r>
            <a:endParaRPr lang="fr-FR" dirty="0">
              <a:solidFill>
                <a:schemeClr val="tx1"/>
              </a:solidFill>
            </a:endParaRPr>
          </a:p>
          <a:p>
            <a:pPr marR="58420" lvl="1" algn="just">
              <a:lnSpc>
                <a:spcPct val="115000"/>
              </a:lnSpc>
              <a:spcBef>
                <a:spcPts val="600"/>
              </a:spcBef>
              <a:spcAft>
                <a:spcPts val="600"/>
              </a:spcAft>
              <a:buNone/>
            </a:pPr>
            <a:r>
              <a:rPr lang="fr-FR" dirty="0">
                <a:solidFill>
                  <a:schemeClr val="tx1"/>
                </a:solidFill>
                <a:latin typeface="+mj-lt"/>
              </a:rPr>
              <a:t>Lorsqu’un plan de réponse antipollution est requis, des exercices de réponse antipollution sont planifiés et menés à minima chaque année (sur la base de scénarios du plan de réponse antipollution) et comprennent le déploiement des équipements d’intervention, détenus par l’entité ou la filiale.</a:t>
            </a:r>
          </a:p>
          <a:p>
            <a:pPr marR="58420" lvl="1" algn="just">
              <a:lnSpc>
                <a:spcPct val="115000"/>
              </a:lnSpc>
              <a:spcBef>
                <a:spcPts val="600"/>
              </a:spcBef>
              <a:spcAft>
                <a:spcPts val="600"/>
              </a:spcAft>
              <a:buNone/>
            </a:pPr>
            <a:r>
              <a:rPr lang="fr-FR" dirty="0">
                <a:solidFill>
                  <a:schemeClr val="tx1"/>
                </a:solidFill>
                <a:latin typeface="+mj-lt"/>
              </a:rPr>
              <a:t>Les appréciations des risques générés par ces activités occasionnelles sont réalisées pendant la planification des exercices et les mesures de sécurité appropriées sont appliquées pendant la réalisation de tous les exercices.</a:t>
            </a:r>
          </a:p>
          <a:p>
            <a:pPr marR="58420" lvl="1" algn="just">
              <a:lnSpc>
                <a:spcPct val="115000"/>
              </a:lnSpc>
              <a:spcBef>
                <a:spcPts val="600"/>
              </a:spcBef>
              <a:spcAft>
                <a:spcPts val="600"/>
              </a:spcAft>
              <a:buNone/>
            </a:pPr>
            <a:r>
              <a:rPr lang="fr-FR" dirty="0">
                <a:solidFill>
                  <a:schemeClr val="tx1"/>
                </a:solidFill>
                <a:latin typeface="+mj-lt"/>
              </a:rPr>
              <a:t>Lorsque la réponse antipollution est sous-traitée et gérée par une organisation externe, celle-ci conduit les exercices de réponse antipollution et l'entité ou la filiale y participe, ou les observe.</a:t>
            </a:r>
          </a:p>
          <a:p>
            <a:pPr marR="58420" lvl="1" algn="just">
              <a:lnSpc>
                <a:spcPct val="115000"/>
              </a:lnSpc>
              <a:spcBef>
                <a:spcPts val="600"/>
              </a:spcBef>
              <a:spcAft>
                <a:spcPts val="600"/>
              </a:spcAft>
              <a:buNone/>
            </a:pPr>
            <a:r>
              <a:rPr lang="fr-FR" dirty="0">
                <a:solidFill>
                  <a:schemeClr val="tx1"/>
                </a:solidFill>
                <a:latin typeface="+mj-lt"/>
              </a:rPr>
              <a:t>Les actions d'amélioration découlant des exercices de réponse antipollution sont enregistrées et suivies</a:t>
            </a:r>
            <a:r>
              <a:rPr lang="en-US" dirty="0">
                <a:solidFill>
                  <a:schemeClr val="tx1"/>
                </a:solidFill>
                <a:latin typeface="+mj-lt"/>
              </a:rPr>
              <a:t>.</a:t>
            </a:r>
          </a:p>
          <a:p>
            <a:pPr algn="just"/>
            <a:endParaRPr lang="fr-FR" sz="1400" b="0" u="sng" dirty="0">
              <a:solidFill>
                <a:srgbClr val="FF0000"/>
              </a:solidFill>
            </a:endParaRPr>
          </a:p>
          <a:p>
            <a:pPr marL="0" lvl="0" indent="0" algn="just">
              <a:spcBef>
                <a:spcPts val="600"/>
              </a:spcBef>
              <a:spcAft>
                <a:spcPts val="600"/>
              </a:spcAft>
            </a:pPr>
            <a:r>
              <a:rPr lang="fr-FR" sz="1600" b="0" dirty="0">
                <a:solidFill>
                  <a:srgbClr val="00B050"/>
                </a:solidFill>
              </a:rPr>
              <a:t>Pas de changement</a:t>
            </a:r>
          </a:p>
          <a:p>
            <a:pPr algn="just"/>
            <a:endParaRPr lang="fr-FR" sz="1400" b="0" u="sng" dirty="0">
              <a:solidFill>
                <a:srgbClr val="FF0000"/>
              </a:solidFill>
            </a:endParaRPr>
          </a:p>
          <a:p>
            <a:pPr algn="just"/>
            <a:endParaRPr lang="fr-FR" sz="1400" b="0" u="sng" dirty="0">
              <a:solidFill>
                <a:srgbClr val="FF0000"/>
              </a:solidFill>
            </a:endParaRPr>
          </a:p>
          <a:p>
            <a:pPr algn="just"/>
            <a:endParaRPr lang="fr-FR" sz="1400" b="0" u="sng" dirty="0">
              <a:solidFill>
                <a:srgbClr val="FF0000"/>
              </a:solidFill>
            </a:endParaRPr>
          </a:p>
        </p:txBody>
      </p:sp>
      <p:sp>
        <p:nvSpPr>
          <p:cNvPr id="4" name="Rectangle 3"/>
          <p:cNvSpPr/>
          <p:nvPr/>
        </p:nvSpPr>
        <p:spPr>
          <a:xfrm>
            <a:off x="5971606" y="3244334"/>
            <a:ext cx="412425" cy="369332"/>
          </a:xfrm>
          <a:prstGeom prst="rect">
            <a:avLst/>
          </a:prstGeom>
        </p:spPr>
        <p:txBody>
          <a:bodyPr wrap="square">
            <a:spAutoFit/>
          </a:bodyPr>
          <a:lstStyle/>
          <a:p>
            <a:r>
              <a:rPr lang="en-US" dirty="0"/>
              <a:t> </a:t>
            </a:r>
            <a:endParaRPr lang="fr-FR" dirty="0"/>
          </a:p>
        </p:txBody>
      </p:sp>
    </p:spTree>
    <p:extLst>
      <p:ext uri="{BB962C8B-B14F-4D97-AF65-F5344CB8AC3E}">
        <p14:creationId xmlns:p14="http://schemas.microsoft.com/office/powerpoint/2010/main" val="30741429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pPr rtl="0"/>
            <a:r>
              <a:rPr lang="en-GB"/>
              <a:t>REVUE DES EXIGENCES: Auto-évaluations </a:t>
            </a:r>
            <a:r>
              <a:rPr lang="en-GB" dirty="0"/>
              <a:t> </a:t>
            </a:r>
          </a:p>
        </p:txBody>
      </p:sp>
      <p:sp>
        <p:nvSpPr>
          <p:cNvPr id="7" name="Espace réservé du texte 1"/>
          <p:cNvSpPr txBox="1">
            <a:spLocks/>
          </p:cNvSpPr>
          <p:nvPr/>
        </p:nvSpPr>
        <p:spPr>
          <a:xfrm>
            <a:off x="407368" y="790280"/>
            <a:ext cx="11325290" cy="5447032"/>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just">
              <a:spcBef>
                <a:spcPts val="600"/>
              </a:spcBef>
              <a:spcAft>
                <a:spcPts val="600"/>
              </a:spcAft>
            </a:pPr>
            <a:r>
              <a:rPr lang="fr-FR" sz="1800" dirty="0">
                <a:solidFill>
                  <a:schemeClr val="tx1"/>
                </a:solidFill>
              </a:rPr>
              <a:t>Exigence 3.5.1 : Auto-évaluations de l'état de préparation pour les réponses antipollution</a:t>
            </a:r>
          </a:p>
          <a:p>
            <a:pPr marR="58420" lvl="1" algn="just">
              <a:lnSpc>
                <a:spcPct val="115000"/>
              </a:lnSpc>
              <a:spcBef>
                <a:spcPts val="600"/>
              </a:spcBef>
              <a:spcAft>
                <a:spcPts val="600"/>
              </a:spcAft>
              <a:buNone/>
            </a:pPr>
            <a:r>
              <a:rPr lang="fr-FR" dirty="0">
                <a:solidFill>
                  <a:schemeClr val="tx1"/>
                </a:solidFill>
                <a:latin typeface="+mj-lt"/>
              </a:rPr>
              <a:t>Les auto-évaluations de l'état de préparation aux réponses antipollution sont effectuées au moins une fois tous les 2 ans.</a:t>
            </a:r>
            <a:endParaRPr lang="en-US" dirty="0">
              <a:solidFill>
                <a:schemeClr val="tx1"/>
              </a:solidFill>
              <a:latin typeface="+mj-lt"/>
            </a:endParaRPr>
          </a:p>
          <a:p>
            <a:pPr algn="just"/>
            <a:endParaRPr lang="fr-FR" sz="1400" b="0" u="sng" dirty="0">
              <a:solidFill>
                <a:srgbClr val="FF0000"/>
              </a:solidFill>
            </a:endParaRPr>
          </a:p>
          <a:p>
            <a:pPr algn="just"/>
            <a:r>
              <a:rPr lang="fr-FR" sz="1600" b="0" dirty="0">
                <a:solidFill>
                  <a:srgbClr val="FF0000"/>
                </a:solidFill>
              </a:rPr>
              <a:t>Nouvelle exigence, mais déjà pratiqué.</a:t>
            </a:r>
          </a:p>
          <a:p>
            <a:pPr algn="just"/>
            <a:endParaRPr lang="fr-FR" sz="1400" b="0" dirty="0">
              <a:solidFill>
                <a:schemeClr val="tx1"/>
              </a:solidFill>
            </a:endParaRPr>
          </a:p>
          <a:p>
            <a:pPr algn="just"/>
            <a:endParaRPr lang="fr-FR" sz="1400" b="0" u="sng" dirty="0">
              <a:solidFill>
                <a:srgbClr val="FF0000"/>
              </a:solidFill>
            </a:endParaRPr>
          </a:p>
          <a:p>
            <a:pPr algn="just"/>
            <a:endParaRPr lang="fr-FR" sz="1400" b="0" u="sng" dirty="0">
              <a:solidFill>
                <a:srgbClr val="FF0000"/>
              </a:solidFill>
            </a:endParaRPr>
          </a:p>
          <a:p>
            <a:pPr algn="just"/>
            <a:endParaRPr lang="fr-FR" sz="1400" b="0" u="sng" dirty="0">
              <a:solidFill>
                <a:srgbClr val="FF0000"/>
              </a:solidFill>
            </a:endParaRPr>
          </a:p>
        </p:txBody>
      </p:sp>
      <p:sp>
        <p:nvSpPr>
          <p:cNvPr id="4" name="Rectangle 3"/>
          <p:cNvSpPr/>
          <p:nvPr/>
        </p:nvSpPr>
        <p:spPr>
          <a:xfrm>
            <a:off x="5971606" y="3244334"/>
            <a:ext cx="412425" cy="369332"/>
          </a:xfrm>
          <a:prstGeom prst="rect">
            <a:avLst/>
          </a:prstGeom>
        </p:spPr>
        <p:txBody>
          <a:bodyPr wrap="square">
            <a:spAutoFit/>
          </a:bodyPr>
          <a:lstStyle/>
          <a:p>
            <a:r>
              <a:rPr lang="en-US" dirty="0"/>
              <a:t> </a:t>
            </a:r>
            <a:endParaRPr lang="fr-FR" dirty="0"/>
          </a:p>
        </p:txBody>
      </p:sp>
    </p:spTree>
    <p:extLst>
      <p:ext uri="{BB962C8B-B14F-4D97-AF65-F5344CB8AC3E}">
        <p14:creationId xmlns:p14="http://schemas.microsoft.com/office/powerpoint/2010/main" val="41350342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7384"/>
            <a:ext cx="12192000" cy="418058"/>
          </a:xfrm>
          <a:solidFill>
            <a:srgbClr val="376092"/>
          </a:solidFill>
        </p:spPr>
        <p:txBody>
          <a:bodyPr/>
          <a:lstStyle/>
          <a:p>
            <a:r>
              <a:rPr lang="fr-FR" b="1" dirty="0">
                <a:solidFill>
                  <a:schemeClr val="bg1"/>
                </a:solidFill>
              </a:rPr>
              <a:t>Où trouver des informations complémentaires et documents ?</a:t>
            </a:r>
            <a:endParaRPr lang="en-US" b="1" dirty="0">
              <a:solidFill>
                <a:schemeClr val="bg1"/>
              </a:solidFill>
            </a:endParaRPr>
          </a:p>
        </p:txBody>
      </p:sp>
      <p:sp>
        <p:nvSpPr>
          <p:cNvPr id="3" name="Espace réservé du texte 2"/>
          <p:cNvSpPr>
            <a:spLocks noGrp="1"/>
          </p:cNvSpPr>
          <p:nvPr>
            <p:ph type="body" sz="quarter" idx="12"/>
          </p:nvPr>
        </p:nvSpPr>
        <p:spPr>
          <a:xfrm>
            <a:off x="609600" y="1629049"/>
            <a:ext cx="10958400" cy="5040311"/>
          </a:xfrm>
        </p:spPr>
        <p:txBody>
          <a:bodyPr/>
          <a:lstStyle/>
          <a:p>
            <a:r>
              <a:rPr lang="fr-FR" dirty="0">
                <a:solidFill>
                  <a:schemeClr val="tx1"/>
                </a:solidFill>
              </a:rPr>
              <a:t>Publication sur WAT</a:t>
            </a:r>
            <a:r>
              <a:rPr lang="fr-FR" dirty="0"/>
              <a:t>: </a:t>
            </a:r>
            <a:r>
              <a:rPr lang="fr-FR" dirty="0">
                <a:hlinkClick r:id="rId2"/>
              </a:rPr>
              <a:t>http://wat.corp.local/sites/s215/fr-FR/Pages/R%C3%A8gles%20HSE/CR%20705/CR_GR_HSE_705_Pollutions_accidentelles.aspx</a:t>
            </a:r>
            <a:endParaRPr lang="fr-FR" dirty="0"/>
          </a:p>
          <a:p>
            <a:endParaRPr lang="fr-FR" dirty="0"/>
          </a:p>
          <a:p>
            <a:endParaRPr lang="fr-FR" dirty="0"/>
          </a:p>
          <a:p>
            <a:r>
              <a:rPr lang="fr-FR" dirty="0"/>
              <a:t>Toolbox HSE :</a:t>
            </a:r>
            <a:r>
              <a:rPr lang="en-US" dirty="0"/>
              <a:t> </a:t>
            </a:r>
            <a:r>
              <a:rPr lang="en-US" dirty="0">
                <a:hlinkClick r:id="rId3"/>
              </a:rPr>
              <a:t>https://www.toolbox-hse.total.com/fr/documents-de-la-pyramide-one-maestro</a:t>
            </a:r>
            <a:endParaRPr lang="en-US" dirty="0"/>
          </a:p>
          <a:p>
            <a:endParaRPr lang="fr-FR" dirty="0"/>
          </a:p>
          <a:p>
            <a:endParaRPr lang="fr-FR" dirty="0"/>
          </a:p>
          <a:p>
            <a:r>
              <a:rPr lang="fr-FR" dirty="0"/>
              <a:t>Kit de déploiement M&amp;S sur Toolbox HSE : </a:t>
            </a:r>
            <a:r>
              <a:rPr lang="fr-FR" dirty="0">
                <a:hlinkClick r:id="rId4"/>
              </a:rPr>
              <a:t>https://www.toolbox-hse.total.com/fr/one-maestro/documents-de-la-pyramide-one-maestro/regles-hse-groupe/regles-hse-groupe-documents-0</a:t>
            </a:r>
            <a:endParaRPr lang="fr-FR" dirty="0"/>
          </a:p>
          <a:p>
            <a:endParaRPr lang="fr-FR" dirty="0"/>
          </a:p>
          <a:p>
            <a:endParaRPr lang="fr-FR" dirty="0"/>
          </a:p>
          <a:p>
            <a:r>
              <a:rPr lang="fr-FR" dirty="0"/>
              <a:t>REFLEX: référentiel des textes normatifs Groupe: </a:t>
            </a:r>
            <a:r>
              <a:rPr lang="fr-FR" dirty="0">
                <a:hlinkClick r:id="rId5"/>
              </a:rPr>
              <a:t>https://reflex.sinequa.corp.local/</a:t>
            </a:r>
            <a:endParaRPr lang="fr-FR" dirty="0"/>
          </a:p>
          <a:p>
            <a:endParaRPr lang="fr-FR" dirty="0"/>
          </a:p>
          <a:p>
            <a:endParaRPr lang="fr-FR" dirty="0"/>
          </a:p>
          <a:p>
            <a:r>
              <a:rPr lang="fr-FR" dirty="0"/>
              <a:t>M&amp;S Référentiel Branche : </a:t>
            </a:r>
            <a:r>
              <a:rPr lang="fr-FR" dirty="0">
                <a:hlinkClick r:id="rId6"/>
              </a:rPr>
              <a:t>http://crescendo4all.rm.corp.local/sites/Ref_MS/Pages/Home.aspx</a:t>
            </a:r>
            <a:endParaRPr lang="fr-FR" dirty="0"/>
          </a:p>
        </p:txBody>
      </p:sp>
      <p:cxnSp>
        <p:nvCxnSpPr>
          <p:cNvPr id="4" name="Connecteur droit 3"/>
          <p:cNvCxnSpPr/>
          <p:nvPr/>
        </p:nvCxnSpPr>
        <p:spPr>
          <a:xfrm>
            <a:off x="457200" y="6453336"/>
            <a:ext cx="11734800" cy="0"/>
          </a:xfrm>
          <a:prstGeom prst="line">
            <a:avLst/>
          </a:prstGeom>
          <a:ln w="9525" cap="flat" cmpd="sng" algn="ctr">
            <a:solidFill>
              <a:srgbClr val="37609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5" name="Image 4" descr="TOTAL_ADM.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136560" y="6497366"/>
            <a:ext cx="792088" cy="316010"/>
          </a:xfrm>
          <a:prstGeom prst="rect">
            <a:avLst/>
          </a:prstGeom>
        </p:spPr>
      </p:pic>
      <p:sp>
        <p:nvSpPr>
          <p:cNvPr id="6" name="ZoneTexte 5"/>
          <p:cNvSpPr txBox="1"/>
          <p:nvPr/>
        </p:nvSpPr>
        <p:spPr>
          <a:xfrm>
            <a:off x="407368" y="6525344"/>
            <a:ext cx="648072" cy="246221"/>
          </a:xfrm>
          <a:prstGeom prst="rect">
            <a:avLst/>
          </a:prstGeom>
          <a:noFill/>
        </p:spPr>
        <p:txBody>
          <a:bodyPr wrap="square" rtlCol="0">
            <a:spAutoFit/>
          </a:bodyPr>
          <a:lstStyle/>
          <a:p>
            <a:r>
              <a:rPr lang="en-US" sz="1000" dirty="0">
                <a:latin typeface="+mj-lt"/>
              </a:rPr>
              <a:t>7</a:t>
            </a:r>
          </a:p>
        </p:txBody>
      </p:sp>
      <p:pic>
        <p:nvPicPr>
          <p:cNvPr id="7" name="Picture 2"/>
          <p:cNvPicPr>
            <a:picLocks noChangeAspect="1" noChangeArrowheads="1"/>
          </p:cNvPicPr>
          <p:nvPr/>
        </p:nvPicPr>
        <p:blipFill>
          <a:blip r:embed="rId8" cstate="print"/>
          <a:srcRect/>
          <a:stretch>
            <a:fillRect/>
          </a:stretch>
        </p:blipFill>
        <p:spPr bwMode="auto">
          <a:xfrm>
            <a:off x="5447928" y="6604556"/>
            <a:ext cx="1228637" cy="136812"/>
          </a:xfrm>
          <a:prstGeom prst="rect">
            <a:avLst/>
          </a:prstGeom>
          <a:noFill/>
          <a:ln w="9525">
            <a:noFill/>
            <a:miter lim="800000"/>
            <a:headEnd/>
            <a:tailEnd/>
          </a:ln>
          <a:effectLst/>
        </p:spPr>
      </p:pic>
    </p:spTree>
    <p:extLst>
      <p:ext uri="{BB962C8B-B14F-4D97-AF65-F5344CB8AC3E}">
        <p14:creationId xmlns:p14="http://schemas.microsoft.com/office/powerpoint/2010/main" val="2108843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198103" y="908720"/>
            <a:ext cx="5904657" cy="5112568"/>
          </a:xfrm>
          <a:solidFill>
            <a:schemeClr val="bg1">
              <a:alpha val="40000"/>
            </a:schemeClr>
          </a:solidFill>
        </p:spPr>
        <p:txBody>
          <a:bodyPr anchor="t"/>
          <a:lstStyle/>
          <a:p>
            <a:pPr algn="just"/>
            <a:r>
              <a:rPr lang="en-GB" b="1" dirty="0" err="1"/>
              <a:t>Objet</a:t>
            </a:r>
            <a:r>
              <a:rPr lang="en-GB" b="1" dirty="0"/>
              <a:t>: </a:t>
            </a:r>
            <a:r>
              <a:rPr lang="fr-FR" dirty="0"/>
              <a:t>Définit les conditions dans lesquelles un plan de réponse aux pollutions accidentelles (réponse antipollution) des </a:t>
            </a:r>
            <a:r>
              <a:rPr lang="fr-FR" u="dotted" dirty="0"/>
              <a:t>eaux de surface</a:t>
            </a:r>
            <a:r>
              <a:rPr lang="fr-FR" dirty="0"/>
              <a:t> est requis et fixe les exigences de planification des interventions d'urgence destinées à minimiser les conséquences des déversements accidentels d'hydrocarbures ou d'autres substances dangereuses et nocives ayant un impact potentiel sur les </a:t>
            </a:r>
            <a:r>
              <a:rPr lang="fr-FR" u="dotted" dirty="0"/>
              <a:t>eaux de surface</a:t>
            </a:r>
            <a:endParaRPr lang="en-GB" dirty="0"/>
          </a:p>
          <a:p>
            <a:pPr algn="just">
              <a:spcBef>
                <a:spcPts val="1200"/>
              </a:spcBef>
            </a:pPr>
            <a:r>
              <a:rPr lang="en-GB" b="1" dirty="0"/>
              <a:t>Champ </a:t>
            </a:r>
            <a:r>
              <a:rPr lang="en-GB" b="1" dirty="0" err="1"/>
              <a:t>d’application</a:t>
            </a:r>
            <a:r>
              <a:rPr lang="en-GB" b="1" dirty="0"/>
              <a:t>: </a:t>
            </a:r>
            <a:r>
              <a:rPr lang="fr-FR" dirty="0"/>
              <a:t>applicable par toutes les entités et filiales du Groupe</a:t>
            </a:r>
            <a:r>
              <a:rPr lang="en-US" dirty="0"/>
              <a:t>.</a:t>
            </a:r>
          </a:p>
          <a:p>
            <a:pPr algn="l" fontAlgn="t">
              <a:spcBef>
                <a:spcPts val="1200"/>
              </a:spcBef>
            </a:pPr>
            <a:r>
              <a:rPr lang="fr-FR" b="1" dirty="0"/>
              <a:t>Remplace: </a:t>
            </a:r>
          </a:p>
          <a:p>
            <a:pPr algn="l" rtl="0" fontAlgn="base">
              <a:buFont typeface="Arial" panose="020B0604020202020204" pitchFamily="34" charset="0"/>
              <a:buChar char="•"/>
            </a:pPr>
            <a:r>
              <a:rPr lang="en-US" sz="1400" dirty="0">
                <a:solidFill>
                  <a:srgbClr val="000000"/>
                </a:solidFill>
                <a:latin typeface="Calibri"/>
                <a:cs typeface="Calibri"/>
              </a:rPr>
              <a:t>DIR-GR-ENV-002 </a:t>
            </a:r>
            <a:r>
              <a:rPr lang="fr-FR" sz="1400" i="1" dirty="0">
                <a:solidFill>
                  <a:srgbClr val="000000"/>
                </a:solidFill>
                <a:latin typeface="Calibri"/>
                <a:cs typeface="Calibri"/>
              </a:rPr>
              <a:t>Préparation à la lutte contre les pollutions accidentelles des eaux de surface</a:t>
            </a:r>
            <a:endParaRPr lang="en-US" sz="1400" dirty="0">
              <a:solidFill>
                <a:srgbClr val="000000"/>
              </a:solidFill>
              <a:latin typeface="Calibri"/>
              <a:cs typeface="Calibri"/>
            </a:endParaRPr>
          </a:p>
          <a:p>
            <a:pPr algn="l" rtl="0" fontAlgn="base">
              <a:spcAft>
                <a:spcPts val="600"/>
              </a:spcAft>
              <a:buFont typeface="Arial" panose="020B0604020202020204" pitchFamily="34" charset="0"/>
              <a:buChar char="•"/>
            </a:pPr>
            <a:r>
              <a:rPr lang="en-US" sz="1400" dirty="0">
                <a:solidFill>
                  <a:srgbClr val="000000"/>
                </a:solidFill>
                <a:latin typeface="Calibri"/>
                <a:cs typeface="Calibri"/>
              </a:rPr>
              <a:t>CR-MS-HSEQ-461 </a:t>
            </a:r>
            <a:r>
              <a:rPr lang="fr-FR" sz="1400" i="1" dirty="0">
                <a:solidFill>
                  <a:srgbClr val="000000"/>
                </a:solidFill>
                <a:latin typeface="Calibri"/>
                <a:cs typeface="Calibri"/>
              </a:rPr>
              <a:t>Préparation à la lutte contre les pollutions accidentelles des eaux de surface</a:t>
            </a:r>
            <a:endParaRPr lang="fr-FR" sz="1400" dirty="0">
              <a:latin typeface="Calibri"/>
              <a:cs typeface="Calibri"/>
            </a:endParaRPr>
          </a:p>
          <a:p>
            <a:pPr algn="l">
              <a:spcBef>
                <a:spcPts val="300"/>
              </a:spcBef>
              <a:spcAft>
                <a:spcPts val="600"/>
              </a:spcAft>
            </a:pPr>
            <a:r>
              <a:rPr lang="fr-FR" b="1" dirty="0"/>
              <a:t>Date de publication dans REFLEX: </a:t>
            </a:r>
            <a:r>
              <a:rPr lang="fr-FR" dirty="0">
                <a:solidFill>
                  <a:schemeClr val="tx1"/>
                </a:solidFill>
              </a:rPr>
              <a:t>30</a:t>
            </a:r>
            <a:r>
              <a:rPr lang="fr-FR" dirty="0"/>
              <a:t>/09/2019.</a:t>
            </a:r>
          </a:p>
          <a:p>
            <a:pPr algn="l">
              <a:spcBef>
                <a:spcPts val="300"/>
              </a:spcBef>
              <a:spcAft>
                <a:spcPts val="600"/>
              </a:spcAft>
            </a:pPr>
            <a:r>
              <a:rPr lang="fr-FR" b="1" dirty="0"/>
              <a:t>Date d’application: </a:t>
            </a:r>
            <a:r>
              <a:rPr lang="fr-FR" dirty="0"/>
              <a:t>3 mois après publication .</a:t>
            </a:r>
          </a:p>
        </p:txBody>
      </p:sp>
    </p:spTree>
    <p:extLst>
      <p:ext uri="{BB962C8B-B14F-4D97-AF65-F5344CB8AC3E}">
        <p14:creationId xmlns:p14="http://schemas.microsoft.com/office/powerpoint/2010/main" val="2336066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7056784" cy="404664"/>
          </a:xfrm>
        </p:spPr>
        <p:txBody>
          <a:bodyPr/>
          <a:lstStyle/>
          <a:p>
            <a:r>
              <a:rPr lang="fr-FR"/>
              <a:t>PROCESSUS DE PLANIFICATION DE RÉPONSE ANTIPOLLUTION</a:t>
            </a:r>
            <a:endParaRPr lang="fr-FR" dirty="0"/>
          </a:p>
        </p:txBody>
      </p:sp>
      <p:sp>
        <p:nvSpPr>
          <p:cNvPr id="3" name="TextBox 2"/>
          <p:cNvSpPr txBox="1"/>
          <p:nvPr/>
        </p:nvSpPr>
        <p:spPr>
          <a:xfrm>
            <a:off x="8616280" y="476672"/>
            <a:ext cx="3384376" cy="369332"/>
          </a:xfrm>
          <a:prstGeom prst="rect">
            <a:avLst/>
          </a:prstGeom>
          <a:solidFill>
            <a:schemeClr val="bg1"/>
          </a:solidFill>
        </p:spPr>
        <p:txBody>
          <a:bodyPr wrap="square" rtlCol="0">
            <a:spAutoFit/>
          </a:bodyPr>
          <a:lstStyle/>
          <a:p>
            <a:endParaRPr lang="fr-FR" dirty="0"/>
          </a:p>
        </p:txBody>
      </p:sp>
      <p:sp>
        <p:nvSpPr>
          <p:cNvPr id="5" name="Rectangle 4"/>
          <p:cNvSpPr/>
          <p:nvPr/>
        </p:nvSpPr>
        <p:spPr>
          <a:xfrm>
            <a:off x="3048000" y="5991091"/>
            <a:ext cx="6096000" cy="246221"/>
          </a:xfrm>
          <a:prstGeom prst="rect">
            <a:avLst/>
          </a:prstGeom>
        </p:spPr>
        <p:txBody>
          <a:bodyPr>
            <a:spAutoFit/>
          </a:bodyPr>
          <a:lstStyle/>
          <a:p>
            <a:pPr algn="ctr"/>
            <a:r>
              <a:rPr lang="fr-FR" sz="1000"/>
              <a:t>Figure 1 : Vue d'ensemble du plan de réponse antipollution </a:t>
            </a:r>
            <a:endParaRPr lang="en-GB" sz="1000" i="1"/>
          </a:p>
        </p:txBody>
      </p:sp>
      <p:pic>
        <p:nvPicPr>
          <p:cNvPr id="44" name="Picture 43"/>
          <p:cNvPicPr>
            <a:picLocks noChangeAspect="1"/>
          </p:cNvPicPr>
          <p:nvPr/>
        </p:nvPicPr>
        <p:blipFill>
          <a:blip r:embed="rId2"/>
          <a:stretch>
            <a:fillRect/>
          </a:stretch>
        </p:blipFill>
        <p:spPr>
          <a:xfrm>
            <a:off x="3562835" y="548680"/>
            <a:ext cx="5197461" cy="5380901"/>
          </a:xfrm>
          <a:prstGeom prst="rect">
            <a:avLst/>
          </a:prstGeom>
        </p:spPr>
      </p:pic>
    </p:spTree>
    <p:extLst>
      <p:ext uri="{BB962C8B-B14F-4D97-AF65-F5344CB8AC3E}">
        <p14:creationId xmlns:p14="http://schemas.microsoft.com/office/powerpoint/2010/main" val="32545256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pPr rtl="0"/>
            <a:r>
              <a:rPr lang="en-GB"/>
              <a:t>REVUE DES EXIGENCES: Appréciation des scénarios </a:t>
            </a:r>
            <a:r>
              <a:rPr lang="en-GB" dirty="0"/>
              <a:t>  </a:t>
            </a:r>
          </a:p>
        </p:txBody>
      </p:sp>
      <p:sp>
        <p:nvSpPr>
          <p:cNvPr id="7" name="Espace réservé du texte 1"/>
          <p:cNvSpPr txBox="1">
            <a:spLocks/>
          </p:cNvSpPr>
          <p:nvPr/>
        </p:nvSpPr>
        <p:spPr>
          <a:xfrm>
            <a:off x="407368" y="790280"/>
            <a:ext cx="11325290" cy="5447032"/>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Aft>
                <a:spcPts val="1200"/>
              </a:spcAft>
            </a:pPr>
            <a:r>
              <a:rPr lang="fr-FR" sz="1800" dirty="0">
                <a:solidFill>
                  <a:schemeClr val="tx1"/>
                </a:solidFill>
              </a:rPr>
              <a:t>Exigence 3.1.1 : Appréciation des scénarios de déversement dans les eaux de surface et de leurs conséquences</a:t>
            </a:r>
          </a:p>
          <a:p>
            <a:pPr marL="0" indent="0" algn="just">
              <a:spcBef>
                <a:spcPts val="600"/>
              </a:spcBef>
              <a:spcAft>
                <a:spcPts val="600"/>
              </a:spcAft>
            </a:pPr>
            <a:r>
              <a:rPr lang="fr-FR" sz="1600" b="0" dirty="0">
                <a:solidFill>
                  <a:schemeClr val="tx1"/>
                </a:solidFill>
              </a:rPr>
              <a:t>Une appréciation documentée des scénarios de déversement affectant les eaux de surface et de leurs conséquences potentielles est réalisée avec la participation de spécialistes internes ou externes.</a:t>
            </a:r>
          </a:p>
          <a:p>
            <a:pPr marL="0" indent="0" algn="just">
              <a:spcBef>
                <a:spcPts val="600"/>
              </a:spcBef>
              <a:spcAft>
                <a:spcPts val="600"/>
              </a:spcAft>
            </a:pPr>
            <a:r>
              <a:rPr lang="fr-FR" sz="1600" b="0" dirty="0">
                <a:solidFill>
                  <a:schemeClr val="tx1"/>
                </a:solidFill>
              </a:rPr>
              <a:t>Cette appréciation est révisée chaque fois que la nature ou l'ampleur des activités change</a:t>
            </a:r>
            <a:r>
              <a:rPr lang="en-US" sz="1600" b="0" dirty="0">
                <a:solidFill>
                  <a:schemeClr val="tx1"/>
                </a:solidFill>
              </a:rPr>
              <a:t>. </a:t>
            </a:r>
          </a:p>
          <a:p>
            <a:pPr marL="0" indent="0" algn="just">
              <a:spcBef>
                <a:spcPts val="600"/>
              </a:spcBef>
              <a:spcAft>
                <a:spcPts val="600"/>
              </a:spcAft>
            </a:pPr>
            <a:r>
              <a:rPr lang="fr-FR" sz="1600" b="0" dirty="0">
                <a:solidFill>
                  <a:srgbClr val="00B050"/>
                </a:solidFill>
              </a:rPr>
              <a:t>Pas de changement</a:t>
            </a:r>
          </a:p>
        </p:txBody>
      </p:sp>
      <p:sp>
        <p:nvSpPr>
          <p:cNvPr id="4" name="Rectangle 3"/>
          <p:cNvSpPr/>
          <p:nvPr/>
        </p:nvSpPr>
        <p:spPr>
          <a:xfrm>
            <a:off x="5971606" y="3244334"/>
            <a:ext cx="412425" cy="369332"/>
          </a:xfrm>
          <a:prstGeom prst="rect">
            <a:avLst/>
          </a:prstGeom>
        </p:spPr>
        <p:txBody>
          <a:bodyPr wrap="square">
            <a:spAutoFit/>
          </a:bodyPr>
          <a:lstStyle/>
          <a:p>
            <a:r>
              <a:rPr lang="en-US" dirty="0"/>
              <a:t> </a:t>
            </a:r>
            <a:endParaRPr lang="fr-FR" dirty="0"/>
          </a:p>
        </p:txBody>
      </p:sp>
    </p:spTree>
    <p:extLst>
      <p:ext uri="{BB962C8B-B14F-4D97-AF65-F5344CB8AC3E}">
        <p14:creationId xmlns:p14="http://schemas.microsoft.com/office/powerpoint/2010/main" val="27247862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pPr rtl="0"/>
            <a:r>
              <a:rPr lang="en-GB"/>
              <a:t>REVUE DES EXIGENCES: </a:t>
            </a:r>
            <a:r>
              <a:rPr lang="fr-FR"/>
              <a:t>Plan de réponse antipollution</a:t>
            </a:r>
            <a:r>
              <a:rPr lang="en-GB" dirty="0"/>
              <a:t>  </a:t>
            </a:r>
          </a:p>
        </p:txBody>
      </p:sp>
      <p:sp>
        <p:nvSpPr>
          <p:cNvPr id="7" name="Espace réservé du texte 1"/>
          <p:cNvSpPr txBox="1">
            <a:spLocks/>
          </p:cNvSpPr>
          <p:nvPr/>
        </p:nvSpPr>
        <p:spPr>
          <a:xfrm>
            <a:off x="407368" y="790280"/>
            <a:ext cx="11325290" cy="5447032"/>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Aft>
                <a:spcPts val="1200"/>
              </a:spcAft>
            </a:pPr>
            <a:r>
              <a:rPr lang="fr-FR" sz="1800" dirty="0">
                <a:solidFill>
                  <a:schemeClr val="tx1"/>
                </a:solidFill>
              </a:rPr>
              <a:t>Exigence 3.2.1 : </a:t>
            </a:r>
            <a:r>
              <a:rPr lang="en-US" sz="1800" dirty="0">
                <a:solidFill>
                  <a:schemeClr val="tx1"/>
                </a:solidFill>
              </a:rPr>
              <a:t>Plan de </a:t>
            </a:r>
            <a:r>
              <a:rPr lang="en-US" sz="1800" dirty="0" err="1">
                <a:solidFill>
                  <a:schemeClr val="tx1"/>
                </a:solidFill>
              </a:rPr>
              <a:t>réponse</a:t>
            </a:r>
            <a:r>
              <a:rPr lang="en-US" sz="1800" dirty="0">
                <a:solidFill>
                  <a:schemeClr val="tx1"/>
                </a:solidFill>
              </a:rPr>
              <a:t> antipollution</a:t>
            </a:r>
            <a:endParaRPr lang="fr-FR" sz="1800" dirty="0">
              <a:solidFill>
                <a:schemeClr val="tx1"/>
              </a:solidFill>
            </a:endParaRPr>
          </a:p>
          <a:p>
            <a:pPr marL="0" indent="0" algn="just">
              <a:spcBef>
                <a:spcPts val="600"/>
              </a:spcBef>
              <a:spcAft>
                <a:spcPts val="600"/>
              </a:spcAft>
            </a:pPr>
            <a:r>
              <a:rPr lang="fr-FR" sz="1600" b="0" dirty="0">
                <a:solidFill>
                  <a:schemeClr val="tx1"/>
                </a:solidFill>
              </a:rPr>
              <a:t>Un plan de réponse antipollution est requis lorsque l'appréciation documentée des scénarios indique qu'il y a un ou plusieurs scénarios de déversement affectant les eaux de surface de gravité ≥ 3 selon la grille de cotation Groupe du niveau de gravité réelle ou potentielle des évènements HSE.</a:t>
            </a:r>
            <a:r>
              <a:rPr lang="en-US" sz="1600" b="0" dirty="0">
                <a:solidFill>
                  <a:schemeClr val="tx1"/>
                </a:solidFill>
              </a:rPr>
              <a:t> </a:t>
            </a:r>
          </a:p>
          <a:p>
            <a:pPr marL="0" indent="0" algn="just">
              <a:spcBef>
                <a:spcPts val="600"/>
              </a:spcBef>
              <a:spcAft>
                <a:spcPts val="600"/>
              </a:spcAft>
            </a:pPr>
            <a:r>
              <a:rPr lang="fr-FR" sz="1600" b="0" dirty="0">
                <a:solidFill>
                  <a:srgbClr val="00B050"/>
                </a:solidFill>
              </a:rPr>
              <a:t>Pas de changement</a:t>
            </a:r>
          </a:p>
          <a:p>
            <a:r>
              <a:rPr lang="en-GB" dirty="0">
                <a:latin typeface="Arial" panose="020B0604020202020204" pitchFamily="34" charset="0"/>
                <a:ea typeface="Calibri" panose="020F0502020204030204" pitchFamily="34" charset="0"/>
              </a:rPr>
              <a:t>The list of relevant stakeholders.</a:t>
            </a:r>
            <a:endParaRPr lang="fr-FR" u="sng" dirty="0">
              <a:solidFill>
                <a:schemeClr val="tx1"/>
              </a:solidFill>
            </a:endParaRPr>
          </a:p>
          <a:p>
            <a:pPr marL="0" indent="0" algn="just">
              <a:spcBef>
                <a:spcPts val="600"/>
              </a:spcBef>
              <a:spcAft>
                <a:spcPts val="600"/>
              </a:spcAft>
            </a:pPr>
            <a:endParaRPr lang="fr-FR" u="sng" dirty="0">
              <a:solidFill>
                <a:schemeClr val="tx1"/>
              </a:solidFill>
            </a:endParaRPr>
          </a:p>
        </p:txBody>
      </p:sp>
      <p:sp>
        <p:nvSpPr>
          <p:cNvPr id="4" name="Rectangle 3"/>
          <p:cNvSpPr/>
          <p:nvPr/>
        </p:nvSpPr>
        <p:spPr>
          <a:xfrm>
            <a:off x="5971606" y="3244334"/>
            <a:ext cx="412425" cy="369332"/>
          </a:xfrm>
          <a:prstGeom prst="rect">
            <a:avLst/>
          </a:prstGeom>
        </p:spPr>
        <p:txBody>
          <a:bodyPr wrap="square">
            <a:spAutoFit/>
          </a:bodyPr>
          <a:lstStyle/>
          <a:p>
            <a:r>
              <a:rPr lang="en-US" dirty="0"/>
              <a:t> </a:t>
            </a:r>
            <a:endParaRPr lang="fr-FR" dirty="0"/>
          </a:p>
        </p:txBody>
      </p:sp>
    </p:spTree>
    <p:extLst>
      <p:ext uri="{BB962C8B-B14F-4D97-AF65-F5344CB8AC3E}">
        <p14:creationId xmlns:p14="http://schemas.microsoft.com/office/powerpoint/2010/main" val="2240379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pPr rtl="0"/>
            <a:r>
              <a:rPr lang="en-GB"/>
              <a:t>REVUE DES EXIGENCES: Plan de réponse antipollution</a:t>
            </a:r>
            <a:r>
              <a:rPr lang="en-GB" dirty="0"/>
              <a:t>  </a:t>
            </a:r>
          </a:p>
        </p:txBody>
      </p:sp>
      <p:sp>
        <p:nvSpPr>
          <p:cNvPr id="7" name="Espace réservé du texte 1"/>
          <p:cNvSpPr txBox="1">
            <a:spLocks/>
          </p:cNvSpPr>
          <p:nvPr/>
        </p:nvSpPr>
        <p:spPr>
          <a:xfrm>
            <a:off x="407368" y="790280"/>
            <a:ext cx="11325290" cy="5447032"/>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just">
              <a:spcBef>
                <a:spcPts val="600"/>
              </a:spcBef>
              <a:spcAft>
                <a:spcPts val="600"/>
              </a:spcAft>
            </a:pPr>
            <a:r>
              <a:rPr lang="fr-FR" sz="1800" dirty="0">
                <a:solidFill>
                  <a:schemeClr val="tx1"/>
                </a:solidFill>
              </a:rPr>
              <a:t>Exigence 3.2.2 : Contenu minimum du plan de réponse antipollution</a:t>
            </a:r>
          </a:p>
          <a:p>
            <a:pPr marR="58420" algn="just">
              <a:lnSpc>
                <a:spcPct val="115000"/>
              </a:lnSpc>
              <a:spcBef>
                <a:spcPts val="600"/>
              </a:spcBef>
              <a:spcAft>
                <a:spcPts val="600"/>
              </a:spcAft>
            </a:pPr>
            <a:r>
              <a:rPr lang="fr-FR" sz="1600" b="0" dirty="0">
                <a:solidFill>
                  <a:schemeClr val="tx1"/>
                </a:solidFill>
              </a:rPr>
              <a:t>Le plan de réponse antipollution contient au minimum :</a:t>
            </a:r>
          </a:p>
          <a:p>
            <a:pPr marL="285750" lvl="4" indent="-285750" algn="l">
              <a:spcAft>
                <a:spcPts val="300"/>
              </a:spcAft>
              <a:buFont typeface="Wingdings" panose="05000000000000000000" pitchFamily="2" charset="2"/>
              <a:buChar char="q"/>
              <a:defRPr/>
            </a:pPr>
            <a:r>
              <a:rPr lang="fr-FR" sz="1600" dirty="0">
                <a:solidFill>
                  <a:schemeClr val="tx1"/>
                </a:solidFill>
                <a:latin typeface="+mj-lt"/>
              </a:rPr>
              <a:t>les exigences légales et réglementaires applicables;</a:t>
            </a:r>
          </a:p>
          <a:p>
            <a:pPr marL="285750" lvl="4" indent="-285750" algn="l">
              <a:spcAft>
                <a:spcPts val="300"/>
              </a:spcAft>
              <a:buFont typeface="Wingdings" panose="05000000000000000000" pitchFamily="2" charset="2"/>
              <a:buChar char="q"/>
              <a:defRPr/>
            </a:pPr>
            <a:r>
              <a:rPr lang="fr-FR" sz="1600" dirty="0">
                <a:solidFill>
                  <a:schemeClr val="tx1"/>
                </a:solidFill>
                <a:latin typeface="+mj-lt"/>
              </a:rPr>
              <a:t>une procédure d'alerte et de notification en cas de déversement conformément aux obligations applicables ;</a:t>
            </a:r>
          </a:p>
          <a:p>
            <a:pPr marL="285750" lvl="4" indent="-285750" algn="l">
              <a:spcAft>
                <a:spcPts val="300"/>
              </a:spcAft>
              <a:buFont typeface="Wingdings" panose="05000000000000000000" pitchFamily="2" charset="2"/>
              <a:buChar char="q"/>
              <a:defRPr/>
            </a:pPr>
            <a:r>
              <a:rPr lang="fr-FR" sz="1600" dirty="0">
                <a:solidFill>
                  <a:schemeClr val="tx1"/>
                </a:solidFill>
                <a:latin typeface="+mj-lt"/>
              </a:rPr>
              <a:t>une description des scénarios de pollution et de leurs conséquences, y compris l'évolution anticipée dans l'espace et dans le temps;</a:t>
            </a:r>
          </a:p>
          <a:p>
            <a:pPr marL="285750" lvl="4" indent="-285750" algn="l">
              <a:spcAft>
                <a:spcPts val="300"/>
              </a:spcAft>
              <a:buFont typeface="Wingdings" panose="05000000000000000000" pitchFamily="2" charset="2"/>
              <a:buChar char="q"/>
              <a:defRPr/>
            </a:pPr>
            <a:r>
              <a:rPr lang="fr-FR" sz="1600" dirty="0">
                <a:solidFill>
                  <a:schemeClr val="tx1"/>
                </a:solidFill>
                <a:latin typeface="+mj-lt"/>
              </a:rPr>
              <a:t>les détails des propriétés physiques, la toxicité, la réactivité, etc. des produits chimiques sous la forme de fiches de données de sécurité (FDS) ;</a:t>
            </a:r>
          </a:p>
          <a:p>
            <a:pPr marL="285750" lvl="4" indent="-285750" algn="l">
              <a:spcAft>
                <a:spcPts val="300"/>
              </a:spcAft>
              <a:buFont typeface="Wingdings" panose="05000000000000000000" pitchFamily="2" charset="2"/>
              <a:buChar char="q"/>
              <a:defRPr/>
            </a:pPr>
            <a:r>
              <a:rPr lang="fr-FR" sz="1600" dirty="0">
                <a:solidFill>
                  <a:schemeClr val="tx1"/>
                </a:solidFill>
                <a:latin typeface="+mj-lt"/>
              </a:rPr>
              <a:t>les mesures à prendre immédiatement après un déversement, y compris les outils, les équipements et les procédures à utiliser ;</a:t>
            </a:r>
          </a:p>
          <a:p>
            <a:pPr marL="285750" lvl="4" indent="-285750" algn="l">
              <a:spcAft>
                <a:spcPts val="300"/>
              </a:spcAft>
              <a:buFont typeface="Wingdings" panose="05000000000000000000" pitchFamily="2" charset="2"/>
              <a:buChar char="q"/>
              <a:defRPr/>
            </a:pPr>
            <a:r>
              <a:rPr lang="fr-FR" sz="1600" dirty="0">
                <a:solidFill>
                  <a:schemeClr val="tx1"/>
                </a:solidFill>
                <a:latin typeface="+mj-lt"/>
              </a:rPr>
              <a:t>les stratégies de réponse et les tactiques associées à mettre en œuvre pour les scénarios ;</a:t>
            </a:r>
          </a:p>
          <a:p>
            <a:pPr marL="285750" lvl="4" indent="-285750" algn="l">
              <a:spcAft>
                <a:spcPts val="300"/>
              </a:spcAft>
              <a:buFont typeface="Wingdings" panose="05000000000000000000" pitchFamily="2" charset="2"/>
              <a:buChar char="q"/>
              <a:defRPr/>
            </a:pPr>
            <a:r>
              <a:rPr lang="fr-FR" sz="1600" dirty="0">
                <a:solidFill>
                  <a:schemeClr val="tx1"/>
                </a:solidFill>
                <a:latin typeface="+mj-lt"/>
              </a:rPr>
              <a:t>la définition et l'identification de toutes les ressources techniques et organisationnelles internes et externes requises pour mettre en œuvre ces stratégies de réponse ;</a:t>
            </a:r>
          </a:p>
          <a:p>
            <a:pPr marL="285750" lvl="4" indent="-285750" algn="l">
              <a:spcAft>
                <a:spcPts val="300"/>
              </a:spcAft>
              <a:buFont typeface="Wingdings" panose="05000000000000000000" pitchFamily="2" charset="2"/>
              <a:buChar char="q"/>
              <a:defRPr/>
            </a:pPr>
            <a:r>
              <a:rPr lang="fr-FR" sz="1600" dirty="0">
                <a:solidFill>
                  <a:schemeClr val="tx1"/>
                </a:solidFill>
                <a:latin typeface="+mj-lt"/>
              </a:rPr>
              <a:t>les tâches spécifiques de chaque acteur clé dans la gestion de la réponse antipollution ;</a:t>
            </a:r>
          </a:p>
          <a:p>
            <a:pPr marL="285750" lvl="4" indent="-285750" algn="l">
              <a:spcAft>
                <a:spcPts val="300"/>
              </a:spcAft>
              <a:buFont typeface="Wingdings" panose="05000000000000000000" pitchFamily="2" charset="2"/>
              <a:buChar char="q"/>
              <a:defRPr/>
            </a:pPr>
            <a:r>
              <a:rPr lang="fr-FR" sz="1600" dirty="0">
                <a:solidFill>
                  <a:schemeClr val="tx1"/>
                </a:solidFill>
                <a:latin typeface="+mj-lt"/>
              </a:rPr>
              <a:t>les éléments à prendre en compte pour suivre les impacts de la pollution sur la santé et l’environnement ;</a:t>
            </a:r>
          </a:p>
          <a:p>
            <a:pPr marL="285750" lvl="4" indent="-285750" algn="l">
              <a:spcAft>
                <a:spcPts val="300"/>
              </a:spcAft>
              <a:buFont typeface="Wingdings" panose="05000000000000000000" pitchFamily="2" charset="2"/>
              <a:buChar char="q"/>
              <a:defRPr/>
            </a:pPr>
            <a:r>
              <a:rPr lang="fr-FR" sz="1600" dirty="0">
                <a:solidFill>
                  <a:schemeClr val="tx1"/>
                </a:solidFill>
                <a:latin typeface="+mj-lt"/>
              </a:rPr>
              <a:t>les exigences pour les exercices de réponse antipollution (y compris type, contenus, périmètre et fréquence) ;</a:t>
            </a:r>
          </a:p>
          <a:p>
            <a:pPr marL="285750" lvl="4" indent="-285750" algn="l">
              <a:spcAft>
                <a:spcPts val="300"/>
              </a:spcAft>
              <a:buFont typeface="Wingdings" panose="05000000000000000000" pitchFamily="2" charset="2"/>
              <a:buChar char="q"/>
              <a:defRPr/>
            </a:pPr>
            <a:r>
              <a:rPr lang="fr-FR" sz="1600" dirty="0">
                <a:solidFill>
                  <a:schemeClr val="tx1"/>
                </a:solidFill>
                <a:latin typeface="+mj-lt"/>
              </a:rPr>
              <a:t>la liste des parties prenantes concernées.</a:t>
            </a:r>
            <a:endParaRPr lang="en-GB" sz="1600" dirty="0">
              <a:solidFill>
                <a:schemeClr val="tx1"/>
              </a:solidFill>
              <a:latin typeface="+mj-lt"/>
            </a:endParaRPr>
          </a:p>
          <a:p>
            <a:pPr algn="just"/>
            <a:endParaRPr lang="fr-FR" sz="1400" b="0" u="sng" dirty="0">
              <a:solidFill>
                <a:srgbClr val="FF0000"/>
              </a:solidFill>
            </a:endParaRPr>
          </a:p>
          <a:p>
            <a:pPr marL="0" lvl="0" indent="0" algn="just">
              <a:spcBef>
                <a:spcPts val="600"/>
              </a:spcBef>
              <a:spcAft>
                <a:spcPts val="600"/>
              </a:spcAft>
            </a:pPr>
            <a:r>
              <a:rPr lang="fr-FR" sz="1600" b="0" dirty="0">
                <a:solidFill>
                  <a:srgbClr val="00B050"/>
                </a:solidFill>
              </a:rPr>
              <a:t>Pas de changement</a:t>
            </a:r>
          </a:p>
        </p:txBody>
      </p:sp>
      <p:sp>
        <p:nvSpPr>
          <p:cNvPr id="4" name="Rectangle 3"/>
          <p:cNvSpPr/>
          <p:nvPr/>
        </p:nvSpPr>
        <p:spPr>
          <a:xfrm>
            <a:off x="5971606" y="3244334"/>
            <a:ext cx="412425" cy="369332"/>
          </a:xfrm>
          <a:prstGeom prst="rect">
            <a:avLst/>
          </a:prstGeom>
        </p:spPr>
        <p:txBody>
          <a:bodyPr wrap="square">
            <a:spAutoFit/>
          </a:bodyPr>
          <a:lstStyle/>
          <a:p>
            <a:r>
              <a:rPr lang="en-US" dirty="0"/>
              <a:t> </a:t>
            </a:r>
            <a:endParaRPr lang="fr-FR" dirty="0"/>
          </a:p>
        </p:txBody>
      </p:sp>
    </p:spTree>
    <p:extLst>
      <p:ext uri="{BB962C8B-B14F-4D97-AF65-F5344CB8AC3E}">
        <p14:creationId xmlns:p14="http://schemas.microsoft.com/office/powerpoint/2010/main" val="29019108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pPr rtl="0"/>
            <a:r>
              <a:rPr lang="en-GB"/>
              <a:t>REVUE DES EXIGENCES: Plan de réponse antipollution</a:t>
            </a:r>
            <a:r>
              <a:rPr lang="en-GB" dirty="0"/>
              <a:t>  </a:t>
            </a:r>
          </a:p>
        </p:txBody>
      </p:sp>
      <p:sp>
        <p:nvSpPr>
          <p:cNvPr id="7" name="Espace réservé du texte 1"/>
          <p:cNvSpPr txBox="1">
            <a:spLocks/>
          </p:cNvSpPr>
          <p:nvPr/>
        </p:nvSpPr>
        <p:spPr>
          <a:xfrm>
            <a:off x="407368" y="790280"/>
            <a:ext cx="11325290" cy="5447032"/>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just">
              <a:spcBef>
                <a:spcPts val="600"/>
              </a:spcBef>
              <a:spcAft>
                <a:spcPts val="600"/>
              </a:spcAft>
            </a:pPr>
            <a:r>
              <a:rPr lang="fr-FR" sz="1800" dirty="0">
                <a:solidFill>
                  <a:schemeClr val="tx1"/>
                </a:solidFill>
              </a:rPr>
              <a:t>Exigence 3.2.3 : Recours à des services d’assistance spécialisés</a:t>
            </a:r>
          </a:p>
          <a:p>
            <a:pPr marR="58420" lvl="1" algn="just">
              <a:lnSpc>
                <a:spcPct val="115000"/>
              </a:lnSpc>
              <a:spcBef>
                <a:spcPts val="600"/>
              </a:spcBef>
              <a:spcAft>
                <a:spcPts val="600"/>
              </a:spcAft>
              <a:buNone/>
            </a:pPr>
            <a:r>
              <a:rPr lang="fr-FR" dirty="0">
                <a:solidFill>
                  <a:schemeClr val="tx1"/>
                </a:solidFill>
                <a:latin typeface="+mj-lt"/>
              </a:rPr>
              <a:t>Des services d’assistance spécialisés sont utilisés pour la préparation du plan de réponse antipollution initial ou des mises à jour majeures ultérieures. Ces services d’assistance sont fournis par la division en charge de la gestion de crise et de la lutte anti-pollution ou par des entreprises extérieures approuvées et spécialisées dans la réponse antipollution.</a:t>
            </a:r>
            <a:r>
              <a:rPr lang="en-US" dirty="0">
                <a:solidFill>
                  <a:schemeClr val="tx1"/>
                </a:solidFill>
                <a:latin typeface="+mj-lt"/>
              </a:rPr>
              <a:t>.</a:t>
            </a:r>
          </a:p>
          <a:p>
            <a:pPr algn="just"/>
            <a:r>
              <a:rPr lang="fr-FR" sz="1600" b="0" dirty="0">
                <a:solidFill>
                  <a:srgbClr val="FF0000"/>
                </a:solidFill>
              </a:rPr>
              <a:t>Nouvelle Exigence </a:t>
            </a:r>
            <a:r>
              <a:rPr lang="en-US" sz="1600" b="0" dirty="0">
                <a:solidFill>
                  <a:srgbClr val="FF0000"/>
                </a:solidFill>
              </a:rPr>
              <a:t>pour M&amp;S, </a:t>
            </a:r>
            <a:r>
              <a:rPr lang="en-US" sz="1600" b="0" dirty="0" err="1">
                <a:solidFill>
                  <a:srgbClr val="FF0000"/>
                </a:solidFill>
              </a:rPr>
              <a:t>mais</a:t>
            </a:r>
            <a:r>
              <a:rPr lang="en-US" sz="1600" b="0" dirty="0">
                <a:solidFill>
                  <a:srgbClr val="FF0000"/>
                </a:solidFill>
              </a:rPr>
              <a:t> déjà mis en </a:t>
            </a:r>
            <a:r>
              <a:rPr lang="en-US" sz="1600" b="0" dirty="0" err="1">
                <a:solidFill>
                  <a:srgbClr val="FF0000"/>
                </a:solidFill>
              </a:rPr>
              <a:t>œuvre</a:t>
            </a:r>
            <a:r>
              <a:rPr lang="en-US" sz="1600" b="0" dirty="0">
                <a:solidFill>
                  <a:srgbClr val="FF0000"/>
                </a:solidFill>
              </a:rPr>
              <a:t>.</a:t>
            </a:r>
            <a:endParaRPr lang="fr-FR" sz="1600" b="0" dirty="0">
              <a:solidFill>
                <a:srgbClr val="FF0000"/>
              </a:solidFill>
            </a:endParaRPr>
          </a:p>
          <a:p>
            <a:pPr algn="just"/>
            <a:endParaRPr lang="fr-FR" sz="1400" b="0" u="sng" dirty="0">
              <a:solidFill>
                <a:srgbClr val="FF0000"/>
              </a:solidFill>
            </a:endParaRPr>
          </a:p>
          <a:p>
            <a:pPr marL="0" indent="0" algn="just">
              <a:spcBef>
                <a:spcPts val="600"/>
              </a:spcBef>
              <a:spcAft>
                <a:spcPts val="600"/>
              </a:spcAft>
            </a:pPr>
            <a:r>
              <a:rPr lang="fr-FR" sz="1800" dirty="0">
                <a:solidFill>
                  <a:schemeClr val="tx1"/>
                </a:solidFill>
              </a:rPr>
              <a:t>Exigence 3.2.4 : Réexamen du plan de réponse antipollution</a:t>
            </a:r>
          </a:p>
          <a:p>
            <a:pPr marR="58420" lvl="1" algn="just">
              <a:lnSpc>
                <a:spcPct val="115000"/>
              </a:lnSpc>
              <a:spcBef>
                <a:spcPts val="600"/>
              </a:spcBef>
              <a:spcAft>
                <a:spcPts val="600"/>
              </a:spcAft>
              <a:buNone/>
            </a:pPr>
            <a:r>
              <a:rPr lang="fr-FR" dirty="0">
                <a:solidFill>
                  <a:schemeClr val="tx1"/>
                </a:solidFill>
                <a:latin typeface="+mj-lt"/>
              </a:rPr>
              <a:t>La fréquence de réexamen est définie dans le plan de réponse antipollution. Elle est a minima d’une fois tous les 5 ans ou chaque fois qu’un changement significatif de situation ou de contexte est identifié</a:t>
            </a:r>
            <a:r>
              <a:rPr lang="en-US" dirty="0">
                <a:solidFill>
                  <a:schemeClr val="tx1"/>
                </a:solidFill>
                <a:latin typeface="+mj-lt"/>
              </a:rPr>
              <a:t>.</a:t>
            </a:r>
          </a:p>
          <a:p>
            <a:pPr marL="0" lvl="0" indent="0" algn="just">
              <a:spcBef>
                <a:spcPts val="600"/>
              </a:spcBef>
              <a:spcAft>
                <a:spcPts val="600"/>
              </a:spcAft>
            </a:pPr>
            <a:r>
              <a:rPr lang="fr-FR" sz="1600" b="0" dirty="0">
                <a:solidFill>
                  <a:srgbClr val="00B050"/>
                </a:solidFill>
              </a:rPr>
              <a:t>Pas de changement</a:t>
            </a:r>
          </a:p>
          <a:p>
            <a:pPr algn="just"/>
            <a:endParaRPr lang="fr-FR" sz="1400" b="0" u="sng" dirty="0">
              <a:solidFill>
                <a:srgbClr val="FF0000"/>
              </a:solidFill>
            </a:endParaRPr>
          </a:p>
          <a:p>
            <a:pPr marL="0" indent="0" algn="just">
              <a:spcBef>
                <a:spcPts val="600"/>
              </a:spcBef>
              <a:spcAft>
                <a:spcPts val="600"/>
              </a:spcAft>
            </a:pPr>
            <a:r>
              <a:rPr lang="fr-FR" sz="1800" dirty="0">
                <a:solidFill>
                  <a:schemeClr val="tx1"/>
                </a:solidFill>
              </a:rPr>
              <a:t>Exigence 3.2.5 : Communication du plan de réponse antipollution</a:t>
            </a:r>
          </a:p>
          <a:p>
            <a:pPr marR="58420" lvl="1" algn="just">
              <a:lnSpc>
                <a:spcPct val="115000"/>
              </a:lnSpc>
              <a:spcBef>
                <a:spcPts val="600"/>
              </a:spcBef>
              <a:spcAft>
                <a:spcPts val="600"/>
              </a:spcAft>
              <a:buNone/>
            </a:pPr>
            <a:r>
              <a:rPr lang="fr-FR" dirty="0">
                <a:solidFill>
                  <a:schemeClr val="tx1"/>
                </a:solidFill>
                <a:latin typeface="+mj-lt"/>
              </a:rPr>
              <a:t>La dernière version approuvée du plan de réponse antipollution est mise à la disposition de la division en charge de la gestion de crise et de la lutte anti-pollution et des autres équipes de support telles que définies par les Branches afin de permettre une mobilisation efficace des fonctions de support du Groupe en cas de besoin.</a:t>
            </a:r>
            <a:endParaRPr lang="en-US" dirty="0">
              <a:solidFill>
                <a:schemeClr val="tx1"/>
              </a:solidFill>
              <a:latin typeface="+mj-lt"/>
            </a:endParaRPr>
          </a:p>
          <a:p>
            <a:pPr algn="just"/>
            <a:r>
              <a:rPr lang="fr-FR" sz="1600" b="0" dirty="0">
                <a:solidFill>
                  <a:srgbClr val="FF0000"/>
                </a:solidFill>
              </a:rPr>
              <a:t>Nouvelle exigence, mais déjà pratiquée.</a:t>
            </a:r>
            <a:endParaRPr lang="fr-FR" sz="1600" b="0" dirty="0">
              <a:solidFill>
                <a:srgbClr val="FF0000"/>
              </a:solidFill>
              <a:cs typeface="Calibri"/>
            </a:endParaRPr>
          </a:p>
          <a:p>
            <a:pPr algn="just"/>
            <a:endParaRPr lang="fr-FR" sz="1400" b="0" u="sng" dirty="0">
              <a:solidFill>
                <a:srgbClr val="FF0000"/>
              </a:solidFill>
            </a:endParaRPr>
          </a:p>
          <a:p>
            <a:pPr algn="just"/>
            <a:endParaRPr lang="fr-FR" sz="1400" b="0" u="sng" dirty="0">
              <a:solidFill>
                <a:srgbClr val="FF0000"/>
              </a:solidFill>
            </a:endParaRPr>
          </a:p>
        </p:txBody>
      </p:sp>
      <p:sp>
        <p:nvSpPr>
          <p:cNvPr id="4" name="Rectangle 3"/>
          <p:cNvSpPr/>
          <p:nvPr/>
        </p:nvSpPr>
        <p:spPr>
          <a:xfrm>
            <a:off x="5971606" y="3244334"/>
            <a:ext cx="412425" cy="369332"/>
          </a:xfrm>
          <a:prstGeom prst="rect">
            <a:avLst/>
          </a:prstGeom>
        </p:spPr>
        <p:txBody>
          <a:bodyPr wrap="square">
            <a:spAutoFit/>
          </a:bodyPr>
          <a:lstStyle/>
          <a:p>
            <a:r>
              <a:rPr lang="en-US" dirty="0"/>
              <a:t> </a:t>
            </a:r>
            <a:endParaRPr lang="fr-FR" dirty="0"/>
          </a:p>
        </p:txBody>
      </p:sp>
    </p:spTree>
    <p:extLst>
      <p:ext uri="{BB962C8B-B14F-4D97-AF65-F5344CB8AC3E}">
        <p14:creationId xmlns:p14="http://schemas.microsoft.com/office/powerpoint/2010/main" val="13562750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pPr rtl="0"/>
            <a:r>
              <a:rPr lang="en-GB" dirty="0"/>
              <a:t>REVUE DES EXIGENCES: </a:t>
            </a:r>
            <a:r>
              <a:rPr lang="fr-FR" dirty="0"/>
              <a:t>Organisation de la réponse antipollution </a:t>
            </a:r>
            <a:r>
              <a:rPr lang="en-GB" dirty="0"/>
              <a:t>  </a:t>
            </a:r>
          </a:p>
        </p:txBody>
      </p:sp>
      <p:sp>
        <p:nvSpPr>
          <p:cNvPr id="7" name="Espace réservé du texte 1"/>
          <p:cNvSpPr txBox="1">
            <a:spLocks/>
          </p:cNvSpPr>
          <p:nvPr/>
        </p:nvSpPr>
        <p:spPr>
          <a:xfrm>
            <a:off x="407368" y="790280"/>
            <a:ext cx="11325290" cy="5447032"/>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just">
              <a:spcBef>
                <a:spcPts val="600"/>
              </a:spcBef>
              <a:spcAft>
                <a:spcPts val="600"/>
              </a:spcAft>
            </a:pPr>
            <a:r>
              <a:rPr lang="fr-FR" sz="1800" dirty="0">
                <a:solidFill>
                  <a:schemeClr val="tx1"/>
                </a:solidFill>
              </a:rPr>
              <a:t>Exigence 3.3.1 : </a:t>
            </a:r>
            <a:r>
              <a:rPr lang="en-US" sz="1800" dirty="0" err="1">
                <a:solidFill>
                  <a:schemeClr val="tx1"/>
                </a:solidFill>
              </a:rPr>
              <a:t>Coordinateur</a:t>
            </a:r>
            <a:r>
              <a:rPr lang="en-US" sz="1800" dirty="0">
                <a:solidFill>
                  <a:schemeClr val="tx1"/>
                </a:solidFill>
              </a:rPr>
              <a:t> de </a:t>
            </a:r>
            <a:r>
              <a:rPr lang="en-US" sz="1800" dirty="0" err="1">
                <a:solidFill>
                  <a:schemeClr val="tx1"/>
                </a:solidFill>
              </a:rPr>
              <a:t>préparation</a:t>
            </a:r>
            <a:r>
              <a:rPr lang="en-US" sz="1800" dirty="0">
                <a:solidFill>
                  <a:schemeClr val="tx1"/>
                </a:solidFill>
              </a:rPr>
              <a:t> antipollution</a:t>
            </a:r>
            <a:endParaRPr lang="fr-FR" sz="1800" dirty="0">
              <a:solidFill>
                <a:schemeClr val="tx1"/>
              </a:solidFill>
            </a:endParaRPr>
          </a:p>
          <a:p>
            <a:pPr marR="58420" lvl="1" algn="just">
              <a:lnSpc>
                <a:spcPct val="115000"/>
              </a:lnSpc>
              <a:spcBef>
                <a:spcPts val="600"/>
              </a:spcBef>
              <a:spcAft>
                <a:spcPts val="600"/>
              </a:spcAft>
              <a:buNone/>
            </a:pPr>
            <a:r>
              <a:rPr lang="fr-FR" dirty="0">
                <a:solidFill>
                  <a:schemeClr val="tx1"/>
                </a:solidFill>
                <a:latin typeface="+mj-lt"/>
              </a:rPr>
              <a:t>Un coordinateur de préparation antipollution est formellement désigné lorsqu’un plan de réponse antipollution est requis.</a:t>
            </a:r>
          </a:p>
          <a:p>
            <a:pPr marR="58420" lvl="1" algn="just">
              <a:lnSpc>
                <a:spcPct val="115000"/>
              </a:lnSpc>
              <a:spcBef>
                <a:spcPts val="600"/>
              </a:spcBef>
              <a:spcAft>
                <a:spcPts val="600"/>
              </a:spcAft>
              <a:buNone/>
            </a:pPr>
            <a:r>
              <a:rPr lang="fr-FR" dirty="0">
                <a:solidFill>
                  <a:schemeClr val="tx1"/>
                </a:solidFill>
                <a:latin typeface="+mj-lt"/>
              </a:rPr>
              <a:t>Les tâches spécifiques du coordinateur de préparation antipollution sont documentées.</a:t>
            </a:r>
          </a:p>
          <a:p>
            <a:pPr marR="58420" lvl="1" algn="just">
              <a:lnSpc>
                <a:spcPct val="115000"/>
              </a:lnSpc>
              <a:spcBef>
                <a:spcPts val="600"/>
              </a:spcBef>
              <a:spcAft>
                <a:spcPts val="600"/>
              </a:spcAft>
              <a:buNone/>
            </a:pPr>
            <a:r>
              <a:rPr lang="fr-FR" dirty="0">
                <a:solidFill>
                  <a:schemeClr val="tx1"/>
                </a:solidFill>
                <a:latin typeface="+mj-lt"/>
              </a:rPr>
              <a:t>Une formation et du temps sont alloués à cette fonction</a:t>
            </a:r>
            <a:r>
              <a:rPr lang="en-US" dirty="0">
                <a:solidFill>
                  <a:schemeClr val="tx1"/>
                </a:solidFill>
                <a:latin typeface="+mj-lt"/>
              </a:rPr>
              <a:t>.</a:t>
            </a:r>
          </a:p>
          <a:p>
            <a:pPr algn="just"/>
            <a:endParaRPr lang="fr-FR" sz="1400" b="0" u="sng" dirty="0">
              <a:solidFill>
                <a:srgbClr val="FF0000"/>
              </a:solidFill>
            </a:endParaRPr>
          </a:p>
          <a:p>
            <a:pPr marL="0" lvl="0" indent="0" algn="just">
              <a:spcBef>
                <a:spcPts val="600"/>
              </a:spcBef>
              <a:spcAft>
                <a:spcPts val="600"/>
              </a:spcAft>
            </a:pPr>
            <a:r>
              <a:rPr lang="fr-FR" sz="1600" b="0" dirty="0">
                <a:solidFill>
                  <a:srgbClr val="00B050"/>
                </a:solidFill>
              </a:rPr>
              <a:t>Pas de changement</a:t>
            </a:r>
          </a:p>
          <a:p>
            <a:pPr algn="just"/>
            <a:endParaRPr lang="fr-FR" sz="1400" b="0" u="sng" dirty="0">
              <a:solidFill>
                <a:srgbClr val="FF0000"/>
              </a:solidFill>
            </a:endParaRPr>
          </a:p>
          <a:p>
            <a:pPr marL="0" indent="0" algn="just">
              <a:spcBef>
                <a:spcPts val="600"/>
              </a:spcBef>
              <a:spcAft>
                <a:spcPts val="600"/>
              </a:spcAft>
            </a:pPr>
            <a:r>
              <a:rPr lang="fr-FR" sz="1800" dirty="0">
                <a:solidFill>
                  <a:schemeClr val="tx1"/>
                </a:solidFill>
              </a:rPr>
              <a:t>Exigence 3.3.2 : Mobilisation des ressources pour la réponse antipollution</a:t>
            </a:r>
          </a:p>
          <a:p>
            <a:pPr marR="58420" algn="just">
              <a:lnSpc>
                <a:spcPct val="115000"/>
              </a:lnSpc>
              <a:spcBef>
                <a:spcPts val="600"/>
              </a:spcBef>
              <a:spcAft>
                <a:spcPts val="600"/>
              </a:spcAft>
            </a:pPr>
            <a:r>
              <a:rPr lang="fr-FR" sz="1600" b="0" dirty="0">
                <a:solidFill>
                  <a:schemeClr val="tx1"/>
                </a:solidFill>
              </a:rPr>
              <a:t>Pour permettre la mobilisation efficace des ressources nécessaires en cas de déversement accidentel:</a:t>
            </a:r>
          </a:p>
          <a:p>
            <a:pPr marL="285750" marR="58420" lvl="4" indent="-285750" algn="l">
              <a:lnSpc>
                <a:spcPct val="115000"/>
              </a:lnSpc>
              <a:spcBef>
                <a:spcPts val="600"/>
              </a:spcBef>
              <a:spcAft>
                <a:spcPts val="300"/>
              </a:spcAft>
              <a:buFont typeface="Wingdings" panose="05000000000000000000" pitchFamily="2" charset="2"/>
              <a:buChar char="q"/>
              <a:defRPr/>
            </a:pPr>
            <a:r>
              <a:rPr lang="fr-FR" sz="1600" dirty="0">
                <a:solidFill>
                  <a:schemeClr val="tx1"/>
                </a:solidFill>
                <a:latin typeface="+mj-lt"/>
              </a:rPr>
              <a:t>la mobilisation des ressources internes et contractées localement est gérée par l'entité ou la filiale ;</a:t>
            </a:r>
          </a:p>
          <a:p>
            <a:pPr marL="285750" marR="58420" lvl="4" indent="-285750" algn="l">
              <a:lnSpc>
                <a:spcPct val="115000"/>
              </a:lnSpc>
              <a:spcBef>
                <a:spcPts val="600"/>
              </a:spcBef>
              <a:spcAft>
                <a:spcPts val="300"/>
              </a:spcAft>
              <a:buFont typeface="Wingdings" panose="05000000000000000000" pitchFamily="2" charset="2"/>
              <a:buChar char="q"/>
              <a:defRPr/>
            </a:pPr>
            <a:r>
              <a:rPr lang="fr-FR" sz="1600" dirty="0">
                <a:solidFill>
                  <a:schemeClr val="tx1"/>
                </a:solidFill>
                <a:latin typeface="+mj-lt"/>
              </a:rPr>
              <a:t>Toute demande de mobilisation est faite par écrit en utilisant le formulaire de mobilisation dûment complété et signé</a:t>
            </a:r>
            <a:r>
              <a:rPr lang="en-GB" sz="1600" dirty="0">
                <a:solidFill>
                  <a:schemeClr val="tx1"/>
                </a:solidFill>
                <a:latin typeface="+mj-lt"/>
              </a:rPr>
              <a:t>. </a:t>
            </a:r>
            <a:endParaRPr lang="en-US" sz="1600" dirty="0">
              <a:solidFill>
                <a:schemeClr val="tx1"/>
              </a:solidFill>
              <a:latin typeface="+mj-lt"/>
            </a:endParaRPr>
          </a:p>
          <a:p>
            <a:pPr algn="just"/>
            <a:endParaRPr lang="fr-FR" sz="1400" b="0" u="sng" dirty="0">
              <a:solidFill>
                <a:srgbClr val="FF0000"/>
              </a:solidFill>
            </a:endParaRPr>
          </a:p>
          <a:p>
            <a:pPr marL="0" lvl="0" indent="0" algn="just">
              <a:spcBef>
                <a:spcPts val="600"/>
              </a:spcBef>
              <a:spcAft>
                <a:spcPts val="600"/>
              </a:spcAft>
            </a:pPr>
            <a:r>
              <a:rPr lang="fr-FR" sz="1600" b="0" dirty="0">
                <a:solidFill>
                  <a:srgbClr val="00B050"/>
                </a:solidFill>
              </a:rPr>
              <a:t>Pas de changement</a:t>
            </a:r>
          </a:p>
          <a:p>
            <a:pPr algn="just"/>
            <a:endParaRPr lang="fr-FR" sz="1400" b="0" u="sng" dirty="0">
              <a:solidFill>
                <a:srgbClr val="FF0000"/>
              </a:solidFill>
            </a:endParaRPr>
          </a:p>
          <a:p>
            <a:pPr algn="just"/>
            <a:endParaRPr lang="fr-FR" sz="1400" b="0" u="sng" dirty="0">
              <a:solidFill>
                <a:srgbClr val="FF0000"/>
              </a:solidFill>
            </a:endParaRPr>
          </a:p>
        </p:txBody>
      </p:sp>
      <p:sp>
        <p:nvSpPr>
          <p:cNvPr id="4" name="Rectangle 3"/>
          <p:cNvSpPr/>
          <p:nvPr/>
        </p:nvSpPr>
        <p:spPr>
          <a:xfrm>
            <a:off x="5971606" y="3244334"/>
            <a:ext cx="412425" cy="369332"/>
          </a:xfrm>
          <a:prstGeom prst="rect">
            <a:avLst/>
          </a:prstGeom>
        </p:spPr>
        <p:txBody>
          <a:bodyPr wrap="square">
            <a:spAutoFit/>
          </a:bodyPr>
          <a:lstStyle/>
          <a:p>
            <a:r>
              <a:rPr lang="en-US" dirty="0"/>
              <a:t> </a:t>
            </a:r>
            <a:endParaRPr lang="fr-FR" dirty="0"/>
          </a:p>
        </p:txBody>
      </p:sp>
    </p:spTree>
    <p:extLst>
      <p:ext uri="{BB962C8B-B14F-4D97-AF65-F5344CB8AC3E}">
        <p14:creationId xmlns:p14="http://schemas.microsoft.com/office/powerpoint/2010/main" val="699038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pPr rtl="0"/>
            <a:r>
              <a:rPr lang="en-GB" dirty="0"/>
              <a:t>REVUE DES EXIGENCES: </a:t>
            </a:r>
            <a:r>
              <a:rPr lang="fr-FR" dirty="0"/>
              <a:t>Organisation de la réponse antipollution </a:t>
            </a:r>
            <a:endParaRPr lang="en-GB" dirty="0"/>
          </a:p>
        </p:txBody>
      </p:sp>
      <p:sp>
        <p:nvSpPr>
          <p:cNvPr id="7" name="Espace réservé du texte 1"/>
          <p:cNvSpPr txBox="1">
            <a:spLocks/>
          </p:cNvSpPr>
          <p:nvPr/>
        </p:nvSpPr>
        <p:spPr>
          <a:xfrm>
            <a:off x="407368" y="790280"/>
            <a:ext cx="11325290" cy="5447032"/>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just">
              <a:spcBef>
                <a:spcPts val="600"/>
              </a:spcBef>
              <a:spcAft>
                <a:spcPts val="600"/>
              </a:spcAft>
            </a:pPr>
            <a:r>
              <a:rPr lang="fr-FR" sz="1800" dirty="0">
                <a:solidFill>
                  <a:schemeClr val="tx1"/>
                </a:solidFill>
              </a:rPr>
              <a:t>Exigence 3.3.3 : </a:t>
            </a:r>
            <a:r>
              <a:rPr lang="en-US" sz="1800" dirty="0">
                <a:solidFill>
                  <a:schemeClr val="tx1"/>
                </a:solidFill>
              </a:rPr>
              <a:t>Formation et </a:t>
            </a:r>
            <a:r>
              <a:rPr lang="en-US" sz="1800" dirty="0" err="1">
                <a:solidFill>
                  <a:schemeClr val="tx1"/>
                </a:solidFill>
              </a:rPr>
              <a:t>compétence</a:t>
            </a:r>
            <a:endParaRPr lang="fr-FR" sz="1800" dirty="0">
              <a:solidFill>
                <a:schemeClr val="tx1"/>
              </a:solidFill>
            </a:endParaRPr>
          </a:p>
          <a:p>
            <a:pPr marR="58420" lvl="1" algn="just">
              <a:lnSpc>
                <a:spcPct val="115000"/>
              </a:lnSpc>
              <a:spcBef>
                <a:spcPts val="600"/>
              </a:spcBef>
              <a:spcAft>
                <a:spcPts val="600"/>
              </a:spcAft>
              <a:buNone/>
            </a:pPr>
            <a:r>
              <a:rPr lang="fr-FR" dirty="0">
                <a:solidFill>
                  <a:schemeClr val="tx1"/>
                </a:solidFill>
                <a:latin typeface="+mj-lt"/>
              </a:rPr>
              <a:t>Toutes les personnes impliquées dans la réponse antipollution reçoivent la formation nécessaire pour s’acquitter de leurs fonctions spécifiques</a:t>
            </a:r>
            <a:r>
              <a:rPr lang="en-US" dirty="0">
                <a:solidFill>
                  <a:schemeClr val="tx1"/>
                </a:solidFill>
                <a:latin typeface="+mj-lt"/>
              </a:rPr>
              <a:t>.</a:t>
            </a:r>
          </a:p>
          <a:p>
            <a:pPr algn="just"/>
            <a:endParaRPr lang="fr-FR" sz="1400" b="0" u="sng" dirty="0">
              <a:solidFill>
                <a:srgbClr val="FF0000"/>
              </a:solidFill>
            </a:endParaRPr>
          </a:p>
          <a:p>
            <a:pPr marL="0" lvl="0" indent="0" algn="just">
              <a:spcBef>
                <a:spcPts val="600"/>
              </a:spcBef>
              <a:spcAft>
                <a:spcPts val="600"/>
              </a:spcAft>
            </a:pPr>
            <a:r>
              <a:rPr lang="fr-FR" sz="1600" b="0" dirty="0">
                <a:solidFill>
                  <a:srgbClr val="00B050"/>
                </a:solidFill>
              </a:rPr>
              <a:t>Pas de changement</a:t>
            </a:r>
          </a:p>
          <a:p>
            <a:pPr algn="just"/>
            <a:endParaRPr lang="fr-FR" sz="1400" b="0" u="sng" dirty="0">
              <a:solidFill>
                <a:srgbClr val="FF0000"/>
              </a:solidFill>
            </a:endParaRPr>
          </a:p>
          <a:p>
            <a:pPr algn="just"/>
            <a:endParaRPr lang="fr-FR" sz="1400" b="0" u="sng" dirty="0">
              <a:solidFill>
                <a:srgbClr val="FF0000"/>
              </a:solidFill>
            </a:endParaRPr>
          </a:p>
          <a:p>
            <a:pPr algn="just"/>
            <a:endParaRPr lang="fr-FR" sz="1400" b="0" u="sng" dirty="0">
              <a:solidFill>
                <a:srgbClr val="FF0000"/>
              </a:solidFill>
            </a:endParaRPr>
          </a:p>
        </p:txBody>
      </p:sp>
      <p:sp>
        <p:nvSpPr>
          <p:cNvPr id="4" name="Rectangle 3"/>
          <p:cNvSpPr/>
          <p:nvPr/>
        </p:nvSpPr>
        <p:spPr>
          <a:xfrm>
            <a:off x="5971606" y="3244334"/>
            <a:ext cx="412425" cy="369332"/>
          </a:xfrm>
          <a:prstGeom prst="rect">
            <a:avLst/>
          </a:prstGeom>
        </p:spPr>
        <p:txBody>
          <a:bodyPr wrap="square">
            <a:spAutoFit/>
          </a:bodyPr>
          <a:lstStyle/>
          <a:p>
            <a:r>
              <a:rPr lang="en-US" dirty="0"/>
              <a:t> </a:t>
            </a:r>
            <a:endParaRPr lang="fr-FR" dirty="0"/>
          </a:p>
        </p:txBody>
      </p:sp>
    </p:spTree>
    <p:extLst>
      <p:ext uri="{BB962C8B-B14F-4D97-AF65-F5344CB8AC3E}">
        <p14:creationId xmlns:p14="http://schemas.microsoft.com/office/powerpoint/2010/main" val="1821509282"/>
      </p:ext>
    </p:extLst>
  </p:cSld>
  <p:clrMapOvr>
    <a:masterClrMapping/>
  </p:clrMapOvr>
</p:sld>
</file>

<file path=ppt/theme/theme1.xml><?xml version="1.0" encoding="utf-8"?>
<a:theme xmlns:a="http://schemas.openxmlformats.org/drawingml/2006/ma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Arab" typeface="Arial"/>
      </a:majorFont>
      <a:minorFont>
        <a:latin typeface="Calibri"/>
        <a:ea typeface=""/>
        <a:cs typeface=""/>
        <a:font script="Arab" typeface="Arial"/>
      </a:minorFont>
    </a:fontScheme>
    <a:fmtScheme name="Office">
      <a:fillStyleLst>
        <a:solidFill>
          <a:schemeClr val="bg1">
            <a:alpha val="0"/>
          </a:schemeClr>
        </a:solidFill>
        <a:gradFill/>
        <a:gradFill/>
      </a:fillStyleLst>
      <a:lnStyleLst>
        <a:ln/>
        <a:ln/>
        <a:ln/>
      </a:lnStyleLst>
      <a:effectStyleLst>
        <a:effectStyle>
          <a:effectLst/>
        </a:effectStyle>
        <a:effectStyle>
          <a:effectLst/>
        </a:effectStyle>
        <a:effectStyle>
          <a:effectLst/>
          <a:scene3d>
            <a:camera prst="orthographicFront"/>
            <a:lightRig rig="threePt" dir="t"/>
          </a:scene3d>
        </a:effectStyle>
      </a:effectStyleLst>
      <a:bgFillStyleLst>
        <a:solidFill>
          <a:schemeClr val="bg1">
            <a:alpha val="0"/>
          </a:schemeClr>
        </a:solidFill>
        <a:gradFill/>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OrganizationStructureTaxHTField0 xmlns="26ca36b3-22a5-4c03-beea-d9082fda911d">
      <Terms xmlns="http://schemas.microsoft.com/office/infopath/2007/PartnerControls">
        <TermInfo xmlns="http://schemas.microsoft.com/office/infopath/2007/PartnerControls">
          <TermName xmlns="http://schemas.microsoft.com/office/infopath/2007/PartnerControls">Toutes les structures organisationnelles</TermName>
          <TermId xmlns="http://schemas.microsoft.com/office/infopath/2007/PartnerControls">c4bb9c23-2c4c-4150-9738-50d0ceb648ec</TermId>
        </TermInfo>
      </Terms>
    </OrganizationStructureTaxHTField0>
    <TwingCount xmlns="26ca36b3-22a5-4c03-beea-d9082fda911d" xsi:nil="true"/>
    <MetierTaxHTField0 xmlns="26ca36b3-22a5-4c03-beea-d9082fda911d">
      <Terms xmlns="http://schemas.microsoft.com/office/infopath/2007/PartnerControls">
        <TermInfo xmlns="http://schemas.microsoft.com/office/infopath/2007/PartnerControls">
          <TermName xmlns="http://schemas.microsoft.com/office/infopath/2007/PartnerControls">H3SEQ</TermName>
          <TermId xmlns="http://schemas.microsoft.com/office/infopath/2007/PartnerControls">1a49191b-7ec0-475b-ba04-e5bafe48b8b4</TermId>
        </TermInfo>
      </Terms>
    </MetierTaxHTField0>
    <CountryTaxHTField0 xmlns="26ca36b3-22a5-4c03-beea-d9082fda911d">
      <Terms xmlns="http://schemas.microsoft.com/office/infopath/2007/PartnerControls">
        <TermInfo xmlns="http://schemas.microsoft.com/office/infopath/2007/PartnerControls">
          <TermName xmlns="http://schemas.microsoft.com/office/infopath/2007/PartnerControls">Tous les pays</TermName>
          <TermId xmlns="http://schemas.microsoft.com/office/infopath/2007/PartnerControls">de099b83-0153-463f-a92c-1666929f7084</TermId>
        </TermInfo>
      </Terms>
    </CountryTaxHTField0>
    <VariationGroupID xmlns="26ca36b3-22a5-4c03-beea-d9082fda911d">d7ff3403-87d2-467f-aba0-f7985b4c5057</VariationGroupID>
    <BranchTaxHTField0 xmlns="26ca36b3-22a5-4c03-beea-d9082fda911d">
      <Terms xmlns="http://schemas.microsoft.com/office/infopath/2007/PartnerControls">
        <TermInfo xmlns="http://schemas.microsoft.com/office/infopath/2007/PartnerControls">
          <TermName xmlns="http://schemas.microsoft.com/office/infopath/2007/PartnerControls">Toutes les branches</TermName>
          <TermId xmlns="http://schemas.microsoft.com/office/infopath/2007/PartnerControls">d8c5459c-c634-4dad-b3a5-1a2375c988a9</TermId>
        </TermInfo>
      </Terms>
    </BranchTaxHTField0>
    <ThematicID xmlns="26ca36b3-22a5-4c03-beea-d9082fda911d">7285f05b-4f51-4e04-9a14-6c5d014a9ee8</ThematicID>
    <SiteTaxHTField0 xmlns="26ca36b3-22a5-4c03-beea-d9082fda911d">
      <Terms xmlns="http://schemas.microsoft.com/office/infopath/2007/PartnerControls">
        <TermInfo xmlns="http://schemas.microsoft.com/office/infopath/2007/PartnerControls">
          <TermName xmlns="http://schemas.microsoft.com/office/infopath/2007/PartnerControls">Tous les sites</TermName>
          <TermId xmlns="http://schemas.microsoft.com/office/infopath/2007/PartnerControls">26f15989-d479-4e08-b5e6-c4ab22359765</TermId>
        </TermInfo>
      </Terms>
    </SiteTaxHTField0>
    <RelevantLanguage xmlns="26ca36b3-22a5-4c03-beea-d9082fda911d">1036;3082;1043;1031;2070</RelevantLanguage>
    <IsThematic xmlns="26ca36b3-22a5-4c03-beea-d9082fda911d">true</IsThematic>
    <TaxCatchAll xmlns="6976bd83-f208-4589-bff3-a75963e94f6e">
      <Value>5</Value>
      <Value>4</Value>
      <Value>3</Value>
      <Value>2</Value>
      <Value>1</Value>
    </TaxCatchAll>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5873449EDCA51458FAA15C14DBA0E95" ma:contentTypeVersion="16" ma:contentTypeDescription="Crée un document." ma:contentTypeScope="" ma:versionID="839b9953c28822155395fc620e234d29">
  <xsd:schema xmlns:xsd="http://www.w3.org/2001/XMLSchema" xmlns:xs="http://www.w3.org/2001/XMLSchema" xmlns:p="http://schemas.microsoft.com/office/2006/metadata/properties" xmlns:ns2="26ca36b3-22a5-4c03-beea-d9082fda911d" xmlns:ns3="6976bd83-f208-4589-bff3-a75963e94f6e" targetNamespace="http://schemas.microsoft.com/office/2006/metadata/properties" ma:root="true" ma:fieldsID="34a00d64dfa625b9f8d98bc82219a4ae" ns2:_="" ns3:_="">
    <xsd:import namespace="26ca36b3-22a5-4c03-beea-d9082fda911d"/>
    <xsd:import namespace="6976bd83-f208-4589-bff3-a75963e94f6e"/>
    <xsd:element name="properties">
      <xsd:complexType>
        <xsd:sequence>
          <xsd:element name="documentManagement">
            <xsd:complexType>
              <xsd:all>
                <xsd:element ref="ns2:IsThematic" minOccurs="0"/>
                <xsd:element ref="ns2:VariationGroupID" minOccurs="0"/>
                <xsd:element ref="ns2:OrganizationStructureTaxHTField0" minOccurs="0"/>
                <xsd:element ref="ns3:TaxCatchAll" minOccurs="0"/>
                <xsd:element ref="ns2:MetierTaxHTField0" minOccurs="0"/>
                <xsd:element ref="ns2:SiteTaxHTField0" minOccurs="0"/>
                <xsd:element ref="ns2:BranchTaxHTField0" minOccurs="0"/>
                <xsd:element ref="ns2:CountryTaxHTField0" minOccurs="0"/>
                <xsd:element ref="ns2:RelevantLanguage" minOccurs="0"/>
                <xsd:element ref="ns2:ThematicID" minOccurs="0"/>
                <xsd:element ref="ns2:Twing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ca36b3-22a5-4c03-beea-d9082fda911d" elementFormDefault="qualified">
    <xsd:import namespace="http://schemas.microsoft.com/office/2006/documentManagement/types"/>
    <xsd:import namespace="http://schemas.microsoft.com/office/infopath/2007/PartnerControls"/>
    <xsd:element name="IsThematic" ma:index="8" nillable="true" ma:displayName="IsThematic" ma:internalName="IsThematic">
      <xsd:simpleType>
        <xsd:restriction base="dms:Boolean"/>
      </xsd:simpleType>
    </xsd:element>
    <xsd:element name="VariationGroupID" ma:index="9" nillable="true" ma:displayName="Variation Group ID" ma:internalName="VariationGroupID">
      <xsd:simpleType>
        <xsd:restriction base="dms:Text"/>
      </xsd:simpleType>
    </xsd:element>
    <xsd:element name="OrganizationStructureTaxHTField0" ma:index="11" nillable="true" ma:taxonomy="true" ma:internalName="OrganizationStructureTaxHTField0" ma:taxonomyFieldName="OrganizationStructure" ma:displayName="Structures organisationnelles" ma:fieldId="{d4789308-6a24-4d47-9d27-3f386d404da3}" ma:taxonomyMulti="true" ma:sspId="5e13f9b5-2255-4d96-951a-207b37861865" ma:termSetId="9c836ecf-91cc-4204-9fa8-2b09fed1c9ff" ma:anchorId="00000000-0000-0000-0000-000000000000" ma:open="false" ma:isKeyword="false">
      <xsd:complexType>
        <xsd:sequence>
          <xsd:element ref="pc:Terms" minOccurs="0" maxOccurs="1"/>
        </xsd:sequence>
      </xsd:complexType>
    </xsd:element>
    <xsd:element name="MetierTaxHTField0" ma:index="14" nillable="true" ma:taxonomy="true" ma:internalName="MetierTaxHTField0" ma:taxonomyFieldName="Metier" ma:displayName="Métiers" ma:fieldId="{77e9a047-fa2e-4b88-9127-e85e9d6b9d28}" ma:taxonomyMulti="true" ma:sspId="5e13f9b5-2255-4d96-951a-207b37861865" ma:termSetId="913146e6-88cd-43cd-8dd2-67fad055309a" ma:anchorId="00000000-0000-0000-0000-000000000000" ma:open="false" ma:isKeyword="false">
      <xsd:complexType>
        <xsd:sequence>
          <xsd:element ref="pc:Terms" minOccurs="0" maxOccurs="1"/>
        </xsd:sequence>
      </xsd:complexType>
    </xsd:element>
    <xsd:element name="SiteTaxHTField0" ma:index="16" nillable="true" ma:taxonomy="true" ma:internalName="SiteTaxHTField0" ma:taxonomyFieldName="Site" ma:displayName="Site" ma:fieldId="{a6d30efa-312b-498c-a40e-a93a96439f24}" ma:taxonomyMulti="true" ma:sspId="5e13f9b5-2255-4d96-951a-207b37861865" ma:termSetId="ef87b464-ebc2-436f-b533-994e8e4d408c" ma:anchorId="00000000-0000-0000-0000-000000000000" ma:open="false" ma:isKeyword="false">
      <xsd:complexType>
        <xsd:sequence>
          <xsd:element ref="pc:Terms" minOccurs="0" maxOccurs="1"/>
        </xsd:sequence>
      </xsd:complexType>
    </xsd:element>
    <xsd:element name="BranchTaxHTField0" ma:index="18" nillable="true" ma:taxonomy="true" ma:internalName="BranchTaxHTField0" ma:taxonomyFieldName="Branch" ma:displayName="Branche" ma:fieldId="{a3f753d6-2cf2-45ee-80b6-8abbc6f6870b}" ma:taxonomyMulti="true" ma:sspId="5e13f9b5-2255-4d96-951a-207b37861865" ma:termSetId="7d07145e-2bb9-486a-b8b6-a78f0894b2ce" ma:anchorId="00000000-0000-0000-0000-000000000000" ma:open="false" ma:isKeyword="false">
      <xsd:complexType>
        <xsd:sequence>
          <xsd:element ref="pc:Terms" minOccurs="0" maxOccurs="1"/>
        </xsd:sequence>
      </xsd:complexType>
    </xsd:element>
    <xsd:element name="CountryTaxHTField0" ma:index="20" nillable="true" ma:taxonomy="true" ma:internalName="CountryTaxHTField0" ma:taxonomyFieldName="Country" ma:displayName="Pays" ma:fieldId="{a60b14d2-742a-48d9-a73e-a1c4390c9889}" ma:taxonomyMulti="true" ma:sspId="5e13f9b5-2255-4d96-951a-207b37861865" ma:termSetId="f894f5e3-5096-4f56-8f02-89d8377dafa0" ma:anchorId="00000000-0000-0000-0000-000000000000" ma:open="false" ma:isKeyword="false">
      <xsd:complexType>
        <xsd:sequence>
          <xsd:element ref="pc:Terms" minOccurs="0" maxOccurs="1"/>
        </xsd:sequence>
      </xsd:complexType>
    </xsd:element>
    <xsd:element name="RelevantLanguage" ma:index="21" nillable="true" ma:displayName="Langue usuelle" ma:internalName="RelevantLanguage">
      <xsd:simpleType>
        <xsd:restriction base="dms:Text"/>
      </xsd:simpleType>
    </xsd:element>
    <xsd:element name="ThematicID" ma:index="22" nillable="true" ma:displayName="ThematicID" ma:internalName="ThematicID">
      <xsd:simpleType>
        <xsd:restriction base="dms:Text"/>
      </xsd:simpleType>
    </xsd:element>
    <xsd:element name="TwingCount" ma:index="23" nillable="true" ma:displayName="Nombre de Twings" ma:decimals="0" ma:hidden="true" ma:internalName="TwingCount">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6976bd83-f208-4589-bff3-a75963e94f6e" elementFormDefault="qualified">
    <xsd:import namespace="http://schemas.microsoft.com/office/2006/documentManagement/types"/>
    <xsd:import namespace="http://schemas.microsoft.com/office/infopath/2007/PartnerControls"/>
    <xsd:element name="TaxCatchAll" ma:index="12" nillable="true" ma:displayName="Colonne Attraper tout de Taxonomie" ma:description="" ma:hidden="true" ma:list="{f11ad8d0-1821-4bb0-832f-2998add6fa25}" ma:internalName="TaxCatchAll" ma:showField="CatchAllData" ma:web="6976bd83-f208-4589-bff3-a75963e94f6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FD88F68-0A51-4E62-AAE4-E730753D5837}">
  <ds:schemaRefs>
    <ds:schemaRef ds:uri="http://schemas.microsoft.com/sharepoint/v3/contenttype/forms"/>
  </ds:schemaRefs>
</ds:datastoreItem>
</file>

<file path=customXml/itemProps2.xml><?xml version="1.0" encoding="utf-8"?>
<ds:datastoreItem xmlns:ds="http://schemas.openxmlformats.org/officeDocument/2006/customXml" ds:itemID="{E99F6862-519E-4D3B-959E-8B8E74B90771}">
  <ds:schemaRefs>
    <ds:schemaRef ds:uri="http://schemas.microsoft.com/office/infopath/2007/PartnerControls"/>
    <ds:schemaRef ds:uri="26ca36b3-22a5-4c03-beea-d9082fda911d"/>
    <ds:schemaRef ds:uri="http://purl.org/dc/elements/1.1/"/>
    <ds:schemaRef ds:uri="http://schemas.microsoft.com/office/2006/metadata/properties"/>
    <ds:schemaRef ds:uri="http://purl.org/dc/terms/"/>
    <ds:schemaRef ds:uri="http://schemas.openxmlformats.org/package/2006/metadata/core-properties"/>
    <ds:schemaRef ds:uri="6976bd83-f208-4589-bff3-a75963e94f6e"/>
    <ds:schemaRef ds:uri="http://schemas.microsoft.com/office/2006/documentManagement/types"/>
    <ds:schemaRef ds:uri="http://www.w3.org/XML/1998/namespace"/>
    <ds:schemaRef ds:uri="http://purl.org/dc/dcmitype/"/>
  </ds:schemaRefs>
</ds:datastoreItem>
</file>

<file path=customXml/itemProps3.xml><?xml version="1.0" encoding="utf-8"?>
<ds:datastoreItem xmlns:ds="http://schemas.openxmlformats.org/officeDocument/2006/customXml" ds:itemID="{57EDE723-3A19-40ED-896D-A096591E33B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6ca36b3-22a5-4c03-beea-d9082fda911d"/>
    <ds:schemaRef ds:uri="6976bd83-f208-4589-bff3-a75963e94f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366</TotalTime>
  <Words>1176</Words>
  <Application>Microsoft Office PowerPoint</Application>
  <PresentationFormat>Grand écran</PresentationFormat>
  <Paragraphs>118</Paragraphs>
  <Slides>12</Slides>
  <Notes>9</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12</vt:i4>
      </vt:variant>
    </vt:vector>
  </HeadingPairs>
  <TitlesOfParts>
    <vt:vector size="16" baseType="lpstr">
      <vt:lpstr>Arial</vt:lpstr>
      <vt:lpstr>Calibri</vt:lpstr>
      <vt:lpstr>Wingdings</vt:lpstr>
      <vt:lpstr/>
      <vt:lpstr>CR-GR-HSE-705 Plan de réponse aux pollutions accidentelles des eaux de surface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Où trouver des informations complémentaires et documents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Sebastien MUNERET</dc:creator>
  <cp:lastModifiedBy>Alexandra PAPILLON</cp:lastModifiedBy>
  <cp:revision>148</cp:revision>
  <cp:lastPrinted>2018-09-13T16:16:27Z</cp:lastPrinted>
  <dcterms:modified xsi:type="dcterms:W3CDTF">2019-11-14T16:10:58Z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0x01010075873449EDCA51458FAA15C14DBA0E95</vt:lpwstr>
  </property>
  <property fmtid="{D5CDD505-2E9C-101B-9397-08002B2CF9AE}" pid="3" name="Branch">
    <vt:lpwstr>2;#Toutes les branches|d8c5459c-c634-4dad-b3a5-1a2375c988a9</vt:lpwstr>
  </property>
  <property fmtid="{D5CDD505-2E9C-101B-9397-08002B2CF9AE}" pid="4" name="OrganizationStructure">
    <vt:lpwstr>1;#Toutes les structures organisationnelles|c4bb9c23-2c4c-4150-9738-50d0ceb648ec</vt:lpwstr>
  </property>
  <property fmtid="{D5CDD505-2E9C-101B-9397-08002B2CF9AE}" pid="5" name="Metier">
    <vt:lpwstr>5;#H3SEQ|1a49191b-7ec0-475b-ba04-e5bafe48b8b4</vt:lpwstr>
  </property>
  <property fmtid="{D5CDD505-2E9C-101B-9397-08002B2CF9AE}" pid="6" name="Site">
    <vt:lpwstr>3;#Tous les sites|26f15989-d479-4e08-b5e6-c4ab22359765</vt:lpwstr>
  </property>
  <property fmtid="{D5CDD505-2E9C-101B-9397-08002B2CF9AE}" pid="7" name="Country">
    <vt:lpwstr>4;#Tous les pays|de099b83-0153-463f-a92c-1666929f7084</vt:lpwstr>
  </property>
</Properties>
</file>