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handoutMasterIdLst>
    <p:handoutMasterId r:id="rId16"/>
  </p:handoutMasterIdLst>
  <p:sldIdLst>
    <p:sldId id="256" r:id="rId5"/>
    <p:sldId id="314" r:id="rId6"/>
    <p:sldId id="307" r:id="rId7"/>
    <p:sldId id="294" r:id="rId8"/>
    <p:sldId id="320" r:id="rId9"/>
    <p:sldId id="315" r:id="rId10"/>
    <p:sldId id="316" r:id="rId11"/>
    <p:sldId id="317" r:id="rId12"/>
    <p:sldId id="318" r:id="rId13"/>
    <p:sldId id="319" r:id="rId14"/>
  </p:sldIdLst>
  <p:sldSz cx="12192000" cy="6858000"/>
  <p:notesSz cx="6797675" cy="9926638"/>
  <p:defaultTextStyle/>
  <p:extLst>
    <p:ext uri="{521415D9-36F7-43E2-AB2F-B90AF26B5E84}">
      <p14:sectionLst xmlns:p14="http://schemas.microsoft.com/office/powerpoint/2010/main">
        <p14:section name="Section par défaut" id="{3C4CFCF7-93C5-4C67-BDF2-A3F97F36F19B}">
          <p14:sldIdLst>
            <p14:sldId id="256"/>
            <p14:sldId id="314"/>
          </p14:sldIdLst>
        </p14:section>
        <p14:section name="Section sans titre" id="{C5648DC8-6923-48AE-9390-E5F449BBC844}">
          <p14:sldIdLst>
            <p14:sldId id="307"/>
            <p14:sldId id="294"/>
            <p14:sldId id="320"/>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E9E2CE"/>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75B3D-F0AA-26CE-9230-D4F2AEAAD0FD}" v="2" dt="2020-03-19T09:48:42.104"/>
    <p1510:client id="{8E3DE199-9322-42F1-AC25-3F88D837F937}" v="67" dt="2020-03-19T10:01:57.4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3/19/2020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3/19/2020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3</a:t>
            </a:fld>
            <a:endParaRPr lang="en-US"/>
          </a:p>
        </p:txBody>
      </p:sp>
    </p:spTree>
    <p:extLst>
      <p:ext uri="{BB962C8B-B14F-4D97-AF65-F5344CB8AC3E}">
        <p14:creationId xmlns:p14="http://schemas.microsoft.com/office/powerpoint/2010/main" val="115175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79745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93387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85024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89487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92232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80786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GRP</a:t>
            </a:r>
            <a:endParaRPr lang="en-US"/>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IMPLEMENTATION</a:t>
            </a: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9662"/>
            <a:ext cx="12192000" cy="6838675"/>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5976664"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print"/>
          <a:srcRect/>
          <a:stretch>
            <a:fillRect/>
          </a:stretch>
        </p:blipFill>
        <p:spPr bwMode="auto">
          <a:xfrm>
            <a:off x="2999656"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404664"/>
            <a:ext cx="7704857"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SYNTHESIS OF CHANGES</a:t>
            </a:r>
            <a:endParaRPr lang="en-US"/>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GROUP</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E&amp;P</a:t>
            </a:r>
            <a:endParaRPr lang="en-US"/>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M&amp;S</a:t>
            </a:r>
            <a:endParaRPr lang="en-US"/>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R&amp;C</a:t>
            </a:r>
            <a:endParaRPr lang="en-US"/>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a:extLst>
              <a:ext uri="{FF2B5EF4-FFF2-40B4-BE49-F238E27FC236}">
                <a16:creationId xmlns:a16="http://schemas.microsoft.com/office/drawing/2014/main" id="{368C2C9F-7E13-4154-9687-C08D0D1F5CF1}"/>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5"/>
            <a:ext cx="9732536" cy="1368152"/>
          </a:xfrm>
        </p:spPr>
        <p:txBody>
          <a:bodyPr/>
          <a:lstStyle/>
          <a:p>
            <a:r>
              <a:rPr lang="fr-FR"/>
              <a:t>HSE </a:t>
            </a:r>
            <a:r>
              <a:rPr lang="fr-FR" err="1"/>
              <a:t>requirements</a:t>
            </a:r>
            <a:r>
              <a:rPr lang="fr-FR"/>
              <a:t> for </a:t>
            </a:r>
            <a:r>
              <a:rPr lang="fr-FR" err="1"/>
              <a:t>personal</a:t>
            </a:r>
            <a:r>
              <a:rPr lang="fr-FR"/>
              <a:t> protective </a:t>
            </a:r>
            <a:r>
              <a:rPr lang="fr-FR" err="1"/>
              <a:t>equipment</a:t>
            </a:r>
            <a:br>
              <a:rPr lang="fr-FR"/>
            </a:br>
            <a:r>
              <a:rPr lang="fr-FR" sz="2000"/>
              <a:t>HSE GROUP RULE (CR-GR-HSE-406)</a:t>
            </a:r>
            <a:br>
              <a:rPr lang="fr-FR"/>
            </a:br>
            <a:endParaRPr lang="en-US"/>
          </a:p>
        </p:txBody>
      </p:sp>
      <p:sp>
        <p:nvSpPr>
          <p:cNvPr id="7" name="Espace réservé du texte 2"/>
          <p:cNvSpPr txBox="1">
            <a:spLocks/>
          </p:cNvSpPr>
          <p:nvPr/>
        </p:nvSpPr>
        <p:spPr>
          <a:xfrm>
            <a:off x="1115992" y="3212976"/>
            <a:ext cx="10380608" cy="3029760"/>
          </a:xfrm>
          <a:prstGeom prst="rect">
            <a:avLst/>
          </a:prstGeom>
        </p:spPr>
        <p:txBody>
          <a:bodyPr/>
          <a:lstStyle/>
          <a:p>
            <a:endParaRPr lang="en-US">
              <a:solidFill>
                <a:schemeClr val="bg1"/>
              </a:solidFill>
            </a:endParaRPr>
          </a:p>
          <a:p>
            <a:r>
              <a:rPr lang="en-GB" b="1" i="1">
                <a:solidFill>
                  <a:schemeClr val="bg1"/>
                </a:solidFill>
                <a:latin typeface="+mn-lt"/>
              </a:rPr>
              <a:t>SUMMARY</a:t>
            </a:r>
          </a:p>
          <a:p>
            <a:pPr algn="just"/>
            <a:endParaRPr lang="en-GB" b="1" i="1">
              <a:solidFill>
                <a:schemeClr val="bg1"/>
              </a:solidFill>
              <a:latin typeface="+mn-lt"/>
            </a:endParaRPr>
          </a:p>
          <a:p>
            <a:pPr algn="just"/>
            <a:r>
              <a:rPr lang="en-US" sz="1600">
                <a:solidFill>
                  <a:schemeClr val="bg1"/>
                </a:solidFill>
                <a:latin typeface="+mn-lt"/>
              </a:rPr>
              <a:t>This rule defines the minimum HSE requirements to be respected in terms of selecting, procuring, training in, using, storing and maintaining Personal Protective Equipment (PPE) in order to protect employees against residual risks in the workplace.</a:t>
            </a:r>
            <a:endParaRPr lang="en-US">
              <a:solidFill>
                <a:schemeClr val="bg1"/>
              </a:solidFill>
            </a:endParaRPr>
          </a:p>
          <a:p>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11784632" cy="404664"/>
          </a:xfrm>
        </p:spPr>
        <p:txBody>
          <a:bodyPr/>
          <a:lstStyle/>
          <a:p>
            <a:r>
              <a:rPr lang="en-US"/>
              <a:t>Categories of risks against which PPE is designed to protect users</a:t>
            </a:r>
          </a:p>
        </p:txBody>
      </p:sp>
      <p:sp>
        <p:nvSpPr>
          <p:cNvPr id="3" name="Rectangle 2"/>
          <p:cNvSpPr/>
          <p:nvPr/>
        </p:nvSpPr>
        <p:spPr>
          <a:xfrm>
            <a:off x="911424" y="1196753"/>
            <a:ext cx="10585176" cy="3077766"/>
          </a:xfrm>
          <a:prstGeom prst="rect">
            <a:avLst/>
          </a:prstGeom>
        </p:spPr>
        <p:txBody>
          <a:bodyPr wrap="square">
            <a:spAutoFit/>
          </a:bodyPr>
          <a:lstStyle/>
          <a:p>
            <a:r>
              <a:rPr lang="fr-FR" b="1" err="1"/>
              <a:t>Category</a:t>
            </a:r>
            <a:r>
              <a:rPr lang="fr-FR" b="1"/>
              <a:t> 1 : </a:t>
            </a:r>
          </a:p>
          <a:p>
            <a:r>
              <a:rPr lang="en-US"/>
              <a:t>Risks that can cause superficial injuries</a:t>
            </a:r>
          </a:p>
          <a:p>
            <a:endParaRPr lang="fr-FR"/>
          </a:p>
          <a:p>
            <a:endParaRPr lang="fr-FR"/>
          </a:p>
          <a:p>
            <a:r>
              <a:rPr lang="fr-FR" b="1" err="1"/>
              <a:t>Category</a:t>
            </a:r>
            <a:r>
              <a:rPr lang="fr-FR" b="1"/>
              <a:t> 2 : </a:t>
            </a:r>
          </a:p>
          <a:p>
            <a:r>
              <a:rPr lang="en-US"/>
              <a:t>Risks that can cause serious injuries</a:t>
            </a:r>
          </a:p>
          <a:p>
            <a:r>
              <a:rPr lang="en-US" sz="1600"/>
              <a:t>Risks other than those mentioned in the categories of risks that can cause superficial injuries or irreversible or fatal injuries.</a:t>
            </a:r>
            <a:endParaRPr lang="fr-FR"/>
          </a:p>
          <a:p>
            <a:endParaRPr lang="fr-FR"/>
          </a:p>
          <a:p>
            <a:r>
              <a:rPr lang="fr-FR" b="1" err="1"/>
              <a:t>Category</a:t>
            </a:r>
            <a:r>
              <a:rPr lang="fr-FR" b="1"/>
              <a:t> 3 : </a:t>
            </a:r>
          </a:p>
          <a:p>
            <a:r>
              <a:rPr lang="en-US"/>
              <a:t>Risks that can cause irreversible or fatal injuries </a:t>
            </a:r>
          </a:p>
        </p:txBody>
      </p:sp>
    </p:spTree>
    <p:extLst>
      <p:ext uri="{BB962C8B-B14F-4D97-AF65-F5344CB8AC3E}">
        <p14:creationId xmlns:p14="http://schemas.microsoft.com/office/powerpoint/2010/main" val="267331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760639" cy="5400600"/>
          </a:xfrm>
          <a:solidFill>
            <a:schemeClr val="bg1">
              <a:alpha val="35000"/>
            </a:schemeClr>
          </a:solidFill>
        </p:spPr>
        <p:txBody>
          <a:bodyPr/>
          <a:lstStyle/>
          <a:p>
            <a:pPr>
              <a:spcBef>
                <a:spcPts val="1200"/>
              </a:spcBef>
            </a:pPr>
            <a:r>
              <a:rPr lang="fr-FR" b="1" err="1"/>
              <a:t>Context</a:t>
            </a:r>
            <a:r>
              <a:rPr lang="fr-FR" b="1"/>
              <a:t>:</a:t>
            </a:r>
          </a:p>
          <a:p>
            <a:pPr marL="719138" lvl="2" indent="-363538" algn="just" eaLnBrk="0" fontAlgn="base" hangingPunct="0">
              <a:spcBef>
                <a:spcPts val="300"/>
              </a:spcBef>
              <a:buFont typeface="Wingdings" panose="05000000000000000000" pitchFamily="2" charset="2"/>
              <a:buChar char="ü"/>
            </a:pPr>
            <a:r>
              <a:rPr lang="fr-FR" sz="1400">
                <a:latin typeface="+mj-lt"/>
              </a:rPr>
              <a:t>PPE = last </a:t>
            </a:r>
            <a:r>
              <a:rPr lang="fr-FR" sz="1400" err="1">
                <a:latin typeface="+mj-lt"/>
              </a:rPr>
              <a:t>barriers</a:t>
            </a:r>
            <a:r>
              <a:rPr lang="fr-FR" sz="1400">
                <a:latin typeface="+mj-lt"/>
              </a:rPr>
              <a:t> to </a:t>
            </a:r>
            <a:r>
              <a:rPr lang="fr-FR" sz="1400" err="1">
                <a:latin typeface="+mj-lt"/>
              </a:rPr>
              <a:t>protect</a:t>
            </a:r>
            <a:r>
              <a:rPr lang="fr-FR" sz="1400">
                <a:latin typeface="+mj-lt"/>
              </a:rPr>
              <a:t> </a:t>
            </a:r>
            <a:r>
              <a:rPr lang="fr-FR" sz="1400" err="1">
                <a:latin typeface="+mj-lt"/>
              </a:rPr>
              <a:t>wokers</a:t>
            </a:r>
            <a:endParaRPr lang="fr-FR" sz="1400">
              <a:latin typeface="+mj-lt"/>
            </a:endParaRPr>
          </a:p>
          <a:p>
            <a:pPr marL="719138" lvl="2" indent="-363538" algn="just" eaLnBrk="0" fontAlgn="base" hangingPunct="0">
              <a:spcBef>
                <a:spcPts val="300"/>
              </a:spcBef>
              <a:buFont typeface="Wingdings" panose="05000000000000000000" pitchFamily="2" charset="2"/>
              <a:buChar char="ü"/>
            </a:pPr>
            <a:r>
              <a:rPr lang="en-US" sz="1400">
                <a:latin typeface="+mj-lt"/>
              </a:rPr>
              <a:t>150,000 people (Total and contractors) concerned</a:t>
            </a:r>
          </a:p>
          <a:p>
            <a:pPr marL="719138" lvl="2" indent="-363538" algn="just" eaLnBrk="0" fontAlgn="base" hangingPunct="0">
              <a:spcBef>
                <a:spcPts val="300"/>
              </a:spcBef>
              <a:buFont typeface="Wingdings" panose="05000000000000000000" pitchFamily="2" charset="2"/>
              <a:buChar char="ü"/>
            </a:pPr>
            <a:r>
              <a:rPr lang="en-US" sz="1400">
                <a:latin typeface="+mj-lt"/>
              </a:rPr>
              <a:t>Areas most affected: hands, eyes, face, head, feet, trunk</a:t>
            </a:r>
          </a:p>
          <a:p>
            <a:pPr>
              <a:spcBef>
                <a:spcPts val="1200"/>
              </a:spcBef>
            </a:pPr>
            <a:r>
              <a:rPr lang="fr-FR" b="1"/>
              <a:t>Scope</a:t>
            </a:r>
            <a:r>
              <a:rPr lang="fr-FR"/>
              <a:t>: all </a:t>
            </a:r>
            <a:r>
              <a:rPr lang="fr-FR" err="1"/>
              <a:t>entities</a:t>
            </a:r>
            <a:r>
              <a:rPr lang="fr-FR"/>
              <a:t> of the </a:t>
            </a:r>
            <a:r>
              <a:rPr lang="fr-FR" err="1"/>
              <a:t>operated</a:t>
            </a:r>
            <a:r>
              <a:rPr lang="fr-FR"/>
              <a:t> </a:t>
            </a:r>
            <a:r>
              <a:rPr lang="fr-FR" err="1"/>
              <a:t>domain</a:t>
            </a:r>
            <a:endParaRPr lang="fr-FR"/>
          </a:p>
          <a:p>
            <a:pPr>
              <a:spcBef>
                <a:spcPts val="1200"/>
              </a:spcBef>
            </a:pPr>
            <a:r>
              <a:rPr lang="fr-FR" err="1"/>
              <a:t>Defines</a:t>
            </a:r>
            <a:r>
              <a:rPr lang="fr-FR"/>
              <a:t> 10 </a:t>
            </a:r>
            <a:r>
              <a:rPr lang="fr-FR" err="1"/>
              <a:t>requirements</a:t>
            </a:r>
            <a:r>
              <a:rPr lang="fr-FR"/>
              <a:t>, </a:t>
            </a:r>
            <a:r>
              <a:rPr lang="fr-FR" err="1"/>
              <a:t>grouped</a:t>
            </a:r>
            <a:r>
              <a:rPr lang="fr-FR"/>
              <a:t> </a:t>
            </a:r>
            <a:r>
              <a:rPr lang="fr-FR" err="1"/>
              <a:t>into</a:t>
            </a:r>
            <a:r>
              <a:rPr lang="fr-FR"/>
              <a:t> 5 </a:t>
            </a:r>
            <a:r>
              <a:rPr lang="fr-FR" err="1"/>
              <a:t>themes</a:t>
            </a:r>
            <a:r>
              <a:rPr lang="fr-FR"/>
              <a:t>:</a:t>
            </a:r>
          </a:p>
          <a:p>
            <a:pPr marL="719138" lvl="2" indent="-363538">
              <a:spcBef>
                <a:spcPts val="300"/>
              </a:spcBef>
              <a:buFont typeface="Wingdings" panose="05000000000000000000" pitchFamily="2" charset="2"/>
              <a:buChar char="ü"/>
            </a:pPr>
            <a:r>
              <a:rPr lang="fr-FR" sz="1400">
                <a:latin typeface="+mj-lt"/>
              </a:rPr>
              <a:t>Organisation of PPE management</a:t>
            </a:r>
          </a:p>
          <a:p>
            <a:pPr marL="719138" lvl="2" indent="-363538">
              <a:spcBef>
                <a:spcPts val="300"/>
              </a:spcBef>
              <a:buFont typeface="Wingdings" panose="05000000000000000000" pitchFamily="2" charset="2"/>
              <a:buChar char="ü"/>
            </a:pPr>
            <a:r>
              <a:rPr lang="fr-FR" sz="1400">
                <a:latin typeface="+mj-lt"/>
              </a:rPr>
              <a:t>Risk </a:t>
            </a:r>
            <a:r>
              <a:rPr lang="fr-FR" sz="1400" err="1">
                <a:latin typeface="+mj-lt"/>
              </a:rPr>
              <a:t>assessment</a:t>
            </a:r>
            <a:r>
              <a:rPr lang="fr-FR" sz="1400">
                <a:latin typeface="+mj-lt"/>
              </a:rPr>
              <a:t> and PPE identification</a:t>
            </a:r>
          </a:p>
          <a:p>
            <a:pPr marL="719138" lvl="2" indent="-363538">
              <a:spcBef>
                <a:spcPts val="300"/>
              </a:spcBef>
              <a:buFont typeface="Wingdings" panose="05000000000000000000" pitchFamily="2" charset="2"/>
              <a:buChar char="ü"/>
            </a:pPr>
            <a:r>
              <a:rPr lang="fr-FR" sz="1400" err="1">
                <a:latin typeface="+mj-lt"/>
              </a:rPr>
              <a:t>Procuring</a:t>
            </a:r>
            <a:r>
              <a:rPr lang="fr-FR" sz="1400">
                <a:latin typeface="+mj-lt"/>
              </a:rPr>
              <a:t> PPE</a:t>
            </a:r>
          </a:p>
          <a:p>
            <a:pPr marL="719138" lvl="2" indent="-363538">
              <a:spcBef>
                <a:spcPts val="300"/>
              </a:spcBef>
              <a:buFont typeface="Wingdings" panose="05000000000000000000" pitchFamily="2" charset="2"/>
              <a:buChar char="ü"/>
            </a:pPr>
            <a:r>
              <a:rPr lang="fr-FR" sz="1400" err="1">
                <a:latin typeface="+mj-lt"/>
              </a:rPr>
              <a:t>Using</a:t>
            </a:r>
            <a:r>
              <a:rPr lang="fr-FR" sz="1400">
                <a:latin typeface="+mj-lt"/>
              </a:rPr>
              <a:t> PPE</a:t>
            </a:r>
          </a:p>
          <a:p>
            <a:pPr marL="719138" lvl="2" indent="-363538">
              <a:spcBef>
                <a:spcPts val="300"/>
              </a:spcBef>
              <a:buFont typeface="Wingdings" panose="05000000000000000000" pitchFamily="2" charset="2"/>
              <a:buChar char="ü"/>
            </a:pPr>
            <a:r>
              <a:rPr lang="fr-FR" sz="1400">
                <a:latin typeface="+mj-lt"/>
              </a:rPr>
              <a:t>Storage, inspection and maintenance of PPE</a:t>
            </a:r>
          </a:p>
          <a:p>
            <a:pPr>
              <a:spcBef>
                <a:spcPts val="1200"/>
              </a:spcBef>
            </a:pPr>
            <a:r>
              <a:rPr lang="fr-FR" err="1"/>
              <a:t>Remplacing</a:t>
            </a:r>
            <a:r>
              <a:rPr lang="fr-FR"/>
              <a:t> </a:t>
            </a:r>
            <a:r>
              <a:rPr lang="fr-FR" err="1"/>
              <a:t>branch</a:t>
            </a:r>
            <a:r>
              <a:rPr lang="fr-FR"/>
              <a:t> document :</a:t>
            </a:r>
          </a:p>
          <a:p>
            <a:pPr marL="719138" lvl="2" indent="-363538">
              <a:spcBef>
                <a:spcPts val="300"/>
              </a:spcBef>
              <a:buFont typeface="Wingdings" panose="05000000000000000000" pitchFamily="2" charset="2"/>
              <a:buChar char="ü"/>
            </a:pPr>
            <a:r>
              <a:rPr lang="fr-FR" sz="1400">
                <a:latin typeface="+mj-lt"/>
              </a:rPr>
              <a:t>CR EP HSE 062  </a:t>
            </a:r>
            <a:r>
              <a:rPr lang="fr-FR" sz="1400" err="1">
                <a:latin typeface="+mj-lt"/>
              </a:rPr>
              <a:t>Personal</a:t>
            </a:r>
            <a:r>
              <a:rPr lang="fr-FR" sz="1400">
                <a:latin typeface="+mj-lt"/>
              </a:rPr>
              <a:t> Protective Equipment</a:t>
            </a:r>
          </a:p>
          <a:p>
            <a:pPr marL="719138" lvl="2" indent="-363538">
              <a:spcBef>
                <a:spcPts val="300"/>
              </a:spcBef>
              <a:buFont typeface="Wingdings" panose="05000000000000000000" pitchFamily="2" charset="2"/>
              <a:buChar char="ü"/>
            </a:pPr>
            <a:r>
              <a:rPr lang="fr-FR" sz="1400">
                <a:latin typeface="+mj-lt"/>
              </a:rPr>
              <a:t>CR GAZ HSE 023  </a:t>
            </a:r>
            <a:r>
              <a:rPr lang="fr-FR" sz="1400" err="1">
                <a:latin typeface="+mj-lt"/>
              </a:rPr>
              <a:t>Personal</a:t>
            </a:r>
            <a:r>
              <a:rPr lang="fr-FR" sz="1400">
                <a:latin typeface="+mj-lt"/>
              </a:rPr>
              <a:t> Protective Equipment</a:t>
            </a:r>
          </a:p>
          <a:p>
            <a:pPr marL="719138" lvl="2" indent="-363538">
              <a:spcBef>
                <a:spcPts val="300"/>
              </a:spcBef>
              <a:buFont typeface="Wingdings" panose="05000000000000000000" pitchFamily="2" charset="2"/>
              <a:buChar char="ü"/>
            </a:pPr>
            <a:r>
              <a:rPr lang="fr-FR" sz="1400">
                <a:latin typeface="+mj-lt"/>
              </a:rPr>
              <a:t>CR MS HSE 201  General </a:t>
            </a:r>
            <a:r>
              <a:rPr lang="fr-FR" sz="1400" err="1">
                <a:latin typeface="+mj-lt"/>
              </a:rPr>
              <a:t>Safety</a:t>
            </a:r>
            <a:r>
              <a:rPr lang="fr-FR" sz="1400">
                <a:latin typeface="+mj-lt"/>
              </a:rPr>
              <a:t> Rule (</a:t>
            </a:r>
            <a:r>
              <a:rPr lang="fr-FR" sz="1400" err="1">
                <a:latin typeface="+mj-lt"/>
              </a:rPr>
              <a:t>chapter</a:t>
            </a:r>
            <a:r>
              <a:rPr lang="fr-FR" sz="1400">
                <a:latin typeface="+mj-lt"/>
              </a:rPr>
              <a:t> 6)</a:t>
            </a:r>
          </a:p>
          <a:p>
            <a:pPr marL="719138" lvl="2" indent="-363538">
              <a:spcBef>
                <a:spcPts val="300"/>
              </a:spcBef>
              <a:buFont typeface="Wingdings" panose="05000000000000000000" pitchFamily="2" charset="2"/>
              <a:buChar char="ü"/>
            </a:pPr>
            <a:r>
              <a:rPr lang="fr-FR" sz="1400">
                <a:latin typeface="+mj-lt"/>
              </a:rPr>
              <a:t>CR RC HSE 139   </a:t>
            </a:r>
            <a:r>
              <a:rPr lang="fr-FR" sz="1400" err="1">
                <a:latin typeface="+mj-lt"/>
              </a:rPr>
              <a:t>Personal</a:t>
            </a:r>
            <a:r>
              <a:rPr lang="fr-FR" sz="1400">
                <a:latin typeface="+mj-lt"/>
              </a:rPr>
              <a:t> Protective Equipment (PPE)</a:t>
            </a:r>
          </a:p>
          <a:p>
            <a:pPr algn="l">
              <a:spcBef>
                <a:spcPts val="1200"/>
              </a:spcBef>
            </a:pPr>
            <a:r>
              <a:rPr lang="fr-FR" b="1"/>
              <a:t>Date of publication in REFLEX: </a:t>
            </a:r>
            <a:r>
              <a:rPr lang="fr-FR"/>
              <a:t>11/03/2020</a:t>
            </a:r>
          </a:p>
          <a:p>
            <a:pPr algn="l">
              <a:spcBef>
                <a:spcPts val="1200"/>
              </a:spcBef>
            </a:pPr>
            <a:r>
              <a:rPr lang="fr-FR" b="1"/>
              <a:t>Effective date: </a:t>
            </a:r>
            <a:r>
              <a:rPr lang="fr-FR"/>
              <a:t>11/09/2020</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a:solidFill>
                  <a:schemeClr val="tx1"/>
                </a:solidFill>
              </a:rPr>
              <a:t>CR-GR-HSE-406</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Main </a:t>
            </a:r>
            <a:r>
              <a:rPr lang="fr-FR" err="1"/>
              <a:t>requirements</a:t>
            </a:r>
            <a:r>
              <a:rPr lang="fr-FR"/>
              <a:t> of CR-GR-HSE-406</a:t>
            </a:r>
          </a:p>
        </p:txBody>
      </p:sp>
      <p:sp>
        <p:nvSpPr>
          <p:cNvPr id="7" name="Espace réservé du texte 1"/>
          <p:cNvSpPr txBox="1">
            <a:spLocks/>
          </p:cNvSpPr>
          <p:nvPr/>
        </p:nvSpPr>
        <p:spPr>
          <a:xfrm>
            <a:off x="911424" y="1124744"/>
            <a:ext cx="10513168" cy="46085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defTabSz="685800">
              <a:spcBef>
                <a:spcPts val="600"/>
              </a:spcBef>
              <a:spcAft>
                <a:spcPts val="600"/>
              </a:spcAft>
              <a:buFont typeface="Wingdings" panose="05000000000000000000" pitchFamily="2" charset="2"/>
              <a:buChar char="§"/>
            </a:pPr>
            <a:r>
              <a:rPr lang="fr-FR" b="0" err="1">
                <a:solidFill>
                  <a:schemeClr val="tx1"/>
                </a:solidFill>
              </a:rPr>
              <a:t>Documented</a:t>
            </a:r>
            <a:r>
              <a:rPr lang="fr-FR" b="0">
                <a:solidFill>
                  <a:schemeClr val="tx1"/>
                </a:solidFill>
              </a:rPr>
              <a:t> </a:t>
            </a:r>
            <a:r>
              <a:rPr lang="fr-FR" b="0" err="1">
                <a:solidFill>
                  <a:schemeClr val="tx1"/>
                </a:solidFill>
              </a:rPr>
              <a:t>procedure</a:t>
            </a:r>
            <a:r>
              <a:rPr lang="fr-FR" b="0">
                <a:solidFill>
                  <a:schemeClr val="tx1"/>
                </a:solidFill>
              </a:rPr>
              <a:t> for PPE management</a:t>
            </a:r>
          </a:p>
          <a:p>
            <a:pPr defTabSz="685800">
              <a:spcBef>
                <a:spcPts val="600"/>
              </a:spcBef>
              <a:spcAft>
                <a:spcPts val="600"/>
              </a:spcAft>
              <a:buFont typeface="Wingdings" panose="05000000000000000000" pitchFamily="2" charset="2"/>
              <a:buChar char="§"/>
            </a:pPr>
            <a:r>
              <a:rPr lang="fr-FR" b="0" err="1">
                <a:solidFill>
                  <a:schemeClr val="tx1"/>
                </a:solidFill>
              </a:rPr>
              <a:t>Assignment</a:t>
            </a:r>
            <a:r>
              <a:rPr lang="fr-FR" b="0">
                <a:solidFill>
                  <a:schemeClr val="tx1"/>
                </a:solidFill>
              </a:rPr>
              <a:t> of a PPE </a:t>
            </a:r>
            <a:r>
              <a:rPr lang="fr-FR" b="0" err="1">
                <a:solidFill>
                  <a:schemeClr val="tx1"/>
                </a:solidFill>
              </a:rPr>
              <a:t>coordinator</a:t>
            </a:r>
            <a:r>
              <a:rPr lang="fr-FR" b="0">
                <a:solidFill>
                  <a:schemeClr val="tx1"/>
                </a:solidFill>
              </a:rPr>
              <a:t> </a:t>
            </a:r>
            <a:r>
              <a:rPr lang="fr-FR" b="0" err="1">
                <a:solidFill>
                  <a:schemeClr val="tx1"/>
                </a:solidFill>
              </a:rPr>
              <a:t>role</a:t>
            </a:r>
            <a:endParaRPr lang="fr-FR" b="0">
              <a:solidFill>
                <a:schemeClr val="tx1"/>
              </a:solidFill>
            </a:endParaRPr>
          </a:p>
          <a:p>
            <a:pPr defTabSz="685800">
              <a:spcBef>
                <a:spcPts val="600"/>
              </a:spcBef>
              <a:spcAft>
                <a:spcPts val="600"/>
              </a:spcAft>
              <a:buFont typeface="Wingdings" panose="05000000000000000000" pitchFamily="2" charset="2"/>
              <a:buChar char="§"/>
            </a:pPr>
            <a:r>
              <a:rPr lang="en-US" b="0">
                <a:solidFill>
                  <a:schemeClr val="tx1"/>
                </a:solidFill>
              </a:rPr>
              <a:t>Access for all personnel  (including contractors) to appropriate PPE provided by the employer</a:t>
            </a:r>
            <a:endParaRPr lang="fr-FR" b="0">
              <a:solidFill>
                <a:schemeClr val="tx1"/>
              </a:solidFill>
            </a:endParaRPr>
          </a:p>
          <a:p>
            <a:pPr defTabSz="685800">
              <a:spcBef>
                <a:spcPts val="600"/>
              </a:spcBef>
              <a:spcAft>
                <a:spcPts val="600"/>
              </a:spcAft>
              <a:buFont typeface="Wingdings" panose="05000000000000000000" pitchFamily="2" charset="2"/>
              <a:buChar char="§"/>
            </a:pPr>
            <a:r>
              <a:rPr lang="fr-FR" b="0">
                <a:solidFill>
                  <a:schemeClr val="tx1"/>
                </a:solidFill>
              </a:rPr>
              <a:t>Information and training of PPE </a:t>
            </a:r>
            <a:r>
              <a:rPr lang="fr-FR" b="0" err="1">
                <a:solidFill>
                  <a:schemeClr val="tx1"/>
                </a:solidFill>
              </a:rPr>
              <a:t>users</a:t>
            </a:r>
            <a:endParaRPr lang="fr-FR" b="0">
              <a:solidFill>
                <a:schemeClr val="tx1"/>
              </a:solidFill>
            </a:endParaRPr>
          </a:p>
          <a:p>
            <a:pPr defTabSz="685800">
              <a:spcBef>
                <a:spcPts val="600"/>
              </a:spcBef>
              <a:spcAft>
                <a:spcPts val="600"/>
              </a:spcAft>
              <a:buFont typeface="Wingdings" panose="05000000000000000000" pitchFamily="2" charset="2"/>
              <a:buChar char="§"/>
            </a:pPr>
            <a:r>
              <a:rPr lang="en-US" b="0">
                <a:solidFill>
                  <a:schemeClr val="tx1"/>
                </a:solidFill>
              </a:rPr>
              <a:t>Assessing risks in the workplace and identifying the PPE required</a:t>
            </a:r>
          </a:p>
          <a:p>
            <a:pPr defTabSz="685800">
              <a:spcBef>
                <a:spcPts val="600"/>
              </a:spcBef>
              <a:spcAft>
                <a:spcPts val="600"/>
              </a:spcAft>
              <a:buFont typeface="Wingdings" panose="05000000000000000000" pitchFamily="2" charset="2"/>
              <a:buChar char="§"/>
            </a:pPr>
            <a:r>
              <a:rPr lang="en-US" b="0">
                <a:solidFill>
                  <a:schemeClr val="tx1"/>
                </a:solidFill>
              </a:rPr>
              <a:t>PPE requirements detailed in a specification</a:t>
            </a:r>
          </a:p>
          <a:p>
            <a:pPr defTabSz="685800">
              <a:spcBef>
                <a:spcPts val="600"/>
              </a:spcBef>
              <a:spcAft>
                <a:spcPts val="600"/>
              </a:spcAft>
              <a:buFont typeface="Wingdings" panose="05000000000000000000" pitchFamily="2" charset="2"/>
              <a:buChar char="§"/>
            </a:pPr>
            <a:r>
              <a:rPr lang="fr-FR" b="0" err="1">
                <a:solidFill>
                  <a:schemeClr val="tx1"/>
                </a:solidFill>
              </a:rPr>
              <a:t>Wearing</a:t>
            </a:r>
            <a:r>
              <a:rPr lang="fr-FR" b="0">
                <a:solidFill>
                  <a:schemeClr val="tx1"/>
                </a:solidFill>
              </a:rPr>
              <a:t> and </a:t>
            </a:r>
            <a:r>
              <a:rPr lang="fr-FR" b="0" err="1">
                <a:solidFill>
                  <a:schemeClr val="tx1"/>
                </a:solidFill>
              </a:rPr>
              <a:t>using</a:t>
            </a:r>
            <a:r>
              <a:rPr lang="fr-FR" b="0">
                <a:solidFill>
                  <a:schemeClr val="tx1"/>
                </a:solidFill>
              </a:rPr>
              <a:t> PPE</a:t>
            </a:r>
          </a:p>
          <a:p>
            <a:pPr defTabSz="685800">
              <a:spcBef>
                <a:spcPts val="600"/>
              </a:spcBef>
              <a:spcAft>
                <a:spcPts val="600"/>
              </a:spcAft>
              <a:buFont typeface="Wingdings" panose="05000000000000000000" pitchFamily="2" charset="2"/>
              <a:buChar char="§"/>
            </a:pPr>
            <a:r>
              <a:rPr lang="fr-FR" b="0">
                <a:solidFill>
                  <a:schemeClr val="tx1"/>
                </a:solidFill>
              </a:rPr>
              <a:t>Replacement of PPE</a:t>
            </a:r>
          </a:p>
          <a:p>
            <a:pPr defTabSz="685800">
              <a:spcBef>
                <a:spcPts val="600"/>
              </a:spcBef>
              <a:spcAft>
                <a:spcPts val="600"/>
              </a:spcAft>
              <a:buFont typeface="Wingdings" panose="05000000000000000000" pitchFamily="2" charset="2"/>
              <a:buChar char="§"/>
            </a:pPr>
            <a:r>
              <a:rPr lang="fr-FR" b="0">
                <a:solidFill>
                  <a:schemeClr val="tx1"/>
                </a:solidFill>
              </a:rPr>
              <a:t>PPE </a:t>
            </a:r>
            <a:r>
              <a:rPr lang="fr-FR" b="0" err="1">
                <a:solidFill>
                  <a:schemeClr val="tx1"/>
                </a:solidFill>
              </a:rPr>
              <a:t>storage</a:t>
            </a:r>
            <a:r>
              <a:rPr lang="fr-FR" b="0">
                <a:solidFill>
                  <a:schemeClr val="tx1"/>
                </a:solidFill>
              </a:rPr>
              <a:t> and </a:t>
            </a:r>
            <a:r>
              <a:rPr lang="fr-FR" b="0" err="1">
                <a:solidFill>
                  <a:schemeClr val="tx1"/>
                </a:solidFill>
              </a:rPr>
              <a:t>availability</a:t>
            </a:r>
            <a:endParaRPr lang="fr-FR" b="0">
              <a:solidFill>
                <a:schemeClr val="tx1"/>
              </a:solidFill>
            </a:endParaRPr>
          </a:p>
          <a:p>
            <a:pPr defTabSz="685800">
              <a:spcBef>
                <a:spcPts val="600"/>
              </a:spcBef>
              <a:spcAft>
                <a:spcPts val="600"/>
              </a:spcAft>
              <a:buFont typeface="Wingdings" panose="05000000000000000000" pitchFamily="2" charset="2"/>
              <a:buChar char="§"/>
            </a:pPr>
            <a:r>
              <a:rPr lang="fr-FR" b="0">
                <a:solidFill>
                  <a:schemeClr val="tx1"/>
                </a:solidFill>
              </a:rPr>
              <a:t>PPE Inspection and Maintenance Programme</a:t>
            </a:r>
          </a:p>
          <a:p>
            <a:pPr marL="0" indent="0" defTabSz="685800">
              <a:spcAft>
                <a:spcPts val="1200"/>
              </a:spcAft>
            </a:pPr>
            <a:endParaRPr lang="fr-FR" b="0">
              <a:solidFill>
                <a:schemeClr val="tx1"/>
              </a:solidFill>
            </a:endParaRPr>
          </a:p>
          <a:p>
            <a:pPr marL="0" indent="0" defTabSz="685800">
              <a:spcAft>
                <a:spcPts val="1200"/>
              </a:spcAft>
            </a:pPr>
            <a:endParaRPr lang="fr-FR" b="0">
              <a:solidFill>
                <a:schemeClr val="tx1"/>
              </a:solidFill>
            </a:endParaRPr>
          </a:p>
        </p:txBody>
      </p:sp>
    </p:spTree>
    <p:extLst>
      <p:ext uri="{BB962C8B-B14F-4D97-AF65-F5344CB8AC3E}">
        <p14:creationId xmlns:p14="http://schemas.microsoft.com/office/powerpoint/2010/main" val="77568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sp>
        <p:nvSpPr>
          <p:cNvPr id="4" name="ZoneTexte 3"/>
          <p:cNvSpPr txBox="1"/>
          <p:nvPr/>
        </p:nvSpPr>
        <p:spPr>
          <a:xfrm rot="19448902">
            <a:off x="2089766" y="1696090"/>
            <a:ext cx="484428" cy="246221"/>
          </a:xfrm>
          <a:prstGeom prst="rect">
            <a:avLst/>
          </a:prstGeom>
          <a:noFill/>
        </p:spPr>
        <p:txBody>
          <a:bodyPr wrap="none" rtlCol="0">
            <a:spAutoFit/>
          </a:bodyPr>
          <a:lstStyle/>
          <a:p>
            <a:r>
              <a:rPr lang="fr-FR" sz="1000" b="1">
                <a:solidFill>
                  <a:srgbClr val="FF0000"/>
                </a:solidFill>
              </a:rPr>
              <a:t>NEW</a:t>
            </a:r>
          </a:p>
        </p:txBody>
      </p:sp>
      <p:pic>
        <p:nvPicPr>
          <p:cNvPr id="6" name="Image 5">
            <a:extLst>
              <a:ext uri="{FF2B5EF4-FFF2-40B4-BE49-F238E27FC236}">
                <a16:creationId xmlns:a16="http://schemas.microsoft.com/office/drawing/2014/main" id="{71EAD27A-98DD-4F78-8ADF-3B98FC44C74B}"/>
              </a:ext>
            </a:extLst>
          </p:cNvPr>
          <p:cNvPicPr>
            <a:picLocks noChangeAspect="1"/>
          </p:cNvPicPr>
          <p:nvPr/>
        </p:nvPicPr>
        <p:blipFill>
          <a:blip r:embed="rId3"/>
          <a:stretch>
            <a:fillRect/>
          </a:stretch>
        </p:blipFill>
        <p:spPr>
          <a:xfrm>
            <a:off x="2809515" y="499012"/>
            <a:ext cx="6572969" cy="963435"/>
          </a:xfrm>
          <a:prstGeom prst="rect">
            <a:avLst/>
          </a:prstGeom>
        </p:spPr>
      </p:pic>
      <p:pic>
        <p:nvPicPr>
          <p:cNvPr id="19" name="Image 18">
            <a:extLst>
              <a:ext uri="{FF2B5EF4-FFF2-40B4-BE49-F238E27FC236}">
                <a16:creationId xmlns:a16="http://schemas.microsoft.com/office/drawing/2014/main" id="{A8445C30-3A92-484F-B919-CA01B802508A}"/>
              </a:ext>
            </a:extLst>
          </p:cNvPr>
          <p:cNvPicPr>
            <a:picLocks noChangeAspect="1"/>
          </p:cNvPicPr>
          <p:nvPr/>
        </p:nvPicPr>
        <p:blipFill>
          <a:blip r:embed="rId4"/>
          <a:stretch>
            <a:fillRect/>
          </a:stretch>
        </p:blipFill>
        <p:spPr>
          <a:xfrm>
            <a:off x="2447924" y="1874975"/>
            <a:ext cx="7296150" cy="933450"/>
          </a:xfrm>
          <a:prstGeom prst="rect">
            <a:avLst/>
          </a:prstGeom>
          <a:ln w="38100">
            <a:solidFill>
              <a:srgbClr val="00B050"/>
            </a:solidFill>
          </a:ln>
        </p:spPr>
      </p:pic>
      <p:sp>
        <p:nvSpPr>
          <p:cNvPr id="20" name="Espace réservé du texte 1">
            <a:extLst>
              <a:ext uri="{FF2B5EF4-FFF2-40B4-BE49-F238E27FC236}">
                <a16:creationId xmlns:a16="http://schemas.microsoft.com/office/drawing/2014/main" id="{337BFB0C-661B-448F-AE72-92280977B1F3}"/>
              </a:ext>
            </a:extLst>
          </p:cNvPr>
          <p:cNvSpPr txBox="1">
            <a:spLocks/>
          </p:cNvSpPr>
          <p:nvPr/>
        </p:nvSpPr>
        <p:spPr>
          <a:xfrm>
            <a:off x="875420" y="3038766"/>
            <a:ext cx="10873208" cy="31822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285750" indent="-285750" algn="just">
              <a:buFont typeface="Wingdings" panose="05000000000000000000" pitchFamily="2" charset="2"/>
              <a:buChar char=""/>
            </a:pPr>
            <a:r>
              <a:rPr lang="fr-FR" sz="1400" b="0" i="1">
                <a:solidFill>
                  <a:schemeClr val="tx1"/>
                </a:solidFill>
              </a:rPr>
              <a:t>This </a:t>
            </a:r>
            <a:r>
              <a:rPr lang="fr-FR" sz="1400" b="0" i="1" err="1">
                <a:solidFill>
                  <a:schemeClr val="tx1"/>
                </a:solidFill>
              </a:rPr>
              <a:t>procedure</a:t>
            </a:r>
            <a:r>
              <a:rPr lang="fr-FR" sz="1400" b="0" i="1">
                <a:solidFill>
                  <a:schemeClr val="tx1"/>
                </a:solidFill>
              </a:rPr>
              <a:t> </a:t>
            </a:r>
            <a:r>
              <a:rPr lang="fr-FR" sz="1400" b="0" i="1" err="1">
                <a:solidFill>
                  <a:schemeClr val="tx1"/>
                </a:solidFill>
              </a:rPr>
              <a:t>is</a:t>
            </a:r>
            <a:r>
              <a:rPr lang="fr-FR" sz="1400" b="0" i="1">
                <a:solidFill>
                  <a:schemeClr val="tx1"/>
                </a:solidFill>
              </a:rPr>
              <a:t> a new </a:t>
            </a:r>
            <a:r>
              <a:rPr lang="fr-FR" sz="1400" b="0" i="1" err="1">
                <a:solidFill>
                  <a:schemeClr val="tx1"/>
                </a:solidFill>
              </a:rPr>
              <a:t>requirement</a:t>
            </a:r>
            <a:r>
              <a:rPr lang="fr-FR" sz="1400" b="0" i="1">
                <a:solidFill>
                  <a:schemeClr val="tx1"/>
                </a:solidFill>
              </a:rPr>
              <a:t>. </a:t>
            </a:r>
            <a:r>
              <a:rPr lang="fr-FR" sz="1400" b="0" i="1" err="1">
                <a:solidFill>
                  <a:schemeClr val="tx1"/>
                </a:solidFill>
              </a:rPr>
              <a:t>Entities</a:t>
            </a:r>
            <a:r>
              <a:rPr lang="fr-FR" sz="1400" b="0" i="1">
                <a:solidFill>
                  <a:schemeClr val="tx1"/>
                </a:solidFill>
              </a:rPr>
              <a:t> and </a:t>
            </a:r>
            <a:r>
              <a:rPr lang="fr-FR" sz="1400" b="0" i="1" err="1">
                <a:solidFill>
                  <a:schemeClr val="tx1"/>
                </a:solidFill>
              </a:rPr>
              <a:t>affiliates</a:t>
            </a:r>
            <a:r>
              <a:rPr lang="fr-FR" sz="1400" b="0" i="1">
                <a:solidFill>
                  <a:schemeClr val="tx1"/>
                </a:solidFill>
              </a:rPr>
              <a:t> </a:t>
            </a:r>
            <a:r>
              <a:rPr lang="fr-FR" sz="1400" b="0" i="1" err="1">
                <a:solidFill>
                  <a:schemeClr val="tx1"/>
                </a:solidFill>
              </a:rPr>
              <a:t>which</a:t>
            </a:r>
            <a:r>
              <a:rPr lang="en-US" sz="1400" b="0" i="1">
                <a:solidFill>
                  <a:schemeClr val="tx1"/>
                </a:solidFill>
              </a:rPr>
              <a:t> do not have such a procedures shall develop and implement it.</a:t>
            </a:r>
            <a:endParaRPr lang="fr-FR" sz="1100">
              <a:solidFill>
                <a:schemeClr val="tx1"/>
              </a:solidFill>
            </a:endParaRPr>
          </a:p>
        </p:txBody>
      </p:sp>
      <p:pic>
        <p:nvPicPr>
          <p:cNvPr id="8" name="Image 7">
            <a:extLst>
              <a:ext uri="{FF2B5EF4-FFF2-40B4-BE49-F238E27FC236}">
                <a16:creationId xmlns:a16="http://schemas.microsoft.com/office/drawing/2014/main" id="{17187E03-B46C-4EE9-B208-D9A716706CC4}"/>
              </a:ext>
            </a:extLst>
          </p:cNvPr>
          <p:cNvPicPr>
            <a:picLocks noChangeAspect="1"/>
          </p:cNvPicPr>
          <p:nvPr/>
        </p:nvPicPr>
        <p:blipFill>
          <a:blip r:embed="rId5"/>
          <a:stretch>
            <a:fillRect/>
          </a:stretch>
        </p:blipFill>
        <p:spPr>
          <a:xfrm>
            <a:off x="2431663" y="3950568"/>
            <a:ext cx="7267575" cy="990600"/>
          </a:xfrm>
          <a:prstGeom prst="rect">
            <a:avLst/>
          </a:prstGeom>
          <a:ln w="19050">
            <a:solidFill>
              <a:srgbClr val="376092"/>
            </a:solidFill>
          </a:ln>
        </p:spPr>
      </p:pic>
    </p:spTree>
    <p:extLst>
      <p:ext uri="{BB962C8B-B14F-4D97-AF65-F5344CB8AC3E}">
        <p14:creationId xmlns:p14="http://schemas.microsoft.com/office/powerpoint/2010/main" val="313108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pic>
        <p:nvPicPr>
          <p:cNvPr id="6" name="Image 5">
            <a:extLst>
              <a:ext uri="{FF2B5EF4-FFF2-40B4-BE49-F238E27FC236}">
                <a16:creationId xmlns:a16="http://schemas.microsoft.com/office/drawing/2014/main" id="{71EAD27A-98DD-4F78-8ADF-3B98FC44C74B}"/>
              </a:ext>
            </a:extLst>
          </p:cNvPr>
          <p:cNvPicPr>
            <a:picLocks noChangeAspect="1"/>
          </p:cNvPicPr>
          <p:nvPr/>
        </p:nvPicPr>
        <p:blipFill>
          <a:blip r:embed="rId3"/>
          <a:stretch>
            <a:fillRect/>
          </a:stretch>
        </p:blipFill>
        <p:spPr>
          <a:xfrm>
            <a:off x="2809515" y="499012"/>
            <a:ext cx="6572969" cy="963435"/>
          </a:xfrm>
          <a:prstGeom prst="rect">
            <a:avLst/>
          </a:prstGeom>
        </p:spPr>
      </p:pic>
      <p:pic>
        <p:nvPicPr>
          <p:cNvPr id="3" name="Image 2">
            <a:extLst>
              <a:ext uri="{FF2B5EF4-FFF2-40B4-BE49-F238E27FC236}">
                <a16:creationId xmlns:a16="http://schemas.microsoft.com/office/drawing/2014/main" id="{F18A9C25-CE59-47B1-9EE9-943CAA541F7E}"/>
              </a:ext>
            </a:extLst>
          </p:cNvPr>
          <p:cNvPicPr>
            <a:picLocks noChangeAspect="1"/>
          </p:cNvPicPr>
          <p:nvPr/>
        </p:nvPicPr>
        <p:blipFill>
          <a:blip r:embed="rId4"/>
          <a:stretch>
            <a:fillRect/>
          </a:stretch>
        </p:blipFill>
        <p:spPr>
          <a:xfrm>
            <a:off x="2431663" y="2204864"/>
            <a:ext cx="7267574" cy="752856"/>
          </a:xfrm>
          <a:prstGeom prst="rect">
            <a:avLst/>
          </a:prstGeom>
          <a:ln w="19050">
            <a:solidFill>
              <a:srgbClr val="376092"/>
            </a:solidFill>
          </a:ln>
        </p:spPr>
      </p:pic>
      <p:pic>
        <p:nvPicPr>
          <p:cNvPr id="5" name="Image 4">
            <a:extLst>
              <a:ext uri="{FF2B5EF4-FFF2-40B4-BE49-F238E27FC236}">
                <a16:creationId xmlns:a16="http://schemas.microsoft.com/office/drawing/2014/main" id="{F06B9F52-37EE-45F5-8CEB-64696C1D98C9}"/>
              </a:ext>
            </a:extLst>
          </p:cNvPr>
          <p:cNvPicPr>
            <a:picLocks noChangeAspect="1"/>
          </p:cNvPicPr>
          <p:nvPr/>
        </p:nvPicPr>
        <p:blipFill>
          <a:blip r:embed="rId5"/>
          <a:stretch>
            <a:fillRect/>
          </a:stretch>
        </p:blipFill>
        <p:spPr>
          <a:xfrm>
            <a:off x="2431662" y="3645024"/>
            <a:ext cx="7267573" cy="1191241"/>
          </a:xfrm>
          <a:prstGeom prst="rect">
            <a:avLst/>
          </a:prstGeom>
          <a:ln w="19050">
            <a:solidFill>
              <a:srgbClr val="376092"/>
            </a:solidFill>
          </a:ln>
        </p:spPr>
      </p:pic>
    </p:spTree>
    <p:extLst>
      <p:ext uri="{BB962C8B-B14F-4D97-AF65-F5344CB8AC3E}">
        <p14:creationId xmlns:p14="http://schemas.microsoft.com/office/powerpoint/2010/main" val="259866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sp>
        <p:nvSpPr>
          <p:cNvPr id="14" name="ZoneTexte 13">
            <a:extLst>
              <a:ext uri="{FF2B5EF4-FFF2-40B4-BE49-F238E27FC236}">
                <a16:creationId xmlns:a16="http://schemas.microsoft.com/office/drawing/2014/main" id="{2EE96EC8-4492-4528-809B-6C8DD0775760}"/>
              </a:ext>
            </a:extLst>
          </p:cNvPr>
          <p:cNvSpPr txBox="1"/>
          <p:nvPr/>
        </p:nvSpPr>
        <p:spPr>
          <a:xfrm rot="19448902">
            <a:off x="1984958" y="1819345"/>
            <a:ext cx="484428" cy="246221"/>
          </a:xfrm>
          <a:prstGeom prst="rect">
            <a:avLst/>
          </a:prstGeom>
          <a:noFill/>
        </p:spPr>
        <p:txBody>
          <a:bodyPr wrap="none" rtlCol="0">
            <a:spAutoFit/>
          </a:bodyPr>
          <a:lstStyle/>
          <a:p>
            <a:r>
              <a:rPr lang="fr-FR" sz="1000" b="1">
                <a:solidFill>
                  <a:srgbClr val="FF0000"/>
                </a:solidFill>
              </a:rPr>
              <a:t>NEW</a:t>
            </a:r>
          </a:p>
        </p:txBody>
      </p:sp>
      <p:pic>
        <p:nvPicPr>
          <p:cNvPr id="3" name="Image 2">
            <a:extLst>
              <a:ext uri="{FF2B5EF4-FFF2-40B4-BE49-F238E27FC236}">
                <a16:creationId xmlns:a16="http://schemas.microsoft.com/office/drawing/2014/main" id="{D5C71A75-C871-4AE5-80E1-9D65C5AE178F}"/>
              </a:ext>
            </a:extLst>
          </p:cNvPr>
          <p:cNvPicPr>
            <a:picLocks noChangeAspect="1"/>
          </p:cNvPicPr>
          <p:nvPr/>
        </p:nvPicPr>
        <p:blipFill>
          <a:blip r:embed="rId3"/>
          <a:stretch>
            <a:fillRect/>
          </a:stretch>
        </p:blipFill>
        <p:spPr>
          <a:xfrm>
            <a:off x="2939988" y="526242"/>
            <a:ext cx="6312024" cy="876911"/>
          </a:xfrm>
          <a:prstGeom prst="rect">
            <a:avLst/>
          </a:prstGeom>
        </p:spPr>
      </p:pic>
      <p:pic>
        <p:nvPicPr>
          <p:cNvPr id="8" name="Image 7">
            <a:extLst>
              <a:ext uri="{FF2B5EF4-FFF2-40B4-BE49-F238E27FC236}">
                <a16:creationId xmlns:a16="http://schemas.microsoft.com/office/drawing/2014/main" id="{2FF1A03A-4412-4C68-9523-173D2AF63F57}"/>
              </a:ext>
            </a:extLst>
          </p:cNvPr>
          <p:cNvPicPr>
            <a:picLocks noChangeAspect="1"/>
          </p:cNvPicPr>
          <p:nvPr/>
        </p:nvPicPr>
        <p:blipFill>
          <a:blip r:embed="rId4"/>
          <a:stretch>
            <a:fillRect/>
          </a:stretch>
        </p:blipFill>
        <p:spPr>
          <a:xfrm>
            <a:off x="2347912" y="2060848"/>
            <a:ext cx="7496176" cy="1749798"/>
          </a:xfrm>
          <a:prstGeom prst="rect">
            <a:avLst/>
          </a:prstGeom>
          <a:ln w="38100">
            <a:solidFill>
              <a:srgbClr val="00B050"/>
            </a:solidFill>
          </a:ln>
        </p:spPr>
      </p:pic>
      <p:sp>
        <p:nvSpPr>
          <p:cNvPr id="10" name="Espace réservé du texte 1">
            <a:extLst>
              <a:ext uri="{FF2B5EF4-FFF2-40B4-BE49-F238E27FC236}">
                <a16:creationId xmlns:a16="http://schemas.microsoft.com/office/drawing/2014/main" id="{5F633928-AD66-4B71-9791-B94600F8CAD2}"/>
              </a:ext>
            </a:extLst>
          </p:cNvPr>
          <p:cNvSpPr txBox="1">
            <a:spLocks/>
          </p:cNvSpPr>
          <p:nvPr/>
        </p:nvSpPr>
        <p:spPr>
          <a:xfrm>
            <a:off x="1952376" y="4298334"/>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err="1">
                <a:solidFill>
                  <a:schemeClr val="tx1"/>
                </a:solidFill>
              </a:rPr>
              <a:t>What’s</a:t>
            </a:r>
            <a:r>
              <a:rPr lang="fr-FR" sz="1400" b="0" i="1" u="sng">
                <a:solidFill>
                  <a:schemeClr val="tx1"/>
                </a:solidFill>
              </a:rPr>
              <a:t> new ?</a:t>
            </a:r>
            <a:endParaRPr lang="fr-FR" sz="1400" b="0" i="1">
              <a:solidFill>
                <a:schemeClr val="tx1"/>
              </a:solidFill>
            </a:endParaRPr>
          </a:p>
          <a:p>
            <a:pPr marL="0" indent="0" algn="just"/>
            <a:endParaRPr lang="fr-FR" sz="1400" b="0" i="1">
              <a:solidFill>
                <a:schemeClr val="tx1"/>
              </a:solidFill>
            </a:endParaRPr>
          </a:p>
          <a:p>
            <a:pPr marL="285750" indent="-285750" algn="just">
              <a:buFont typeface="Wingdings" panose="05000000000000000000" pitchFamily="2" charset="2"/>
              <a:buChar char=""/>
            </a:pPr>
            <a:r>
              <a:rPr lang="en-US" sz="1400" b="0" i="1">
                <a:solidFill>
                  <a:schemeClr val="tx1"/>
                </a:solidFill>
              </a:rPr>
              <a:t>The identification of PPE is based on an analysis of residual risks. This risk analysis is documented.</a:t>
            </a:r>
          </a:p>
          <a:p>
            <a:pPr marL="285750" indent="-285750" algn="just">
              <a:buFont typeface="Wingdings" panose="05000000000000000000" pitchFamily="2" charset="2"/>
              <a:buChar char=""/>
            </a:pPr>
            <a:endParaRPr lang="en-US" sz="1400" b="0" i="1">
              <a:solidFill>
                <a:schemeClr val="tx1"/>
              </a:solidFill>
            </a:endParaRPr>
          </a:p>
          <a:p>
            <a:pPr marL="285750" indent="-285750" algn="just">
              <a:buFont typeface="Wingdings" panose="05000000000000000000" pitchFamily="2" charset="2"/>
              <a:buChar char=""/>
            </a:pPr>
            <a:r>
              <a:rPr lang="en-US" sz="1400" b="0" i="1">
                <a:solidFill>
                  <a:schemeClr val="tx1"/>
                </a:solidFill>
              </a:rPr>
              <a:t>Each site must have drawn up a list of the PPE required according to the areas/activities.</a:t>
            </a:r>
            <a:endParaRPr lang="fr-FR" sz="1100">
              <a:solidFill>
                <a:schemeClr val="tx1"/>
              </a:solidFill>
            </a:endParaRPr>
          </a:p>
        </p:txBody>
      </p:sp>
    </p:spTree>
    <p:extLst>
      <p:ext uri="{BB962C8B-B14F-4D97-AF65-F5344CB8AC3E}">
        <p14:creationId xmlns:p14="http://schemas.microsoft.com/office/powerpoint/2010/main" val="311192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sp>
        <p:nvSpPr>
          <p:cNvPr id="16" name="ZoneTexte 15"/>
          <p:cNvSpPr txBox="1"/>
          <p:nvPr/>
        </p:nvSpPr>
        <p:spPr>
          <a:xfrm rot="19448902">
            <a:off x="1883075" y="1531814"/>
            <a:ext cx="484428" cy="246221"/>
          </a:xfrm>
          <a:prstGeom prst="rect">
            <a:avLst/>
          </a:prstGeom>
          <a:noFill/>
        </p:spPr>
        <p:txBody>
          <a:bodyPr wrap="none" rtlCol="0">
            <a:spAutoFit/>
          </a:bodyPr>
          <a:lstStyle/>
          <a:p>
            <a:r>
              <a:rPr lang="fr-FR" sz="1000" b="1">
                <a:solidFill>
                  <a:srgbClr val="FF0000"/>
                </a:solidFill>
              </a:rPr>
              <a:t>NEW</a:t>
            </a:r>
          </a:p>
        </p:txBody>
      </p:sp>
      <p:pic>
        <p:nvPicPr>
          <p:cNvPr id="3" name="Image 2">
            <a:extLst>
              <a:ext uri="{FF2B5EF4-FFF2-40B4-BE49-F238E27FC236}">
                <a16:creationId xmlns:a16="http://schemas.microsoft.com/office/drawing/2014/main" id="{D26FDC6E-56E1-4DDD-BB53-F5B66528478B}"/>
              </a:ext>
            </a:extLst>
          </p:cNvPr>
          <p:cNvPicPr>
            <a:picLocks noChangeAspect="1"/>
          </p:cNvPicPr>
          <p:nvPr/>
        </p:nvPicPr>
        <p:blipFill>
          <a:blip r:embed="rId3"/>
          <a:stretch>
            <a:fillRect/>
          </a:stretch>
        </p:blipFill>
        <p:spPr>
          <a:xfrm>
            <a:off x="3063088" y="491040"/>
            <a:ext cx="6515249" cy="897736"/>
          </a:xfrm>
          <a:prstGeom prst="rect">
            <a:avLst/>
          </a:prstGeom>
        </p:spPr>
      </p:pic>
      <p:pic>
        <p:nvPicPr>
          <p:cNvPr id="8" name="Image 7">
            <a:extLst>
              <a:ext uri="{FF2B5EF4-FFF2-40B4-BE49-F238E27FC236}">
                <a16:creationId xmlns:a16="http://schemas.microsoft.com/office/drawing/2014/main" id="{6824A52D-A5C1-4CCB-9424-D165225E3205}"/>
              </a:ext>
            </a:extLst>
          </p:cNvPr>
          <p:cNvPicPr>
            <a:picLocks noChangeAspect="1"/>
          </p:cNvPicPr>
          <p:nvPr/>
        </p:nvPicPr>
        <p:blipFill>
          <a:blip r:embed="rId4"/>
          <a:stretch>
            <a:fillRect/>
          </a:stretch>
        </p:blipFill>
        <p:spPr>
          <a:xfrm>
            <a:off x="2311908" y="1790832"/>
            <a:ext cx="7496175" cy="1638168"/>
          </a:xfrm>
          <a:prstGeom prst="rect">
            <a:avLst/>
          </a:prstGeom>
          <a:ln w="38100">
            <a:solidFill>
              <a:srgbClr val="00B050"/>
            </a:solidFill>
          </a:ln>
        </p:spPr>
      </p:pic>
      <p:sp>
        <p:nvSpPr>
          <p:cNvPr id="9" name="Espace réservé du texte 1">
            <a:extLst>
              <a:ext uri="{FF2B5EF4-FFF2-40B4-BE49-F238E27FC236}">
                <a16:creationId xmlns:a16="http://schemas.microsoft.com/office/drawing/2014/main" id="{6D89A041-BCA7-4C2F-92D8-74308DD468B7}"/>
              </a:ext>
            </a:extLst>
          </p:cNvPr>
          <p:cNvSpPr txBox="1">
            <a:spLocks/>
          </p:cNvSpPr>
          <p:nvPr/>
        </p:nvSpPr>
        <p:spPr>
          <a:xfrm>
            <a:off x="1539912" y="4437613"/>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err="1">
                <a:solidFill>
                  <a:schemeClr val="tx1"/>
                </a:solidFill>
              </a:rPr>
              <a:t>What’s</a:t>
            </a:r>
            <a:r>
              <a:rPr lang="fr-FR" sz="1400" b="0" i="1" u="sng">
                <a:solidFill>
                  <a:schemeClr val="tx1"/>
                </a:solidFill>
              </a:rPr>
              <a:t> new?</a:t>
            </a:r>
            <a:endParaRPr lang="fr-FR" sz="1400" b="0" i="1">
              <a:solidFill>
                <a:schemeClr val="tx1"/>
              </a:solidFill>
            </a:endParaRPr>
          </a:p>
          <a:p>
            <a:pPr marL="285750" indent="-285750" algn="just">
              <a:buFont typeface="Wingdings" panose="05000000000000000000" pitchFamily="2" charset="2"/>
              <a:buChar char=""/>
            </a:pPr>
            <a:endParaRPr lang="fr-FR" sz="1400" b="0" i="1">
              <a:solidFill>
                <a:schemeClr val="tx1"/>
              </a:solidFill>
            </a:endParaRPr>
          </a:p>
          <a:p>
            <a:pPr marL="285750" indent="-285750" algn="just">
              <a:buFont typeface="Wingdings" panose="05000000000000000000" pitchFamily="2" charset="2"/>
              <a:buChar char=""/>
            </a:pPr>
            <a:r>
              <a:rPr lang="en-US" sz="1400" b="0" i="1">
                <a:solidFill>
                  <a:schemeClr val="tx1"/>
                </a:solidFill>
              </a:rPr>
              <a:t>Integration of the procurement process and systemisation of the PPE specifications.</a:t>
            </a:r>
            <a:endParaRPr lang="fr-FR" sz="1400" b="0" i="1">
              <a:solidFill>
                <a:schemeClr val="tx1"/>
              </a:solidFill>
            </a:endParaRPr>
          </a:p>
        </p:txBody>
      </p:sp>
    </p:spTree>
    <p:extLst>
      <p:ext uri="{BB962C8B-B14F-4D97-AF65-F5344CB8AC3E}">
        <p14:creationId xmlns:p14="http://schemas.microsoft.com/office/powerpoint/2010/main" val="146708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pic>
        <p:nvPicPr>
          <p:cNvPr id="3" name="Image 2">
            <a:extLst>
              <a:ext uri="{FF2B5EF4-FFF2-40B4-BE49-F238E27FC236}">
                <a16:creationId xmlns:a16="http://schemas.microsoft.com/office/drawing/2014/main" id="{478A334A-CBD0-43A7-9F78-C6971B9E945C}"/>
              </a:ext>
            </a:extLst>
          </p:cNvPr>
          <p:cNvPicPr>
            <a:picLocks noChangeAspect="1"/>
          </p:cNvPicPr>
          <p:nvPr/>
        </p:nvPicPr>
        <p:blipFill>
          <a:blip r:embed="rId3"/>
          <a:stretch>
            <a:fillRect/>
          </a:stretch>
        </p:blipFill>
        <p:spPr>
          <a:xfrm>
            <a:off x="2857425" y="529561"/>
            <a:ext cx="6477149" cy="902334"/>
          </a:xfrm>
          <a:prstGeom prst="rect">
            <a:avLst/>
          </a:prstGeom>
        </p:spPr>
      </p:pic>
      <p:pic>
        <p:nvPicPr>
          <p:cNvPr id="9" name="Image 8">
            <a:extLst>
              <a:ext uri="{FF2B5EF4-FFF2-40B4-BE49-F238E27FC236}">
                <a16:creationId xmlns:a16="http://schemas.microsoft.com/office/drawing/2014/main" id="{19C1199D-F21C-493C-86F9-D0ED001D15A3}"/>
              </a:ext>
            </a:extLst>
          </p:cNvPr>
          <p:cNvPicPr>
            <a:picLocks noChangeAspect="1"/>
          </p:cNvPicPr>
          <p:nvPr/>
        </p:nvPicPr>
        <p:blipFill>
          <a:blip r:embed="rId4"/>
          <a:stretch>
            <a:fillRect/>
          </a:stretch>
        </p:blipFill>
        <p:spPr>
          <a:xfrm>
            <a:off x="2347911" y="1741147"/>
            <a:ext cx="7496175" cy="2409116"/>
          </a:xfrm>
          <a:prstGeom prst="rect">
            <a:avLst/>
          </a:prstGeom>
          <a:ln w="19050">
            <a:solidFill>
              <a:srgbClr val="376092"/>
            </a:solidFill>
          </a:ln>
        </p:spPr>
      </p:pic>
      <p:pic>
        <p:nvPicPr>
          <p:cNvPr id="5" name="Image 4">
            <a:extLst>
              <a:ext uri="{FF2B5EF4-FFF2-40B4-BE49-F238E27FC236}">
                <a16:creationId xmlns:a16="http://schemas.microsoft.com/office/drawing/2014/main" id="{5CF5DB2B-6321-4A95-9C43-70F99186C8CF}"/>
              </a:ext>
            </a:extLst>
          </p:cNvPr>
          <p:cNvPicPr>
            <a:picLocks noChangeAspect="1"/>
          </p:cNvPicPr>
          <p:nvPr/>
        </p:nvPicPr>
        <p:blipFill>
          <a:blip r:embed="rId5"/>
          <a:stretch>
            <a:fillRect/>
          </a:stretch>
        </p:blipFill>
        <p:spPr>
          <a:xfrm>
            <a:off x="2347910" y="4309875"/>
            <a:ext cx="7496175" cy="1653109"/>
          </a:xfrm>
          <a:prstGeom prst="rect">
            <a:avLst/>
          </a:prstGeom>
          <a:ln w="38100">
            <a:solidFill>
              <a:srgbClr val="00B050"/>
            </a:solidFill>
          </a:ln>
        </p:spPr>
      </p:pic>
      <p:sp>
        <p:nvSpPr>
          <p:cNvPr id="12" name="ZoneTexte 11">
            <a:extLst>
              <a:ext uri="{FF2B5EF4-FFF2-40B4-BE49-F238E27FC236}">
                <a16:creationId xmlns:a16="http://schemas.microsoft.com/office/drawing/2014/main" id="{B1030064-C4D3-4F9C-938B-227FA4208B3B}"/>
              </a:ext>
            </a:extLst>
          </p:cNvPr>
          <p:cNvSpPr txBox="1"/>
          <p:nvPr/>
        </p:nvSpPr>
        <p:spPr>
          <a:xfrm rot="19448902">
            <a:off x="1837268" y="4268800"/>
            <a:ext cx="484428" cy="246221"/>
          </a:xfrm>
          <a:prstGeom prst="rect">
            <a:avLst/>
          </a:prstGeom>
          <a:noFill/>
        </p:spPr>
        <p:txBody>
          <a:bodyPr wrap="none" rtlCol="0">
            <a:spAutoFit/>
          </a:bodyPr>
          <a:lstStyle/>
          <a:p>
            <a:r>
              <a:rPr lang="fr-FR" sz="1000" b="1">
                <a:solidFill>
                  <a:srgbClr val="FF0000"/>
                </a:solidFill>
              </a:rPr>
              <a:t>NEW</a:t>
            </a:r>
          </a:p>
        </p:txBody>
      </p:sp>
      <p:sp>
        <p:nvSpPr>
          <p:cNvPr id="13" name="Espace réservé du texte 1">
            <a:extLst>
              <a:ext uri="{FF2B5EF4-FFF2-40B4-BE49-F238E27FC236}">
                <a16:creationId xmlns:a16="http://schemas.microsoft.com/office/drawing/2014/main" id="{04990286-A187-4336-90FA-AA9E97CCBEC5}"/>
              </a:ext>
            </a:extLst>
          </p:cNvPr>
          <p:cNvSpPr txBox="1">
            <a:spLocks/>
          </p:cNvSpPr>
          <p:nvPr/>
        </p:nvSpPr>
        <p:spPr>
          <a:xfrm>
            <a:off x="2170636" y="6108759"/>
            <a:ext cx="9112176" cy="4547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err="1">
                <a:solidFill>
                  <a:schemeClr val="tx1"/>
                </a:solidFill>
              </a:rPr>
              <a:t>What’s</a:t>
            </a:r>
            <a:r>
              <a:rPr lang="fr-FR" sz="1400" b="0" i="1" u="sng">
                <a:solidFill>
                  <a:schemeClr val="tx1"/>
                </a:solidFill>
              </a:rPr>
              <a:t> new?</a:t>
            </a:r>
            <a:r>
              <a:rPr lang="en-US" sz="1400" b="0" i="1">
                <a:solidFill>
                  <a:schemeClr val="tx1"/>
                </a:solidFill>
              </a:rPr>
              <a:t>   Issuance of an HSE alert in the event of a PPE integrity defect.</a:t>
            </a:r>
            <a:endParaRPr lang="fr-FR" sz="1400" b="0" i="1">
              <a:solidFill>
                <a:schemeClr val="tx1"/>
              </a:solidFill>
            </a:endParaRPr>
          </a:p>
        </p:txBody>
      </p:sp>
    </p:spTree>
    <p:extLst>
      <p:ext uri="{BB962C8B-B14F-4D97-AF65-F5344CB8AC3E}">
        <p14:creationId xmlns:p14="http://schemas.microsoft.com/office/powerpoint/2010/main" val="194486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pic>
        <p:nvPicPr>
          <p:cNvPr id="16" name="Image 15">
            <a:extLst>
              <a:ext uri="{FF2B5EF4-FFF2-40B4-BE49-F238E27FC236}">
                <a16:creationId xmlns:a16="http://schemas.microsoft.com/office/drawing/2014/main" id="{CD31CEAB-BF03-4500-9188-30E25A28E9DE}"/>
              </a:ext>
            </a:extLst>
          </p:cNvPr>
          <p:cNvPicPr>
            <a:picLocks noChangeAspect="1"/>
          </p:cNvPicPr>
          <p:nvPr/>
        </p:nvPicPr>
        <p:blipFill>
          <a:blip r:embed="rId3"/>
          <a:stretch>
            <a:fillRect/>
          </a:stretch>
        </p:blipFill>
        <p:spPr>
          <a:xfrm>
            <a:off x="2939987" y="511947"/>
            <a:ext cx="6312025" cy="917798"/>
          </a:xfrm>
          <a:prstGeom prst="rect">
            <a:avLst/>
          </a:prstGeom>
        </p:spPr>
      </p:pic>
      <p:pic>
        <p:nvPicPr>
          <p:cNvPr id="8" name="Image 7">
            <a:extLst>
              <a:ext uri="{FF2B5EF4-FFF2-40B4-BE49-F238E27FC236}">
                <a16:creationId xmlns:a16="http://schemas.microsoft.com/office/drawing/2014/main" id="{CF6054CF-61A1-444B-B270-BB100C873FC3}"/>
              </a:ext>
            </a:extLst>
          </p:cNvPr>
          <p:cNvPicPr>
            <a:picLocks noChangeAspect="1"/>
          </p:cNvPicPr>
          <p:nvPr/>
        </p:nvPicPr>
        <p:blipFill>
          <a:blip r:embed="rId4"/>
          <a:stretch>
            <a:fillRect/>
          </a:stretch>
        </p:blipFill>
        <p:spPr>
          <a:xfrm>
            <a:off x="2783632" y="1815663"/>
            <a:ext cx="7496174" cy="1618255"/>
          </a:xfrm>
          <a:prstGeom prst="rect">
            <a:avLst/>
          </a:prstGeom>
          <a:ln w="19050">
            <a:solidFill>
              <a:srgbClr val="376092"/>
            </a:solidFill>
          </a:ln>
        </p:spPr>
      </p:pic>
      <p:pic>
        <p:nvPicPr>
          <p:cNvPr id="3" name="Image 2">
            <a:extLst>
              <a:ext uri="{FF2B5EF4-FFF2-40B4-BE49-F238E27FC236}">
                <a16:creationId xmlns:a16="http://schemas.microsoft.com/office/drawing/2014/main" id="{50DF29A9-1BFF-466A-B5C6-E8FCA119066E}"/>
              </a:ext>
            </a:extLst>
          </p:cNvPr>
          <p:cNvPicPr>
            <a:picLocks noChangeAspect="1"/>
          </p:cNvPicPr>
          <p:nvPr/>
        </p:nvPicPr>
        <p:blipFill>
          <a:blip r:embed="rId5"/>
          <a:stretch>
            <a:fillRect/>
          </a:stretch>
        </p:blipFill>
        <p:spPr>
          <a:xfrm>
            <a:off x="2779058" y="4038978"/>
            <a:ext cx="7496173" cy="1118214"/>
          </a:xfrm>
          <a:prstGeom prst="rect">
            <a:avLst/>
          </a:prstGeom>
          <a:ln w="19050">
            <a:solidFill>
              <a:srgbClr val="376092"/>
            </a:solidFill>
          </a:ln>
        </p:spPr>
      </p:pic>
    </p:spTree>
    <p:extLst>
      <p:ext uri="{BB962C8B-B14F-4D97-AF65-F5344CB8AC3E}">
        <p14:creationId xmlns:p14="http://schemas.microsoft.com/office/powerpoint/2010/main" val="3388766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710F96DE96E34CA1AEFECAC5FF352F" ma:contentTypeVersion="7" ma:contentTypeDescription="Crée un document." ma:contentTypeScope="" ma:versionID="c2de01367e194ddac52266cb1641dea6">
  <xsd:schema xmlns:xsd="http://www.w3.org/2001/XMLSchema" xmlns:xs="http://www.w3.org/2001/XMLSchema" xmlns:p="http://schemas.microsoft.com/office/2006/metadata/properties" xmlns:ns2="e9eab1f7-df3c-4dae-a04f-1b0630efc4bf" targetNamespace="http://schemas.microsoft.com/office/2006/metadata/properties" ma:root="true" ma:fieldsID="4840c6f823946f2c6a105ddbaeffb388" ns2:_="">
    <xsd:import namespace="e9eab1f7-df3c-4dae-a04f-1b0630efc4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b1f7-df3c-4dae-a04f-1b0630efc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28880-4EC3-42B1-89DC-C15B367A3A0F}">
  <ds:schemaRefs>
    <ds:schemaRef ds:uri="e9eab1f7-df3c-4dae-a04f-1b0630efc4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9F6862-519E-4D3B-959E-8B8E74B90771}">
  <ds:schemaRefs>
    <ds:schemaRef ds:uri="http://schemas.microsoft.com/office/2006/metadata/properties"/>
    <ds:schemaRef ds:uri="http://www.w3.org/XML/1998/namespace"/>
    <ds:schemaRef ds:uri="e9eab1f7-df3c-4dae-a04f-1b0630efc4bf"/>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FD88F68-0A51-4E62-AAE4-E730753D5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Widescreen</PresentationFormat>
  <Paragraphs>75</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Wingdings</vt:lpstr>
      <vt:lpstr/>
      <vt:lpstr>HSE requirements for personal protective equipment HSE GROUP RULE (CR-GR-HSE-406)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Graeme SHARP</cp:lastModifiedBy>
  <cp:revision>1</cp:revision>
  <cp:lastPrinted>2019-06-19T14:48:18Z</cp:lastPrinted>
  <dcterms:modified xsi:type="dcterms:W3CDTF">2020-03-19T10:03:47Z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0x010100A2710F96DE96E34CA1AEFECAC5FF352F</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2b30ed1b-e95f-40b5-af89-828263f287a7_Enabled">
    <vt:lpwstr>True</vt:lpwstr>
  </property>
  <property fmtid="{D5CDD505-2E9C-101B-9397-08002B2CF9AE}" pid="14" name="MSIP_Label_2b30ed1b-e95f-40b5-af89-828263f287a7_SiteId">
    <vt:lpwstr>329e91b0-e21f-48fb-a071-456717ecc28e</vt:lpwstr>
  </property>
  <property fmtid="{D5CDD505-2E9C-101B-9397-08002B2CF9AE}" pid="15" name="MSIP_Label_2b30ed1b-e95f-40b5-af89-828263f287a7_Owner">
    <vt:lpwstr>graeme.sharp@total.com</vt:lpwstr>
  </property>
  <property fmtid="{D5CDD505-2E9C-101B-9397-08002B2CF9AE}" pid="16" name="MSIP_Label_2b30ed1b-e95f-40b5-af89-828263f287a7_SetDate">
    <vt:lpwstr>2020-03-19T10:01:57.1463627Z</vt:lpwstr>
  </property>
  <property fmtid="{D5CDD505-2E9C-101B-9397-08002B2CF9AE}" pid="17" name="MSIP_Label_2b30ed1b-e95f-40b5-af89-828263f287a7_Name">
    <vt:lpwstr>Restricted</vt:lpwstr>
  </property>
  <property fmtid="{D5CDD505-2E9C-101B-9397-08002B2CF9AE}" pid="18" name="MSIP_Label_2b30ed1b-e95f-40b5-af89-828263f287a7_Application">
    <vt:lpwstr>Microsoft Azure Information Protection</vt:lpwstr>
  </property>
  <property fmtid="{D5CDD505-2E9C-101B-9397-08002B2CF9AE}" pid="19" name="MSIP_Label_2b30ed1b-e95f-40b5-af89-828263f287a7_ActionId">
    <vt:lpwstr>c69a8cef-d213-4e9b-8a95-8107d8c3b950</vt:lpwstr>
  </property>
  <property fmtid="{D5CDD505-2E9C-101B-9397-08002B2CF9AE}" pid="20" name="MSIP_Label_2b30ed1b-e95f-40b5-af89-828263f287a7_Extended_MSFT_Method">
    <vt:lpwstr>Automatic</vt:lpwstr>
  </property>
  <property fmtid="{D5CDD505-2E9C-101B-9397-08002B2CF9AE}" pid="21" name="Sensitivity">
    <vt:lpwstr>Restricted</vt:lpwstr>
  </property>
</Properties>
</file>