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23"/>
  </p:notesMasterIdLst>
  <p:handoutMasterIdLst>
    <p:handoutMasterId r:id="rId24"/>
  </p:handoutMasterIdLst>
  <p:sldIdLst>
    <p:sldId id="484" r:id="rId8"/>
    <p:sldId id="1958" r:id="rId9"/>
    <p:sldId id="1967" r:id="rId10"/>
    <p:sldId id="493" r:id="rId11"/>
    <p:sldId id="1966" r:id="rId12"/>
    <p:sldId id="517" r:id="rId13"/>
    <p:sldId id="1959" r:id="rId14"/>
    <p:sldId id="1969" r:id="rId15"/>
    <p:sldId id="1960" r:id="rId16"/>
    <p:sldId id="1970" r:id="rId17"/>
    <p:sldId id="1971" r:id="rId18"/>
    <p:sldId id="1972" r:id="rId19"/>
    <p:sldId id="1973" r:id="rId20"/>
    <p:sldId id="1974" r:id="rId21"/>
    <p:sldId id="1975" r:id="rId22"/>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A09CE4-F332-4FE0-8ED5-74FD4D206F20}">
          <p14:sldIdLst>
            <p14:sldId id="484"/>
            <p14:sldId id="1958"/>
            <p14:sldId id="1967"/>
            <p14:sldId id="493"/>
            <p14:sldId id="1966"/>
            <p14:sldId id="517"/>
            <p14:sldId id="1959"/>
            <p14:sldId id="1969"/>
            <p14:sldId id="1960"/>
            <p14:sldId id="1970"/>
            <p14:sldId id="1971"/>
            <p14:sldId id="1972"/>
            <p14:sldId id="1973"/>
            <p14:sldId id="1974"/>
            <p14:sldId id="197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96B8CA-2701-40FB-ABD5-520852E22C0F}" v="59" dt="2022-10-18T13:14:12.724"/>
    <p1510:client id="{2E6B1D53-A7F9-4C57-A152-7AE34337A9C3}" v="9" dt="2022-10-19T12:38:08.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91" autoAdjust="0"/>
    <p:restoredTop sz="95859" autoAdjust="0"/>
  </p:normalViewPr>
  <p:slideViewPr>
    <p:cSldViewPr snapToGrid="0">
      <p:cViewPr varScale="1">
        <p:scale>
          <a:sx n="114" d="100"/>
          <a:sy n="114" d="100"/>
        </p:scale>
        <p:origin x="942" y="10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25" d="100"/>
        <a:sy n="125" d="100"/>
      </p:scale>
      <p:origin x="0" y="-198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1B15B5-0664-4540-9FF0-2FECB9D0DF81}" type="doc">
      <dgm:prSet loTypeId="urn:microsoft.com/office/officeart/2005/8/layout/process2" loCatId="process" qsTypeId="urn:microsoft.com/office/officeart/2005/8/quickstyle/simple1" qsCatId="simple" csTypeId="urn:microsoft.com/office/officeart/2005/8/colors/accent1_3" csCatId="accent1" phldr="1"/>
      <dgm:spPr/>
      <dgm:t>
        <a:bodyPr/>
        <a:lstStyle/>
        <a:p>
          <a:endParaRPr lang="fr-FR"/>
        </a:p>
      </dgm:t>
    </dgm:pt>
    <dgm:pt modelId="{A01896EF-DC96-4F16-A1A9-C167B5198AE9}">
      <dgm:prSet phldrT="[Text]" custT="1"/>
      <dgm:spPr>
        <a:ln cap="rnd">
          <a:noFill/>
        </a:ln>
      </dgm:spPr>
      <dgm:t>
        <a:bodyPr/>
        <a:lstStyle/>
        <a:p>
          <a:r>
            <a:rPr lang="fr-FR" sz="1400" b="1" noProof="0" dirty="0"/>
            <a:t>Procédure</a:t>
          </a:r>
          <a:br>
            <a:rPr lang="fr-FR" sz="1400" b="1" noProof="0" dirty="0"/>
          </a:br>
          <a:r>
            <a:rPr lang="fr-FR" sz="1400" b="1" noProof="0" dirty="0"/>
            <a:t>de gestion des opérations de levage</a:t>
          </a:r>
          <a:endParaRPr lang="fr-FR" sz="1400" b="0" noProof="0" dirty="0"/>
        </a:p>
      </dgm:t>
    </dgm:pt>
    <dgm:pt modelId="{D3771259-E7AD-4877-A086-6046B92ABFB3}" type="parTrans" cxnId="{4ACB0426-8971-4846-9D47-CD72089125D6}">
      <dgm:prSet/>
      <dgm:spPr/>
      <dgm:t>
        <a:bodyPr/>
        <a:lstStyle/>
        <a:p>
          <a:endParaRPr lang="fr-FR">
            <a:solidFill>
              <a:schemeClr val="tx1"/>
            </a:solidFill>
          </a:endParaRPr>
        </a:p>
      </dgm:t>
    </dgm:pt>
    <dgm:pt modelId="{E6D852DD-649F-49C5-B2F6-73AA61C451F2}" type="sibTrans" cxnId="{4ACB0426-8971-4846-9D47-CD72089125D6}">
      <dgm:prSet/>
      <dgm:spPr/>
      <dgm:t>
        <a:bodyPr/>
        <a:lstStyle/>
        <a:p>
          <a:endParaRPr lang="fr-FR">
            <a:solidFill>
              <a:schemeClr val="tx1"/>
            </a:solidFill>
          </a:endParaRPr>
        </a:p>
      </dgm:t>
    </dgm:pt>
    <dgm:pt modelId="{512FFC5F-D8B0-48C7-9E08-CBBECC5ABDE7}">
      <dgm:prSet phldrT="[Text]" custT="1"/>
      <dgm:spPr/>
      <dgm:t>
        <a:bodyPr/>
        <a:lstStyle/>
        <a:p>
          <a:r>
            <a:rPr lang="en-GB" sz="1400" b="1" dirty="0"/>
            <a:t>Organisation</a:t>
          </a:r>
          <a:endParaRPr lang="fr-FR" sz="1400" b="0" dirty="0"/>
        </a:p>
      </dgm:t>
    </dgm:pt>
    <dgm:pt modelId="{12FE93A0-4021-4279-A08A-2C39E443978E}" type="parTrans" cxnId="{7BF8507C-C114-4737-A487-8832B8B99EEA}">
      <dgm:prSet/>
      <dgm:spPr/>
      <dgm:t>
        <a:bodyPr/>
        <a:lstStyle/>
        <a:p>
          <a:endParaRPr lang="fr-FR">
            <a:solidFill>
              <a:schemeClr val="tx1"/>
            </a:solidFill>
          </a:endParaRPr>
        </a:p>
      </dgm:t>
    </dgm:pt>
    <dgm:pt modelId="{F5A162B8-536C-4AFA-A02A-2F04F299693D}" type="sibTrans" cxnId="{7BF8507C-C114-4737-A487-8832B8B99EEA}">
      <dgm:prSet/>
      <dgm:spPr/>
      <dgm:t>
        <a:bodyPr/>
        <a:lstStyle/>
        <a:p>
          <a:endParaRPr lang="fr-FR">
            <a:solidFill>
              <a:schemeClr val="tx1"/>
            </a:solidFill>
          </a:endParaRPr>
        </a:p>
      </dgm:t>
    </dgm:pt>
    <dgm:pt modelId="{7A393BCB-72AF-4038-84AC-8A536B87DBEC}">
      <dgm:prSet phldrT="[Text]" custT="1"/>
      <dgm:spPr/>
      <dgm:t>
        <a:bodyPr/>
        <a:lstStyle/>
        <a:p>
          <a:r>
            <a:rPr lang="fr-FR" sz="1400" b="1" dirty="0"/>
            <a:t>Gestion des équipements de levage</a:t>
          </a:r>
          <a:endParaRPr lang="fr-FR" sz="1400" b="0" dirty="0"/>
        </a:p>
      </dgm:t>
    </dgm:pt>
    <dgm:pt modelId="{A8E92FD2-B6F4-4139-BA33-BC84B089B3E4}" type="parTrans" cxnId="{0DD29D67-0922-4EF5-A980-42F0DCC17D03}">
      <dgm:prSet/>
      <dgm:spPr/>
      <dgm:t>
        <a:bodyPr/>
        <a:lstStyle/>
        <a:p>
          <a:endParaRPr lang="fr-FR">
            <a:solidFill>
              <a:schemeClr val="tx1"/>
            </a:solidFill>
          </a:endParaRPr>
        </a:p>
      </dgm:t>
    </dgm:pt>
    <dgm:pt modelId="{2888631C-3B3A-4106-B9AD-6B05853F7BEA}" type="sibTrans" cxnId="{0DD29D67-0922-4EF5-A980-42F0DCC17D03}">
      <dgm:prSet/>
      <dgm:spPr/>
      <dgm:t>
        <a:bodyPr/>
        <a:lstStyle/>
        <a:p>
          <a:endParaRPr lang="fr-FR">
            <a:solidFill>
              <a:schemeClr val="tx1"/>
            </a:solidFill>
          </a:endParaRPr>
        </a:p>
      </dgm:t>
    </dgm:pt>
    <dgm:pt modelId="{3C61DA82-823D-4412-9C28-2F26DA7ECE28}">
      <dgm:prSet phldrT="[Text]" custT="1"/>
      <dgm:spPr/>
      <dgm:t>
        <a:bodyPr/>
        <a:lstStyle/>
        <a:p>
          <a:r>
            <a:rPr lang="fr-FR" sz="1400" b="1" dirty="0"/>
            <a:t>Planification et préparation des opérations de levage</a:t>
          </a:r>
          <a:endParaRPr lang="fr-FR" sz="1400" b="0" dirty="0"/>
        </a:p>
      </dgm:t>
    </dgm:pt>
    <dgm:pt modelId="{A8251B08-7EC6-4066-BB69-AF00D9491632}" type="parTrans" cxnId="{2AD9C4D0-891B-4078-8D70-031F05A789E0}">
      <dgm:prSet/>
      <dgm:spPr/>
      <dgm:t>
        <a:bodyPr/>
        <a:lstStyle/>
        <a:p>
          <a:endParaRPr lang="fr-FR">
            <a:solidFill>
              <a:schemeClr val="tx1"/>
            </a:solidFill>
          </a:endParaRPr>
        </a:p>
      </dgm:t>
    </dgm:pt>
    <dgm:pt modelId="{F96F004C-6751-4EC3-8909-3B796ADAD64F}" type="sibTrans" cxnId="{2AD9C4D0-891B-4078-8D70-031F05A789E0}">
      <dgm:prSet/>
      <dgm:spPr/>
      <dgm:t>
        <a:bodyPr/>
        <a:lstStyle/>
        <a:p>
          <a:endParaRPr lang="fr-FR">
            <a:solidFill>
              <a:schemeClr val="tx1"/>
            </a:solidFill>
          </a:endParaRPr>
        </a:p>
      </dgm:t>
    </dgm:pt>
    <dgm:pt modelId="{E2CCA739-9E4D-402E-964A-9A7FC5B40229}">
      <dgm:prSet phldrT="[Text]" custT="1"/>
      <dgm:spPr/>
      <dgm:t>
        <a:bodyPr/>
        <a:lstStyle/>
        <a:p>
          <a:r>
            <a:rPr lang="fr-FR" sz="1400" b="1" noProof="0" dirty="0"/>
            <a:t>Exécution de l’opération de levage</a:t>
          </a:r>
          <a:endParaRPr lang="fr-FR" sz="1400" b="0" dirty="0"/>
        </a:p>
      </dgm:t>
    </dgm:pt>
    <dgm:pt modelId="{0D026E7A-956E-4181-858B-D6AB9511898E}" type="sibTrans" cxnId="{B66252C6-70E3-4AD4-AC88-3E6D2E5F7F6E}">
      <dgm:prSet/>
      <dgm:spPr/>
      <dgm:t>
        <a:bodyPr/>
        <a:lstStyle/>
        <a:p>
          <a:endParaRPr lang="fr-FR">
            <a:solidFill>
              <a:schemeClr val="tx1"/>
            </a:solidFill>
          </a:endParaRPr>
        </a:p>
      </dgm:t>
    </dgm:pt>
    <dgm:pt modelId="{F9894C2D-4E50-40DA-8A99-84118A7D583F}" type="parTrans" cxnId="{B66252C6-70E3-4AD4-AC88-3E6D2E5F7F6E}">
      <dgm:prSet/>
      <dgm:spPr/>
      <dgm:t>
        <a:bodyPr/>
        <a:lstStyle/>
        <a:p>
          <a:endParaRPr lang="fr-FR">
            <a:solidFill>
              <a:schemeClr val="tx1"/>
            </a:solidFill>
          </a:endParaRPr>
        </a:p>
      </dgm:t>
    </dgm:pt>
    <dgm:pt modelId="{EA0E49D8-5E72-49D6-87AA-775B1F579499}" type="pres">
      <dgm:prSet presAssocID="{051B15B5-0664-4540-9FF0-2FECB9D0DF81}" presName="linearFlow" presStyleCnt="0">
        <dgm:presLayoutVars>
          <dgm:resizeHandles val="exact"/>
        </dgm:presLayoutVars>
      </dgm:prSet>
      <dgm:spPr/>
    </dgm:pt>
    <dgm:pt modelId="{48B60B78-3FD4-43F6-9719-C62911C0F994}" type="pres">
      <dgm:prSet presAssocID="{A01896EF-DC96-4F16-A1A9-C167B5198AE9}" presName="node" presStyleLbl="node1" presStyleIdx="0" presStyleCnt="5" custScaleX="417039" custScaleY="68108" custLinFactNeighborY="-4051">
        <dgm:presLayoutVars>
          <dgm:bulletEnabled val="1"/>
        </dgm:presLayoutVars>
      </dgm:prSet>
      <dgm:spPr/>
    </dgm:pt>
    <dgm:pt modelId="{52A49783-3F08-4FCD-97E3-DD393743339D}" type="pres">
      <dgm:prSet presAssocID="{E6D852DD-649F-49C5-B2F6-73AA61C451F2}" presName="sibTrans" presStyleLbl="sibTrans2D1" presStyleIdx="0" presStyleCnt="4" custScaleX="110002" custScaleY="100001" custLinFactNeighborX="20575" custLinFactNeighborY="3322"/>
      <dgm:spPr/>
    </dgm:pt>
    <dgm:pt modelId="{1B1DAAC5-BB12-4CA6-B6BE-EA1131A03626}" type="pres">
      <dgm:prSet presAssocID="{E6D852DD-649F-49C5-B2F6-73AA61C451F2}" presName="connectorText" presStyleLbl="sibTrans2D1" presStyleIdx="0" presStyleCnt="4"/>
      <dgm:spPr/>
    </dgm:pt>
    <dgm:pt modelId="{FAC9BA3A-A754-4080-89EE-627593C4A855}" type="pres">
      <dgm:prSet presAssocID="{512FFC5F-D8B0-48C7-9E08-CBBECC5ABDE7}" presName="node" presStyleLbl="node1" presStyleIdx="1" presStyleCnt="5" custScaleX="417039" custScaleY="45676" custLinFactNeighborY="-53162">
        <dgm:presLayoutVars>
          <dgm:bulletEnabled val="1"/>
        </dgm:presLayoutVars>
      </dgm:prSet>
      <dgm:spPr/>
    </dgm:pt>
    <dgm:pt modelId="{EBCD5935-DDE3-4590-8792-A1D885FFBA96}" type="pres">
      <dgm:prSet presAssocID="{F5A162B8-536C-4AFA-A02A-2F04F299693D}" presName="sibTrans" presStyleLbl="sibTrans2D1" presStyleIdx="1" presStyleCnt="4" custScaleX="110002" custScaleY="82645" custLinFactNeighborX="12788" custLinFactNeighborY="3322"/>
      <dgm:spPr/>
    </dgm:pt>
    <dgm:pt modelId="{0FBDFC99-D7AF-481D-8B3E-DD883F4A766C}" type="pres">
      <dgm:prSet presAssocID="{F5A162B8-536C-4AFA-A02A-2F04F299693D}" presName="connectorText" presStyleLbl="sibTrans2D1" presStyleIdx="1" presStyleCnt="4"/>
      <dgm:spPr/>
    </dgm:pt>
    <dgm:pt modelId="{753F386A-106B-45AD-8EED-01E794B8C366}" type="pres">
      <dgm:prSet presAssocID="{7A393BCB-72AF-4038-84AC-8A536B87DBEC}" presName="node" presStyleLbl="node1" presStyleIdx="2" presStyleCnt="5" custScaleX="423698" custLinFactNeighborY="-54013">
        <dgm:presLayoutVars>
          <dgm:bulletEnabled val="1"/>
        </dgm:presLayoutVars>
      </dgm:prSet>
      <dgm:spPr/>
    </dgm:pt>
    <dgm:pt modelId="{4A39FC9F-3610-496D-A554-869A28C8F37B}" type="pres">
      <dgm:prSet presAssocID="{2888631C-3B3A-4106-B9AD-6B05853F7BEA}" presName="sibTrans" presStyleLbl="sibTrans2D1" presStyleIdx="2" presStyleCnt="4" custScaleX="110002" custScaleY="82645" custLinFactNeighborX="7470" custLinFactNeighborY="3322"/>
      <dgm:spPr/>
    </dgm:pt>
    <dgm:pt modelId="{D2782A16-1FA3-4011-87CA-9F69044AF086}" type="pres">
      <dgm:prSet presAssocID="{2888631C-3B3A-4106-B9AD-6B05853F7BEA}" presName="connectorText" presStyleLbl="sibTrans2D1" presStyleIdx="2" presStyleCnt="4"/>
      <dgm:spPr/>
    </dgm:pt>
    <dgm:pt modelId="{DC6C885C-E75F-40C9-A886-3CA877543FA2}" type="pres">
      <dgm:prSet presAssocID="{3C61DA82-823D-4412-9C28-2F26DA7ECE28}" presName="node" presStyleLbl="node1" presStyleIdx="3" presStyleCnt="5" custScaleX="417039" custScaleY="89689" custLinFactNeighborY="-10350">
        <dgm:presLayoutVars>
          <dgm:bulletEnabled val="1"/>
        </dgm:presLayoutVars>
      </dgm:prSet>
      <dgm:spPr/>
    </dgm:pt>
    <dgm:pt modelId="{85553C36-3EA3-4A3B-81D5-9BE0DB8AA20E}" type="pres">
      <dgm:prSet presAssocID="{F96F004C-6751-4EC3-8909-3B796ADAD64F}" presName="sibTrans" presStyleLbl="sibTrans2D1" presStyleIdx="3" presStyleCnt="4" custScaleX="110002" custScaleY="82645" custLinFactNeighborX="17168" custLinFactNeighborY="7010"/>
      <dgm:spPr/>
    </dgm:pt>
    <dgm:pt modelId="{762D6F6E-25BE-460D-B3E8-8900F5975F42}" type="pres">
      <dgm:prSet presAssocID="{F96F004C-6751-4EC3-8909-3B796ADAD64F}" presName="connectorText" presStyleLbl="sibTrans2D1" presStyleIdx="3" presStyleCnt="4"/>
      <dgm:spPr/>
    </dgm:pt>
    <dgm:pt modelId="{7EFE59F8-CD79-4AB3-9499-708256CFBB39}" type="pres">
      <dgm:prSet presAssocID="{E2CCA739-9E4D-402E-964A-9A7FC5B40229}" presName="node" presStyleLbl="node1" presStyleIdx="4" presStyleCnt="5" custScaleX="417039" custLinFactNeighborY="3966">
        <dgm:presLayoutVars>
          <dgm:bulletEnabled val="1"/>
        </dgm:presLayoutVars>
      </dgm:prSet>
      <dgm:spPr/>
    </dgm:pt>
  </dgm:ptLst>
  <dgm:cxnLst>
    <dgm:cxn modelId="{79DD3517-9444-43B5-8E58-655554A2FE6E}" type="presOf" srcId="{F5A162B8-536C-4AFA-A02A-2F04F299693D}" destId="{0FBDFC99-D7AF-481D-8B3E-DD883F4A766C}" srcOrd="1" destOrd="0" presId="urn:microsoft.com/office/officeart/2005/8/layout/process2"/>
    <dgm:cxn modelId="{430A3F1D-2B2A-4593-ADA1-267DECB0EFE1}" type="presOf" srcId="{3C61DA82-823D-4412-9C28-2F26DA7ECE28}" destId="{DC6C885C-E75F-40C9-A886-3CA877543FA2}" srcOrd="0" destOrd="0" presId="urn:microsoft.com/office/officeart/2005/8/layout/process2"/>
    <dgm:cxn modelId="{4ACB0426-8971-4846-9D47-CD72089125D6}" srcId="{051B15B5-0664-4540-9FF0-2FECB9D0DF81}" destId="{A01896EF-DC96-4F16-A1A9-C167B5198AE9}" srcOrd="0" destOrd="0" parTransId="{D3771259-E7AD-4877-A086-6046B92ABFB3}" sibTransId="{E6D852DD-649F-49C5-B2F6-73AA61C451F2}"/>
    <dgm:cxn modelId="{0DD29D67-0922-4EF5-A980-42F0DCC17D03}" srcId="{051B15B5-0664-4540-9FF0-2FECB9D0DF81}" destId="{7A393BCB-72AF-4038-84AC-8A536B87DBEC}" srcOrd="2" destOrd="0" parTransId="{A8E92FD2-B6F4-4139-BA33-BC84B089B3E4}" sibTransId="{2888631C-3B3A-4106-B9AD-6B05853F7BEA}"/>
    <dgm:cxn modelId="{0AC36669-3163-4F65-B2DA-8234A708FFE0}" type="presOf" srcId="{7A393BCB-72AF-4038-84AC-8A536B87DBEC}" destId="{753F386A-106B-45AD-8EED-01E794B8C366}" srcOrd="0" destOrd="0" presId="urn:microsoft.com/office/officeart/2005/8/layout/process2"/>
    <dgm:cxn modelId="{632C1071-AFD8-433E-BF70-94EA874B0BC8}" type="presOf" srcId="{E6D852DD-649F-49C5-B2F6-73AA61C451F2}" destId="{1B1DAAC5-BB12-4CA6-B6BE-EA1131A03626}" srcOrd="1" destOrd="0" presId="urn:microsoft.com/office/officeart/2005/8/layout/process2"/>
    <dgm:cxn modelId="{C6CF4574-5577-43D9-AB2A-8CF53AD75AB8}" type="presOf" srcId="{E6D852DD-649F-49C5-B2F6-73AA61C451F2}" destId="{52A49783-3F08-4FCD-97E3-DD393743339D}" srcOrd="0" destOrd="0" presId="urn:microsoft.com/office/officeart/2005/8/layout/process2"/>
    <dgm:cxn modelId="{7BF8507C-C114-4737-A487-8832B8B99EEA}" srcId="{051B15B5-0664-4540-9FF0-2FECB9D0DF81}" destId="{512FFC5F-D8B0-48C7-9E08-CBBECC5ABDE7}" srcOrd="1" destOrd="0" parTransId="{12FE93A0-4021-4279-A08A-2C39E443978E}" sibTransId="{F5A162B8-536C-4AFA-A02A-2F04F299693D}"/>
    <dgm:cxn modelId="{84750383-53BE-4777-A67C-E8E665378524}" type="presOf" srcId="{F96F004C-6751-4EC3-8909-3B796ADAD64F}" destId="{85553C36-3EA3-4A3B-81D5-9BE0DB8AA20E}" srcOrd="0" destOrd="0" presId="urn:microsoft.com/office/officeart/2005/8/layout/process2"/>
    <dgm:cxn modelId="{63511E96-2E81-4E02-B737-5194A5584BF2}" type="presOf" srcId="{F96F004C-6751-4EC3-8909-3B796ADAD64F}" destId="{762D6F6E-25BE-460D-B3E8-8900F5975F42}" srcOrd="1" destOrd="0" presId="urn:microsoft.com/office/officeart/2005/8/layout/process2"/>
    <dgm:cxn modelId="{831E7F98-E180-4121-AAFB-E5600F1D50D3}" type="presOf" srcId="{512FFC5F-D8B0-48C7-9E08-CBBECC5ABDE7}" destId="{FAC9BA3A-A754-4080-89EE-627593C4A855}" srcOrd="0" destOrd="0" presId="urn:microsoft.com/office/officeart/2005/8/layout/process2"/>
    <dgm:cxn modelId="{B40E56A3-5B84-4B7C-B653-16AF8A221A9D}" type="presOf" srcId="{051B15B5-0664-4540-9FF0-2FECB9D0DF81}" destId="{EA0E49D8-5E72-49D6-87AA-775B1F579499}" srcOrd="0" destOrd="0" presId="urn:microsoft.com/office/officeart/2005/8/layout/process2"/>
    <dgm:cxn modelId="{E6BCF9B0-F823-4134-AD1D-1B8F353FB91D}" type="presOf" srcId="{A01896EF-DC96-4F16-A1A9-C167B5198AE9}" destId="{48B60B78-3FD4-43F6-9719-C62911C0F994}" srcOrd="0" destOrd="0" presId="urn:microsoft.com/office/officeart/2005/8/layout/process2"/>
    <dgm:cxn modelId="{C1BB60B2-CBCC-406F-B345-F08B11448D32}" type="presOf" srcId="{F5A162B8-536C-4AFA-A02A-2F04F299693D}" destId="{EBCD5935-DDE3-4590-8792-A1D885FFBA96}" srcOrd="0" destOrd="0" presId="urn:microsoft.com/office/officeart/2005/8/layout/process2"/>
    <dgm:cxn modelId="{4ABDE0C1-3205-4DEE-9D15-94973DBEE1A3}" type="presOf" srcId="{E2CCA739-9E4D-402E-964A-9A7FC5B40229}" destId="{7EFE59F8-CD79-4AB3-9499-708256CFBB39}" srcOrd="0" destOrd="0" presId="urn:microsoft.com/office/officeart/2005/8/layout/process2"/>
    <dgm:cxn modelId="{B66252C6-70E3-4AD4-AC88-3E6D2E5F7F6E}" srcId="{051B15B5-0664-4540-9FF0-2FECB9D0DF81}" destId="{E2CCA739-9E4D-402E-964A-9A7FC5B40229}" srcOrd="4" destOrd="0" parTransId="{F9894C2D-4E50-40DA-8A99-84118A7D583F}" sibTransId="{0D026E7A-956E-4181-858B-D6AB9511898E}"/>
    <dgm:cxn modelId="{2AD9C4D0-891B-4078-8D70-031F05A789E0}" srcId="{051B15B5-0664-4540-9FF0-2FECB9D0DF81}" destId="{3C61DA82-823D-4412-9C28-2F26DA7ECE28}" srcOrd="3" destOrd="0" parTransId="{A8251B08-7EC6-4066-BB69-AF00D9491632}" sibTransId="{F96F004C-6751-4EC3-8909-3B796ADAD64F}"/>
    <dgm:cxn modelId="{83E5B2F2-7822-439B-8042-ED9020418DD4}" type="presOf" srcId="{2888631C-3B3A-4106-B9AD-6B05853F7BEA}" destId="{D2782A16-1FA3-4011-87CA-9F69044AF086}" srcOrd="1" destOrd="0" presId="urn:microsoft.com/office/officeart/2005/8/layout/process2"/>
    <dgm:cxn modelId="{7091A6F7-A5B1-4841-8687-1354277446E2}" type="presOf" srcId="{2888631C-3B3A-4106-B9AD-6B05853F7BEA}" destId="{4A39FC9F-3610-496D-A554-869A28C8F37B}" srcOrd="0" destOrd="0" presId="urn:microsoft.com/office/officeart/2005/8/layout/process2"/>
    <dgm:cxn modelId="{612F0260-67F8-43E3-97E1-37C103FA337D}" type="presParOf" srcId="{EA0E49D8-5E72-49D6-87AA-775B1F579499}" destId="{48B60B78-3FD4-43F6-9719-C62911C0F994}" srcOrd="0" destOrd="0" presId="urn:microsoft.com/office/officeart/2005/8/layout/process2"/>
    <dgm:cxn modelId="{F3A69EC7-CD8D-4FDB-BF54-D0A626CECE9E}" type="presParOf" srcId="{EA0E49D8-5E72-49D6-87AA-775B1F579499}" destId="{52A49783-3F08-4FCD-97E3-DD393743339D}" srcOrd="1" destOrd="0" presId="urn:microsoft.com/office/officeart/2005/8/layout/process2"/>
    <dgm:cxn modelId="{58A94DC6-0183-45AC-9BD7-09E79044C2BB}" type="presParOf" srcId="{52A49783-3F08-4FCD-97E3-DD393743339D}" destId="{1B1DAAC5-BB12-4CA6-B6BE-EA1131A03626}" srcOrd="0" destOrd="0" presId="urn:microsoft.com/office/officeart/2005/8/layout/process2"/>
    <dgm:cxn modelId="{545DEB29-E2D1-4B59-8F47-7E98D1101F1D}" type="presParOf" srcId="{EA0E49D8-5E72-49D6-87AA-775B1F579499}" destId="{FAC9BA3A-A754-4080-89EE-627593C4A855}" srcOrd="2" destOrd="0" presId="urn:microsoft.com/office/officeart/2005/8/layout/process2"/>
    <dgm:cxn modelId="{558BA058-9D4C-4794-8DA6-0BA43AF0409A}" type="presParOf" srcId="{EA0E49D8-5E72-49D6-87AA-775B1F579499}" destId="{EBCD5935-DDE3-4590-8792-A1D885FFBA96}" srcOrd="3" destOrd="0" presId="urn:microsoft.com/office/officeart/2005/8/layout/process2"/>
    <dgm:cxn modelId="{C0AF4788-0B6B-470F-852A-2EEE81AE8C05}" type="presParOf" srcId="{EBCD5935-DDE3-4590-8792-A1D885FFBA96}" destId="{0FBDFC99-D7AF-481D-8B3E-DD883F4A766C}" srcOrd="0" destOrd="0" presId="urn:microsoft.com/office/officeart/2005/8/layout/process2"/>
    <dgm:cxn modelId="{4E165D42-AFD0-456A-9D41-BFF1402EB563}" type="presParOf" srcId="{EA0E49D8-5E72-49D6-87AA-775B1F579499}" destId="{753F386A-106B-45AD-8EED-01E794B8C366}" srcOrd="4" destOrd="0" presId="urn:microsoft.com/office/officeart/2005/8/layout/process2"/>
    <dgm:cxn modelId="{4D25639A-57F1-499B-97DE-76856EA1ED24}" type="presParOf" srcId="{EA0E49D8-5E72-49D6-87AA-775B1F579499}" destId="{4A39FC9F-3610-496D-A554-869A28C8F37B}" srcOrd="5" destOrd="0" presId="urn:microsoft.com/office/officeart/2005/8/layout/process2"/>
    <dgm:cxn modelId="{A5801078-EB76-47B1-A4FF-A7E6BC814296}" type="presParOf" srcId="{4A39FC9F-3610-496D-A554-869A28C8F37B}" destId="{D2782A16-1FA3-4011-87CA-9F69044AF086}" srcOrd="0" destOrd="0" presId="urn:microsoft.com/office/officeart/2005/8/layout/process2"/>
    <dgm:cxn modelId="{891FC6FC-5CF1-4EA2-9CBE-01D78D4386A2}" type="presParOf" srcId="{EA0E49D8-5E72-49D6-87AA-775B1F579499}" destId="{DC6C885C-E75F-40C9-A886-3CA877543FA2}" srcOrd="6" destOrd="0" presId="urn:microsoft.com/office/officeart/2005/8/layout/process2"/>
    <dgm:cxn modelId="{1C97323D-F9A5-4725-8687-FED23B795177}" type="presParOf" srcId="{EA0E49D8-5E72-49D6-87AA-775B1F579499}" destId="{85553C36-3EA3-4A3B-81D5-9BE0DB8AA20E}" srcOrd="7" destOrd="0" presId="urn:microsoft.com/office/officeart/2005/8/layout/process2"/>
    <dgm:cxn modelId="{E20DE27B-9C91-427E-A8CB-DC42CF104430}" type="presParOf" srcId="{85553C36-3EA3-4A3B-81D5-9BE0DB8AA20E}" destId="{762D6F6E-25BE-460D-B3E8-8900F5975F42}" srcOrd="0" destOrd="0" presId="urn:microsoft.com/office/officeart/2005/8/layout/process2"/>
    <dgm:cxn modelId="{46C4FE64-34A7-44E7-976A-A629D232007C}" type="presParOf" srcId="{EA0E49D8-5E72-49D6-87AA-775B1F579499}" destId="{7EFE59F8-CD79-4AB3-9499-708256CFBB39}"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B60B78-3FD4-43F6-9719-C62911C0F994}">
      <dsp:nvSpPr>
        <dsp:cNvPr id="0" name=""/>
        <dsp:cNvSpPr/>
      </dsp:nvSpPr>
      <dsp:spPr>
        <a:xfrm>
          <a:off x="0" y="0"/>
          <a:ext cx="3339593" cy="564005"/>
        </a:xfrm>
        <a:prstGeom prst="roundRect">
          <a:avLst>
            <a:gd name="adj" fmla="val 10000"/>
          </a:avLst>
        </a:prstGeom>
        <a:solidFill>
          <a:schemeClr val="accent1">
            <a:shade val="80000"/>
            <a:hueOff val="0"/>
            <a:satOff val="0"/>
            <a:lumOff val="0"/>
            <a:alphaOff val="0"/>
          </a:schemeClr>
        </a:solidFill>
        <a:ln w="12700" cap="rnd"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noProof="0" dirty="0"/>
            <a:t>Procédure</a:t>
          </a:r>
          <a:br>
            <a:rPr lang="fr-FR" sz="1400" b="1" kern="1200" noProof="0" dirty="0"/>
          </a:br>
          <a:r>
            <a:rPr lang="fr-FR" sz="1400" b="1" kern="1200" noProof="0" dirty="0"/>
            <a:t>de gestion des opérations de levage</a:t>
          </a:r>
          <a:endParaRPr lang="fr-FR" sz="1400" b="0" kern="1200" noProof="0" dirty="0"/>
        </a:p>
      </dsp:txBody>
      <dsp:txXfrm>
        <a:off x="16519" y="16519"/>
        <a:ext cx="3306555" cy="530967"/>
      </dsp:txXfrm>
    </dsp:sp>
    <dsp:sp modelId="{52A49783-3F08-4FCD-97E3-DD393743339D}">
      <dsp:nvSpPr>
        <dsp:cNvPr id="0" name=""/>
        <dsp:cNvSpPr/>
      </dsp:nvSpPr>
      <dsp:spPr>
        <a:xfrm rot="5400000">
          <a:off x="1630325" y="466496"/>
          <a:ext cx="126123" cy="372650"/>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fr-FR" sz="600" kern="1200">
            <a:solidFill>
              <a:schemeClr val="tx1"/>
            </a:solidFill>
          </a:endParaRPr>
        </a:p>
      </dsp:txBody>
      <dsp:txXfrm rot="-5400000">
        <a:off x="1581592" y="589760"/>
        <a:ext cx="223590" cy="88286"/>
      </dsp:txXfrm>
    </dsp:sp>
    <dsp:sp modelId="{FAC9BA3A-A754-4080-89EE-627593C4A855}">
      <dsp:nvSpPr>
        <dsp:cNvPr id="0" name=""/>
        <dsp:cNvSpPr/>
      </dsp:nvSpPr>
      <dsp:spPr>
        <a:xfrm>
          <a:off x="0" y="716879"/>
          <a:ext cx="3339593" cy="378244"/>
        </a:xfrm>
        <a:prstGeom prst="roundRect">
          <a:avLst>
            <a:gd name="adj" fmla="val 10000"/>
          </a:avLst>
        </a:prstGeom>
        <a:solidFill>
          <a:schemeClr val="accent1">
            <a:shade val="80000"/>
            <a:hueOff val="165970"/>
            <a:satOff val="-5990"/>
            <a:lumOff val="86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dirty="0"/>
            <a:t>Organisation</a:t>
          </a:r>
          <a:endParaRPr lang="fr-FR" sz="1400" b="0" kern="1200" dirty="0"/>
        </a:p>
      </dsp:txBody>
      <dsp:txXfrm>
        <a:off x="11078" y="727957"/>
        <a:ext cx="3317437" cy="356088"/>
      </dsp:txXfrm>
    </dsp:sp>
    <dsp:sp modelId="{EBCD5935-DDE3-4590-8792-A1D885FFBA96}">
      <dsp:nvSpPr>
        <dsp:cNvPr id="0" name=""/>
        <dsp:cNvSpPr/>
      </dsp:nvSpPr>
      <dsp:spPr>
        <a:xfrm rot="5400000">
          <a:off x="1540058" y="1158411"/>
          <a:ext cx="338081" cy="307974"/>
        </a:xfrm>
        <a:prstGeom prst="rightArrow">
          <a:avLst>
            <a:gd name="adj1" fmla="val 60000"/>
            <a:gd name="adj2" fmla="val 50000"/>
          </a:avLst>
        </a:prstGeom>
        <a:solidFill>
          <a:schemeClr val="accent1">
            <a:shade val="90000"/>
            <a:hueOff val="222569"/>
            <a:satOff val="-7987"/>
            <a:lumOff val="1085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solidFill>
              <a:schemeClr val="tx1"/>
            </a:solidFill>
          </a:endParaRPr>
        </a:p>
      </dsp:txBody>
      <dsp:txXfrm rot="-5400000">
        <a:off x="1616706" y="1143358"/>
        <a:ext cx="184784" cy="245689"/>
      </dsp:txXfrm>
    </dsp:sp>
    <dsp:sp modelId="{753F386A-106B-45AD-8EED-01E794B8C366}">
      <dsp:nvSpPr>
        <dsp:cNvPr id="0" name=""/>
        <dsp:cNvSpPr/>
      </dsp:nvSpPr>
      <dsp:spPr>
        <a:xfrm>
          <a:off x="-26662" y="1504913"/>
          <a:ext cx="3392918" cy="828104"/>
        </a:xfrm>
        <a:prstGeom prst="roundRect">
          <a:avLst>
            <a:gd name="adj" fmla="val 10000"/>
          </a:avLst>
        </a:prstGeom>
        <a:solidFill>
          <a:schemeClr val="accent1">
            <a:shade val="80000"/>
            <a:hueOff val="331939"/>
            <a:satOff val="-11980"/>
            <a:lumOff val="173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t>Gestion des équipements de levage</a:t>
          </a:r>
          <a:endParaRPr lang="fr-FR" sz="1400" b="0" kern="1200" dirty="0"/>
        </a:p>
      </dsp:txBody>
      <dsp:txXfrm>
        <a:off x="-2408" y="1529167"/>
        <a:ext cx="3344410" cy="779596"/>
      </dsp:txXfrm>
    </dsp:sp>
    <dsp:sp modelId="{4A39FC9F-3610-496D-A554-869A28C8F37B}">
      <dsp:nvSpPr>
        <dsp:cNvPr id="0" name=""/>
        <dsp:cNvSpPr/>
      </dsp:nvSpPr>
      <dsp:spPr>
        <a:xfrm rot="5400000">
          <a:off x="1444213" y="2507812"/>
          <a:ext cx="522072" cy="307974"/>
        </a:xfrm>
        <a:prstGeom prst="rightArrow">
          <a:avLst>
            <a:gd name="adj1" fmla="val 60000"/>
            <a:gd name="adj2" fmla="val 50000"/>
          </a:avLst>
        </a:prstGeom>
        <a:solidFill>
          <a:schemeClr val="accent1">
            <a:shade val="90000"/>
            <a:hueOff val="445139"/>
            <a:satOff val="-15973"/>
            <a:lumOff val="2171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endParaRPr lang="fr-FR" sz="3200" kern="1200">
            <a:solidFill>
              <a:schemeClr val="tx1"/>
            </a:solidFill>
          </a:endParaRPr>
        </a:p>
      </dsp:txBody>
      <dsp:txXfrm rot="-5400000">
        <a:off x="1612857" y="2400763"/>
        <a:ext cx="184784" cy="429680"/>
      </dsp:txXfrm>
    </dsp:sp>
    <dsp:sp modelId="{DC6C885C-E75F-40C9-A886-3CA877543FA2}">
      <dsp:nvSpPr>
        <dsp:cNvPr id="0" name=""/>
        <dsp:cNvSpPr/>
      </dsp:nvSpPr>
      <dsp:spPr>
        <a:xfrm>
          <a:off x="0" y="2965821"/>
          <a:ext cx="3339593" cy="742718"/>
        </a:xfrm>
        <a:prstGeom prst="roundRect">
          <a:avLst>
            <a:gd name="adj" fmla="val 10000"/>
          </a:avLst>
        </a:prstGeom>
        <a:solidFill>
          <a:schemeClr val="accent1">
            <a:shade val="80000"/>
            <a:hueOff val="497909"/>
            <a:satOff val="-17970"/>
            <a:lumOff val="260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dirty="0"/>
            <a:t>Planification et préparation des opérations de levage</a:t>
          </a:r>
          <a:endParaRPr lang="fr-FR" sz="1400" b="0" kern="1200" dirty="0"/>
        </a:p>
      </dsp:txBody>
      <dsp:txXfrm>
        <a:off x="21753" y="2987574"/>
        <a:ext cx="3296087" cy="699212"/>
      </dsp:txXfrm>
    </dsp:sp>
    <dsp:sp modelId="{85553C36-3EA3-4A3B-81D5-9BE0DB8AA20E}">
      <dsp:nvSpPr>
        <dsp:cNvPr id="0" name=""/>
        <dsp:cNvSpPr/>
      </dsp:nvSpPr>
      <dsp:spPr>
        <a:xfrm rot="5400000">
          <a:off x="1536131" y="3816211"/>
          <a:ext cx="388640" cy="307974"/>
        </a:xfrm>
        <a:prstGeom prst="rightArrow">
          <a:avLst>
            <a:gd name="adj1" fmla="val 60000"/>
            <a:gd name="adj2" fmla="val 50000"/>
          </a:avLst>
        </a:prstGeom>
        <a:solidFill>
          <a:schemeClr val="accent1">
            <a:shade val="90000"/>
            <a:hueOff val="667708"/>
            <a:satOff val="-23960"/>
            <a:lumOff val="325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fr-FR" sz="2200" kern="1200">
            <a:solidFill>
              <a:schemeClr val="tx1"/>
            </a:solidFill>
          </a:endParaRPr>
        </a:p>
      </dsp:txBody>
      <dsp:txXfrm rot="-5400000">
        <a:off x="1638059" y="3775878"/>
        <a:ext cx="184784" cy="296248"/>
      </dsp:txXfrm>
    </dsp:sp>
    <dsp:sp modelId="{7EFE59F8-CD79-4AB3-9499-708256CFBB39}">
      <dsp:nvSpPr>
        <dsp:cNvPr id="0" name=""/>
        <dsp:cNvSpPr/>
      </dsp:nvSpPr>
      <dsp:spPr>
        <a:xfrm>
          <a:off x="0" y="4179610"/>
          <a:ext cx="3339593" cy="828104"/>
        </a:xfrm>
        <a:prstGeom prst="roundRect">
          <a:avLst>
            <a:gd name="adj" fmla="val 10000"/>
          </a:avLst>
        </a:prstGeom>
        <a:solidFill>
          <a:schemeClr val="accent1">
            <a:shade val="80000"/>
            <a:hueOff val="663878"/>
            <a:satOff val="-23960"/>
            <a:lumOff val="347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r-FR" sz="1400" b="1" kern="1200" noProof="0" dirty="0"/>
            <a:t>Exécution de l’opération de levage</a:t>
          </a:r>
          <a:endParaRPr lang="fr-FR" sz="1400" b="0" kern="1200" dirty="0"/>
        </a:p>
      </dsp:txBody>
      <dsp:txXfrm>
        <a:off x="24254" y="4203864"/>
        <a:ext cx="3291085" cy="77959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04/04/2023</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04/04/2023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04/04/2023</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04/04/2023</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2708999"/>
            <a:ext cx="9970518" cy="720001"/>
          </a:xfrm>
        </p:spPr>
        <p:txBody>
          <a:bodyPr/>
          <a:lstStyle/>
          <a:p>
            <a:r>
              <a:rPr lang="fr-FR" dirty="0"/>
              <a:t>Exigences HSE pour les opérations de levage</a:t>
            </a:r>
            <a:endParaRPr lang="fr-FR" sz="2800" dirty="0"/>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130453"/>
            <a:ext cx="8640000" cy="468000"/>
          </a:xfrm>
        </p:spPr>
        <p:txBody>
          <a:bodyPr/>
          <a:lstStyle/>
          <a:p>
            <a:r>
              <a:rPr lang="fr-FR" dirty="0"/>
              <a:t>Company Rule CR-GR-HSE-420</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10</a:t>
            </a:fld>
            <a:endParaRPr lang="fr-FR" dirty="0"/>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2" name="Footer Placeholder 2">
            <a:extLst>
              <a:ext uri="{FF2B5EF4-FFF2-40B4-BE49-F238E27FC236}">
                <a16:creationId xmlns:a16="http://schemas.microsoft.com/office/drawing/2014/main" id="{AAFD5EEA-2901-C06D-4253-505BA885254B}"/>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5" name="Tableau 4">
            <a:extLst>
              <a:ext uri="{FF2B5EF4-FFF2-40B4-BE49-F238E27FC236}">
                <a16:creationId xmlns:a16="http://schemas.microsoft.com/office/drawing/2014/main" id="{FD2DB892-CBE5-830E-1151-CC869BB69D5A}"/>
              </a:ext>
            </a:extLst>
          </p:cNvPr>
          <p:cNvGraphicFramePr>
            <a:graphicFrameLocks noGrp="1"/>
          </p:cNvGraphicFramePr>
          <p:nvPr>
            <p:extLst>
              <p:ext uri="{D42A27DB-BD31-4B8C-83A1-F6EECF244321}">
                <p14:modId xmlns:p14="http://schemas.microsoft.com/office/powerpoint/2010/main" val="1606117010"/>
              </p:ext>
            </p:extLst>
          </p:nvPr>
        </p:nvGraphicFramePr>
        <p:xfrm>
          <a:off x="622279" y="1085657"/>
          <a:ext cx="9595294" cy="2445046"/>
        </p:xfrm>
        <a:graphic>
          <a:graphicData uri="http://schemas.openxmlformats.org/drawingml/2006/table">
            <a:tbl>
              <a:tblPr firstRow="1" firstCol="1" bandRow="1">
                <a:tableStyleId>{5C22544A-7EE6-4342-B048-85BDC9FD1C3A}</a:tableStyleId>
              </a:tblPr>
              <a:tblGrid>
                <a:gridCol w="9595294">
                  <a:extLst>
                    <a:ext uri="{9D8B030D-6E8A-4147-A177-3AD203B41FA5}">
                      <a16:colId xmlns:a16="http://schemas.microsoft.com/office/drawing/2014/main" val="3930033781"/>
                    </a:ext>
                  </a:extLst>
                </a:gridCol>
              </a:tblGrid>
              <a:tr h="360000">
                <a:tc>
                  <a:txBody>
                    <a:bodyPr/>
                    <a:lstStyle/>
                    <a:p>
                      <a:pPr algn="just">
                        <a:lnSpc>
                          <a:spcPct val="100000"/>
                        </a:lnSpc>
                        <a:spcBef>
                          <a:spcPts val="600"/>
                        </a:spcBef>
                        <a:spcAft>
                          <a:spcPts val="600"/>
                        </a:spcAft>
                      </a:pPr>
                      <a:r>
                        <a:rPr lang="fr-FR" sz="1600" b="1" dirty="0">
                          <a:solidFill>
                            <a:srgbClr val="0070C0"/>
                          </a:solidFill>
                          <a:effectLst/>
                        </a:rPr>
                        <a:t>Exigence 3.3.1 : certification des </a:t>
                      </a:r>
                      <a:r>
                        <a:rPr lang="fr-FR" sz="1600" b="1" u="dotted" dirty="0">
                          <a:solidFill>
                            <a:srgbClr val="0070C0"/>
                          </a:solidFill>
                          <a:effectLst/>
                        </a:rPr>
                        <a:t>équipements de levage</a:t>
                      </a:r>
                      <a:endParaRPr lang="fr-FR" sz="1600" b="1"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1171930"/>
                  </a:ext>
                </a:extLst>
              </a:tr>
              <a:tr h="1851103">
                <a:tc>
                  <a:txBody>
                    <a:bodyPr/>
                    <a:lstStyle/>
                    <a:p>
                      <a:pPr algn="just">
                        <a:lnSpc>
                          <a:spcPct val="115000"/>
                        </a:lnSpc>
                        <a:spcBef>
                          <a:spcPts val="600"/>
                        </a:spcBef>
                        <a:spcAft>
                          <a:spcPts val="600"/>
                        </a:spcAft>
                      </a:pPr>
                      <a:r>
                        <a:rPr lang="fr-FR" sz="1400" b="0" dirty="0">
                          <a:solidFill>
                            <a:schemeClr val="tx1"/>
                          </a:solidFill>
                          <a:effectLst/>
                        </a:rPr>
                        <a:t>Tout recours à un </a:t>
                      </a:r>
                      <a:r>
                        <a:rPr lang="fr-FR" sz="1400" b="0" u="dotted" dirty="0">
                          <a:solidFill>
                            <a:schemeClr val="tx1"/>
                          </a:solidFill>
                          <a:effectLst/>
                        </a:rPr>
                        <a:t>équipement de levage</a:t>
                      </a:r>
                      <a:r>
                        <a:rPr lang="fr-FR" sz="1400" b="0" dirty="0">
                          <a:solidFill>
                            <a:schemeClr val="tx1"/>
                          </a:solidFill>
                          <a:effectLst/>
                        </a:rPr>
                        <a:t> suppose que ce dernier ait été conçu, fabriqué, </a:t>
                      </a:r>
                      <a:r>
                        <a:rPr lang="fr-FR" sz="1400" b="0" u="dotted" dirty="0">
                          <a:solidFill>
                            <a:schemeClr val="tx1"/>
                          </a:solidFill>
                          <a:effectLst/>
                        </a:rPr>
                        <a:t>certifié,</a:t>
                      </a:r>
                      <a:r>
                        <a:rPr lang="fr-FR" sz="1400" b="0" dirty="0">
                          <a:solidFill>
                            <a:schemeClr val="tx1"/>
                          </a:solidFill>
                          <a:effectLst/>
                        </a:rPr>
                        <a:t> en accord avec des normes internationales ou locales validées par le </a:t>
                      </a:r>
                      <a:r>
                        <a:rPr lang="fr-FR" sz="1400" b="0" u="dotted" dirty="0">
                          <a:solidFill>
                            <a:schemeClr val="tx1"/>
                          </a:solidFill>
                          <a:effectLst/>
                        </a:rPr>
                        <a:t>Support Technique de la Compagnie</a:t>
                      </a:r>
                      <a:r>
                        <a:rPr lang="fr-FR" sz="1400" b="0" dirty="0">
                          <a:solidFill>
                            <a:schemeClr val="tx1"/>
                          </a:solidFill>
                          <a:effectLst/>
                        </a:rPr>
                        <a:t>, et ait été soumis à une </a:t>
                      </a:r>
                      <a:r>
                        <a:rPr lang="fr-FR" sz="1400" b="0" u="dotted" dirty="0">
                          <a:solidFill>
                            <a:schemeClr val="tx1"/>
                          </a:solidFill>
                          <a:effectLst/>
                        </a:rPr>
                        <a:t>vérification générale périodique</a:t>
                      </a:r>
                      <a:r>
                        <a:rPr lang="fr-FR" sz="1400" b="0" dirty="0">
                          <a:solidFill>
                            <a:schemeClr val="tx1"/>
                          </a:solidFill>
                          <a:effectLst/>
                        </a:rPr>
                        <a:t> par un organisme de contrôle reconnu dans le pays où l’entité ou filiale opère, et approuvé par elle. </a:t>
                      </a:r>
                    </a:p>
                    <a:p>
                      <a:pPr algn="just">
                        <a:lnSpc>
                          <a:spcPct val="115000"/>
                        </a:lnSpc>
                        <a:spcAft>
                          <a:spcPts val="600"/>
                        </a:spcAft>
                      </a:pPr>
                      <a:r>
                        <a:rPr lang="fr-FR" sz="1400" b="0" dirty="0">
                          <a:solidFill>
                            <a:schemeClr val="tx1"/>
                          </a:solidFill>
                          <a:effectLst/>
                        </a:rPr>
                        <a:t>Le </a:t>
                      </a:r>
                      <a:r>
                        <a:rPr lang="fr-FR" sz="1400" b="0" u="dotted" dirty="0">
                          <a:solidFill>
                            <a:schemeClr val="tx1"/>
                          </a:solidFill>
                          <a:effectLst/>
                        </a:rPr>
                        <a:t>certificat</a:t>
                      </a:r>
                      <a:r>
                        <a:rPr lang="fr-FR" sz="1400" b="0" dirty="0">
                          <a:solidFill>
                            <a:schemeClr val="tx1"/>
                          </a:solidFill>
                          <a:effectLst/>
                        </a:rPr>
                        <a:t> de conformité et / ou le </a:t>
                      </a:r>
                      <a:r>
                        <a:rPr lang="fr-FR" sz="1400" b="0" u="dotted" dirty="0">
                          <a:solidFill>
                            <a:schemeClr val="tx1"/>
                          </a:solidFill>
                          <a:effectLst/>
                        </a:rPr>
                        <a:t>certificat</a:t>
                      </a:r>
                      <a:r>
                        <a:rPr lang="fr-FR" sz="1400" b="0" dirty="0">
                          <a:solidFill>
                            <a:schemeClr val="tx1"/>
                          </a:solidFill>
                          <a:effectLst/>
                        </a:rPr>
                        <a:t> de test d’épreuve initiale avec surcharge (si réalisé) de l’</a:t>
                      </a:r>
                      <a:r>
                        <a:rPr lang="fr-FR" sz="1400" b="0" u="dotted" dirty="0">
                          <a:solidFill>
                            <a:schemeClr val="tx1"/>
                          </a:solidFill>
                          <a:effectLst/>
                        </a:rPr>
                        <a:t>équipement de levage</a:t>
                      </a:r>
                      <a:r>
                        <a:rPr lang="fr-FR" sz="1400" b="0" dirty="0">
                          <a:solidFill>
                            <a:schemeClr val="tx1"/>
                          </a:solidFill>
                          <a:effectLst/>
                        </a:rPr>
                        <a:t> est disponible à la demande sur le lieu de réalisation de l’opération de </a:t>
                      </a:r>
                      <a:r>
                        <a:rPr lang="fr-FR" sz="1400" b="0" u="dotted" dirty="0">
                          <a:solidFill>
                            <a:schemeClr val="tx1"/>
                          </a:solidFill>
                          <a:effectLst/>
                        </a:rPr>
                        <a:t>levage</a:t>
                      </a:r>
                      <a:r>
                        <a:rPr lang="fr-FR" sz="1400" b="0" dirty="0">
                          <a:solidFill>
                            <a:schemeClr val="tx1"/>
                          </a:solidFill>
                          <a:effectLst/>
                        </a:rPr>
                        <a:t>.</a:t>
                      </a:r>
                      <a:endParaRPr lang="fr-FR" sz="14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508687901"/>
                  </a:ext>
                </a:extLst>
              </a:tr>
              <a:tr h="233943">
                <a:tc>
                  <a:txBody>
                    <a:bodyPr/>
                    <a:lstStyle/>
                    <a:p>
                      <a:pPr marL="0" algn="just" defTabSz="914400" rtl="0" eaLnBrk="1" latinLnBrk="0" hangingPunct="1">
                        <a:lnSpc>
                          <a:spcPct val="100000"/>
                        </a:lnSpc>
                        <a:spcBef>
                          <a:spcPts val="600"/>
                        </a:spcBef>
                        <a:spcAft>
                          <a:spcPts val="1200"/>
                        </a:spcAft>
                      </a:pPr>
                      <a:r>
                        <a:rPr lang="fr-FR" sz="1400" b="1" kern="1200" dirty="0">
                          <a:ln>
                            <a:noFill/>
                          </a:ln>
                          <a:solidFill>
                            <a:srgbClr val="FF9900"/>
                          </a:solidFill>
                          <a:effectLst/>
                          <a:latin typeface="Arial" panose="020B0604020202020204" pitchFamily="34" charset="0"/>
                          <a:ea typeface="+mn-ea"/>
                          <a:cs typeface="Times New Roman" panose="02020603050405020304" pitchFamily="18" charset="0"/>
                        </a:rPr>
                        <a:t>(Attentes 04.03, 05.08)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3177480"/>
                  </a:ext>
                </a:extLst>
              </a:tr>
            </a:tbl>
          </a:graphicData>
        </a:graphic>
      </p:graphicFrame>
      <p:graphicFrame>
        <p:nvGraphicFramePr>
          <p:cNvPr id="6" name="Tableau 5">
            <a:extLst>
              <a:ext uri="{FF2B5EF4-FFF2-40B4-BE49-F238E27FC236}">
                <a16:creationId xmlns:a16="http://schemas.microsoft.com/office/drawing/2014/main" id="{444F658A-B847-3EBC-3DE5-62833A826207}"/>
              </a:ext>
            </a:extLst>
          </p:cNvPr>
          <p:cNvGraphicFramePr>
            <a:graphicFrameLocks noGrp="1"/>
          </p:cNvGraphicFramePr>
          <p:nvPr>
            <p:extLst>
              <p:ext uri="{D42A27DB-BD31-4B8C-83A1-F6EECF244321}">
                <p14:modId xmlns:p14="http://schemas.microsoft.com/office/powerpoint/2010/main" val="1396440888"/>
              </p:ext>
            </p:extLst>
          </p:nvPr>
        </p:nvGraphicFramePr>
        <p:xfrm>
          <a:off x="622279" y="3622313"/>
          <a:ext cx="9595294" cy="2701317"/>
        </p:xfrm>
        <a:graphic>
          <a:graphicData uri="http://schemas.openxmlformats.org/drawingml/2006/table">
            <a:tbl>
              <a:tblPr firstRow="1" firstCol="1" bandRow="1"/>
              <a:tblGrid>
                <a:gridCol w="9595294">
                  <a:extLst>
                    <a:ext uri="{9D8B030D-6E8A-4147-A177-3AD203B41FA5}">
                      <a16:colId xmlns:a16="http://schemas.microsoft.com/office/drawing/2014/main" val="441271842"/>
                    </a:ext>
                  </a:extLst>
                </a:gridCol>
              </a:tblGrid>
              <a:tr h="360000">
                <a:tc>
                  <a:txBody>
                    <a:bodyPr/>
                    <a:lstStyle/>
                    <a:p>
                      <a:pPr algn="just">
                        <a:lnSpc>
                          <a:spcPct val="100000"/>
                        </a:lnSpc>
                        <a:spcBef>
                          <a:spcPts val="60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3.3.2 : registre des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équipements de 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D9D9D9"/>
                      </a:solidFill>
                      <a:prstDash val="dash"/>
                      <a:round/>
                      <a:headEnd type="none" w="med" len="med"/>
                      <a:tailEnd type="none" w="med" len="med"/>
                    </a:lnB>
                  </a:tcPr>
                </a:tc>
                <a:extLst>
                  <a:ext uri="{0D108BD9-81ED-4DB2-BD59-A6C34878D82A}">
                    <a16:rowId xmlns:a16="http://schemas.microsoft.com/office/drawing/2014/main" val="3532466626"/>
                  </a:ext>
                </a:extLst>
              </a:tr>
              <a:tr h="2116844">
                <a:tc>
                  <a:txBody>
                    <a:bodyPr/>
                    <a:lstStyle/>
                    <a:p>
                      <a:pPr algn="just">
                        <a:lnSpc>
                          <a:spcPct val="115000"/>
                        </a:lnSpc>
                        <a:spcBef>
                          <a:spcPts val="60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Chaque entité ou filiale établit et tient à jour un registre des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équipements de 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lui appartenant ou en location longue durée.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Aft>
                          <a:spcPts val="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Sont enregistrés, a minima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Aft>
                          <a:spcPts val="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 nom du fabricant, la description, le type et le modèle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Aft>
                          <a:spcPts val="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 numéro de série ou un numéro unique d’identification </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Aft>
                          <a:spcPts val="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la date de fabrication et la date de 1</a:t>
                      </a:r>
                      <a:r>
                        <a:rPr lang="fr-FR" sz="1400" baseline="300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ère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mise en service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Aft>
                          <a:spcPts val="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les dates de chaque test en charge et test avec charge d’épreuve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Aft>
                          <a:spcPts val="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les dates des vérifications générales périodiques et des examens détaillés (avec le nom de l’inspecteur ou examinateur).</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9D9D9"/>
                      </a:solidFill>
                      <a:prstDash val="dash"/>
                      <a:round/>
                      <a:headEnd type="none" w="med" len="med"/>
                      <a:tailEnd type="none" w="med" len="med"/>
                    </a:lnT>
                    <a:lnB w="12700" cap="flat" cmpd="sng" algn="ctr">
                      <a:solidFill>
                        <a:srgbClr val="D9D9D9"/>
                      </a:solidFill>
                      <a:prstDash val="dash"/>
                      <a:round/>
                      <a:headEnd type="none" w="med" len="med"/>
                      <a:tailEnd type="none" w="med" len="med"/>
                    </a:lnB>
                  </a:tcPr>
                </a:tc>
                <a:extLst>
                  <a:ext uri="{0D108BD9-81ED-4DB2-BD59-A6C34878D82A}">
                    <a16:rowId xmlns:a16="http://schemas.microsoft.com/office/drawing/2014/main" val="1628302349"/>
                  </a:ext>
                </a:extLst>
              </a:tr>
              <a:tr h="22146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04.03, 05.08)</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D9D9D9"/>
                      </a:solidFill>
                      <a:prstDash val="dash"/>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3088218"/>
                  </a:ext>
                </a:extLst>
              </a:tr>
            </a:tbl>
          </a:graphicData>
        </a:graphic>
      </p:graphicFrame>
    </p:spTree>
    <p:extLst>
      <p:ext uri="{BB962C8B-B14F-4D97-AF65-F5344CB8AC3E}">
        <p14:creationId xmlns:p14="http://schemas.microsoft.com/office/powerpoint/2010/main" val="155541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11</a:t>
            </a:fld>
            <a:endParaRPr lang="fr-FR" dirty="0"/>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2" name="Footer Placeholder 2">
            <a:extLst>
              <a:ext uri="{FF2B5EF4-FFF2-40B4-BE49-F238E27FC236}">
                <a16:creationId xmlns:a16="http://schemas.microsoft.com/office/drawing/2014/main" id="{AAFD5EEA-2901-C06D-4253-505BA885254B}"/>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7" name="Tableau 6">
            <a:extLst>
              <a:ext uri="{FF2B5EF4-FFF2-40B4-BE49-F238E27FC236}">
                <a16:creationId xmlns:a16="http://schemas.microsoft.com/office/drawing/2014/main" id="{648BD50B-BB79-C0A1-FC26-A3A155DC567D}"/>
              </a:ext>
            </a:extLst>
          </p:cNvPr>
          <p:cNvGraphicFramePr>
            <a:graphicFrameLocks noGrp="1"/>
          </p:cNvGraphicFramePr>
          <p:nvPr>
            <p:extLst>
              <p:ext uri="{D42A27DB-BD31-4B8C-83A1-F6EECF244321}">
                <p14:modId xmlns:p14="http://schemas.microsoft.com/office/powerpoint/2010/main" val="4086358685"/>
              </p:ext>
            </p:extLst>
          </p:nvPr>
        </p:nvGraphicFramePr>
        <p:xfrm>
          <a:off x="622279" y="1111474"/>
          <a:ext cx="9595294" cy="2332480"/>
        </p:xfrm>
        <a:graphic>
          <a:graphicData uri="http://schemas.openxmlformats.org/drawingml/2006/table">
            <a:tbl>
              <a:tblPr firstRow="1" firstCol="1" bandRow="1"/>
              <a:tblGrid>
                <a:gridCol w="9595294">
                  <a:extLst>
                    <a:ext uri="{9D8B030D-6E8A-4147-A177-3AD203B41FA5}">
                      <a16:colId xmlns:a16="http://schemas.microsoft.com/office/drawing/2014/main" val="75436757"/>
                    </a:ext>
                  </a:extLst>
                </a:gridCol>
              </a:tblGrid>
              <a:tr h="360000">
                <a:tc>
                  <a:txBody>
                    <a:bodyPr/>
                    <a:lstStyle/>
                    <a:p>
                      <a:pPr algn="just">
                        <a:lnSpc>
                          <a:spcPct val="100000"/>
                        </a:lnSpc>
                        <a:spcBef>
                          <a:spcPts val="60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3.3.3 : programme de maintenance des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appareils de 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2296604"/>
                  </a:ext>
                </a:extLst>
              </a:tr>
              <a:tr h="1692000">
                <a:tc>
                  <a:txBody>
                    <a:bodyPr/>
                    <a:lstStyle/>
                    <a:p>
                      <a:pPr algn="just">
                        <a:lnSpc>
                          <a:spcPct val="100000"/>
                        </a:lnSpc>
                        <a:spcBef>
                          <a:spcPts val="60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Un programme de maintenance préventive, curative et conditionnelle des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appareils de 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appartenant à l’entité ou filiale est mis en œuvre.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60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Il prend en compte les recommandations des constructeurs et est adapté aux conditions d’utilisation (fréquence et types de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etc.) et à l’ancienneté de l’appareil.</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600"/>
                        </a:spcBef>
                        <a:spcAft>
                          <a:spcPts val="1200"/>
                        </a:spcAft>
                      </a:pP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Les détails et l’historique des interventions de maintenance </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sont consignés dans un registre d’inspection et de maintenance établi et tenu à jour par chaque entité ou filiale. Ce registre est consultable sur demande.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15059787"/>
                  </a:ext>
                </a:extLst>
              </a:tr>
              <a:tr h="225671">
                <a:tc>
                  <a:txBody>
                    <a:bodyPr/>
                    <a:lstStyle/>
                    <a:p>
                      <a:pPr algn="just">
                        <a:lnSpc>
                          <a:spcPct val="150000"/>
                        </a:lnSpc>
                        <a:spcBef>
                          <a:spcPts val="600"/>
                        </a:spcBef>
                        <a:spcAft>
                          <a:spcPts val="12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04.03, 05.08)</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3826794"/>
                  </a:ext>
                </a:extLst>
              </a:tr>
            </a:tbl>
          </a:graphicData>
        </a:graphic>
      </p:graphicFrame>
      <p:graphicFrame>
        <p:nvGraphicFramePr>
          <p:cNvPr id="8" name="Tableau 7">
            <a:extLst>
              <a:ext uri="{FF2B5EF4-FFF2-40B4-BE49-F238E27FC236}">
                <a16:creationId xmlns:a16="http://schemas.microsoft.com/office/drawing/2014/main" id="{D49513C9-6D11-5985-F772-AED30C0907DE}"/>
              </a:ext>
            </a:extLst>
          </p:cNvPr>
          <p:cNvGraphicFramePr>
            <a:graphicFrameLocks noGrp="1"/>
          </p:cNvGraphicFramePr>
          <p:nvPr>
            <p:extLst>
              <p:ext uri="{D42A27DB-BD31-4B8C-83A1-F6EECF244321}">
                <p14:modId xmlns:p14="http://schemas.microsoft.com/office/powerpoint/2010/main" val="712746807"/>
              </p:ext>
            </p:extLst>
          </p:nvPr>
        </p:nvGraphicFramePr>
        <p:xfrm>
          <a:off x="622279" y="3678495"/>
          <a:ext cx="9595294" cy="1268473"/>
        </p:xfrm>
        <a:graphic>
          <a:graphicData uri="http://schemas.openxmlformats.org/drawingml/2006/table">
            <a:tbl>
              <a:tblPr firstRow="1" firstCol="1" bandRow="1"/>
              <a:tblGrid>
                <a:gridCol w="9595294">
                  <a:extLst>
                    <a:ext uri="{9D8B030D-6E8A-4147-A177-3AD203B41FA5}">
                      <a16:colId xmlns:a16="http://schemas.microsoft.com/office/drawing/2014/main" val="1242201496"/>
                    </a:ext>
                  </a:extLst>
                </a:gridCol>
              </a:tblGrid>
              <a:tr h="360000">
                <a:tc>
                  <a:txBody>
                    <a:bodyPr/>
                    <a:lstStyle/>
                    <a:p>
                      <a:pPr algn="just">
                        <a:lnSpc>
                          <a:spcPct val="115000"/>
                        </a:lnSpc>
                        <a:spcBef>
                          <a:spcPts val="600"/>
                        </a:spcBef>
                        <a:spcAft>
                          <a:spcPts val="3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3.3.4 : rapport de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vérification générale périodique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898120316"/>
                  </a:ext>
                </a:extLst>
              </a:tr>
              <a:tr h="684000">
                <a:tc>
                  <a:txBody>
                    <a:bodyPr/>
                    <a:lstStyle/>
                    <a:p>
                      <a:pPr algn="just">
                        <a:lnSpc>
                          <a:spcPct val="115000"/>
                        </a:lnSpc>
                        <a:spcBef>
                          <a:spcPts val="600"/>
                        </a:spcBef>
                        <a:spcAft>
                          <a:spcPts val="600"/>
                        </a:spcAft>
                      </a:pPr>
                      <a:r>
                        <a:rPr lang="fr-FR" sz="1400" dirty="0">
                          <a:solidFill>
                            <a:srgbClr val="000000"/>
                          </a:solidFill>
                          <a:effectLst/>
                          <a:latin typeface="Arial" panose="020B0604020202020204" pitchFamily="34" charset="0"/>
                          <a:ea typeface="SimSun" panose="02010600030101010101" pitchFamily="2" charset="-122"/>
                          <a:cs typeface="Arial" panose="020B0604020202020204" pitchFamily="34" charset="0"/>
                        </a:rPr>
                        <a:t>Un </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rapport de </a:t>
                      </a:r>
                      <a:r>
                        <a:rPr lang="fr-FR" sz="1400" u="dotted"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vérification générale périodique</a:t>
                      </a:r>
                      <a:r>
                        <a:rPr lang="fr-FR" sz="1400" dirty="0">
                          <a:solidFill>
                            <a:srgbClr val="000000"/>
                          </a:solidFill>
                          <a:effectLst/>
                          <a:latin typeface="Arial" panose="020B0604020202020204" pitchFamily="34" charset="0"/>
                          <a:ea typeface="SimSun" panose="02010600030101010101" pitchFamily="2" charset="-122"/>
                          <a:cs typeface="Arial" panose="020B0604020202020204" pitchFamily="34" charset="0"/>
                        </a:rPr>
                        <a:t> en cours de validité </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est disponible sur le lieu d’exécution de l’opération de </a:t>
                      </a:r>
                      <a:r>
                        <a:rPr lang="fr-FR" sz="1400" u="dotted"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levage</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pour tout </a:t>
                      </a:r>
                      <a:r>
                        <a:rPr lang="fr-FR" sz="1400" u="dotted"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équipement de levage</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utilisé appartenant ou non à l’entité ou filiale.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592992373"/>
                  </a:ext>
                </a:extLst>
              </a:tr>
              <a:tr h="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04.03, 05.08)</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1806916"/>
                  </a:ext>
                </a:extLst>
              </a:tr>
            </a:tbl>
          </a:graphicData>
        </a:graphic>
      </p:graphicFrame>
      <p:graphicFrame>
        <p:nvGraphicFramePr>
          <p:cNvPr id="9" name="Tableau 8">
            <a:extLst>
              <a:ext uri="{FF2B5EF4-FFF2-40B4-BE49-F238E27FC236}">
                <a16:creationId xmlns:a16="http://schemas.microsoft.com/office/drawing/2014/main" id="{3F63D030-F3AF-E0B7-A90E-F6AFEF65A649}"/>
              </a:ext>
            </a:extLst>
          </p:cNvPr>
          <p:cNvGraphicFramePr>
            <a:graphicFrameLocks noGrp="1"/>
          </p:cNvGraphicFramePr>
          <p:nvPr>
            <p:extLst>
              <p:ext uri="{D42A27DB-BD31-4B8C-83A1-F6EECF244321}">
                <p14:modId xmlns:p14="http://schemas.microsoft.com/office/powerpoint/2010/main" val="1391252516"/>
              </p:ext>
            </p:extLst>
          </p:nvPr>
        </p:nvGraphicFramePr>
        <p:xfrm>
          <a:off x="622280" y="5181509"/>
          <a:ext cx="9595294" cy="1124473"/>
        </p:xfrm>
        <a:graphic>
          <a:graphicData uri="http://schemas.openxmlformats.org/drawingml/2006/table">
            <a:tbl>
              <a:tblPr firstRow="1" firstCol="1" bandRow="1"/>
              <a:tblGrid>
                <a:gridCol w="9595294">
                  <a:extLst>
                    <a:ext uri="{9D8B030D-6E8A-4147-A177-3AD203B41FA5}">
                      <a16:colId xmlns:a16="http://schemas.microsoft.com/office/drawing/2014/main" val="927074349"/>
                    </a:ext>
                  </a:extLst>
                </a:gridCol>
              </a:tblGrid>
              <a:tr h="360000">
                <a:tc>
                  <a:txBody>
                    <a:bodyPr/>
                    <a:lstStyle/>
                    <a:p>
                      <a:pPr algn="just">
                        <a:lnSpc>
                          <a:spcPct val="115000"/>
                        </a:lnSpc>
                        <a:spcBef>
                          <a:spcPts val="600"/>
                        </a:spcBef>
                        <a:spcAft>
                          <a:spcPts val="3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3.3.5 :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inspection visuelle avant utilisation</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127583518"/>
                  </a:ext>
                </a:extLst>
              </a:tr>
              <a:tr h="540000">
                <a:tc>
                  <a:txBody>
                    <a:bodyPr/>
                    <a:lstStyle/>
                    <a:p>
                      <a:pPr algn="just">
                        <a:lnSpc>
                          <a:spcPct val="100000"/>
                        </a:lnSpc>
                        <a:spcBef>
                          <a:spcPts val="600"/>
                        </a:spcBef>
                        <a:spcAft>
                          <a:spcPts val="600"/>
                        </a:spcAft>
                      </a:pPr>
                      <a:r>
                        <a:rPr lang="fr-FR"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Tout </a:t>
                      </a:r>
                      <a:r>
                        <a:rPr lang="fr-FR" sz="1400" u="dotted" dirty="0">
                          <a:solidFill>
                            <a:srgbClr val="000000"/>
                          </a:solidFill>
                          <a:effectLst/>
                          <a:latin typeface="Arial" panose="020B0604020202020204" pitchFamily="34" charset="0"/>
                          <a:ea typeface="Arial" panose="020B0604020202020204" pitchFamily="34" charset="0"/>
                          <a:cs typeface="Arial" panose="020B0604020202020204" pitchFamily="34" charset="0"/>
                        </a:rPr>
                        <a:t>équipement de levage</a:t>
                      </a:r>
                      <a:r>
                        <a:rPr lang="fr-FR" sz="1400" dirty="0">
                          <a:solidFill>
                            <a:srgbClr val="000000"/>
                          </a:solidFill>
                          <a:effectLst/>
                          <a:latin typeface="Arial" panose="020B0604020202020204" pitchFamily="34" charset="0"/>
                          <a:ea typeface="Arial" panose="020B0604020202020204" pitchFamily="34" charset="0"/>
                          <a:cs typeface="Arial" panose="020B0604020202020204" pitchFamily="34" charset="0"/>
                        </a:rPr>
                        <a:t> est inspecté visuellement par l’opérateur de l’appareil de levage ou l’utilisateur de l’accessoire de levage, avant chaque utilisation.</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23535373"/>
                  </a:ext>
                </a:extLst>
              </a:tr>
              <a:tr h="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04.03, 05.08)</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0738501"/>
                  </a:ext>
                </a:extLst>
              </a:tr>
            </a:tbl>
          </a:graphicData>
        </a:graphic>
      </p:graphicFrame>
    </p:spTree>
    <p:extLst>
      <p:ext uri="{BB962C8B-B14F-4D97-AF65-F5344CB8AC3E}">
        <p14:creationId xmlns:p14="http://schemas.microsoft.com/office/powerpoint/2010/main" val="1298541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12</a:t>
            </a:fld>
            <a:endParaRPr lang="fr-FR" dirty="0"/>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2" name="Footer Placeholder 2">
            <a:extLst>
              <a:ext uri="{FF2B5EF4-FFF2-40B4-BE49-F238E27FC236}">
                <a16:creationId xmlns:a16="http://schemas.microsoft.com/office/drawing/2014/main" id="{AAFD5EEA-2901-C06D-4253-505BA885254B}"/>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3" name="Tableau 2">
            <a:extLst>
              <a:ext uri="{FF2B5EF4-FFF2-40B4-BE49-F238E27FC236}">
                <a16:creationId xmlns:a16="http://schemas.microsoft.com/office/drawing/2014/main" id="{F35AEA8E-9814-149D-E081-60B53C16210C}"/>
              </a:ext>
            </a:extLst>
          </p:cNvPr>
          <p:cNvGraphicFramePr>
            <a:graphicFrameLocks noGrp="1"/>
          </p:cNvGraphicFramePr>
          <p:nvPr>
            <p:extLst>
              <p:ext uri="{D42A27DB-BD31-4B8C-83A1-F6EECF244321}">
                <p14:modId xmlns:p14="http://schemas.microsoft.com/office/powerpoint/2010/main" val="1712140854"/>
              </p:ext>
            </p:extLst>
          </p:nvPr>
        </p:nvGraphicFramePr>
        <p:xfrm>
          <a:off x="622279" y="1338922"/>
          <a:ext cx="9595294" cy="2744473"/>
        </p:xfrm>
        <a:graphic>
          <a:graphicData uri="http://schemas.openxmlformats.org/drawingml/2006/table">
            <a:tbl>
              <a:tblPr firstRow="1" firstCol="1" bandRow="1"/>
              <a:tblGrid>
                <a:gridCol w="9595294">
                  <a:extLst>
                    <a:ext uri="{9D8B030D-6E8A-4147-A177-3AD203B41FA5}">
                      <a16:colId xmlns:a16="http://schemas.microsoft.com/office/drawing/2014/main" val="3183702994"/>
                    </a:ext>
                  </a:extLst>
                </a:gridCol>
              </a:tblGrid>
              <a:tr h="360000">
                <a:tc>
                  <a:txBody>
                    <a:bodyPr/>
                    <a:lstStyle/>
                    <a:p>
                      <a:pPr marR="58420" algn="just">
                        <a:lnSpc>
                          <a:spcPct val="100000"/>
                        </a:lnSpc>
                        <a:spcBef>
                          <a:spcPts val="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3.3.6 : carnet de bord des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appareils de 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999771577"/>
                  </a:ext>
                </a:extLst>
              </a:tr>
              <a:tr h="2160000">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Tout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appareil de 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non portatif appartenant à l’entité ou filiale, ou en location longue durée possède un carnet de bord dans lequel sont inscrites, dans l’ordre chronologique, toutes les informations relatives aux inspections, aux essais, à l’entretien et aux réparations de l’appareil.</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Les activités des grues offshores, appartenant à l’entité ou filiale, sont enregistrées dans ce carnet de bord dans une section spécifique mentionnant a minima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Bef>
                          <a:spcPts val="0"/>
                        </a:spcBef>
                        <a:spcAft>
                          <a:spcPts val="60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la date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Bef>
                          <a:spcPts val="0"/>
                        </a:spcBef>
                        <a:spcAft>
                          <a:spcPts val="60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 nombre de levages effectués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Bef>
                          <a:spcPts val="0"/>
                        </a:spcBef>
                        <a:spcAft>
                          <a:spcPts val="60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la masse et la portée.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314557277"/>
                  </a:ext>
                </a:extLst>
              </a:tr>
              <a:tr h="0">
                <a:tc>
                  <a:txBody>
                    <a:bodyPr/>
                    <a:lstStyle/>
                    <a:p>
                      <a:pPr marR="58420"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04.03, 05.08)</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81166608"/>
                  </a:ext>
                </a:extLst>
              </a:tr>
            </a:tbl>
          </a:graphicData>
        </a:graphic>
      </p:graphicFrame>
      <p:graphicFrame>
        <p:nvGraphicFramePr>
          <p:cNvPr id="5" name="Tableau 4">
            <a:extLst>
              <a:ext uri="{FF2B5EF4-FFF2-40B4-BE49-F238E27FC236}">
                <a16:creationId xmlns:a16="http://schemas.microsoft.com/office/drawing/2014/main" id="{7971B7F0-BACD-0120-0F43-D6BC8B21EB33}"/>
              </a:ext>
            </a:extLst>
          </p:cNvPr>
          <p:cNvGraphicFramePr>
            <a:graphicFrameLocks noGrp="1"/>
          </p:cNvGraphicFramePr>
          <p:nvPr>
            <p:extLst>
              <p:ext uri="{D42A27DB-BD31-4B8C-83A1-F6EECF244321}">
                <p14:modId xmlns:p14="http://schemas.microsoft.com/office/powerpoint/2010/main" val="1683766901"/>
              </p:ext>
            </p:extLst>
          </p:nvPr>
        </p:nvGraphicFramePr>
        <p:xfrm>
          <a:off x="622279" y="4410836"/>
          <a:ext cx="9595294" cy="1232473"/>
        </p:xfrm>
        <a:graphic>
          <a:graphicData uri="http://schemas.openxmlformats.org/drawingml/2006/table">
            <a:tbl>
              <a:tblPr firstRow="1" firstCol="1" bandRow="1"/>
              <a:tblGrid>
                <a:gridCol w="9595294">
                  <a:extLst>
                    <a:ext uri="{9D8B030D-6E8A-4147-A177-3AD203B41FA5}">
                      <a16:colId xmlns:a16="http://schemas.microsoft.com/office/drawing/2014/main" val="206515374"/>
                    </a:ext>
                  </a:extLst>
                </a:gridCol>
              </a:tblGrid>
              <a:tr h="360000">
                <a:tc>
                  <a:txBody>
                    <a:bodyPr/>
                    <a:lstStyle/>
                    <a:p>
                      <a:pPr algn="just">
                        <a:lnSpc>
                          <a:spcPct val="100000"/>
                        </a:lnSpc>
                        <a:spcBef>
                          <a:spcPts val="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3.3.7 :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levage</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personnel</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2008999"/>
                  </a:ext>
                </a:extLst>
              </a:tr>
              <a:tr h="648000">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de personnel est exclusivement réalisé avec des équipements spécifiquement conçus et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certifiés</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pour cet usage (Plateforme Elévatrice Mobile de Personnel (PEMP), ascenseur de chantier, nacelle suspendue, etc.).</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18409272"/>
                  </a:ext>
                </a:extLst>
              </a:tr>
              <a:tr h="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03.04)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0892189"/>
                  </a:ext>
                </a:extLst>
              </a:tr>
            </a:tbl>
          </a:graphicData>
        </a:graphic>
      </p:graphicFrame>
    </p:spTree>
    <p:extLst>
      <p:ext uri="{BB962C8B-B14F-4D97-AF65-F5344CB8AC3E}">
        <p14:creationId xmlns:p14="http://schemas.microsoft.com/office/powerpoint/2010/main" val="3423869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13</a:t>
            </a:fld>
            <a:endParaRPr lang="fr-FR" dirty="0"/>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2" name="Footer Placeholder 2">
            <a:extLst>
              <a:ext uri="{FF2B5EF4-FFF2-40B4-BE49-F238E27FC236}">
                <a16:creationId xmlns:a16="http://schemas.microsoft.com/office/drawing/2014/main" id="{AAFD5EEA-2901-C06D-4253-505BA885254B}"/>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6" name="Tableau 5">
            <a:extLst>
              <a:ext uri="{FF2B5EF4-FFF2-40B4-BE49-F238E27FC236}">
                <a16:creationId xmlns:a16="http://schemas.microsoft.com/office/drawing/2014/main" id="{23A97686-BF0D-2859-B681-53D33CBDB2D2}"/>
              </a:ext>
            </a:extLst>
          </p:cNvPr>
          <p:cNvGraphicFramePr>
            <a:graphicFrameLocks noGrp="1"/>
          </p:cNvGraphicFramePr>
          <p:nvPr>
            <p:extLst>
              <p:ext uri="{D42A27DB-BD31-4B8C-83A1-F6EECF244321}">
                <p14:modId xmlns:p14="http://schemas.microsoft.com/office/powerpoint/2010/main" val="1973445654"/>
              </p:ext>
            </p:extLst>
          </p:nvPr>
        </p:nvGraphicFramePr>
        <p:xfrm>
          <a:off x="622279" y="1513835"/>
          <a:ext cx="9595295" cy="1268473"/>
        </p:xfrm>
        <a:graphic>
          <a:graphicData uri="http://schemas.openxmlformats.org/drawingml/2006/table">
            <a:tbl>
              <a:tblPr firstRow="1" firstCol="1" bandRow="1"/>
              <a:tblGrid>
                <a:gridCol w="9595295">
                  <a:extLst>
                    <a:ext uri="{9D8B030D-6E8A-4147-A177-3AD203B41FA5}">
                      <a16:colId xmlns:a16="http://schemas.microsoft.com/office/drawing/2014/main" val="4166420441"/>
                    </a:ext>
                  </a:extLst>
                </a:gridCol>
              </a:tblGrid>
              <a:tr h="360000">
                <a:tc>
                  <a:txBody>
                    <a:bodyPr/>
                    <a:lstStyle/>
                    <a:p>
                      <a:pPr algn="just">
                        <a:lnSpc>
                          <a:spcPct val="100000"/>
                        </a:lnSpc>
                        <a:spcBef>
                          <a:spcPts val="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3.4.1 : analyse de risques</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179402030"/>
                  </a:ext>
                </a:extLst>
              </a:tr>
              <a:tr h="684000">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Une analyse de risques est réalisée avant toute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opération de 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 niveau de détail de l’analyse de risques est fonction de la catégorie (1, 2 et 3) de l’opération de</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levage.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863524423"/>
                  </a:ext>
                </a:extLst>
              </a:tr>
              <a:tr h="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03.01, 03.04)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5098943"/>
                  </a:ext>
                </a:extLst>
              </a:tr>
            </a:tbl>
          </a:graphicData>
        </a:graphic>
      </p:graphicFrame>
      <p:graphicFrame>
        <p:nvGraphicFramePr>
          <p:cNvPr id="8" name="Tableau 7">
            <a:extLst>
              <a:ext uri="{FF2B5EF4-FFF2-40B4-BE49-F238E27FC236}">
                <a16:creationId xmlns:a16="http://schemas.microsoft.com/office/drawing/2014/main" id="{214152E3-D94C-FFC9-EA53-B4BB430D0CC3}"/>
              </a:ext>
            </a:extLst>
          </p:cNvPr>
          <p:cNvGraphicFramePr>
            <a:graphicFrameLocks noGrp="1"/>
          </p:cNvGraphicFramePr>
          <p:nvPr>
            <p:extLst>
              <p:ext uri="{D42A27DB-BD31-4B8C-83A1-F6EECF244321}">
                <p14:modId xmlns:p14="http://schemas.microsoft.com/office/powerpoint/2010/main" val="1838455446"/>
              </p:ext>
            </p:extLst>
          </p:nvPr>
        </p:nvGraphicFramePr>
        <p:xfrm>
          <a:off x="622280" y="3067646"/>
          <a:ext cx="9595294" cy="980473"/>
        </p:xfrm>
        <a:graphic>
          <a:graphicData uri="http://schemas.openxmlformats.org/drawingml/2006/table">
            <a:tbl>
              <a:tblPr firstRow="1" firstCol="1" bandRow="1"/>
              <a:tblGrid>
                <a:gridCol w="9595294">
                  <a:extLst>
                    <a:ext uri="{9D8B030D-6E8A-4147-A177-3AD203B41FA5}">
                      <a16:colId xmlns:a16="http://schemas.microsoft.com/office/drawing/2014/main" val="570382554"/>
                    </a:ext>
                  </a:extLst>
                </a:gridCol>
              </a:tblGrid>
              <a:tr h="360000">
                <a:tc>
                  <a:txBody>
                    <a:bodyPr/>
                    <a:lstStyle/>
                    <a:p>
                      <a:pPr algn="just">
                        <a:lnSpc>
                          <a:spcPct val="115000"/>
                        </a:lnSpc>
                        <a:spcBef>
                          <a:spcPts val="600"/>
                        </a:spcBef>
                        <a:spcAft>
                          <a:spcPts val="3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3.4.2 :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dossier de 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161477303"/>
                  </a:ext>
                </a:extLst>
              </a:tr>
              <a:tr h="396000">
                <a:tc>
                  <a:txBody>
                    <a:bodyPr/>
                    <a:lstStyle/>
                    <a:p>
                      <a:pPr algn="just">
                        <a:lnSpc>
                          <a:spcPct val="150000"/>
                        </a:lnSpc>
                        <a:spcBef>
                          <a:spcPts val="0"/>
                        </a:spcBef>
                        <a:spcAft>
                          <a:spcPts val="600"/>
                        </a:spcAft>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Un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dossier de 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est préparé pour toute opération de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levage </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d’une charge suspendue quelle que soit sa catégorie.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486874889"/>
                  </a:ext>
                </a:extLst>
              </a:tr>
              <a:tr h="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04.01)</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5860206"/>
                  </a:ext>
                </a:extLst>
              </a:tr>
            </a:tbl>
          </a:graphicData>
        </a:graphic>
      </p:graphicFrame>
      <p:graphicFrame>
        <p:nvGraphicFramePr>
          <p:cNvPr id="9" name="Tableau 8">
            <a:extLst>
              <a:ext uri="{FF2B5EF4-FFF2-40B4-BE49-F238E27FC236}">
                <a16:creationId xmlns:a16="http://schemas.microsoft.com/office/drawing/2014/main" id="{DE1CD0AD-F7AD-D6BF-3710-C76B9CBFCE9C}"/>
              </a:ext>
            </a:extLst>
          </p:cNvPr>
          <p:cNvGraphicFramePr>
            <a:graphicFrameLocks noGrp="1"/>
          </p:cNvGraphicFramePr>
          <p:nvPr>
            <p:extLst>
              <p:ext uri="{D42A27DB-BD31-4B8C-83A1-F6EECF244321}">
                <p14:modId xmlns:p14="http://schemas.microsoft.com/office/powerpoint/2010/main" val="3956018567"/>
              </p:ext>
            </p:extLst>
          </p:nvPr>
        </p:nvGraphicFramePr>
        <p:xfrm>
          <a:off x="622280" y="4328100"/>
          <a:ext cx="9595294" cy="1484473"/>
        </p:xfrm>
        <a:graphic>
          <a:graphicData uri="http://schemas.openxmlformats.org/drawingml/2006/table">
            <a:tbl>
              <a:tblPr firstRow="1" firstCol="1" bandRow="1"/>
              <a:tblGrid>
                <a:gridCol w="9595294">
                  <a:extLst>
                    <a:ext uri="{9D8B030D-6E8A-4147-A177-3AD203B41FA5}">
                      <a16:colId xmlns:a16="http://schemas.microsoft.com/office/drawing/2014/main" val="1635304990"/>
                    </a:ext>
                  </a:extLst>
                </a:gridCol>
              </a:tblGrid>
              <a:tr h="360000">
                <a:tc>
                  <a:txBody>
                    <a:bodyPr/>
                    <a:lstStyle/>
                    <a:p>
                      <a:pPr algn="just">
                        <a:lnSpc>
                          <a:spcPct val="115000"/>
                        </a:lnSpc>
                        <a:spcBef>
                          <a:spcPts val="600"/>
                        </a:spcBef>
                        <a:spcAft>
                          <a:spcPts val="3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3.4.3 : revue et validation technique du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dossier de 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7616491"/>
                  </a:ext>
                </a:extLst>
              </a:tr>
              <a:tr h="900000">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Pour toute opération de </a:t>
                      </a:r>
                      <a:r>
                        <a:rPr lang="fr-FR" sz="1400" u="dotted" dirty="0">
                          <a:solidFill>
                            <a:srgbClr val="374649"/>
                          </a:solidFill>
                          <a:effectLst/>
                          <a:latin typeface="Arial" panose="020B0604020202020204" pitchFamily="34" charset="0"/>
                          <a:ea typeface="Arial" panose="020B0604020202020204" pitchFamily="34" charset="0"/>
                          <a:cs typeface="Arial" panose="020B0604020202020204" pitchFamily="34" charset="0"/>
                        </a:rPr>
                        <a:t>levage</a:t>
                      </a: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 quelle que soit sa catégorie, le </a:t>
                      </a:r>
                      <a:r>
                        <a:rPr lang="fr-FR" sz="1400" u="dotted" dirty="0">
                          <a:solidFill>
                            <a:srgbClr val="374649"/>
                          </a:solidFill>
                          <a:effectLst/>
                          <a:latin typeface="Arial" panose="020B0604020202020204" pitchFamily="34" charset="0"/>
                          <a:ea typeface="Arial" panose="020B0604020202020204" pitchFamily="34" charset="0"/>
                          <a:cs typeface="Arial" panose="020B0604020202020204" pitchFamily="34" charset="0"/>
                        </a:rPr>
                        <a:t>dossier de levage</a:t>
                      </a: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 est validé</a:t>
                      </a:r>
                      <a:r>
                        <a:rPr lang="fr-FR" sz="1400" dirty="0">
                          <a:solidFill>
                            <a:srgbClr val="374649"/>
                          </a:solidFill>
                          <a:effectLst/>
                          <a:latin typeface="Arial" panose="020B0604020202020204" pitchFamily="34" charset="0"/>
                          <a:ea typeface="Arial" panose="020B0604020202020204" pitchFamily="34" charset="0"/>
                          <a:cs typeface="Times New Roman" panose="02020603050405020304" pitchFamily="18" charset="0"/>
                        </a:rPr>
                        <a:t> </a:t>
                      </a: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par la </a:t>
                      </a:r>
                      <a:r>
                        <a:rPr lang="fr-FR" sz="1400" u="dotted" dirty="0">
                          <a:solidFill>
                            <a:srgbClr val="374649"/>
                          </a:solidFill>
                          <a:effectLst/>
                          <a:latin typeface="Arial" panose="020B0604020202020204" pitchFamily="34" charset="0"/>
                          <a:ea typeface="Arial" panose="020B0604020202020204" pitchFamily="34" charset="0"/>
                          <a:cs typeface="Arial" panose="020B0604020202020204" pitchFamily="34" charset="0"/>
                        </a:rPr>
                        <a:t>personne en charge</a:t>
                      </a: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Pour toute opération de catégorie 3, le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dossier de 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est, en plus, validé</a:t>
                      </a: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 techniquement </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par une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personne compétente pour les opérations de 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à cet effet, employée par la Compagnie ou contractée à cette fin.</a:t>
                      </a: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35329533"/>
                  </a:ext>
                </a:extLst>
              </a:tr>
              <a:tr h="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04.01, 04.10)</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4688277"/>
                  </a:ext>
                </a:extLst>
              </a:tr>
            </a:tbl>
          </a:graphicData>
        </a:graphic>
      </p:graphicFrame>
    </p:spTree>
    <p:extLst>
      <p:ext uri="{BB962C8B-B14F-4D97-AF65-F5344CB8AC3E}">
        <p14:creationId xmlns:p14="http://schemas.microsoft.com/office/powerpoint/2010/main" val="1505532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14</a:t>
            </a:fld>
            <a:endParaRPr lang="fr-FR" dirty="0"/>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2" name="Footer Placeholder 2">
            <a:extLst>
              <a:ext uri="{FF2B5EF4-FFF2-40B4-BE49-F238E27FC236}">
                <a16:creationId xmlns:a16="http://schemas.microsoft.com/office/drawing/2014/main" id="{AAFD5EEA-2901-C06D-4253-505BA885254B}"/>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3" name="Tableau 2">
            <a:extLst>
              <a:ext uri="{FF2B5EF4-FFF2-40B4-BE49-F238E27FC236}">
                <a16:creationId xmlns:a16="http://schemas.microsoft.com/office/drawing/2014/main" id="{8FFFECB7-C816-6C34-E81F-6BEDF8CF0EDA}"/>
              </a:ext>
            </a:extLst>
          </p:cNvPr>
          <p:cNvGraphicFramePr>
            <a:graphicFrameLocks noGrp="1"/>
          </p:cNvGraphicFramePr>
          <p:nvPr>
            <p:extLst>
              <p:ext uri="{D42A27DB-BD31-4B8C-83A1-F6EECF244321}">
                <p14:modId xmlns:p14="http://schemas.microsoft.com/office/powerpoint/2010/main" val="3816283479"/>
              </p:ext>
            </p:extLst>
          </p:nvPr>
        </p:nvGraphicFramePr>
        <p:xfrm>
          <a:off x="622279" y="1059670"/>
          <a:ext cx="9595295" cy="1700473"/>
        </p:xfrm>
        <a:graphic>
          <a:graphicData uri="http://schemas.openxmlformats.org/drawingml/2006/table">
            <a:tbl>
              <a:tblPr firstRow="1" firstCol="1" bandRow="1"/>
              <a:tblGrid>
                <a:gridCol w="9595295">
                  <a:extLst>
                    <a:ext uri="{9D8B030D-6E8A-4147-A177-3AD203B41FA5}">
                      <a16:colId xmlns:a16="http://schemas.microsoft.com/office/drawing/2014/main" val="1245618680"/>
                    </a:ext>
                  </a:extLst>
                </a:gridCol>
              </a:tblGrid>
              <a:tr h="648000">
                <a:tc>
                  <a:txBody>
                    <a:bodyPr/>
                    <a:lstStyle/>
                    <a:p>
                      <a:pPr algn="just">
                        <a:lnSpc>
                          <a:spcPct val="100000"/>
                        </a:lnSpc>
                        <a:spcBef>
                          <a:spcPts val="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3.4.4 : autorisation des opérations de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levage</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 catégorie 3 au-dessus d’</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installations actives</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ou à proximité de lignes électriques</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524869923"/>
                  </a:ext>
                </a:extLst>
              </a:tr>
              <a:tr h="828000">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Les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opérations de 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de catégorie 3 au-dessus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d’installations actives</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ou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à proximité de lignes électriques</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accompagnées de l’analyse de risque et du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dossier de 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sont soumises à autorisation formelle du responsable des opérations (exploitation) du site.</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44137436"/>
                  </a:ext>
                </a:extLst>
              </a:tr>
              <a:tr h="0">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04.01, 04.10)</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9943385"/>
                  </a:ext>
                </a:extLst>
              </a:tr>
            </a:tbl>
          </a:graphicData>
        </a:graphic>
      </p:graphicFrame>
      <p:graphicFrame>
        <p:nvGraphicFramePr>
          <p:cNvPr id="5" name="Tableau 4">
            <a:extLst>
              <a:ext uri="{FF2B5EF4-FFF2-40B4-BE49-F238E27FC236}">
                <a16:creationId xmlns:a16="http://schemas.microsoft.com/office/drawing/2014/main" id="{5E88559B-3E1B-E9F8-5BB7-545973B7F8FF}"/>
              </a:ext>
            </a:extLst>
          </p:cNvPr>
          <p:cNvGraphicFramePr>
            <a:graphicFrameLocks noGrp="1"/>
          </p:cNvGraphicFramePr>
          <p:nvPr>
            <p:extLst>
              <p:ext uri="{D42A27DB-BD31-4B8C-83A1-F6EECF244321}">
                <p14:modId xmlns:p14="http://schemas.microsoft.com/office/powerpoint/2010/main" val="2640327914"/>
              </p:ext>
            </p:extLst>
          </p:nvPr>
        </p:nvGraphicFramePr>
        <p:xfrm>
          <a:off x="622279" y="3260614"/>
          <a:ext cx="9595294" cy="1331999"/>
        </p:xfrm>
        <a:graphic>
          <a:graphicData uri="http://schemas.openxmlformats.org/drawingml/2006/table">
            <a:tbl>
              <a:tblPr firstRow="1" firstCol="1" bandRow="1"/>
              <a:tblGrid>
                <a:gridCol w="9595294">
                  <a:extLst>
                    <a:ext uri="{9D8B030D-6E8A-4147-A177-3AD203B41FA5}">
                      <a16:colId xmlns:a16="http://schemas.microsoft.com/office/drawing/2014/main" val="4048501568"/>
                    </a:ext>
                  </a:extLst>
                </a:gridCol>
              </a:tblGrid>
              <a:tr h="474213">
                <a:tc>
                  <a:txBody>
                    <a:bodyPr/>
                    <a:lstStyle/>
                    <a:p>
                      <a:pPr algn="just">
                        <a:lnSpc>
                          <a:spcPct val="100000"/>
                        </a:lnSpc>
                        <a:spcBef>
                          <a:spcPts val="0"/>
                        </a:spcBef>
                        <a:spcAft>
                          <a:spcPts val="600"/>
                        </a:spcAft>
                      </a:pPr>
                      <a:r>
                        <a:rPr lang="fr-FR" sz="1600" b="1"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Exigence 3.5.1 : surveillance des opérations de </a:t>
                      </a:r>
                      <a:r>
                        <a:rPr lang="fr-FR" sz="1600" b="1" u="dotted"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187295212"/>
                  </a:ext>
                </a:extLst>
              </a:tr>
              <a:tr h="562097">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Les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opérations de 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de catégorie 3 font l'objet d'une surveillance par une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personne compétente pour les opérations de 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à cet effet, extérieure à l’équipe de levage, sur le lieu d'exécution.</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094275894"/>
                  </a:ext>
                </a:extLst>
              </a:tr>
              <a:tr h="295689">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03.04)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5655880"/>
                  </a:ext>
                </a:extLst>
              </a:tr>
            </a:tbl>
          </a:graphicData>
        </a:graphic>
      </p:graphicFrame>
      <p:graphicFrame>
        <p:nvGraphicFramePr>
          <p:cNvPr id="7" name="Tableau 6">
            <a:extLst>
              <a:ext uri="{FF2B5EF4-FFF2-40B4-BE49-F238E27FC236}">
                <a16:creationId xmlns:a16="http://schemas.microsoft.com/office/drawing/2014/main" id="{346254EE-B4F0-D6A5-EA66-8B9042214079}"/>
              </a:ext>
            </a:extLst>
          </p:cNvPr>
          <p:cNvGraphicFramePr>
            <a:graphicFrameLocks noGrp="1"/>
          </p:cNvGraphicFramePr>
          <p:nvPr>
            <p:extLst>
              <p:ext uri="{D42A27DB-BD31-4B8C-83A1-F6EECF244321}">
                <p14:modId xmlns:p14="http://schemas.microsoft.com/office/powerpoint/2010/main" val="1238754843"/>
              </p:ext>
            </p:extLst>
          </p:nvPr>
        </p:nvGraphicFramePr>
        <p:xfrm>
          <a:off x="622279" y="4847347"/>
          <a:ext cx="9595294" cy="1512000"/>
        </p:xfrm>
        <a:graphic>
          <a:graphicData uri="http://schemas.openxmlformats.org/drawingml/2006/table">
            <a:tbl>
              <a:tblPr firstRow="1" firstCol="1" bandRow="1"/>
              <a:tblGrid>
                <a:gridCol w="9595294">
                  <a:extLst>
                    <a:ext uri="{9D8B030D-6E8A-4147-A177-3AD203B41FA5}">
                      <a16:colId xmlns:a16="http://schemas.microsoft.com/office/drawing/2014/main" val="960398275"/>
                    </a:ext>
                  </a:extLst>
                </a:gridCol>
              </a:tblGrid>
              <a:tr h="583903">
                <a:tc>
                  <a:txBody>
                    <a:bodyPr/>
                    <a:lstStyle/>
                    <a:p>
                      <a:pPr algn="just">
                        <a:lnSpc>
                          <a:spcPct val="100000"/>
                        </a:lnSpc>
                        <a:spcBef>
                          <a:spcPts val="0"/>
                        </a:spcBef>
                        <a:spcAft>
                          <a:spcPts val="600"/>
                        </a:spcAft>
                      </a:pPr>
                      <a:r>
                        <a:rPr lang="fr-FR" sz="1600" b="1"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Exigence 3.5.2 : contrôle final avant le début de toute opération de </a:t>
                      </a:r>
                      <a:r>
                        <a:rPr lang="fr-FR" sz="1600" b="1" u="dotted"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levage d’une charge suspendue</a:t>
                      </a:r>
                      <a:r>
                        <a:rPr lang="fr-FR" sz="1600" b="1"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 - </a:t>
                      </a:r>
                      <a:r>
                        <a:rPr lang="fr-FR" sz="1600" b="1" i="1" dirty="0">
                          <a:solidFill>
                            <a:srgbClr val="0070C0"/>
                          </a:solidFill>
                          <a:effectLst/>
                          <a:latin typeface="Arial" panose="020B0604020202020204" pitchFamily="34" charset="0"/>
                          <a:ea typeface="SimSun" panose="02010600030101010101" pitchFamily="2" charset="-122"/>
                          <a:cs typeface="Times New Roman" panose="02020603050405020304" pitchFamily="18" charset="0"/>
                        </a:rPr>
                        <a:t>Safe To Lift</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184632130"/>
                  </a:ext>
                </a:extLst>
              </a:tr>
              <a:tr h="628039">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Une liste de contrôles opérationnels est complétée avant le début de tout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d’une charge suspendue avec une grue ou tout autre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appareil de 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558883422"/>
                  </a:ext>
                </a:extLst>
              </a:tr>
              <a:tr h="300058">
                <a:tc>
                  <a:txBody>
                    <a:bodyPr/>
                    <a:lstStyle/>
                    <a:p>
                      <a:pPr algn="just">
                        <a:lnSpc>
                          <a:spcPct val="100000"/>
                        </a:lnSpc>
                        <a:spcBef>
                          <a:spcPts val="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03.04)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3126357"/>
                  </a:ext>
                </a:extLst>
              </a:tr>
            </a:tbl>
          </a:graphicData>
        </a:graphic>
      </p:graphicFrame>
    </p:spTree>
    <p:extLst>
      <p:ext uri="{BB962C8B-B14F-4D97-AF65-F5344CB8AC3E}">
        <p14:creationId xmlns:p14="http://schemas.microsoft.com/office/powerpoint/2010/main" val="2688478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15</a:t>
            </a:fld>
            <a:endParaRPr lang="fr-FR" dirty="0"/>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2" name="Footer Placeholder 2">
            <a:extLst>
              <a:ext uri="{FF2B5EF4-FFF2-40B4-BE49-F238E27FC236}">
                <a16:creationId xmlns:a16="http://schemas.microsoft.com/office/drawing/2014/main" id="{AAFD5EEA-2901-C06D-4253-505BA885254B}"/>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6" name="Tableau 5">
            <a:extLst>
              <a:ext uri="{FF2B5EF4-FFF2-40B4-BE49-F238E27FC236}">
                <a16:creationId xmlns:a16="http://schemas.microsoft.com/office/drawing/2014/main" id="{A8EAAD3A-A130-CAB8-E934-B1D68E47A856}"/>
              </a:ext>
            </a:extLst>
          </p:cNvPr>
          <p:cNvGraphicFramePr>
            <a:graphicFrameLocks noGrp="1"/>
          </p:cNvGraphicFramePr>
          <p:nvPr>
            <p:extLst>
              <p:ext uri="{D42A27DB-BD31-4B8C-83A1-F6EECF244321}">
                <p14:modId xmlns:p14="http://schemas.microsoft.com/office/powerpoint/2010/main" val="1431747013"/>
              </p:ext>
            </p:extLst>
          </p:nvPr>
        </p:nvGraphicFramePr>
        <p:xfrm>
          <a:off x="622279" y="1178272"/>
          <a:ext cx="9595295" cy="1059272"/>
        </p:xfrm>
        <a:graphic>
          <a:graphicData uri="http://schemas.openxmlformats.org/drawingml/2006/table">
            <a:tbl>
              <a:tblPr firstRow="1" firstCol="1" bandRow="1"/>
              <a:tblGrid>
                <a:gridCol w="9595295">
                  <a:extLst>
                    <a:ext uri="{9D8B030D-6E8A-4147-A177-3AD203B41FA5}">
                      <a16:colId xmlns:a16="http://schemas.microsoft.com/office/drawing/2014/main" val="507901765"/>
                    </a:ext>
                  </a:extLst>
                </a:gridCol>
              </a:tblGrid>
              <a:tr h="360000">
                <a:tc>
                  <a:txBody>
                    <a:bodyPr/>
                    <a:lstStyle/>
                    <a:p>
                      <a:pPr algn="just">
                        <a:lnSpc>
                          <a:spcPct val="100000"/>
                        </a:lnSpc>
                        <a:spcBef>
                          <a:spcPts val="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3.5.3 : restriction d’accès</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491903070"/>
                  </a:ext>
                </a:extLst>
              </a:tr>
              <a:tr h="349636">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L’accès à la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zone de 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et à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l’appareil de 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est restreint et contrôlé de façon appropriée et/ou balisé.</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noFill/>
                      <a:prstDash val="solid"/>
                      <a:round/>
                      <a:headEnd type="none" w="med" len="med"/>
                      <a:tailEnd type="none" w="med" len="med"/>
                    </a:lnB>
                  </a:tcPr>
                </a:tc>
                <a:extLst>
                  <a:ext uri="{0D108BD9-81ED-4DB2-BD59-A6C34878D82A}">
                    <a16:rowId xmlns:a16="http://schemas.microsoft.com/office/drawing/2014/main" val="2974162078"/>
                  </a:ext>
                </a:extLst>
              </a:tr>
              <a:tr h="349636">
                <a:tc>
                  <a:txBody>
                    <a:bodyPr/>
                    <a:lstStyle/>
                    <a:p>
                      <a:pPr algn="just">
                        <a:lnSpc>
                          <a:spcPct val="100000"/>
                        </a:lnSpc>
                        <a:spcBef>
                          <a:spcPts val="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03.04)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68539695"/>
                  </a:ext>
                </a:extLst>
              </a:tr>
            </a:tbl>
          </a:graphicData>
        </a:graphic>
      </p:graphicFrame>
      <p:graphicFrame>
        <p:nvGraphicFramePr>
          <p:cNvPr id="9" name="Tableau 8">
            <a:extLst>
              <a:ext uri="{FF2B5EF4-FFF2-40B4-BE49-F238E27FC236}">
                <a16:creationId xmlns:a16="http://schemas.microsoft.com/office/drawing/2014/main" id="{22C124CB-557D-30C8-F7DE-D3C0EEFE2D75}"/>
              </a:ext>
            </a:extLst>
          </p:cNvPr>
          <p:cNvGraphicFramePr>
            <a:graphicFrameLocks noGrp="1"/>
          </p:cNvGraphicFramePr>
          <p:nvPr>
            <p:extLst>
              <p:ext uri="{D42A27DB-BD31-4B8C-83A1-F6EECF244321}">
                <p14:modId xmlns:p14="http://schemas.microsoft.com/office/powerpoint/2010/main" val="1972697104"/>
              </p:ext>
            </p:extLst>
          </p:nvPr>
        </p:nvGraphicFramePr>
        <p:xfrm>
          <a:off x="622280" y="2489135"/>
          <a:ext cx="9595294" cy="1759470"/>
        </p:xfrm>
        <a:graphic>
          <a:graphicData uri="http://schemas.openxmlformats.org/drawingml/2006/table">
            <a:tbl>
              <a:tblPr firstRow="1" firstCol="1" bandRow="1"/>
              <a:tblGrid>
                <a:gridCol w="9595294">
                  <a:extLst>
                    <a:ext uri="{9D8B030D-6E8A-4147-A177-3AD203B41FA5}">
                      <a16:colId xmlns:a16="http://schemas.microsoft.com/office/drawing/2014/main" val="3281900269"/>
                    </a:ext>
                  </a:extLst>
                </a:gridCol>
              </a:tblGrid>
              <a:tr h="360000">
                <a:tc>
                  <a:txBody>
                    <a:bodyPr/>
                    <a:lstStyle/>
                    <a:p>
                      <a:pPr algn="just">
                        <a:lnSpc>
                          <a:spcPct val="115000"/>
                        </a:lnSpc>
                        <a:spcBef>
                          <a:spcPts val="600"/>
                        </a:spcBef>
                        <a:spcAft>
                          <a:spcPts val="3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3.5.4 : maîtrise des mouvements de la charge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472699412"/>
                  </a:ext>
                </a:extLst>
              </a:tr>
              <a:tr h="1127277">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Les mouvements de la charge levée sont maîtrisés durant toute l’opération de </a:t>
                      </a:r>
                      <a:r>
                        <a:rPr lang="fr-FR" sz="1400" u="dotted" dirty="0">
                          <a:solidFill>
                            <a:srgbClr val="374649"/>
                          </a:solidFill>
                          <a:effectLst/>
                          <a:latin typeface="Arial" panose="020B0604020202020204" pitchFamily="34" charset="0"/>
                          <a:ea typeface="Arial" panose="020B0604020202020204" pitchFamily="34" charset="0"/>
                          <a:cs typeface="Arial" panose="020B0604020202020204" pitchFamily="34" charset="0"/>
                        </a:rPr>
                        <a:t>levage</a:t>
                      </a: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Arial" panose="020B0604020202020204" pitchFamily="34" charset="0"/>
                          <a:cs typeface="Arial" panose="020B0604020202020204" pitchFamily="34" charset="0"/>
                        </a:rPr>
                        <a:t>Le contrôle des mouvements de la charge levée et son guidage (au décollage et à la dépose) ne sont pas effectués à la main. Des dispositifs spécifiques (câbles de retenue, cordes de guidage, gaffes, etc.) sont mis en œuvre à cet effet. Leur utilisation doit faire l'objet d'une évaluation préalable des risques.</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34190336"/>
                  </a:ext>
                </a:extLst>
              </a:tr>
              <a:tr h="272193">
                <a:tc>
                  <a:txBody>
                    <a:bodyPr/>
                    <a:lstStyle/>
                    <a:p>
                      <a:pPr algn="just">
                        <a:lnSpc>
                          <a:spcPct val="115000"/>
                        </a:lnSpc>
                        <a:spcBef>
                          <a:spcPts val="3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03.04)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7322997"/>
                  </a:ext>
                </a:extLst>
              </a:tr>
            </a:tbl>
          </a:graphicData>
        </a:graphic>
      </p:graphicFrame>
      <p:graphicFrame>
        <p:nvGraphicFramePr>
          <p:cNvPr id="10" name="Tableau 9">
            <a:extLst>
              <a:ext uri="{FF2B5EF4-FFF2-40B4-BE49-F238E27FC236}">
                <a16:creationId xmlns:a16="http://schemas.microsoft.com/office/drawing/2014/main" id="{0204CC00-838B-8A46-0B7A-4F4373E94F36}"/>
              </a:ext>
            </a:extLst>
          </p:cNvPr>
          <p:cNvGraphicFramePr>
            <a:graphicFrameLocks noGrp="1"/>
          </p:cNvGraphicFramePr>
          <p:nvPr>
            <p:extLst>
              <p:ext uri="{D42A27DB-BD31-4B8C-83A1-F6EECF244321}">
                <p14:modId xmlns:p14="http://schemas.microsoft.com/office/powerpoint/2010/main" val="2118851014"/>
              </p:ext>
            </p:extLst>
          </p:nvPr>
        </p:nvGraphicFramePr>
        <p:xfrm>
          <a:off x="622279" y="4500196"/>
          <a:ext cx="9595295" cy="1218818"/>
        </p:xfrm>
        <a:graphic>
          <a:graphicData uri="http://schemas.openxmlformats.org/drawingml/2006/table">
            <a:tbl>
              <a:tblPr firstRow="1" firstCol="1" bandRow="1"/>
              <a:tblGrid>
                <a:gridCol w="9595295">
                  <a:extLst>
                    <a:ext uri="{9D8B030D-6E8A-4147-A177-3AD203B41FA5}">
                      <a16:colId xmlns:a16="http://schemas.microsoft.com/office/drawing/2014/main" val="1863185283"/>
                    </a:ext>
                  </a:extLst>
                </a:gridCol>
              </a:tblGrid>
              <a:tr h="360000">
                <a:tc>
                  <a:txBody>
                    <a:bodyPr/>
                    <a:lstStyle/>
                    <a:p>
                      <a:pPr algn="just">
                        <a:lnSpc>
                          <a:spcPct val="100000"/>
                        </a:lnSpc>
                        <a:spcBef>
                          <a:spcPts val="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3.5.5 : débriefing après l’opération de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4160324429"/>
                  </a:ext>
                </a:extLst>
              </a:tr>
              <a:tr h="518208">
                <a:tc>
                  <a:txBody>
                    <a:bodyPr/>
                    <a:lstStyle/>
                    <a:p>
                      <a:pPr algn="just">
                        <a:lnSpc>
                          <a:spcPct val="100000"/>
                        </a:lnSpc>
                        <a:spcBef>
                          <a:spcPts val="0"/>
                        </a:spcBef>
                        <a:spcAft>
                          <a:spcPts val="600"/>
                        </a:spcAft>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Dans le cadre de l’amélioration continue des opérations de </a:t>
                      </a:r>
                      <a:r>
                        <a:rPr lang="fr-FR" sz="1400" u="dotted" dirty="0">
                          <a:solidFill>
                            <a:srgbClr val="374649"/>
                          </a:solidFill>
                          <a:effectLst/>
                          <a:latin typeface="Arial" panose="020B0604020202020204" pitchFamily="34" charset="0"/>
                          <a:ea typeface="SimSun" panose="02010600030101010101" pitchFamily="2" charset="-122"/>
                          <a:cs typeface="Arial" panose="020B0604020202020204" pitchFamily="34" charset="0"/>
                        </a:rPr>
                        <a:t>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et dans le but de les rendre plus sures un débriefing est effectué avec tous les acteurs impliqués à l’issue de toute opération de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de catégorie 2 et 3.</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2307056992"/>
                  </a:ext>
                </a:extLst>
              </a:tr>
              <a:tr h="340610">
                <a:tc>
                  <a:txBody>
                    <a:bodyPr/>
                    <a:lstStyle/>
                    <a:p>
                      <a:pPr algn="just">
                        <a:lnSpc>
                          <a:spcPct val="150000"/>
                        </a:lnSpc>
                        <a:spcBef>
                          <a:spcPts val="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08.04)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187745"/>
                  </a:ext>
                </a:extLst>
              </a:tr>
            </a:tbl>
          </a:graphicData>
        </a:graphic>
      </p:graphicFrame>
    </p:spTree>
    <p:extLst>
      <p:ext uri="{BB962C8B-B14F-4D97-AF65-F5344CB8AC3E}">
        <p14:creationId xmlns:p14="http://schemas.microsoft.com/office/powerpoint/2010/main" val="1512477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dirty="0"/>
              <a:t>CR-GR-HSE-420</a:t>
            </a:r>
          </a:p>
        </p:txBody>
      </p:sp>
      <p:sp>
        <p:nvSpPr>
          <p:cNvPr id="13" name="Footer Placeholder 2">
            <a:extLst>
              <a:ext uri="{FF2B5EF4-FFF2-40B4-BE49-F238E27FC236}">
                <a16:creationId xmlns:a16="http://schemas.microsoft.com/office/drawing/2014/main" id="{7EC6BA11-6D44-4555-9672-A5CEAED3490E}"/>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sp>
        <p:nvSpPr>
          <p:cNvPr id="20" name="Slide Number Placeholder 3">
            <a:extLst>
              <a:ext uri="{FF2B5EF4-FFF2-40B4-BE49-F238E27FC236}">
                <a16:creationId xmlns:a16="http://schemas.microsoft.com/office/drawing/2014/main" id="{DE8D9ED4-781E-4F54-B979-FBC57B9EEC28}"/>
              </a:ext>
            </a:extLst>
          </p:cNvPr>
          <p:cNvSpPr>
            <a:spLocks noGrp="1"/>
          </p:cNvSpPr>
          <p:nvPr>
            <p:ph type="sldNum" sz="quarter" idx="12"/>
          </p:nvPr>
        </p:nvSpPr>
        <p:spPr>
          <a:xfrm>
            <a:off x="219008" y="6449983"/>
            <a:ext cx="576000" cy="252000"/>
          </a:xfrm>
        </p:spPr>
        <p:txBody>
          <a:bodyPr/>
          <a:lstStyle/>
          <a:p>
            <a:fld id="{975A587B-5814-4D9B-9598-FE9CB954CB01}" type="slidenum">
              <a:rPr lang="fr-FR" smtClean="0"/>
              <a:pPr/>
              <a:t>2</a:t>
            </a:fld>
            <a:endParaRPr lang="fr-FR" dirty="0"/>
          </a:p>
        </p:txBody>
      </p:sp>
      <p:sp>
        <p:nvSpPr>
          <p:cNvPr id="4" name="ZoneTexte 3">
            <a:extLst>
              <a:ext uri="{FF2B5EF4-FFF2-40B4-BE49-F238E27FC236}">
                <a16:creationId xmlns:a16="http://schemas.microsoft.com/office/drawing/2014/main" id="{48CED340-23CA-478D-91D7-E75474B5E601}"/>
              </a:ext>
            </a:extLst>
          </p:cNvPr>
          <p:cNvSpPr txBox="1"/>
          <p:nvPr/>
        </p:nvSpPr>
        <p:spPr>
          <a:xfrm>
            <a:off x="1705912" y="2218617"/>
            <a:ext cx="8951053" cy="2754600"/>
          </a:xfrm>
          <a:prstGeom prst="rect">
            <a:avLst/>
          </a:prstGeom>
          <a:noFill/>
        </p:spPr>
        <p:txBody>
          <a:bodyPr wrap="square" rtlCol="0">
            <a:spAutoFit/>
          </a:bodyPr>
          <a:lstStyle/>
          <a:p>
            <a:pPr>
              <a:spcAft>
                <a:spcPts val="1200"/>
              </a:spcAft>
            </a:pPr>
            <a:r>
              <a:rPr lang="en-US" sz="1800" b="1" noProof="0" dirty="0">
                <a:solidFill>
                  <a:srgbClr val="FF9900"/>
                </a:solidFill>
                <a:latin typeface="Arial" panose="020B0604020202020204" pitchFamily="34" charset="0"/>
                <a:cs typeface="Arial" panose="020B0604020202020204" pitchFamily="34" charset="0"/>
              </a:rPr>
              <a:t>But    </a:t>
            </a:r>
          </a:p>
          <a:p>
            <a:pPr marL="285750" indent="-285750">
              <a:buFont typeface="Courier New" panose="02070309020205020404" pitchFamily="49" charset="0"/>
              <a:buChar char="o"/>
            </a:pPr>
            <a:r>
              <a:rPr lang="fr-FR" sz="1400" dirty="0">
                <a:solidFill>
                  <a:srgbClr val="0070C0"/>
                </a:solidFill>
                <a:latin typeface="Arial" panose="020B0604020202020204" pitchFamily="34" charset="0"/>
                <a:cs typeface="Arial" panose="020B0604020202020204" pitchFamily="34" charset="0"/>
              </a:rPr>
              <a:t>Cette règle Compagnie CR-GR-HSE-420 définit les exigences HSE minimales pour la maitrise des risques liés à la préparation et l’exécution, des opérations de grutage, gréage et manutention mécanique, sur des installations opérées  par des entités  de la Compagnie</a:t>
            </a:r>
            <a:r>
              <a:rPr lang="en-US" sz="1400" kern="1200" noProof="0" dirty="0">
                <a:solidFill>
                  <a:srgbClr val="0070C0"/>
                </a:solidFill>
                <a:latin typeface="Arial" panose="020B0604020202020204" pitchFamily="34" charset="0"/>
                <a:ea typeface="+mn-ea"/>
                <a:cs typeface="Arial" panose="020B0604020202020204" pitchFamily="34" charset="0"/>
              </a:rPr>
              <a:t>.</a:t>
            </a:r>
          </a:p>
          <a:p>
            <a:pPr marL="285750" indent="-285750">
              <a:buFont typeface="Courier New" panose="02070309020205020404" pitchFamily="49" charset="0"/>
              <a:buChar char="o"/>
            </a:pPr>
            <a:r>
              <a:rPr lang="fr-FR" sz="1400" kern="1200" noProof="0" dirty="0">
                <a:solidFill>
                  <a:srgbClr val="0070C0"/>
                </a:solidFill>
                <a:latin typeface="Arial" panose="020B0604020202020204" pitchFamily="34" charset="0"/>
                <a:ea typeface="+mn-ea"/>
                <a:cs typeface="Arial" panose="020B0604020202020204" pitchFamily="34" charset="0"/>
              </a:rPr>
              <a:t>Elle définit les aspects techniques devant être pris en compte pour la réalisation de toute opération de grutage, gréage et manutention mécanique en mer, à terre, en zone côtière et sous-marine en matière de :</a:t>
            </a:r>
          </a:p>
          <a:p>
            <a:pPr marL="742950" lvl="1" indent="-285750">
              <a:buFont typeface="Arial" panose="020B0604020202020204" pitchFamily="34" charset="0"/>
              <a:buChar char="•"/>
            </a:pPr>
            <a:r>
              <a:rPr lang="fr-FR" sz="1400" kern="1200" noProof="0" dirty="0">
                <a:solidFill>
                  <a:srgbClr val="0070C0"/>
                </a:solidFill>
                <a:latin typeface="Arial" panose="020B0604020202020204" pitchFamily="34" charset="0"/>
                <a:ea typeface="+mn-ea"/>
                <a:cs typeface="Arial" panose="020B0604020202020204" pitchFamily="34" charset="0"/>
              </a:rPr>
              <a:t>Organisation, préparation et exécution des opérations de levage, d’élingage et de manutention,</a:t>
            </a:r>
          </a:p>
          <a:p>
            <a:pPr marL="742950" lvl="1" indent="-285750">
              <a:buFont typeface="Arial" panose="020B0604020202020204" pitchFamily="34" charset="0"/>
              <a:buChar char="•"/>
            </a:pPr>
            <a:r>
              <a:rPr lang="fr-FR" sz="1400" kern="1200" noProof="0" dirty="0">
                <a:solidFill>
                  <a:srgbClr val="0070C0"/>
                </a:solidFill>
                <a:latin typeface="Arial" panose="020B0604020202020204" pitchFamily="34" charset="0"/>
                <a:ea typeface="+mn-ea"/>
                <a:cs typeface="Arial" panose="020B0604020202020204" pitchFamily="34" charset="0"/>
              </a:rPr>
              <a:t>Formation et Compétence des personnes impliquées dans les opérations de levage, d’élingage et de manutention,</a:t>
            </a:r>
          </a:p>
          <a:p>
            <a:pPr marL="742950" lvl="1" indent="-285750">
              <a:buFont typeface="Arial" panose="020B0604020202020204" pitchFamily="34" charset="0"/>
              <a:buChar char="•"/>
            </a:pPr>
            <a:r>
              <a:rPr lang="fr-FR" sz="1400" kern="1200" noProof="0" dirty="0">
                <a:solidFill>
                  <a:srgbClr val="0070C0"/>
                </a:solidFill>
                <a:latin typeface="Arial" panose="020B0604020202020204" pitchFamily="34" charset="0"/>
                <a:ea typeface="+mn-ea"/>
                <a:cs typeface="Arial" panose="020B0604020202020204" pitchFamily="34" charset="0"/>
              </a:rPr>
              <a:t>Gestion de l'équipement de levage utilisé.</a:t>
            </a:r>
          </a:p>
          <a:p>
            <a:pPr marL="285750" indent="-285750">
              <a:spcBef>
                <a:spcPts val="600"/>
              </a:spcBef>
              <a:buFont typeface="Courier New" panose="02070309020205020404" pitchFamily="49" charset="0"/>
              <a:buChar char="o"/>
            </a:pPr>
            <a:r>
              <a:rPr lang="fr-FR" sz="1400" b="1" dirty="0">
                <a:solidFill>
                  <a:srgbClr val="0070C0"/>
                </a:solidFill>
              </a:rPr>
              <a:t>Cette règle a été approuvée par le Comité HSE le 23 septembre 2022</a:t>
            </a:r>
            <a:endParaRPr lang="fr-FR" b="1" dirty="0">
              <a:solidFill>
                <a:srgbClr val="0070C0"/>
              </a:solidFill>
            </a:endParaRPr>
          </a:p>
        </p:txBody>
      </p:sp>
      <p:sp>
        <p:nvSpPr>
          <p:cNvPr id="9" name="Rectangle : coins arrondis 8">
            <a:extLst>
              <a:ext uri="{FF2B5EF4-FFF2-40B4-BE49-F238E27FC236}">
                <a16:creationId xmlns:a16="http://schemas.microsoft.com/office/drawing/2014/main" id="{5FD3399C-0C05-4D17-993B-F3E6D6E716E2}"/>
              </a:ext>
            </a:extLst>
          </p:cNvPr>
          <p:cNvSpPr/>
          <p:nvPr/>
        </p:nvSpPr>
        <p:spPr>
          <a:xfrm>
            <a:off x="1240324" y="2090569"/>
            <a:ext cx="9882231" cy="318164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5411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3</a:t>
            </a:fld>
            <a:endParaRPr lang="fr-FR" dirty="0"/>
          </a:p>
        </p:txBody>
      </p:sp>
      <p:sp>
        <p:nvSpPr>
          <p:cNvPr id="7" name="Footer Placeholder 2">
            <a:extLst>
              <a:ext uri="{FF2B5EF4-FFF2-40B4-BE49-F238E27FC236}">
                <a16:creationId xmlns:a16="http://schemas.microsoft.com/office/drawing/2014/main" id="{F0272DCA-46AB-439B-090E-C296868438BD}"/>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sp>
        <p:nvSpPr>
          <p:cNvPr id="5" name="ZoneTexte 4">
            <a:extLst>
              <a:ext uri="{FF2B5EF4-FFF2-40B4-BE49-F238E27FC236}">
                <a16:creationId xmlns:a16="http://schemas.microsoft.com/office/drawing/2014/main" id="{764EE2FD-A40B-3916-C879-1A81A8E602B0}"/>
              </a:ext>
            </a:extLst>
          </p:cNvPr>
          <p:cNvSpPr txBox="1"/>
          <p:nvPr/>
        </p:nvSpPr>
        <p:spPr>
          <a:xfrm>
            <a:off x="1089277" y="2271994"/>
            <a:ext cx="10184325" cy="3970318"/>
          </a:xfrm>
          <a:prstGeom prst="rect">
            <a:avLst/>
          </a:prstGeom>
          <a:noFill/>
        </p:spPr>
        <p:txBody>
          <a:bodyPr wrap="square">
            <a:spAutoFit/>
          </a:bodyPr>
          <a:lstStyle/>
          <a:p>
            <a:r>
              <a:rPr lang="fr-FR" sz="1400" dirty="0"/>
              <a:t>Parce que nous nous sommes aperçus que :</a:t>
            </a:r>
          </a:p>
          <a:p>
            <a:pPr marL="285750" indent="-285750">
              <a:buFontTx/>
              <a:buChar char="-"/>
            </a:pPr>
            <a:r>
              <a:rPr lang="fr-FR" sz="1400" dirty="0"/>
              <a:t>les petites opérations de levage n’étaient pas, en général, réalisées avec suffisamment de rigueur ;</a:t>
            </a:r>
          </a:p>
          <a:p>
            <a:pPr marL="285750" indent="-285750">
              <a:buFontTx/>
              <a:buChar char="-"/>
            </a:pPr>
            <a:r>
              <a:rPr lang="fr-FR" sz="1400" dirty="0"/>
              <a:t>les niveaux de préparation et de planification (études, procédures, analyses de risques…) laissaient très souvent à désirer ;</a:t>
            </a:r>
          </a:p>
          <a:p>
            <a:pPr marL="285750" indent="-285750">
              <a:buFontTx/>
              <a:buChar char="-"/>
            </a:pPr>
            <a:r>
              <a:rPr lang="fr-FR" sz="1400" dirty="0"/>
              <a:t>Les équipements utilisés (appareils et accessoires) n’étaient pas toujours en adéquation avec les travaux à réalisés ;</a:t>
            </a:r>
          </a:p>
          <a:p>
            <a:pPr marL="285750" indent="-285750">
              <a:buFontTx/>
              <a:buChar char="-"/>
            </a:pPr>
            <a:r>
              <a:rPr lang="fr-FR" sz="1400" dirty="0"/>
              <a:t>la supervision des opérations n’était pas, dans certains cas, adaptée.</a:t>
            </a:r>
            <a:endParaRPr lang="fr-FR" sz="1400" dirty="0">
              <a:solidFill>
                <a:srgbClr val="FF0000"/>
              </a:solidFill>
            </a:endParaRPr>
          </a:p>
          <a:p>
            <a:endParaRPr lang="fr-FR" sz="1400" dirty="0">
              <a:solidFill>
                <a:srgbClr val="FF0000"/>
              </a:solidFill>
            </a:endParaRPr>
          </a:p>
          <a:p>
            <a:r>
              <a:rPr lang="fr-FR" sz="1400" dirty="0"/>
              <a:t>Notre objectif fondamental est double :</a:t>
            </a:r>
          </a:p>
          <a:p>
            <a:pPr marL="285750" indent="-285750">
              <a:buFontTx/>
              <a:buChar char="-"/>
            </a:pPr>
            <a:r>
              <a:rPr lang="fr-FR" sz="1400" dirty="0"/>
              <a:t>Le premier axe est : avoir plus de rigueur et méthodologie dans la préparation et les contrôles des opérations de levages quelles qu’elles soient ;</a:t>
            </a:r>
          </a:p>
          <a:p>
            <a:pPr marL="285750" indent="-285750">
              <a:buFontTx/>
              <a:buChar char="-"/>
            </a:pPr>
            <a:r>
              <a:rPr lang="fr-FR" sz="1400" dirty="0"/>
              <a:t>Le deuxième est : améliorer la sécurité des opérations.</a:t>
            </a:r>
          </a:p>
          <a:p>
            <a:endParaRPr lang="fr-FR" sz="1400" dirty="0"/>
          </a:p>
          <a:p>
            <a:r>
              <a:rPr lang="fr-FR" sz="1400" dirty="0"/>
              <a:t>Si chaque étape du processus de gestion que nous voulons mettre en place est suivie, chaque levage devrait être réalisé en sécurité car :</a:t>
            </a:r>
          </a:p>
          <a:p>
            <a:r>
              <a:rPr lang="fr-FR" sz="1400" dirty="0"/>
              <a:t>-	il entre dans le cadre d’un système de gestion de la sécurité approprié ;</a:t>
            </a:r>
          </a:p>
          <a:p>
            <a:r>
              <a:rPr lang="fr-FR" sz="1400" dirty="0"/>
              <a:t>-	il est bien planifié ;</a:t>
            </a:r>
          </a:p>
          <a:p>
            <a:r>
              <a:rPr lang="fr-FR" sz="1400" dirty="0"/>
              <a:t>-	les risques sont connus et bien évalués ;</a:t>
            </a:r>
          </a:p>
          <a:p>
            <a:r>
              <a:rPr lang="fr-FR" sz="1400" dirty="0"/>
              <a:t>-	il est correctement supervisé ; et</a:t>
            </a:r>
          </a:p>
          <a:p>
            <a:r>
              <a:rPr lang="fr-FR" sz="1400" dirty="0"/>
              <a:t>-	il est effectué par du personnel compétent à l’aide d’équipements certifiés, entretenus et appropriés.</a:t>
            </a:r>
          </a:p>
        </p:txBody>
      </p:sp>
      <p:sp>
        <p:nvSpPr>
          <p:cNvPr id="10" name="Rectangle : coins arrondis 9">
            <a:extLst>
              <a:ext uri="{FF2B5EF4-FFF2-40B4-BE49-F238E27FC236}">
                <a16:creationId xmlns:a16="http://schemas.microsoft.com/office/drawing/2014/main" id="{408FAAC8-D2F4-AEDF-FDA8-F5F40F367897}"/>
              </a:ext>
            </a:extLst>
          </p:cNvPr>
          <p:cNvSpPr/>
          <p:nvPr/>
        </p:nvSpPr>
        <p:spPr>
          <a:xfrm>
            <a:off x="579099" y="1401651"/>
            <a:ext cx="11033802" cy="4987418"/>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24535105-E71E-50A2-0090-E48E384284F1}"/>
              </a:ext>
            </a:extLst>
          </p:cNvPr>
          <p:cNvSpPr txBox="1"/>
          <p:nvPr/>
        </p:nvSpPr>
        <p:spPr>
          <a:xfrm>
            <a:off x="895337" y="1725535"/>
            <a:ext cx="10572206" cy="369332"/>
          </a:xfrm>
          <a:prstGeom prst="rect">
            <a:avLst/>
          </a:prstGeom>
          <a:noFill/>
        </p:spPr>
        <p:txBody>
          <a:bodyPr wrap="square">
            <a:spAutoFit/>
          </a:bodyPr>
          <a:lstStyle/>
          <a:p>
            <a:r>
              <a:rPr lang="fr-FR" b="1" dirty="0">
                <a:solidFill>
                  <a:srgbClr val="FF9900"/>
                </a:solidFill>
                <a:latin typeface="Arial" panose="020B0604020202020204" pitchFamily="34" charset="0"/>
                <a:cs typeface="Arial" panose="020B0604020202020204" pitchFamily="34" charset="0"/>
              </a:rPr>
              <a:t>Pourquoi une Règle Compagnie portant le titre Exigences HSE pour les opérations de levage?</a:t>
            </a:r>
          </a:p>
        </p:txBody>
      </p:sp>
      <p:sp>
        <p:nvSpPr>
          <p:cNvPr id="15" name="Titre 1">
            <a:extLst>
              <a:ext uri="{FF2B5EF4-FFF2-40B4-BE49-F238E27FC236}">
                <a16:creationId xmlns:a16="http://schemas.microsoft.com/office/drawing/2014/main" id="{1306A8BF-A931-0CBE-4E2F-6BB99D69DEC1}"/>
              </a:ext>
            </a:extLst>
          </p:cNvPr>
          <p:cNvSpPr>
            <a:spLocks noGrp="1"/>
          </p:cNvSpPr>
          <p:nvPr>
            <p:ph type="title"/>
          </p:nvPr>
        </p:nvSpPr>
        <p:spPr>
          <a:xfrm>
            <a:off x="469879" y="242844"/>
            <a:ext cx="9720000" cy="1008000"/>
          </a:xfrm>
        </p:spPr>
        <p:txBody>
          <a:bodyPr anchor="t">
            <a:normAutofit/>
          </a:bodyPr>
          <a:lstStyle/>
          <a:p>
            <a:r>
              <a:rPr lang="fr-FR" dirty="0"/>
              <a:t>CR-GR-HSE-420</a:t>
            </a:r>
          </a:p>
        </p:txBody>
      </p:sp>
    </p:spTree>
    <p:extLst>
      <p:ext uri="{BB962C8B-B14F-4D97-AF65-F5344CB8AC3E}">
        <p14:creationId xmlns:p14="http://schemas.microsoft.com/office/powerpoint/2010/main" val="1924858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4</a:t>
            </a:fld>
            <a:endParaRPr lang="fr-FR" dirty="0"/>
          </a:p>
        </p:txBody>
      </p:sp>
      <p:sp>
        <p:nvSpPr>
          <p:cNvPr id="10" name="Freeform: Shape 9">
            <a:extLst>
              <a:ext uri="{FF2B5EF4-FFF2-40B4-BE49-F238E27FC236}">
                <a16:creationId xmlns:a16="http://schemas.microsoft.com/office/drawing/2014/main" id="{F88F2786-A7DD-4ABE-89A2-B8D3C27EAE35}"/>
              </a:ext>
            </a:extLst>
          </p:cNvPr>
          <p:cNvSpPr/>
          <p:nvPr/>
        </p:nvSpPr>
        <p:spPr>
          <a:xfrm>
            <a:off x="338974" y="1741218"/>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accent1">
              <a:shade val="80000"/>
              <a:hueOff val="110646"/>
              <a:satOff val="-3993"/>
              <a:lumOff val="5799"/>
              <a:alphaOff val="0"/>
            </a:schemeClr>
          </a:fillRef>
          <a:effectRef idx="2">
            <a:schemeClr val="accent1">
              <a:shade val="80000"/>
              <a:hueOff val="110646"/>
              <a:satOff val="-3993"/>
              <a:lumOff val="5799"/>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2</a:t>
            </a:r>
          </a:p>
        </p:txBody>
      </p:sp>
      <p:sp>
        <p:nvSpPr>
          <p:cNvPr id="12" name="Freeform: Shape 11">
            <a:extLst>
              <a:ext uri="{FF2B5EF4-FFF2-40B4-BE49-F238E27FC236}">
                <a16:creationId xmlns:a16="http://schemas.microsoft.com/office/drawing/2014/main" id="{DC71081D-581F-43A4-981B-7B777C2619C0}"/>
              </a:ext>
            </a:extLst>
          </p:cNvPr>
          <p:cNvSpPr/>
          <p:nvPr/>
        </p:nvSpPr>
        <p:spPr>
          <a:xfrm>
            <a:off x="338974" y="2672938"/>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accent1">
              <a:shade val="80000"/>
              <a:hueOff val="221293"/>
              <a:satOff val="-7987"/>
              <a:lumOff val="11598"/>
              <a:alphaOff val="0"/>
            </a:schemeClr>
          </a:fillRef>
          <a:effectRef idx="2">
            <a:schemeClr val="accent1">
              <a:shade val="80000"/>
              <a:hueOff val="221293"/>
              <a:satOff val="-7987"/>
              <a:lumOff val="11598"/>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3</a:t>
            </a:r>
          </a:p>
        </p:txBody>
      </p:sp>
      <p:sp>
        <p:nvSpPr>
          <p:cNvPr id="14" name="Freeform: Shape 13">
            <a:extLst>
              <a:ext uri="{FF2B5EF4-FFF2-40B4-BE49-F238E27FC236}">
                <a16:creationId xmlns:a16="http://schemas.microsoft.com/office/drawing/2014/main" id="{29E4E35D-8065-4DDB-B80C-3244E25A00BC}"/>
              </a:ext>
            </a:extLst>
          </p:cNvPr>
          <p:cNvSpPr/>
          <p:nvPr/>
        </p:nvSpPr>
        <p:spPr>
          <a:xfrm>
            <a:off x="338974" y="4117462"/>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accent1">
              <a:shade val="80000"/>
              <a:hueOff val="331939"/>
              <a:satOff val="-11980"/>
              <a:lumOff val="17397"/>
              <a:alphaOff val="0"/>
            </a:schemeClr>
          </a:fillRef>
          <a:effectRef idx="2">
            <a:schemeClr val="accent1">
              <a:shade val="80000"/>
              <a:hueOff val="331939"/>
              <a:satOff val="-11980"/>
              <a:lumOff val="17397"/>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4</a:t>
            </a:r>
          </a:p>
        </p:txBody>
      </p:sp>
      <p:sp>
        <p:nvSpPr>
          <p:cNvPr id="16" name="Freeform: Shape 15">
            <a:extLst>
              <a:ext uri="{FF2B5EF4-FFF2-40B4-BE49-F238E27FC236}">
                <a16:creationId xmlns:a16="http://schemas.microsoft.com/office/drawing/2014/main" id="{A400F36C-8316-41B4-93E0-BD53CA5CAD36}"/>
              </a:ext>
            </a:extLst>
          </p:cNvPr>
          <p:cNvSpPr/>
          <p:nvPr/>
        </p:nvSpPr>
        <p:spPr>
          <a:xfrm>
            <a:off x="338974" y="5369550"/>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accent1">
              <a:shade val="80000"/>
              <a:hueOff val="442585"/>
              <a:satOff val="-15973"/>
              <a:lumOff val="23196"/>
              <a:alphaOff val="0"/>
            </a:schemeClr>
          </a:fillRef>
          <a:effectRef idx="2">
            <a:schemeClr val="accent1">
              <a:shade val="80000"/>
              <a:hueOff val="442585"/>
              <a:satOff val="-15973"/>
              <a:lumOff val="23196"/>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5</a:t>
            </a:r>
          </a:p>
        </p:txBody>
      </p:sp>
      <p:sp>
        <p:nvSpPr>
          <p:cNvPr id="8" name="Freeform: Shape 7">
            <a:extLst>
              <a:ext uri="{FF2B5EF4-FFF2-40B4-BE49-F238E27FC236}">
                <a16:creationId xmlns:a16="http://schemas.microsoft.com/office/drawing/2014/main" id="{BD7FA3F5-E57B-4CA0-B2EC-3DCC5D7BA4EC}"/>
              </a:ext>
            </a:extLst>
          </p:cNvPr>
          <p:cNvSpPr/>
          <p:nvPr/>
        </p:nvSpPr>
        <p:spPr>
          <a:xfrm>
            <a:off x="348172" y="1108583"/>
            <a:ext cx="340505" cy="442214"/>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1</a:t>
            </a:r>
          </a:p>
        </p:txBody>
      </p:sp>
      <p:sp>
        <p:nvSpPr>
          <p:cNvPr id="29" name="Arrow: Right 28">
            <a:extLst>
              <a:ext uri="{FF2B5EF4-FFF2-40B4-BE49-F238E27FC236}">
                <a16:creationId xmlns:a16="http://schemas.microsoft.com/office/drawing/2014/main" id="{F55EB0C4-AD5E-4608-8275-31C7233A2AE8}"/>
              </a:ext>
            </a:extLst>
          </p:cNvPr>
          <p:cNvSpPr/>
          <p:nvPr/>
        </p:nvSpPr>
        <p:spPr>
          <a:xfrm>
            <a:off x="4404046" y="5452007"/>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fr-FR" dirty="0"/>
              <a:t>Structure : </a:t>
            </a:r>
          </a:p>
        </p:txBody>
      </p:sp>
      <p:sp>
        <p:nvSpPr>
          <p:cNvPr id="5" name="ZoneTexte 4">
            <a:extLst>
              <a:ext uri="{FF2B5EF4-FFF2-40B4-BE49-F238E27FC236}">
                <a16:creationId xmlns:a16="http://schemas.microsoft.com/office/drawing/2014/main" id="{40649F6E-2F68-4DC3-AE5C-0C725BB8FB85}"/>
              </a:ext>
            </a:extLst>
          </p:cNvPr>
          <p:cNvSpPr txBox="1"/>
          <p:nvPr/>
        </p:nvSpPr>
        <p:spPr>
          <a:xfrm>
            <a:off x="7707087" y="6538835"/>
            <a:ext cx="3936274" cy="246221"/>
          </a:xfrm>
          <a:prstGeom prst="rect">
            <a:avLst/>
          </a:prstGeom>
          <a:noFill/>
        </p:spPr>
        <p:txBody>
          <a:bodyPr wrap="square" rtlCol="0">
            <a:spAutoFit/>
          </a:bodyPr>
          <a:lstStyle/>
          <a:p>
            <a:r>
              <a:rPr lang="fr-FR" sz="1000" dirty="0"/>
              <a:t>Niveau de changement           faible            </a:t>
            </a:r>
            <a:r>
              <a:rPr lang="fr-FR" sz="1000"/>
              <a:t>moyen            élevé</a:t>
            </a:r>
            <a:endParaRPr lang="fr-FR" sz="1000" dirty="0"/>
          </a:p>
        </p:txBody>
      </p:sp>
      <p:sp>
        <p:nvSpPr>
          <p:cNvPr id="32" name="Octogone 31">
            <a:extLst>
              <a:ext uri="{FF2B5EF4-FFF2-40B4-BE49-F238E27FC236}">
                <a16:creationId xmlns:a16="http://schemas.microsoft.com/office/drawing/2014/main" id="{954359CF-52E9-4A08-9E6F-17EEF73FD34B}"/>
              </a:ext>
            </a:extLst>
          </p:cNvPr>
          <p:cNvSpPr/>
          <p:nvPr/>
        </p:nvSpPr>
        <p:spPr>
          <a:xfrm>
            <a:off x="10799663" y="6614528"/>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Octogone 32">
            <a:extLst>
              <a:ext uri="{FF2B5EF4-FFF2-40B4-BE49-F238E27FC236}">
                <a16:creationId xmlns:a16="http://schemas.microsoft.com/office/drawing/2014/main" id="{96CF8EA0-D6E8-4944-9990-48891DAF4205}"/>
              </a:ext>
            </a:extLst>
          </p:cNvPr>
          <p:cNvSpPr/>
          <p:nvPr/>
        </p:nvSpPr>
        <p:spPr>
          <a:xfrm>
            <a:off x="9955966" y="6614529"/>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Octogone 33">
            <a:extLst>
              <a:ext uri="{FF2B5EF4-FFF2-40B4-BE49-F238E27FC236}">
                <a16:creationId xmlns:a16="http://schemas.microsoft.com/office/drawing/2014/main" id="{BCBF151B-8FB1-4CEA-B5BA-DF91F2D7407B}"/>
              </a:ext>
            </a:extLst>
          </p:cNvPr>
          <p:cNvSpPr/>
          <p:nvPr/>
        </p:nvSpPr>
        <p:spPr>
          <a:xfrm>
            <a:off x="9300764" y="659108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ooter Placeholder 2">
            <a:extLst>
              <a:ext uri="{FF2B5EF4-FFF2-40B4-BE49-F238E27FC236}">
                <a16:creationId xmlns:a16="http://schemas.microsoft.com/office/drawing/2014/main" id="{F0272DCA-46AB-439B-090E-C296868438BD}"/>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30" name="Diagram 3">
            <a:extLst>
              <a:ext uri="{FF2B5EF4-FFF2-40B4-BE49-F238E27FC236}">
                <a16:creationId xmlns:a16="http://schemas.microsoft.com/office/drawing/2014/main" id="{04294FB8-DDB4-B965-5FAF-CE719443872F}"/>
              </a:ext>
            </a:extLst>
          </p:cNvPr>
          <p:cNvGraphicFramePr/>
          <p:nvPr>
            <p:extLst>
              <p:ext uri="{D42A27DB-BD31-4B8C-83A1-F6EECF244321}">
                <p14:modId xmlns:p14="http://schemas.microsoft.com/office/powerpoint/2010/main" val="1942533159"/>
              </p:ext>
            </p:extLst>
          </p:nvPr>
        </p:nvGraphicFramePr>
        <p:xfrm>
          <a:off x="966148" y="1004079"/>
          <a:ext cx="3339594" cy="5007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9" name="Tableau 7">
            <a:extLst>
              <a:ext uri="{FF2B5EF4-FFF2-40B4-BE49-F238E27FC236}">
                <a16:creationId xmlns:a16="http://schemas.microsoft.com/office/drawing/2014/main" id="{50387B89-5ACC-7091-4559-41FF80DFA1A0}"/>
              </a:ext>
            </a:extLst>
          </p:cNvPr>
          <p:cNvGraphicFramePr>
            <a:graphicFrameLocks noGrp="1"/>
          </p:cNvGraphicFramePr>
          <p:nvPr>
            <p:extLst>
              <p:ext uri="{D42A27DB-BD31-4B8C-83A1-F6EECF244321}">
                <p14:modId xmlns:p14="http://schemas.microsoft.com/office/powerpoint/2010/main" val="19233900"/>
              </p:ext>
            </p:extLst>
          </p:nvPr>
        </p:nvGraphicFramePr>
        <p:xfrm>
          <a:off x="5040511" y="302720"/>
          <a:ext cx="5335425" cy="6009518"/>
        </p:xfrm>
        <a:graphic>
          <a:graphicData uri="http://schemas.openxmlformats.org/drawingml/2006/table">
            <a:tbl>
              <a:tblPr firstRow="1" bandRow="1">
                <a:tableStyleId>{5C22544A-7EE6-4342-B048-85BDC9FD1C3A}</a:tableStyleId>
              </a:tblPr>
              <a:tblGrid>
                <a:gridCol w="5335425">
                  <a:extLst>
                    <a:ext uri="{9D8B030D-6E8A-4147-A177-3AD203B41FA5}">
                      <a16:colId xmlns:a16="http://schemas.microsoft.com/office/drawing/2014/main" val="3493479639"/>
                    </a:ext>
                  </a:extLst>
                </a:gridCol>
              </a:tblGrid>
              <a:tr h="669980">
                <a:tc>
                  <a:txBody>
                    <a:bodyPr/>
                    <a:lstStyle/>
                    <a:p>
                      <a:pPr algn="ctr"/>
                      <a:r>
                        <a:rPr lang="en-US" sz="1600" noProof="0" dirty="0"/>
                        <a:t>20 exigences</a:t>
                      </a:r>
                    </a:p>
                  </a:txBody>
                  <a:tcPr anchor="ctr">
                    <a:solidFill>
                      <a:srgbClr val="FFC000"/>
                    </a:solidFill>
                  </a:tcPr>
                </a:tc>
                <a:extLst>
                  <a:ext uri="{0D108BD9-81ED-4DB2-BD59-A6C34878D82A}">
                    <a16:rowId xmlns:a16="http://schemas.microsoft.com/office/drawing/2014/main" val="243950324"/>
                  </a:ext>
                </a:extLst>
              </a:tr>
              <a:tr h="637373">
                <a:tc>
                  <a:txBody>
                    <a:bodyPr/>
                    <a:lstStyle/>
                    <a:p>
                      <a:pPr algn="l"/>
                      <a:r>
                        <a:rPr lang="fr-FR" sz="1200" b="1" noProof="0" dirty="0">
                          <a:solidFill>
                            <a:schemeClr val="tx1"/>
                          </a:solidFill>
                        </a:rPr>
                        <a:t>1 – Procédure de gestion des opérations de levage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2 – Catégorisation et gestion des opérations de levage</a:t>
                      </a:r>
                    </a:p>
                  </a:txBody>
                  <a:tcPr anchor="ctr"/>
                </a:tc>
                <a:extLst>
                  <a:ext uri="{0D108BD9-81ED-4DB2-BD59-A6C34878D82A}">
                    <a16:rowId xmlns:a16="http://schemas.microsoft.com/office/drawing/2014/main" val="1125699757"/>
                  </a:ext>
                </a:extLst>
              </a:tr>
              <a:tr h="6373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3 – Personne compétente pour les opérations de levage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4 – Compétences et formation</a:t>
                      </a:r>
                    </a:p>
                  </a:txBody>
                  <a:tcPr anchor="ctr"/>
                </a:tc>
                <a:extLst>
                  <a:ext uri="{0D108BD9-81ED-4DB2-BD59-A6C34878D82A}">
                    <a16:rowId xmlns:a16="http://schemas.microsoft.com/office/drawing/2014/main" val="196620392"/>
                  </a:ext>
                </a:extLst>
              </a:tr>
              <a:tr h="14871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a:solidFill>
                            <a:schemeClr val="tx1"/>
                          </a:solidFill>
                        </a:rPr>
                        <a:t>5 – Certification </a:t>
                      </a:r>
                      <a:r>
                        <a:rPr lang="fr-FR" sz="1200" b="1" noProof="0" dirty="0">
                          <a:solidFill>
                            <a:schemeClr val="tx1"/>
                          </a:solidFill>
                        </a:rPr>
                        <a:t>des équipements </a:t>
                      </a:r>
                      <a:r>
                        <a:rPr lang="fr-FR" sz="1200" b="1" noProof="0">
                          <a:solidFill>
                            <a:schemeClr val="tx1"/>
                          </a:solidFill>
                        </a:rPr>
                        <a:t>de levage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a:solidFill>
                            <a:schemeClr val="tx1"/>
                          </a:solidFill>
                        </a:rPr>
                        <a:t>6 – Registre </a:t>
                      </a:r>
                      <a:r>
                        <a:rPr lang="fr-FR" sz="1200" b="1" noProof="0" dirty="0">
                          <a:solidFill>
                            <a:schemeClr val="tx1"/>
                          </a:solidFill>
                        </a:rPr>
                        <a:t>des équipements </a:t>
                      </a:r>
                      <a:r>
                        <a:rPr lang="fr-FR" sz="1200" b="1" noProof="0">
                          <a:solidFill>
                            <a:schemeClr val="tx1"/>
                          </a:solidFill>
                        </a:rPr>
                        <a:t>de levage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a:solidFill>
                            <a:schemeClr val="tx1"/>
                          </a:solidFill>
                          <a:latin typeface="+mn-lt"/>
                          <a:ea typeface="+mn-ea"/>
                          <a:cs typeface="+mn-cs"/>
                        </a:rPr>
                        <a:t>7 – Programme </a:t>
                      </a:r>
                      <a:r>
                        <a:rPr lang="fr-FR" sz="1200" b="1" kern="1200" dirty="0">
                          <a:solidFill>
                            <a:schemeClr val="tx1"/>
                          </a:solidFill>
                          <a:latin typeface="+mn-lt"/>
                          <a:ea typeface="+mn-ea"/>
                          <a:cs typeface="+mn-cs"/>
                        </a:rPr>
                        <a:t>de maintenance des appareils </a:t>
                      </a:r>
                      <a:r>
                        <a:rPr lang="fr-FR" sz="1200" b="1" kern="1200">
                          <a:solidFill>
                            <a:schemeClr val="tx1"/>
                          </a:solidFill>
                          <a:latin typeface="+mn-lt"/>
                          <a:ea typeface="+mn-ea"/>
                          <a:cs typeface="+mn-cs"/>
                        </a:rPr>
                        <a:t>de levage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a:solidFill>
                            <a:schemeClr val="tx1"/>
                          </a:solidFill>
                        </a:rPr>
                        <a:t>8 – Rapport </a:t>
                      </a:r>
                      <a:r>
                        <a:rPr lang="fr-FR" sz="1200" b="1" noProof="0" dirty="0">
                          <a:solidFill>
                            <a:schemeClr val="tx1"/>
                          </a:solidFill>
                        </a:rPr>
                        <a:t>de Vérification </a:t>
                      </a:r>
                      <a:r>
                        <a:rPr lang="fr-FR" sz="1200" b="1" noProof="0">
                          <a:solidFill>
                            <a:schemeClr val="tx1"/>
                          </a:solidFill>
                        </a:rPr>
                        <a:t>Générale Périodique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a:solidFill>
                            <a:schemeClr val="tx1"/>
                          </a:solidFill>
                        </a:rPr>
                        <a:t>9 – Inspection visuelle avant utilisation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a:solidFill>
                            <a:schemeClr val="tx1"/>
                          </a:solidFill>
                        </a:rPr>
                        <a:t>10 – Carnet </a:t>
                      </a:r>
                      <a:r>
                        <a:rPr lang="fr-FR" sz="1200" b="1" noProof="0" dirty="0">
                          <a:solidFill>
                            <a:schemeClr val="tx1"/>
                          </a:solidFill>
                        </a:rPr>
                        <a:t>de bord des appareils </a:t>
                      </a:r>
                      <a:r>
                        <a:rPr lang="fr-FR" sz="1200" b="1" noProof="0">
                          <a:solidFill>
                            <a:schemeClr val="tx1"/>
                          </a:solidFill>
                        </a:rPr>
                        <a:t>de levage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a:solidFill>
                            <a:schemeClr val="tx1"/>
                          </a:solidFill>
                        </a:rPr>
                        <a:t>11 – Levage de personnel</a:t>
                      </a:r>
                      <a:endParaRPr lang="fr-FR" sz="1200" b="1" noProof="0" dirty="0">
                        <a:solidFill>
                          <a:schemeClr val="tx1"/>
                        </a:solidFill>
                      </a:endParaRPr>
                    </a:p>
                  </a:txBody>
                  <a:tcPr anchor="ctr"/>
                </a:tc>
                <a:extLst>
                  <a:ext uri="{0D108BD9-81ED-4DB2-BD59-A6C34878D82A}">
                    <a16:rowId xmlns:a16="http://schemas.microsoft.com/office/drawing/2014/main" val="1986956747"/>
                  </a:ext>
                </a:extLst>
              </a:tr>
              <a:tr h="1288837">
                <a:tc>
                  <a:txBody>
                    <a:bodyPr/>
                    <a:lstStyle/>
                    <a:p>
                      <a:pPr algn="l"/>
                      <a:r>
                        <a:rPr lang="fr-FR" sz="1200" b="1" noProof="0" dirty="0">
                          <a:solidFill>
                            <a:schemeClr val="tx1"/>
                          </a:solidFill>
                        </a:rPr>
                        <a:t>12 – Analyse de risques</a:t>
                      </a:r>
                    </a:p>
                    <a:p>
                      <a:pPr algn="l"/>
                      <a:r>
                        <a:rPr lang="fr-FR" sz="1200" b="1" noProof="0" dirty="0">
                          <a:solidFill>
                            <a:schemeClr val="tx1"/>
                          </a:solidFill>
                        </a:rPr>
                        <a:t>13 – Dossier de levage</a:t>
                      </a:r>
                      <a:r>
                        <a:rPr lang="fr-FR" sz="1200" b="1" noProof="0" dirty="0">
                          <a:solidFill>
                            <a:schemeClr val="accent2"/>
                          </a:solidFill>
                        </a:rPr>
                        <a:t> </a:t>
                      </a:r>
                      <a:endParaRPr lang="fr-FR" sz="1200" b="1" noProof="0" dirty="0">
                        <a:solidFill>
                          <a:schemeClr val="tx1"/>
                        </a:solidFill>
                      </a:endParaRPr>
                    </a:p>
                    <a:p>
                      <a:pPr algn="l"/>
                      <a:r>
                        <a:rPr lang="fr-FR" sz="1200" b="1" noProof="0" dirty="0">
                          <a:solidFill>
                            <a:schemeClr val="tx1"/>
                          </a:solidFill>
                        </a:rPr>
                        <a:t>14 – Revue et validation technique du dossier de levage</a:t>
                      </a:r>
                    </a:p>
                    <a:p>
                      <a:pPr marL="352425" indent="-352425" algn="l"/>
                      <a:r>
                        <a:rPr lang="fr-FR" sz="1200" b="1" noProof="0" dirty="0">
                          <a:solidFill>
                            <a:schemeClr val="tx1"/>
                          </a:solidFill>
                        </a:rPr>
                        <a:t>15 – Autorisation des opérations de levage de catégorie 3 au-dessus d'installations actives ou à proximité de lignes électriques</a:t>
                      </a:r>
                    </a:p>
                  </a:txBody>
                  <a:tcPr anchor="ctr"/>
                </a:tc>
                <a:extLst>
                  <a:ext uri="{0D108BD9-81ED-4DB2-BD59-A6C34878D82A}">
                    <a16:rowId xmlns:a16="http://schemas.microsoft.com/office/drawing/2014/main" val="2419703643"/>
                  </a:ext>
                </a:extLst>
              </a:tr>
              <a:tr h="1288837">
                <a:tc>
                  <a:txBody>
                    <a:bodyPr/>
                    <a:lstStyle/>
                    <a:p>
                      <a:pPr algn="l"/>
                      <a:r>
                        <a:rPr lang="fr-FR" sz="1200" b="1" noProof="0" dirty="0">
                          <a:solidFill>
                            <a:schemeClr val="tx1"/>
                          </a:solidFill>
                        </a:rPr>
                        <a:t>16 – Surveillance des opérations de levage</a:t>
                      </a:r>
                    </a:p>
                    <a:p>
                      <a:pPr marL="352425" indent="-352425" algn="l"/>
                      <a:r>
                        <a:rPr lang="fr-FR" sz="1200" b="1" noProof="0" dirty="0">
                          <a:solidFill>
                            <a:schemeClr val="tx1"/>
                          </a:solidFill>
                        </a:rPr>
                        <a:t>17 – Contrôle final avant le début de toute opération de levage d'une charge suspendue - Safe To Lift</a:t>
                      </a:r>
                    </a:p>
                    <a:p>
                      <a:pPr algn="l"/>
                      <a:r>
                        <a:rPr lang="fr-FR" sz="1200" b="1" noProof="0" dirty="0">
                          <a:solidFill>
                            <a:schemeClr val="tx1"/>
                          </a:solidFill>
                        </a:rPr>
                        <a:t>18 – Restriction d'accès</a:t>
                      </a:r>
                    </a:p>
                    <a:p>
                      <a:pPr algn="l"/>
                      <a:r>
                        <a:rPr lang="fr-FR" sz="1200" b="1" noProof="0" dirty="0">
                          <a:solidFill>
                            <a:schemeClr val="tx1"/>
                          </a:solidFill>
                        </a:rPr>
                        <a:t>19 – Maîtrise des mouvements de la charge</a:t>
                      </a:r>
                    </a:p>
                    <a:p>
                      <a:pPr algn="l"/>
                      <a:r>
                        <a:rPr lang="fr-FR" sz="1200" b="1" noProof="0" dirty="0">
                          <a:solidFill>
                            <a:schemeClr val="tx1"/>
                          </a:solidFill>
                        </a:rPr>
                        <a:t>20 – Débriefing après l'opération de levage</a:t>
                      </a:r>
                    </a:p>
                  </a:txBody>
                  <a:tcPr anchor="ctr"/>
                </a:tc>
                <a:extLst>
                  <a:ext uri="{0D108BD9-81ED-4DB2-BD59-A6C34878D82A}">
                    <a16:rowId xmlns:a16="http://schemas.microsoft.com/office/drawing/2014/main" val="3001713170"/>
                  </a:ext>
                </a:extLst>
              </a:tr>
            </a:tbl>
          </a:graphicData>
        </a:graphic>
      </p:graphicFrame>
      <p:sp>
        <p:nvSpPr>
          <p:cNvPr id="45" name="Arrow: Right 22">
            <a:extLst>
              <a:ext uri="{FF2B5EF4-FFF2-40B4-BE49-F238E27FC236}">
                <a16:creationId xmlns:a16="http://schemas.microsoft.com/office/drawing/2014/main" id="{1B41807C-6194-E62D-6EBB-34ABDF4C1F04}"/>
              </a:ext>
            </a:extLst>
          </p:cNvPr>
          <p:cNvSpPr/>
          <p:nvPr/>
        </p:nvSpPr>
        <p:spPr>
          <a:xfrm>
            <a:off x="4413747" y="1136701"/>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Arrow: Right 23">
            <a:extLst>
              <a:ext uri="{FF2B5EF4-FFF2-40B4-BE49-F238E27FC236}">
                <a16:creationId xmlns:a16="http://schemas.microsoft.com/office/drawing/2014/main" id="{AB63F5CB-3622-B879-946F-353ED0CB3FC9}"/>
              </a:ext>
            </a:extLst>
          </p:cNvPr>
          <p:cNvSpPr/>
          <p:nvPr/>
        </p:nvSpPr>
        <p:spPr>
          <a:xfrm>
            <a:off x="4413748" y="1771133"/>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Arrow: Right 24">
            <a:extLst>
              <a:ext uri="{FF2B5EF4-FFF2-40B4-BE49-F238E27FC236}">
                <a16:creationId xmlns:a16="http://schemas.microsoft.com/office/drawing/2014/main" id="{AE76A1C4-F9C4-8FC8-D2BD-9CE0198F759A}"/>
              </a:ext>
            </a:extLst>
          </p:cNvPr>
          <p:cNvSpPr/>
          <p:nvPr/>
        </p:nvSpPr>
        <p:spPr>
          <a:xfrm>
            <a:off x="4413748" y="2762917"/>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Arrow: Right 26">
            <a:extLst>
              <a:ext uri="{FF2B5EF4-FFF2-40B4-BE49-F238E27FC236}">
                <a16:creationId xmlns:a16="http://schemas.microsoft.com/office/drawing/2014/main" id="{9D5B738B-7B1F-730B-9D60-E0213C62E88F}"/>
              </a:ext>
            </a:extLst>
          </p:cNvPr>
          <p:cNvSpPr/>
          <p:nvPr/>
        </p:nvSpPr>
        <p:spPr>
          <a:xfrm>
            <a:off x="4404046" y="4204372"/>
            <a:ext cx="548386"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129CFA59-F437-1E24-A4E2-FB7D6DB0EE05}"/>
              </a:ext>
            </a:extLst>
          </p:cNvPr>
          <p:cNvSpPr txBox="1"/>
          <p:nvPr/>
        </p:nvSpPr>
        <p:spPr>
          <a:xfrm>
            <a:off x="966148" y="535576"/>
            <a:ext cx="3339594" cy="338554"/>
          </a:xfrm>
          <a:prstGeom prst="rect">
            <a:avLst/>
          </a:prstGeom>
          <a:solidFill>
            <a:srgbClr val="FFC000"/>
          </a:solidFill>
        </p:spPr>
        <p:txBody>
          <a:bodyPr wrap="square" rtlCol="0">
            <a:spAutoFit/>
          </a:bodyPr>
          <a:lstStyle/>
          <a:p>
            <a:pPr algn="ctr"/>
            <a:r>
              <a:rPr lang="fr-FR" sz="1600" b="1" dirty="0">
                <a:solidFill>
                  <a:schemeClr val="bg1"/>
                </a:solidFill>
              </a:rPr>
              <a:t>5 thèmes</a:t>
            </a:r>
          </a:p>
        </p:txBody>
      </p:sp>
    </p:spTree>
    <p:extLst>
      <p:ext uri="{BB962C8B-B14F-4D97-AF65-F5344CB8AC3E}">
        <p14:creationId xmlns:p14="http://schemas.microsoft.com/office/powerpoint/2010/main" val="192581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5</a:t>
            </a:fld>
            <a:endParaRPr lang="fr-FR" dirty="0"/>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fr-FR" dirty="0"/>
              <a:t>Structure : 5 thèmes, 20 exigences</a:t>
            </a:r>
          </a:p>
        </p:txBody>
      </p:sp>
      <p:sp>
        <p:nvSpPr>
          <p:cNvPr id="7" name="Footer Placeholder 2">
            <a:extLst>
              <a:ext uri="{FF2B5EF4-FFF2-40B4-BE49-F238E27FC236}">
                <a16:creationId xmlns:a16="http://schemas.microsoft.com/office/drawing/2014/main" id="{F0272DCA-46AB-439B-090E-C296868438BD}"/>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pic>
        <p:nvPicPr>
          <p:cNvPr id="3" name="Image 2">
            <a:extLst>
              <a:ext uri="{FF2B5EF4-FFF2-40B4-BE49-F238E27FC236}">
                <a16:creationId xmlns:a16="http://schemas.microsoft.com/office/drawing/2014/main" id="{BAE87965-1DEA-FB68-1A34-C88B78EE02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864" y="746689"/>
            <a:ext cx="10085226" cy="5611348"/>
          </a:xfrm>
          <a:prstGeom prst="rect">
            <a:avLst/>
          </a:prstGeom>
        </p:spPr>
      </p:pic>
      <p:sp>
        <p:nvSpPr>
          <p:cNvPr id="6" name="Rectangle : coins arrondis 5">
            <a:extLst>
              <a:ext uri="{FF2B5EF4-FFF2-40B4-BE49-F238E27FC236}">
                <a16:creationId xmlns:a16="http://schemas.microsoft.com/office/drawing/2014/main" id="{A3D3308A-55C0-BFC3-E4E6-5FE4051433BA}"/>
              </a:ext>
            </a:extLst>
          </p:cNvPr>
          <p:cNvSpPr/>
          <p:nvPr/>
        </p:nvSpPr>
        <p:spPr>
          <a:xfrm>
            <a:off x="10864974" y="1907178"/>
            <a:ext cx="510728" cy="4450860"/>
          </a:xfrm>
          <a:prstGeom prst="roundRect">
            <a:avLst/>
          </a:prstGeom>
          <a:solidFill>
            <a:schemeClr val="tx2">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ouble flèche verticale 8">
            <a:extLst>
              <a:ext uri="{FF2B5EF4-FFF2-40B4-BE49-F238E27FC236}">
                <a16:creationId xmlns:a16="http://schemas.microsoft.com/office/drawing/2014/main" id="{251B718A-C501-526D-DBC1-D2B0302FFB36}"/>
              </a:ext>
            </a:extLst>
          </p:cNvPr>
          <p:cNvSpPr/>
          <p:nvPr/>
        </p:nvSpPr>
        <p:spPr>
          <a:xfrm>
            <a:off x="11024525" y="1968343"/>
            <a:ext cx="180209" cy="4040572"/>
          </a:xfrm>
          <a:prstGeom prst="upDownArrow">
            <a:avLst/>
          </a:prstGeom>
          <a:solidFill>
            <a:schemeClr val="tx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12015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6</a:t>
            </a:fld>
            <a:endParaRPr lang="fr-FR" dirty="0"/>
          </a:p>
        </p:txBody>
      </p:sp>
      <p:sp>
        <p:nvSpPr>
          <p:cNvPr id="7" name="Rectangle : coins arrondis 6">
            <a:extLst>
              <a:ext uri="{FF2B5EF4-FFF2-40B4-BE49-F238E27FC236}">
                <a16:creationId xmlns:a16="http://schemas.microsoft.com/office/drawing/2014/main" id="{8E0D7C42-F734-4875-9609-BBDF44A9AC98}"/>
              </a:ext>
            </a:extLst>
          </p:cNvPr>
          <p:cNvSpPr/>
          <p:nvPr/>
        </p:nvSpPr>
        <p:spPr>
          <a:xfrm>
            <a:off x="450205" y="5365766"/>
            <a:ext cx="11291589" cy="658659"/>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A33B537-3DF0-4A1D-BFAE-BF57B240E437}"/>
              </a:ext>
            </a:extLst>
          </p:cNvPr>
          <p:cNvSpPr txBox="1"/>
          <p:nvPr/>
        </p:nvSpPr>
        <p:spPr>
          <a:xfrm>
            <a:off x="662939" y="5488429"/>
            <a:ext cx="10866120" cy="369332"/>
          </a:xfrm>
          <a:prstGeom prst="rect">
            <a:avLst/>
          </a:prstGeom>
          <a:noFill/>
        </p:spPr>
        <p:txBody>
          <a:bodyPr wrap="square" rtlCol="0">
            <a:spAutoFit/>
          </a:bodyPr>
          <a:lstStyle/>
          <a:p>
            <a:pPr>
              <a:spcBef>
                <a:spcPts val="600"/>
              </a:spcBef>
              <a:spcAft>
                <a:spcPts val="600"/>
              </a:spcAft>
            </a:pPr>
            <a:r>
              <a:rPr lang="fr-FR" b="1" dirty="0">
                <a:solidFill>
                  <a:srgbClr val="FF9900"/>
                </a:solidFill>
                <a:latin typeface="Arial" panose="020B0604020202020204" pitchFamily="34" charset="0"/>
                <a:cs typeface="Arial" panose="020B0604020202020204" pitchFamily="34" charset="0"/>
              </a:rPr>
              <a:t>Date d’application </a:t>
            </a:r>
            <a:r>
              <a:rPr lang="fr-FR" sz="1600" b="1" dirty="0">
                <a:solidFill>
                  <a:srgbClr val="4B7D91"/>
                </a:solidFill>
                <a:latin typeface="Arial" panose="020B0604020202020204" pitchFamily="34" charset="0"/>
                <a:cs typeface="Arial" panose="020B0604020202020204" pitchFamily="34" charset="0"/>
              </a:rPr>
              <a:t>: </a:t>
            </a:r>
            <a:r>
              <a:rPr lang="fr-FR" sz="1600" dirty="0">
                <a:solidFill>
                  <a:srgbClr val="4B7D91"/>
                </a:solidFill>
                <a:latin typeface="Arial" panose="020B0604020202020204" pitchFamily="34" charset="0"/>
                <a:cs typeface="Arial" panose="020B0604020202020204" pitchFamily="34" charset="0"/>
              </a:rPr>
              <a:t>	▪ dans les 12 mois après publication de la règle.</a:t>
            </a:r>
          </a:p>
        </p:txBody>
      </p:sp>
      <p:sp>
        <p:nvSpPr>
          <p:cNvPr id="3" name="Footer Placeholder 2">
            <a:extLst>
              <a:ext uri="{FF2B5EF4-FFF2-40B4-BE49-F238E27FC236}">
                <a16:creationId xmlns:a16="http://schemas.microsoft.com/office/drawing/2014/main" id="{CAC99D02-BD90-EBA4-D34B-72BE71FC0843}"/>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sp>
        <p:nvSpPr>
          <p:cNvPr id="5" name="ZoneTexte 4">
            <a:extLst>
              <a:ext uri="{FF2B5EF4-FFF2-40B4-BE49-F238E27FC236}">
                <a16:creationId xmlns:a16="http://schemas.microsoft.com/office/drawing/2014/main" id="{8CFF6C2B-7022-EB1C-94E5-96F18B8C5AA8}"/>
              </a:ext>
            </a:extLst>
          </p:cNvPr>
          <p:cNvSpPr txBox="1"/>
          <p:nvPr/>
        </p:nvSpPr>
        <p:spPr>
          <a:xfrm>
            <a:off x="662939" y="1462333"/>
            <a:ext cx="10866120" cy="3477875"/>
          </a:xfrm>
          <a:prstGeom prst="rect">
            <a:avLst/>
          </a:prstGeom>
          <a:noFill/>
        </p:spPr>
        <p:txBody>
          <a:bodyPr wrap="square">
            <a:spAutoFit/>
          </a:bodyPr>
          <a:lstStyle/>
          <a:p>
            <a:pPr>
              <a:spcAft>
                <a:spcPts val="1200"/>
              </a:spcAft>
            </a:pPr>
            <a:r>
              <a:rPr kumimoji="0" lang="fr-FR" sz="1800" b="1" i="0" u="none" strike="noStrike" kern="1200" cap="none" spc="0" normalizeH="0" baseline="0" noProof="0" dirty="0">
                <a:ln>
                  <a:noFill/>
                </a:ln>
                <a:solidFill>
                  <a:srgbClr val="FF9900"/>
                </a:solidFill>
                <a:effectLst/>
                <a:uLnTx/>
                <a:uFillTx/>
                <a:latin typeface="Arial" panose="020B0604020202020204" pitchFamily="34" charset="0"/>
                <a:ea typeface="+mn-ea"/>
                <a:cs typeface="Arial" panose="020B0604020202020204" pitchFamily="34" charset="0"/>
              </a:rPr>
              <a:t>Champ d’application</a:t>
            </a:r>
          </a:p>
          <a:p>
            <a:r>
              <a:rPr lang="fr-FR" sz="1600" dirty="0"/>
              <a:t>Cette règle s’applique à toutes les opérations de grutage, gréage et manutention mécanique exécutées à l’aide d’appareils de levage, motorisés ou non, détenus et/ou mis en œuvre par des entreprises extérieures sur des installations opérées par des entités de la Compagnie.</a:t>
            </a:r>
          </a:p>
          <a:p>
            <a:endParaRPr lang="fr-FR" sz="1600" dirty="0"/>
          </a:p>
          <a:p>
            <a:r>
              <a:rPr lang="fr-FR" sz="1600" dirty="0"/>
              <a:t>Elle s’applique à toute opération où une charge doit être soulevée, abaissée, retournée ou suspendue. Les appareils de levage concernés peuvent être des grues mobiles (grue sur porteurs automotrices, grues tout-terrain automotrices, grues sur chenilles, grues auxiliaires de chargement…), grues à tour mobiles et sur socle, grues sur portiques, grues sur colonne, grues offshore, mâts de charge, pont-roulants électriques, portiques, monorails, potences, palans, treuils, vérins, chariots élévateurs, excavatrices et pelles mécaniques, etc.</a:t>
            </a:r>
          </a:p>
          <a:p>
            <a:endParaRPr lang="fr-FR" sz="1600" dirty="0"/>
          </a:p>
          <a:p>
            <a:r>
              <a:rPr lang="fr-FR" sz="1600" dirty="0"/>
              <a:t>Elle s’applique également aux accessoires de levage, y compris les élingues, chaînes, câbles métalliques, crochets, manilles, conteneurs, nacelles, paniers, plateaux de chargement et palettes.</a:t>
            </a:r>
          </a:p>
        </p:txBody>
      </p:sp>
      <p:sp>
        <p:nvSpPr>
          <p:cNvPr id="9" name="Rectangle : coins arrondis 8">
            <a:extLst>
              <a:ext uri="{FF2B5EF4-FFF2-40B4-BE49-F238E27FC236}">
                <a16:creationId xmlns:a16="http://schemas.microsoft.com/office/drawing/2014/main" id="{910712C9-9D93-25A0-0113-693A2BE273CF}"/>
              </a:ext>
            </a:extLst>
          </p:cNvPr>
          <p:cNvSpPr/>
          <p:nvPr/>
        </p:nvSpPr>
        <p:spPr>
          <a:xfrm>
            <a:off x="419008" y="1307639"/>
            <a:ext cx="11291589" cy="377381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le 1">
            <a:extLst>
              <a:ext uri="{FF2B5EF4-FFF2-40B4-BE49-F238E27FC236}">
                <a16:creationId xmlns:a16="http://schemas.microsoft.com/office/drawing/2014/main" id="{CF17DCBC-32A5-FF5F-1032-45138210AFF8}"/>
              </a:ext>
            </a:extLst>
          </p:cNvPr>
          <p:cNvSpPr>
            <a:spLocks noGrp="1"/>
          </p:cNvSpPr>
          <p:nvPr>
            <p:ph type="title"/>
          </p:nvPr>
        </p:nvSpPr>
        <p:spPr>
          <a:xfrm>
            <a:off x="361243" y="39549"/>
            <a:ext cx="9720000" cy="526342"/>
          </a:xfrm>
        </p:spPr>
        <p:txBody>
          <a:bodyPr/>
          <a:lstStyle/>
          <a:p>
            <a:r>
              <a:rPr lang="fr-FR" dirty="0"/>
              <a:t>Structure : 5 thèmes, 20 exigences</a:t>
            </a:r>
          </a:p>
        </p:txBody>
      </p:sp>
    </p:spTree>
    <p:extLst>
      <p:ext uri="{BB962C8B-B14F-4D97-AF65-F5344CB8AC3E}">
        <p14:creationId xmlns:p14="http://schemas.microsoft.com/office/powerpoint/2010/main" val="219213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569956"/>
          </a:xfrm>
        </p:spPr>
        <p:txBody>
          <a:bodyPr/>
          <a:lstStyle/>
          <a:p>
            <a:r>
              <a:rPr lang="fr-FR" dirty="0"/>
              <a:t>Pourquoi une CR et une GS</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3" name="Footer Placeholder 2">
            <a:extLst>
              <a:ext uri="{FF2B5EF4-FFF2-40B4-BE49-F238E27FC236}">
                <a16:creationId xmlns:a16="http://schemas.microsoft.com/office/drawing/2014/main" id="{0F59A3BA-1E94-BE04-0A1E-B64B27770B8E}"/>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sp>
        <p:nvSpPr>
          <p:cNvPr id="6" name="ZoneTexte 5">
            <a:extLst>
              <a:ext uri="{FF2B5EF4-FFF2-40B4-BE49-F238E27FC236}">
                <a16:creationId xmlns:a16="http://schemas.microsoft.com/office/drawing/2014/main" id="{D2A28F02-BAA7-25D6-0EB9-110D7F212860}"/>
              </a:ext>
            </a:extLst>
          </p:cNvPr>
          <p:cNvSpPr txBox="1"/>
          <p:nvPr/>
        </p:nvSpPr>
        <p:spPr>
          <a:xfrm>
            <a:off x="856680" y="1375864"/>
            <a:ext cx="10711192" cy="2154436"/>
          </a:xfrm>
          <a:prstGeom prst="rect">
            <a:avLst/>
          </a:prstGeom>
          <a:noFill/>
        </p:spPr>
        <p:txBody>
          <a:bodyPr wrap="square">
            <a:spAutoFit/>
          </a:bodyPr>
          <a:lstStyle/>
          <a:p>
            <a:pPr>
              <a:spcAft>
                <a:spcPts val="1200"/>
              </a:spcAft>
            </a:pPr>
            <a:r>
              <a:rPr lang="fr-FR" b="1" dirty="0">
                <a:solidFill>
                  <a:srgbClr val="FF9900"/>
                </a:solidFill>
                <a:latin typeface="Arial" panose="020B0604020202020204" pitchFamily="34" charset="0"/>
                <a:cs typeface="Arial" panose="020B0604020202020204" pitchFamily="34" charset="0"/>
              </a:rPr>
              <a:t>Précisions sur les exigences de la CR-GR-HSE-420</a:t>
            </a:r>
          </a:p>
          <a:p>
            <a:pPr>
              <a:spcAft>
                <a:spcPts val="1200"/>
              </a:spcAft>
            </a:pPr>
            <a:r>
              <a:rPr lang="fr-FR" sz="1600" dirty="0"/>
              <a:t>Les exigences décrites dans la règle CR-GR-HSE-420 sont générales, basiques et constituent les exigences minimales pour planifier, préparer et réaliser une opération de levage en toute sécurité</a:t>
            </a:r>
            <a:r>
              <a:rPr lang="fr-FR" sz="1400" dirty="0"/>
              <a:t>.</a:t>
            </a:r>
          </a:p>
          <a:p>
            <a:r>
              <a:rPr lang="fr-FR" sz="1600" dirty="0"/>
              <a:t>Dans la mesure où la Compagnie n’est pas l’entreprise en charge de la réalisation des opérations de levage, la planification, la préparation, les études, le contrôle des équipements, la main d’œuvre et la supervision sont du ressort de l’entreprise en charge des travaux et les personnes compétentes pour assurer ces fonctions sont de sa responsabilité.</a:t>
            </a:r>
          </a:p>
        </p:txBody>
      </p:sp>
      <p:sp>
        <p:nvSpPr>
          <p:cNvPr id="7" name="Rectangle : coins arrondis 6">
            <a:extLst>
              <a:ext uri="{FF2B5EF4-FFF2-40B4-BE49-F238E27FC236}">
                <a16:creationId xmlns:a16="http://schemas.microsoft.com/office/drawing/2014/main" id="{BE34D297-DB03-BDE9-B8DB-793B4DFAB6FC}"/>
              </a:ext>
            </a:extLst>
          </p:cNvPr>
          <p:cNvSpPr/>
          <p:nvPr/>
        </p:nvSpPr>
        <p:spPr>
          <a:xfrm>
            <a:off x="535645" y="1211495"/>
            <a:ext cx="11291589" cy="2459168"/>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BA1FD353-4EE1-CFFF-6F01-BC7DC2FBC161}"/>
              </a:ext>
            </a:extLst>
          </p:cNvPr>
          <p:cNvSpPr txBox="1"/>
          <p:nvPr/>
        </p:nvSpPr>
        <p:spPr>
          <a:xfrm>
            <a:off x="818977" y="4028960"/>
            <a:ext cx="10711192" cy="2062103"/>
          </a:xfrm>
          <a:prstGeom prst="rect">
            <a:avLst/>
          </a:prstGeom>
          <a:noFill/>
        </p:spPr>
        <p:txBody>
          <a:bodyPr wrap="square">
            <a:spAutoFit/>
          </a:bodyPr>
          <a:lstStyle/>
          <a:p>
            <a:pPr>
              <a:spcAft>
                <a:spcPts val="1200"/>
              </a:spcAft>
            </a:pPr>
            <a:r>
              <a:rPr lang="fr-FR" b="1" dirty="0">
                <a:solidFill>
                  <a:srgbClr val="FF9900"/>
                </a:solidFill>
                <a:latin typeface="Arial" panose="020B0604020202020204" pitchFamily="34" charset="0"/>
                <a:cs typeface="Arial" panose="020B0604020202020204" pitchFamily="34" charset="0"/>
              </a:rPr>
              <a:t>Pourquoi une Règle Compagnie et une Spécification Générale portant le même titre?</a:t>
            </a:r>
          </a:p>
          <a:p>
            <a:pPr>
              <a:spcAft>
                <a:spcPts val="1200"/>
              </a:spcAft>
            </a:pPr>
            <a:r>
              <a:rPr lang="fr-FR" sz="1600" dirty="0"/>
              <a:t>Parce que la Règle Compagnie est à usage interne et qu’elle ne peut être transmise aux entreprises extérieures.</a:t>
            </a:r>
          </a:p>
          <a:p>
            <a:pPr>
              <a:spcAft>
                <a:spcPts val="1200"/>
              </a:spcAft>
            </a:pPr>
            <a:r>
              <a:rPr lang="fr-FR" sz="1600" dirty="0"/>
              <a:t>Comme 80 % des exigences s’appliquent aux entreprises extérieures travaillant sur nos entités, nous avons écrit une Spécification Générale reprenant les exigences uniquement applicables à ces dernières.</a:t>
            </a:r>
          </a:p>
          <a:p>
            <a:pPr>
              <a:spcAft>
                <a:spcPts val="1200"/>
              </a:spcAft>
            </a:pPr>
            <a:r>
              <a:rPr lang="fr-FR" sz="1600" dirty="0"/>
              <a:t>Cette spécification générale est transmise aux entreprises extérieures et les entités et filiales s’assurent qu’elles s’y conforment.</a:t>
            </a:r>
          </a:p>
        </p:txBody>
      </p:sp>
      <p:sp>
        <p:nvSpPr>
          <p:cNvPr id="14" name="Rectangle : coins arrondis 13">
            <a:extLst>
              <a:ext uri="{FF2B5EF4-FFF2-40B4-BE49-F238E27FC236}">
                <a16:creationId xmlns:a16="http://schemas.microsoft.com/office/drawing/2014/main" id="{16DCE18E-074F-4917-D8D3-EE53FD1FED99}"/>
              </a:ext>
            </a:extLst>
          </p:cNvPr>
          <p:cNvSpPr/>
          <p:nvPr/>
        </p:nvSpPr>
        <p:spPr>
          <a:xfrm>
            <a:off x="528779" y="3889219"/>
            <a:ext cx="11291589" cy="2343621"/>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7267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569956"/>
          </a:xfrm>
        </p:spPr>
        <p:txBody>
          <a:bodyPr/>
          <a:lstStyle/>
          <a:p>
            <a:r>
              <a:rPr lang="fr-FR" dirty="0"/>
              <a:t>Présentation des exigences</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8</a:t>
            </a:fld>
            <a:endParaRPr lang="fr-FR" dirty="0"/>
          </a:p>
        </p:txBody>
      </p:sp>
      <p:sp>
        <p:nvSpPr>
          <p:cNvPr id="3" name="Footer Placeholder 2">
            <a:extLst>
              <a:ext uri="{FF2B5EF4-FFF2-40B4-BE49-F238E27FC236}">
                <a16:creationId xmlns:a16="http://schemas.microsoft.com/office/drawing/2014/main" id="{0F59A3BA-1E94-BE04-0A1E-B64B27770B8E}"/>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9" name="Tableau 8">
            <a:extLst>
              <a:ext uri="{FF2B5EF4-FFF2-40B4-BE49-F238E27FC236}">
                <a16:creationId xmlns:a16="http://schemas.microsoft.com/office/drawing/2014/main" id="{8CB844E7-324A-4995-72EA-F921C71CDA8C}"/>
              </a:ext>
            </a:extLst>
          </p:cNvPr>
          <p:cNvGraphicFramePr>
            <a:graphicFrameLocks noGrp="1"/>
          </p:cNvGraphicFramePr>
          <p:nvPr>
            <p:extLst>
              <p:ext uri="{D42A27DB-BD31-4B8C-83A1-F6EECF244321}">
                <p14:modId xmlns:p14="http://schemas.microsoft.com/office/powerpoint/2010/main" val="105833208"/>
              </p:ext>
            </p:extLst>
          </p:nvPr>
        </p:nvGraphicFramePr>
        <p:xfrm>
          <a:off x="608498" y="1985885"/>
          <a:ext cx="9581381" cy="1246790"/>
        </p:xfrm>
        <a:graphic>
          <a:graphicData uri="http://schemas.openxmlformats.org/drawingml/2006/table">
            <a:tbl>
              <a:tblPr firstRow="1" firstCol="1" bandRow="1"/>
              <a:tblGrid>
                <a:gridCol w="9581381">
                  <a:extLst>
                    <a:ext uri="{9D8B030D-6E8A-4147-A177-3AD203B41FA5}">
                      <a16:colId xmlns:a16="http://schemas.microsoft.com/office/drawing/2014/main" val="2283823674"/>
                    </a:ext>
                  </a:extLst>
                </a:gridCol>
              </a:tblGrid>
              <a:tr h="347586">
                <a:tc>
                  <a:txBody>
                    <a:bodyPr/>
                    <a:lstStyle/>
                    <a:p>
                      <a:pPr algn="just">
                        <a:lnSpc>
                          <a:spcPct val="100000"/>
                        </a:lnSpc>
                        <a:spcBef>
                          <a:spcPts val="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3.1.1 : procédure de gestion des opérations de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244926450"/>
                  </a:ext>
                </a:extLst>
              </a:tr>
              <a:tr h="608273">
                <a:tc>
                  <a:txBody>
                    <a:bodyPr/>
                    <a:lstStyle/>
                    <a:p>
                      <a:pPr algn="just">
                        <a:lnSpc>
                          <a:spcPct val="100000"/>
                        </a:lnSpc>
                        <a:spcBef>
                          <a:spcPts val="0"/>
                        </a:spcBef>
                        <a:spcAft>
                          <a:spcPts val="600"/>
                        </a:spcAft>
                      </a:pPr>
                      <a:r>
                        <a:rPr lang="fr-FR" sz="1400" i="1" kern="1200" dirty="0">
                          <a:solidFill>
                            <a:srgbClr val="0070C0"/>
                          </a:solidFill>
                          <a:latin typeface="Arial" panose="020B0604020202020204" pitchFamily="34" charset="0"/>
                          <a:ea typeface="+mn-ea"/>
                          <a:cs typeface="+mn-cs"/>
                        </a:rPr>
                        <a:t>Une procédure de gestion des opérations de levage fondée sur les exigences de la présente règle est établie et mise en œuvre par chaque entité ou filiale.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458820950"/>
                  </a:ext>
                </a:extLst>
              </a:tr>
              <a:tr h="290931">
                <a:tc>
                  <a:txBody>
                    <a:bodyPr/>
                    <a:lstStyle/>
                    <a:p>
                      <a:pPr algn="just">
                        <a:lnSpc>
                          <a:spcPct val="100000"/>
                        </a:lnSpc>
                        <a:spcBef>
                          <a:spcPts val="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04.01)</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2275184"/>
                  </a:ext>
                </a:extLst>
              </a:tr>
            </a:tbl>
          </a:graphicData>
        </a:graphic>
      </p:graphicFrame>
      <p:graphicFrame>
        <p:nvGraphicFramePr>
          <p:cNvPr id="10" name="Tableau 9">
            <a:extLst>
              <a:ext uri="{FF2B5EF4-FFF2-40B4-BE49-F238E27FC236}">
                <a16:creationId xmlns:a16="http://schemas.microsoft.com/office/drawing/2014/main" id="{9FFC89D3-11C4-DFB6-C76E-F01560EBCB44}"/>
              </a:ext>
            </a:extLst>
          </p:cNvPr>
          <p:cNvGraphicFramePr>
            <a:graphicFrameLocks noGrp="1"/>
          </p:cNvGraphicFramePr>
          <p:nvPr>
            <p:extLst>
              <p:ext uri="{D42A27DB-BD31-4B8C-83A1-F6EECF244321}">
                <p14:modId xmlns:p14="http://schemas.microsoft.com/office/powerpoint/2010/main" val="3943900327"/>
              </p:ext>
            </p:extLst>
          </p:nvPr>
        </p:nvGraphicFramePr>
        <p:xfrm>
          <a:off x="608498" y="3605113"/>
          <a:ext cx="9581381" cy="2520000"/>
        </p:xfrm>
        <a:graphic>
          <a:graphicData uri="http://schemas.openxmlformats.org/drawingml/2006/table">
            <a:tbl>
              <a:tblPr firstRow="1" firstCol="1" bandRow="1"/>
              <a:tblGrid>
                <a:gridCol w="9581381">
                  <a:extLst>
                    <a:ext uri="{9D8B030D-6E8A-4147-A177-3AD203B41FA5}">
                      <a16:colId xmlns:a16="http://schemas.microsoft.com/office/drawing/2014/main" val="403444754"/>
                    </a:ext>
                  </a:extLst>
                </a:gridCol>
              </a:tblGrid>
              <a:tr h="383929">
                <a:tc>
                  <a:txBody>
                    <a:bodyPr/>
                    <a:lstStyle/>
                    <a:p>
                      <a:pPr algn="just">
                        <a:lnSpc>
                          <a:spcPct val="100000"/>
                        </a:lnSpc>
                        <a:spcBef>
                          <a:spcPts val="60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3.1.2 : catégorisation et gestion des opérations de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levage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448803536"/>
                  </a:ext>
                </a:extLst>
              </a:tr>
              <a:tr h="1709008">
                <a:tc>
                  <a:txBody>
                    <a:bodyPr/>
                    <a:lstStyle/>
                    <a:p>
                      <a:pPr algn="just">
                        <a:lnSpc>
                          <a:spcPct val="100000"/>
                        </a:lnSpc>
                        <a:spcBef>
                          <a:spcPts val="600"/>
                        </a:spcBef>
                        <a:spcAft>
                          <a:spcPts val="600"/>
                        </a:spcAft>
                      </a:pP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Toute opération de </a:t>
                      </a:r>
                      <a:r>
                        <a:rPr lang="fr-FR" sz="1400" u="dotted"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levage</a:t>
                      </a:r>
                      <a:r>
                        <a:rPr lang="fr-FR" sz="14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est catégorisée selon son niveau de criticité en utilisant les critères définis en Annexe 3 et gérée (organisation, documentation, surveillance) dans le respect des exigences de cette règle et selon un mode de gestion décrit dans l’Annexe 4 :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Bef>
                          <a:spcPts val="0"/>
                        </a:spcBef>
                        <a:spcAft>
                          <a:spcPts val="60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catégorie 1 :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simple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Bef>
                          <a:spcPts val="0"/>
                        </a:spcBef>
                        <a:spcAft>
                          <a:spcPts val="60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catégorie 2 :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standard ;</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0000"/>
                        </a:lnSpc>
                        <a:spcBef>
                          <a:spcPts val="0"/>
                        </a:spcBef>
                        <a:spcAft>
                          <a:spcPts val="1200"/>
                        </a:spcAft>
                        <a:buSzPts val="1000"/>
                        <a:buFont typeface="Wingdings" panose="05000000000000000000" pitchFamily="2" charset="2"/>
                        <a:buChar char=""/>
                      </a:pP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catégorie 3 : </a:t>
                      </a:r>
                      <a:r>
                        <a:rPr lang="fr-FR" sz="1400" u="dotted"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levage</a:t>
                      </a:r>
                      <a:r>
                        <a:rPr lang="fr-FR" sz="1400" dirty="0">
                          <a:solidFill>
                            <a:srgbClr val="374649"/>
                          </a:solidFill>
                          <a:effectLst/>
                          <a:latin typeface="Arial" panose="020B0604020202020204" pitchFamily="34" charset="0"/>
                          <a:ea typeface="SimSun" panose="02010600030101010101" pitchFamily="2" charset="-122"/>
                          <a:cs typeface="Times New Roman" panose="02020603050405020304" pitchFamily="18" charset="0"/>
                        </a:rPr>
                        <a:t> critique.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3599873551"/>
                  </a:ext>
                </a:extLst>
              </a:tr>
              <a:tr h="427063">
                <a:tc>
                  <a:txBody>
                    <a:bodyPr/>
                    <a:lstStyle/>
                    <a:p>
                      <a:pPr algn="just">
                        <a:lnSpc>
                          <a:spcPct val="100000"/>
                        </a:lnSpc>
                        <a:spcBef>
                          <a:spcPts val="600"/>
                        </a:spcBef>
                        <a:spcAft>
                          <a:spcPts val="6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(Attentes 03.01, 03.04, 03.05, 04.10)</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7478544"/>
                  </a:ext>
                </a:extLst>
              </a:tr>
            </a:tbl>
          </a:graphicData>
        </a:graphic>
      </p:graphicFrame>
    </p:spTree>
    <p:extLst>
      <p:ext uri="{BB962C8B-B14F-4D97-AF65-F5344CB8AC3E}">
        <p14:creationId xmlns:p14="http://schemas.microsoft.com/office/powerpoint/2010/main" val="1237913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9</a:t>
            </a:fld>
            <a:endParaRPr lang="fr-FR" dirty="0"/>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2" name="Footer Placeholder 2">
            <a:extLst>
              <a:ext uri="{FF2B5EF4-FFF2-40B4-BE49-F238E27FC236}">
                <a16:creationId xmlns:a16="http://schemas.microsoft.com/office/drawing/2014/main" id="{AAFD5EEA-2901-C06D-4253-505BA885254B}"/>
              </a:ext>
            </a:extLst>
          </p:cNvPr>
          <p:cNvSpPr>
            <a:spLocks noGrp="1"/>
          </p:cNvSpPr>
          <p:nvPr>
            <p:ph type="ftr" sz="quarter" idx="11"/>
          </p:nvPr>
        </p:nvSpPr>
        <p:spPr>
          <a:xfrm>
            <a:off x="856680" y="6449983"/>
            <a:ext cx="10649520" cy="252000"/>
          </a:xfrm>
        </p:spPr>
        <p:txBody>
          <a:bodyPr/>
          <a:lstStyle/>
          <a:p>
            <a:r>
              <a:rPr lang="fr-FR" dirty="0"/>
              <a:t>CR-GR-HSE-420 : Exigences HSE pour les opérations de levage</a:t>
            </a:r>
          </a:p>
        </p:txBody>
      </p:sp>
      <p:graphicFrame>
        <p:nvGraphicFramePr>
          <p:cNvPr id="3" name="Tableau 2">
            <a:extLst>
              <a:ext uri="{FF2B5EF4-FFF2-40B4-BE49-F238E27FC236}">
                <a16:creationId xmlns:a16="http://schemas.microsoft.com/office/drawing/2014/main" id="{000951E7-5270-DC30-B307-D0B7C9D34CAC}"/>
              </a:ext>
            </a:extLst>
          </p:cNvPr>
          <p:cNvGraphicFramePr>
            <a:graphicFrameLocks noGrp="1"/>
          </p:cNvGraphicFramePr>
          <p:nvPr>
            <p:extLst>
              <p:ext uri="{D42A27DB-BD31-4B8C-83A1-F6EECF244321}">
                <p14:modId xmlns:p14="http://schemas.microsoft.com/office/powerpoint/2010/main" val="4091683291"/>
              </p:ext>
            </p:extLst>
          </p:nvPr>
        </p:nvGraphicFramePr>
        <p:xfrm>
          <a:off x="561704" y="1631401"/>
          <a:ext cx="9580992" cy="2081633"/>
        </p:xfrm>
        <a:graphic>
          <a:graphicData uri="http://schemas.openxmlformats.org/drawingml/2006/table">
            <a:tbl>
              <a:tblPr firstRow="1" firstCol="1" bandRow="1"/>
              <a:tblGrid>
                <a:gridCol w="9580992">
                  <a:extLst>
                    <a:ext uri="{9D8B030D-6E8A-4147-A177-3AD203B41FA5}">
                      <a16:colId xmlns:a16="http://schemas.microsoft.com/office/drawing/2014/main" val="998759116"/>
                    </a:ext>
                  </a:extLst>
                </a:gridCol>
              </a:tblGrid>
              <a:tr h="360000">
                <a:tc>
                  <a:txBody>
                    <a:bodyPr/>
                    <a:lstStyle/>
                    <a:p>
                      <a:pPr algn="just">
                        <a:lnSpc>
                          <a:spcPct val="100000"/>
                        </a:lnSpc>
                        <a:spcBef>
                          <a:spcPts val="600"/>
                        </a:spcBef>
                        <a:spcAft>
                          <a:spcPts val="600"/>
                        </a:spcAft>
                      </a:pP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Exigence 3.2.1: </a:t>
                      </a:r>
                      <a:r>
                        <a:rPr lang="fr-FR" sz="1600" b="1" u="dotted"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personne compétente pour les opérations de levage</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36066473"/>
                  </a:ext>
                </a:extLst>
              </a:tr>
              <a:tr h="1361633">
                <a:tc>
                  <a:txBody>
                    <a:bodyPr/>
                    <a:lstStyle/>
                    <a:p>
                      <a:pPr algn="just">
                        <a:lnSpc>
                          <a:spcPct val="100000"/>
                        </a:lnSpc>
                        <a:spcBef>
                          <a:spcPts val="600"/>
                        </a:spcBef>
                        <a:spcAft>
                          <a:spcPts val="600"/>
                        </a:spcAft>
                      </a:pPr>
                      <a:r>
                        <a:rPr lang="fr-FR" sz="16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Une ou plusieurs personnes compétentes pour la planification des opérations de </a:t>
                      </a:r>
                      <a:r>
                        <a:rPr lang="fr-FR" sz="1600" u="dotted" dirty="0">
                          <a:solidFill>
                            <a:srgbClr val="374649"/>
                          </a:solidFill>
                          <a:effectLst/>
                          <a:latin typeface="Arial" panose="020B0604020202020204" pitchFamily="34" charset="0"/>
                          <a:ea typeface="Arial" panose="020B0604020202020204" pitchFamily="34" charset="0"/>
                          <a:cs typeface="Arial" panose="020B0604020202020204" pitchFamily="34" charset="0"/>
                        </a:rPr>
                        <a:t>levage</a:t>
                      </a:r>
                      <a:r>
                        <a:rPr lang="fr-FR" sz="16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pour la validation des </a:t>
                      </a:r>
                      <a:r>
                        <a:rPr lang="fr-FR" sz="1600" u="dotted" dirty="0">
                          <a:solidFill>
                            <a:srgbClr val="374649"/>
                          </a:solidFill>
                          <a:effectLst/>
                          <a:latin typeface="Arial" panose="020B0604020202020204" pitchFamily="34" charset="0"/>
                          <a:ea typeface="Arial" panose="020B0604020202020204" pitchFamily="34" charset="0"/>
                          <a:cs typeface="Arial" panose="020B0604020202020204" pitchFamily="34" charset="0"/>
                        </a:rPr>
                        <a:t>dossiers de levage</a:t>
                      </a:r>
                      <a:r>
                        <a:rPr lang="fr-FR" sz="16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ainsi que pour la surveillance des opérations de </a:t>
                      </a:r>
                      <a:r>
                        <a:rPr lang="fr-FR" sz="1600" u="dotted" dirty="0">
                          <a:solidFill>
                            <a:srgbClr val="374649"/>
                          </a:solidFill>
                          <a:effectLst/>
                          <a:latin typeface="Arial" panose="020B0604020202020204" pitchFamily="34" charset="0"/>
                          <a:ea typeface="Arial" panose="020B0604020202020204" pitchFamily="34" charset="0"/>
                          <a:cs typeface="Arial" panose="020B0604020202020204" pitchFamily="34" charset="0"/>
                        </a:rPr>
                        <a:t>levage</a:t>
                      </a:r>
                      <a:r>
                        <a:rPr lang="fr-FR" sz="16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 sont désignées par l’entité ou filiale.</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0000"/>
                        </a:lnSpc>
                        <a:spcBef>
                          <a:spcPts val="600"/>
                        </a:spcBef>
                        <a:spcAft>
                          <a:spcPts val="600"/>
                        </a:spcAft>
                      </a:pPr>
                      <a:r>
                        <a:rPr lang="fr-FR" sz="1600" dirty="0">
                          <a:solidFill>
                            <a:srgbClr val="374649"/>
                          </a:solidFill>
                          <a:effectLst/>
                          <a:latin typeface="Arial" panose="020B0604020202020204" pitchFamily="34" charset="0"/>
                          <a:ea typeface="Times New Roman" panose="02020603050405020304" pitchFamily="18" charset="0"/>
                          <a:cs typeface="Times New Roman" panose="02020603050405020304" pitchFamily="18" charset="0"/>
                        </a:rPr>
                        <a:t>Leur rôle et leurs attributions en fonction du niveau de compétence sont définis en Annexe 2.</a:t>
                      </a:r>
                      <a:endParaRPr lang="fr-FR" sz="16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val="1622686177"/>
                  </a:ext>
                </a:extLst>
              </a:tr>
              <a:tr h="360000">
                <a:tc>
                  <a:txBody>
                    <a:bodyPr/>
                    <a:lstStyle/>
                    <a:p>
                      <a:pPr algn="just">
                        <a:lnSpc>
                          <a:spcPct val="100000"/>
                        </a:lnSpc>
                        <a:spcBef>
                          <a:spcPts val="600"/>
                        </a:spcBef>
                        <a:spcAft>
                          <a:spcPts val="1200"/>
                        </a:spcAft>
                      </a:pPr>
                      <a:r>
                        <a:rPr lang="fr-FR" sz="1400" b="1" dirty="0">
                          <a:solidFill>
                            <a:srgbClr val="FF9900"/>
                          </a:solidFill>
                          <a:effectLst/>
                          <a:latin typeface="Arial" panose="020B0604020202020204" pitchFamily="34" charset="0"/>
                          <a:ea typeface="Times New Roman" panose="02020603050405020304" pitchFamily="18" charset="0"/>
                          <a:cs typeface="Times New Roman" panose="02020603050405020304" pitchFamily="18" charset="0"/>
                        </a:rPr>
                        <a:t>(Attente 01.04)</a:t>
                      </a:r>
                      <a:r>
                        <a:rPr lang="fr-FR"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3069798"/>
                  </a:ext>
                </a:extLst>
              </a:tr>
            </a:tbl>
          </a:graphicData>
        </a:graphic>
      </p:graphicFrame>
      <p:graphicFrame>
        <p:nvGraphicFramePr>
          <p:cNvPr id="7" name="Tableau 6">
            <a:extLst>
              <a:ext uri="{FF2B5EF4-FFF2-40B4-BE49-F238E27FC236}">
                <a16:creationId xmlns:a16="http://schemas.microsoft.com/office/drawing/2014/main" id="{2CF53E70-B858-57DF-DC19-88572DBD0C4C}"/>
              </a:ext>
            </a:extLst>
          </p:cNvPr>
          <p:cNvGraphicFramePr>
            <a:graphicFrameLocks noGrp="1"/>
          </p:cNvGraphicFramePr>
          <p:nvPr>
            <p:extLst>
              <p:ext uri="{D42A27DB-BD31-4B8C-83A1-F6EECF244321}">
                <p14:modId xmlns:p14="http://schemas.microsoft.com/office/powerpoint/2010/main" val="1309575574"/>
              </p:ext>
            </p:extLst>
          </p:nvPr>
        </p:nvGraphicFramePr>
        <p:xfrm>
          <a:off x="561704" y="3825031"/>
          <a:ext cx="9580992" cy="2212185"/>
        </p:xfrm>
        <a:graphic>
          <a:graphicData uri="http://schemas.openxmlformats.org/drawingml/2006/table">
            <a:tbl>
              <a:tblPr firstRow="1" firstCol="1" bandRow="1">
                <a:tableStyleId>{5C22544A-7EE6-4342-B048-85BDC9FD1C3A}</a:tableStyleId>
              </a:tblPr>
              <a:tblGrid>
                <a:gridCol w="9580992">
                  <a:extLst>
                    <a:ext uri="{9D8B030D-6E8A-4147-A177-3AD203B41FA5}">
                      <a16:colId xmlns:a16="http://schemas.microsoft.com/office/drawing/2014/main" val="1213066195"/>
                    </a:ext>
                  </a:extLst>
                </a:gridCol>
              </a:tblGrid>
              <a:tr h="360000">
                <a:tc>
                  <a:txBody>
                    <a:bodyPr/>
                    <a:lstStyle/>
                    <a:p>
                      <a:pPr algn="just">
                        <a:lnSpc>
                          <a:spcPct val="115000"/>
                        </a:lnSpc>
                        <a:spcBef>
                          <a:spcPts val="600"/>
                        </a:spcBef>
                        <a:spcAft>
                          <a:spcPts val="300"/>
                        </a:spcAft>
                      </a:pPr>
                      <a:r>
                        <a:rPr lang="fr-FR" sz="1600" b="1" kern="1200" dirty="0">
                          <a:ln>
                            <a:noFill/>
                          </a:ln>
                          <a:solidFill>
                            <a:srgbClr val="0070C0"/>
                          </a:solidFill>
                          <a:effectLst/>
                          <a:latin typeface="Arial" panose="020B0604020202020204" pitchFamily="34" charset="0"/>
                          <a:cs typeface="Times New Roman" panose="02020603050405020304" pitchFamily="18" charset="0"/>
                        </a:rPr>
                        <a:t>Exigence 3.2.2 : compétences et formation</a:t>
                      </a:r>
                      <a:endParaRPr lang="fr-FR" sz="1600" b="1" kern="1200" dirty="0">
                        <a:ln>
                          <a:noFill/>
                        </a:ln>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486557375"/>
                  </a:ext>
                </a:extLst>
              </a:tr>
              <a:tr h="1492185">
                <a:tc>
                  <a:txBody>
                    <a:bodyPr/>
                    <a:lstStyle/>
                    <a:p>
                      <a:pPr algn="just">
                        <a:lnSpc>
                          <a:spcPct val="115000"/>
                        </a:lnSpc>
                        <a:spcAft>
                          <a:spcPts val="600"/>
                        </a:spcAft>
                      </a:pPr>
                      <a:r>
                        <a:rPr lang="fr-FR" sz="1400" b="0" dirty="0">
                          <a:ln>
                            <a:noFill/>
                          </a:ln>
                          <a:solidFill>
                            <a:schemeClr val="tx1"/>
                          </a:solidFill>
                          <a:effectLst/>
                        </a:rPr>
                        <a:t>Toute personne impliquée (planificateur / préparateur, </a:t>
                      </a:r>
                      <a:r>
                        <a:rPr lang="fr-FR" sz="1400" b="0" u="dotted" dirty="0">
                          <a:ln>
                            <a:noFill/>
                          </a:ln>
                          <a:solidFill>
                            <a:schemeClr val="tx1"/>
                          </a:solidFill>
                          <a:effectLst/>
                        </a:rPr>
                        <a:t>opérateur d’appareil de levage</a:t>
                      </a:r>
                      <a:r>
                        <a:rPr lang="fr-FR" sz="1400" b="0" dirty="0">
                          <a:ln>
                            <a:noFill/>
                          </a:ln>
                          <a:solidFill>
                            <a:schemeClr val="tx1"/>
                          </a:solidFill>
                          <a:effectLst/>
                        </a:rPr>
                        <a:t>, </a:t>
                      </a:r>
                      <a:r>
                        <a:rPr lang="fr-FR" sz="1400" b="0" u="dotted" dirty="0">
                          <a:ln>
                            <a:noFill/>
                          </a:ln>
                          <a:solidFill>
                            <a:schemeClr val="tx1"/>
                          </a:solidFill>
                          <a:effectLst/>
                        </a:rPr>
                        <a:t>élingueur</a:t>
                      </a:r>
                      <a:r>
                        <a:rPr lang="fr-FR" sz="1400" b="0" dirty="0">
                          <a:ln>
                            <a:noFill/>
                          </a:ln>
                          <a:solidFill>
                            <a:schemeClr val="tx1"/>
                          </a:solidFill>
                          <a:effectLst/>
                        </a:rPr>
                        <a:t>, </a:t>
                      </a:r>
                      <a:r>
                        <a:rPr lang="fr-FR" sz="1400" b="0" u="dotted" dirty="0">
                          <a:ln>
                            <a:noFill/>
                          </a:ln>
                          <a:solidFill>
                            <a:schemeClr val="tx1"/>
                          </a:solidFill>
                          <a:effectLst/>
                        </a:rPr>
                        <a:t>monteur-levageur</a:t>
                      </a:r>
                      <a:r>
                        <a:rPr lang="fr-FR" sz="1400" b="0" dirty="0">
                          <a:ln>
                            <a:noFill/>
                          </a:ln>
                          <a:solidFill>
                            <a:schemeClr val="tx1"/>
                          </a:solidFill>
                          <a:effectLst/>
                        </a:rPr>
                        <a:t>, </a:t>
                      </a:r>
                      <a:r>
                        <a:rPr lang="fr-FR" sz="1400" b="0" u="dotted" dirty="0">
                          <a:ln>
                            <a:noFill/>
                          </a:ln>
                          <a:solidFill>
                            <a:schemeClr val="tx1"/>
                          </a:solidFill>
                          <a:effectLst/>
                        </a:rPr>
                        <a:t>chef de manœuvre</a:t>
                      </a:r>
                      <a:r>
                        <a:rPr lang="fr-FR" sz="1400" b="0" dirty="0">
                          <a:ln>
                            <a:noFill/>
                          </a:ln>
                          <a:solidFill>
                            <a:schemeClr val="tx1"/>
                          </a:solidFill>
                          <a:effectLst/>
                        </a:rPr>
                        <a:t>, </a:t>
                      </a:r>
                      <a:r>
                        <a:rPr lang="fr-FR" sz="1400" b="0" u="dotted" dirty="0">
                          <a:ln>
                            <a:noFill/>
                          </a:ln>
                          <a:solidFill>
                            <a:schemeClr val="tx1"/>
                          </a:solidFill>
                          <a:effectLst/>
                        </a:rPr>
                        <a:t>personne en charge</a:t>
                      </a:r>
                      <a:r>
                        <a:rPr lang="fr-FR" sz="1400" b="0" dirty="0">
                          <a:ln>
                            <a:noFill/>
                          </a:ln>
                          <a:solidFill>
                            <a:schemeClr val="tx1"/>
                          </a:solidFill>
                          <a:effectLst/>
                        </a:rPr>
                        <a:t> / chef de chantier levage, etc.) dans la préparation et l’exécution d’une opération de </a:t>
                      </a:r>
                      <a:r>
                        <a:rPr lang="fr-FR" sz="1400" b="0" u="dotted" dirty="0">
                          <a:ln>
                            <a:noFill/>
                          </a:ln>
                          <a:solidFill>
                            <a:schemeClr val="tx1"/>
                          </a:solidFill>
                          <a:effectLst/>
                        </a:rPr>
                        <a:t>levage</a:t>
                      </a:r>
                      <a:r>
                        <a:rPr lang="fr-FR" sz="1400" b="0" dirty="0">
                          <a:ln>
                            <a:noFill/>
                          </a:ln>
                          <a:solidFill>
                            <a:schemeClr val="tx1"/>
                          </a:solidFill>
                          <a:effectLst/>
                        </a:rPr>
                        <a:t> :</a:t>
                      </a:r>
                    </a:p>
                    <a:p>
                      <a:pPr marL="342900" lvl="0" indent="-342900" algn="just">
                        <a:lnSpc>
                          <a:spcPct val="115000"/>
                        </a:lnSpc>
                        <a:buSzPts val="1000"/>
                        <a:buFont typeface="Wingdings" panose="05000000000000000000" pitchFamily="2" charset="2"/>
                        <a:buChar char=""/>
                      </a:pPr>
                      <a:r>
                        <a:rPr lang="fr-FR" sz="1400" b="0" dirty="0">
                          <a:ln>
                            <a:noFill/>
                          </a:ln>
                          <a:solidFill>
                            <a:schemeClr val="tx1"/>
                          </a:solidFill>
                          <a:effectLst/>
                        </a:rPr>
                        <a:t>est formée en adéquation avec ses rôles et attributions (voir Annexe 2) ;</a:t>
                      </a:r>
                    </a:p>
                    <a:p>
                      <a:pPr marL="342900" lvl="0" indent="-342900" algn="just">
                        <a:lnSpc>
                          <a:spcPct val="115000"/>
                        </a:lnSpc>
                        <a:spcAft>
                          <a:spcPts val="600"/>
                        </a:spcAft>
                        <a:buSzPts val="1000"/>
                        <a:buFont typeface="Wingdings" panose="05000000000000000000" pitchFamily="2" charset="2"/>
                        <a:buChar char=""/>
                      </a:pPr>
                      <a:r>
                        <a:rPr lang="fr-FR" sz="1400" b="0" dirty="0">
                          <a:ln>
                            <a:noFill/>
                          </a:ln>
                          <a:solidFill>
                            <a:schemeClr val="tx1"/>
                          </a:solidFill>
                          <a:effectLst/>
                        </a:rPr>
                        <a:t>est </a:t>
                      </a:r>
                      <a:r>
                        <a:rPr lang="fr-FR" sz="1400" b="1" kern="1200" dirty="0">
                          <a:ln>
                            <a:noFill/>
                          </a:ln>
                          <a:solidFill>
                            <a:srgbClr val="FF9900"/>
                          </a:solidFill>
                          <a:effectLst/>
                          <a:latin typeface="Arial" panose="020B0604020202020204" pitchFamily="34" charset="0"/>
                          <a:cs typeface="Times New Roman" panose="02020603050405020304" pitchFamily="18" charset="0"/>
                        </a:rPr>
                        <a:t>tit</a:t>
                      </a:r>
                      <a:r>
                        <a:rPr lang="fr-FR" sz="1400" b="1" kern="1200" dirty="0">
                          <a:ln>
                            <a:noFill/>
                          </a:ln>
                          <a:solidFill>
                            <a:srgbClr val="FF9900"/>
                          </a:solidFill>
                          <a:effectLst/>
                          <a:latin typeface="Arial" panose="020B0604020202020204" pitchFamily="34" charset="0"/>
                          <a:ea typeface="+mn-ea"/>
                          <a:cs typeface="Times New Roman" panose="02020603050405020304" pitchFamily="18" charset="0"/>
                        </a:rPr>
                        <a:t>ula</a:t>
                      </a:r>
                      <a:r>
                        <a:rPr lang="fr-FR" sz="1400" b="1" kern="1200" dirty="0">
                          <a:ln>
                            <a:noFill/>
                          </a:ln>
                          <a:solidFill>
                            <a:srgbClr val="FF9900"/>
                          </a:solidFill>
                          <a:effectLst/>
                          <a:latin typeface="Arial" panose="020B0604020202020204" pitchFamily="34" charset="0"/>
                          <a:cs typeface="Times New Roman" panose="02020603050405020304" pitchFamily="18" charset="0"/>
                        </a:rPr>
                        <a:t>ire</a:t>
                      </a:r>
                      <a:r>
                        <a:rPr lang="fr-FR" sz="1400" b="0" dirty="0">
                          <a:ln>
                            <a:noFill/>
                          </a:ln>
                          <a:solidFill>
                            <a:schemeClr val="tx1"/>
                          </a:solidFill>
                          <a:effectLst/>
                        </a:rPr>
                        <a:t> des autorisations requises.</a:t>
                      </a:r>
                      <a:endParaRPr lang="fr-FR" sz="1400" b="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789185676"/>
                  </a:ext>
                </a:extLst>
              </a:tr>
              <a:tr h="360000">
                <a:tc>
                  <a:txBody>
                    <a:bodyPr/>
                    <a:lstStyle/>
                    <a:p>
                      <a:pPr algn="just">
                        <a:lnSpc>
                          <a:spcPct val="100000"/>
                        </a:lnSpc>
                        <a:spcBef>
                          <a:spcPts val="600"/>
                        </a:spcBef>
                        <a:spcAft>
                          <a:spcPts val="1200"/>
                        </a:spcAft>
                      </a:pPr>
                      <a:r>
                        <a:rPr lang="fr-FR" sz="1400" b="1" kern="1200" dirty="0">
                          <a:ln>
                            <a:noFill/>
                          </a:ln>
                          <a:solidFill>
                            <a:srgbClr val="FF9900"/>
                          </a:solidFill>
                          <a:effectLst/>
                          <a:latin typeface="Arial" panose="020B0604020202020204" pitchFamily="34" charset="0"/>
                          <a:ea typeface="+mn-ea"/>
                          <a:cs typeface="Times New Roman" panose="02020603050405020304" pitchFamily="18" charset="0"/>
                        </a:rPr>
                        <a:t>(Attentes 06.01, 06.02)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6741062"/>
                  </a:ext>
                </a:extLst>
              </a:tr>
            </a:tbl>
          </a:graphicData>
        </a:graphic>
      </p:graphicFrame>
    </p:spTree>
    <p:extLst>
      <p:ext uri="{BB962C8B-B14F-4D97-AF65-F5344CB8AC3E}">
        <p14:creationId xmlns:p14="http://schemas.microsoft.com/office/powerpoint/2010/main" val="3514349949"/>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Props1.xml><?xml version="1.0" encoding="utf-8"?>
<ds:datastoreItem xmlns:ds="http://schemas.openxmlformats.org/officeDocument/2006/customXml" ds:itemID="{555C8B43-AD38-444F-AFB8-8C9566156F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f1beb-9555-4a34-a0bb-bc4222cc815e"/>
    <ds:schemaRef ds:uri="b93f7d12-03ed-48c2-84fb-322e670835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60FE97F-3CF0-4A0F-A4AC-D4B2E9406D95}">
  <ds:schemaRefs>
    <ds:schemaRef ds:uri="http://schemas.microsoft.com/sharepoint/v3/contenttype/forms"/>
  </ds:schemaRefs>
</ds:datastoreItem>
</file>

<file path=customXml/itemProps3.xml><?xml version="1.0" encoding="utf-8"?>
<ds:datastoreItem xmlns:ds="http://schemas.openxmlformats.org/officeDocument/2006/customXml" ds:itemID="{8ECCB94E-20E7-4B5B-B986-E61A8D9A52B0}">
  <ds:schemaRefs>
    <ds:schemaRef ds:uri="http://schemas.microsoft.com/office/2006/metadata/properties"/>
    <ds:schemaRef ds:uri="http://schemas.microsoft.com/office/2006/documentManagement/types"/>
    <ds:schemaRef ds:uri="http://www.w3.org/XML/1998/namespace"/>
    <ds:schemaRef ds:uri="fa56c18e-55d6-4983-8f8c-7705fb10346f"/>
    <ds:schemaRef ds:uri="http://purl.org/dc/dcmitype/"/>
    <ds:schemaRef ds:uri="http://purl.org/dc/elements/1.1/"/>
    <ds:schemaRef ds:uri="http://schemas.microsoft.com/office/infopath/2007/PartnerControls"/>
    <ds:schemaRef ds:uri="http://schemas.openxmlformats.org/package/2006/metadata/core-properties"/>
    <ds:schemaRef ds:uri="http://purl.org/dc/terms/"/>
    <ds:schemaRef ds:uri="c7df1beb-9555-4a34-a0bb-bc4222cc815e"/>
    <ds:schemaRef ds:uri="b93f7d12-03ed-48c2-84fb-322e67083590"/>
  </ds:schemaRefs>
</ds:datastoreItem>
</file>

<file path=docProps/app.xml><?xml version="1.0" encoding="utf-8"?>
<Properties xmlns="http://schemas.openxmlformats.org/officeDocument/2006/extended-properties" xmlns:vt="http://schemas.openxmlformats.org/officeDocument/2006/docPropsVTypes">
  <Template/>
  <TotalTime>2178</TotalTime>
  <Words>2557</Words>
  <Application>Microsoft Office PowerPoint</Application>
  <PresentationFormat>Grand écran</PresentationFormat>
  <Paragraphs>213</Paragraphs>
  <Slides>15</Slides>
  <Notes>2</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15</vt:i4>
      </vt:variant>
    </vt:vector>
  </HeadingPairs>
  <TitlesOfParts>
    <vt:vector size="22" baseType="lpstr">
      <vt:lpstr>Arial</vt:lpstr>
      <vt:lpstr>Courier New</vt:lpstr>
      <vt:lpstr>Wingdings</vt:lpstr>
      <vt:lpstr>TotalEnergies AA - Bleu</vt:lpstr>
      <vt:lpstr>TotalEnergies AA - Rouge</vt:lpstr>
      <vt:lpstr>TotalEnergies AA - Vert</vt:lpstr>
      <vt:lpstr>TotalEnergies AA - Orange</vt:lpstr>
      <vt:lpstr>Exigences HSE pour les opérations de levage</vt:lpstr>
      <vt:lpstr>CR-GR-HSE-420</vt:lpstr>
      <vt:lpstr>CR-GR-HSE-420</vt:lpstr>
      <vt:lpstr>Structure : </vt:lpstr>
      <vt:lpstr>Structure : 5 thèmes, 20 exigences</vt:lpstr>
      <vt:lpstr>Structure : 5 thèmes, 20 exigences</vt:lpstr>
      <vt:lpstr>Pourquoi une CR et une GS</vt:lpstr>
      <vt:lpstr>Présentation des exigences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Sebastien DEVETTER</cp:lastModifiedBy>
  <cp:revision>103</cp:revision>
  <cp:lastPrinted>2021-09-17T09:31:36Z</cp:lastPrinted>
  <dcterms:created xsi:type="dcterms:W3CDTF">2021-08-30T17:13:15Z</dcterms:created>
  <dcterms:modified xsi:type="dcterms:W3CDTF">2023-04-04T14:09:30Z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0x010100AB32D8ED9D21304F9FF33E8246D9431B</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y fmtid="{D5CDD505-2E9C-101B-9397-08002B2CF9AE}" pid="10" name="MediaServiceImageTags">
    <vt:lpwstr/>
  </property>
</Properties>
</file>