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29"/>
  </p:notesMasterIdLst>
  <p:handoutMasterIdLst>
    <p:handoutMasterId r:id="rId30"/>
  </p:handoutMasterIdLst>
  <p:sldIdLst>
    <p:sldId id="2134805770" r:id="rId11"/>
    <p:sldId id="2134805772" r:id="rId12"/>
    <p:sldId id="2134805773" r:id="rId13"/>
    <p:sldId id="2134805774" r:id="rId14"/>
    <p:sldId id="2134805775" r:id="rId15"/>
    <p:sldId id="2134805776" r:id="rId16"/>
    <p:sldId id="2134805777" r:id="rId17"/>
    <p:sldId id="2134805778" r:id="rId18"/>
    <p:sldId id="2134805779" r:id="rId19"/>
    <p:sldId id="2134805794" r:id="rId20"/>
    <p:sldId id="2134805780" r:id="rId21"/>
    <p:sldId id="2134805795" r:id="rId22"/>
    <p:sldId id="2134805796" r:id="rId23"/>
    <p:sldId id="2134805797" r:id="rId24"/>
    <p:sldId id="2134805740" r:id="rId25"/>
    <p:sldId id="2134805793" r:id="rId26"/>
    <p:sldId id="2134805739" r:id="rId27"/>
    <p:sldId id="2134805748"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andra PAPILLON" initials="AP" lastIdx="4" clrIdx="6">
    <p:extLst>
      <p:ext uri="{19B8F6BF-5375-455C-9EA6-DF929625EA0E}">
        <p15:presenceInfo xmlns:p15="http://schemas.microsoft.com/office/powerpoint/2012/main" userId="S::alexandra.papillon@totalenergies.com::6ed42675-17a0-4139-8016-992ac43c869f" providerId="AD"/>
      </p:ext>
    </p:extLst>
  </p:cmAuthor>
  <p:cmAuthor id="1" name="Tatiana MIR" initials="TM" lastIdx="59" clrIdx="0">
    <p:extLst>
      <p:ext uri="{19B8F6BF-5375-455C-9EA6-DF929625EA0E}">
        <p15:presenceInfo xmlns:p15="http://schemas.microsoft.com/office/powerpoint/2012/main" userId="S::tatiana.mir@totalenergies.com::4d1b6097-a687-44dd-ad16-6ad111d36e7d"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8"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04"/>
    <a:srgbClr val="FFD400"/>
    <a:srgbClr val="FFFBE5"/>
    <a:srgbClr val="FFF6CD"/>
    <a:srgbClr val="BF0F21"/>
    <a:srgbClr val="B3D234"/>
    <a:srgbClr val="71BF44"/>
    <a:srgbClr val="179648"/>
    <a:srgbClr val="3C3C3B"/>
    <a:srgbClr val="EE1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7AB6B-2781-4DF3-9D2B-506C36A4C6D7}" v="4" dt="2022-12-01T12:17:46.234"/>
    <p1510:client id="{6E5FFF65-AF92-4046-A396-9203A3CDE28C}" v="149" dt="2022-12-01T13:54:17.437"/>
    <p1510:client id="{D8AB8A87-E44F-4A27-B8C5-2BEC85482106}" v="64" dt="2022-12-01T12:20:52.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b91d9db2-e41b-4c98-9525-27312980cc2f" providerId="ADAL" clId="{6E5FFF65-AF92-4046-A396-9203A3CDE28C}"/>
    <pc:docChg chg="custSel modSld">
      <pc:chgData name="Claire MAIRET" userId="b91d9db2-e41b-4c98-9525-27312980cc2f" providerId="ADAL" clId="{6E5FFF65-AF92-4046-A396-9203A3CDE28C}" dt="2022-12-01T13:54:17.437" v="176" actId="1036"/>
      <pc:docMkLst>
        <pc:docMk/>
      </pc:docMkLst>
      <pc:sldChg chg="addSp delSp modSp mod">
        <pc:chgData name="Claire MAIRET" userId="b91d9db2-e41b-4c98-9525-27312980cc2f" providerId="ADAL" clId="{6E5FFF65-AF92-4046-A396-9203A3CDE28C}" dt="2022-12-01T13:54:17.437" v="176" actId="1036"/>
        <pc:sldMkLst>
          <pc:docMk/>
          <pc:sldMk cId="3228966446" sldId="2134805793"/>
        </pc:sldMkLst>
        <pc:spChg chg="mod">
          <ac:chgData name="Claire MAIRET" userId="b91d9db2-e41b-4c98-9525-27312980cc2f" providerId="ADAL" clId="{6E5FFF65-AF92-4046-A396-9203A3CDE28C}" dt="2022-12-01T13:34:36.533" v="56" actId="14100"/>
          <ac:spMkLst>
            <pc:docMk/>
            <pc:sldMk cId="3228966446" sldId="2134805793"/>
            <ac:spMk id="7" creationId="{58E025EA-1702-1090-A3C3-391E64D5ECFF}"/>
          </ac:spMkLst>
        </pc:spChg>
        <pc:spChg chg="add del">
          <ac:chgData name="Claire MAIRET" userId="b91d9db2-e41b-4c98-9525-27312980cc2f" providerId="ADAL" clId="{6E5FFF65-AF92-4046-A396-9203A3CDE28C}" dt="2022-12-01T13:47:22.132" v="84"/>
          <ac:spMkLst>
            <pc:docMk/>
            <pc:sldMk cId="3228966446" sldId="2134805793"/>
            <ac:spMk id="11" creationId="{EB35BE38-2500-44EE-BD2E-F572858610D6}"/>
          </ac:spMkLst>
        </pc:spChg>
        <pc:spChg chg="add del">
          <ac:chgData name="Claire MAIRET" userId="b91d9db2-e41b-4c98-9525-27312980cc2f" providerId="ADAL" clId="{6E5FFF65-AF92-4046-A396-9203A3CDE28C}" dt="2022-12-01T13:47:49.856" v="88" actId="478"/>
          <ac:spMkLst>
            <pc:docMk/>
            <pc:sldMk cId="3228966446" sldId="2134805793"/>
            <ac:spMk id="13" creationId="{82971CE7-6251-44AA-BBD0-A3654E945322}"/>
          </ac:spMkLst>
        </pc:spChg>
        <pc:spChg chg="mod">
          <ac:chgData name="Claire MAIRET" userId="b91d9db2-e41b-4c98-9525-27312980cc2f" providerId="ADAL" clId="{6E5FFF65-AF92-4046-A396-9203A3CDE28C}" dt="2022-12-01T13:34:17.570" v="39" actId="14100"/>
          <ac:spMkLst>
            <pc:docMk/>
            <pc:sldMk cId="3228966446" sldId="2134805793"/>
            <ac:spMk id="19" creationId="{E356A3E1-F15E-634E-8A46-2B9F7A5CC0F7}"/>
          </ac:spMkLst>
        </pc:spChg>
        <pc:spChg chg="mod">
          <ac:chgData name="Claire MAIRET" userId="b91d9db2-e41b-4c98-9525-27312980cc2f" providerId="ADAL" clId="{6E5FFF65-AF92-4046-A396-9203A3CDE28C}" dt="2022-12-01T13:34:41.357" v="58" actId="1076"/>
          <ac:spMkLst>
            <pc:docMk/>
            <pc:sldMk cId="3228966446" sldId="2134805793"/>
            <ac:spMk id="21" creationId="{4E64A7A0-7C4C-4793-9CCF-3066432CC412}"/>
          </ac:spMkLst>
        </pc:spChg>
        <pc:picChg chg="add del mod">
          <ac:chgData name="Claire MAIRET" userId="b91d9db2-e41b-4c98-9525-27312980cc2f" providerId="ADAL" clId="{6E5FFF65-AF92-4046-A396-9203A3CDE28C}" dt="2022-12-01T13:49:03.493" v="96" actId="478"/>
          <ac:picMkLst>
            <pc:docMk/>
            <pc:sldMk cId="3228966446" sldId="2134805793"/>
            <ac:picMk id="2" creationId="{06F6D543-9DDA-4DF6-93BA-CC39721E57C9}"/>
          </ac:picMkLst>
        </pc:picChg>
        <pc:picChg chg="mod">
          <ac:chgData name="Claire MAIRET" userId="b91d9db2-e41b-4c98-9525-27312980cc2f" providerId="ADAL" clId="{6E5FFF65-AF92-4046-A396-9203A3CDE28C}" dt="2022-12-01T13:34:38.334" v="57" actId="1076"/>
          <ac:picMkLst>
            <pc:docMk/>
            <pc:sldMk cId="3228966446" sldId="2134805793"/>
            <ac:picMk id="5" creationId="{19400BD3-AA30-7C0F-5AD7-7295FBC56A6D}"/>
          </ac:picMkLst>
        </pc:picChg>
        <pc:picChg chg="mod">
          <ac:chgData name="Claire MAIRET" userId="b91d9db2-e41b-4c98-9525-27312980cc2f" providerId="ADAL" clId="{6E5FFF65-AF92-4046-A396-9203A3CDE28C}" dt="2022-12-01T13:53:49.692" v="173" actId="14100"/>
          <ac:picMkLst>
            <pc:docMk/>
            <pc:sldMk cId="3228966446" sldId="2134805793"/>
            <ac:picMk id="6" creationId="{6134114D-01D3-BCD8-2FAE-15768E70257F}"/>
          </ac:picMkLst>
        </pc:picChg>
        <pc:picChg chg="del">
          <ac:chgData name="Claire MAIRET" userId="b91d9db2-e41b-4c98-9525-27312980cc2f" providerId="ADAL" clId="{6E5FFF65-AF92-4046-A396-9203A3CDE28C}" dt="2022-12-01T13:31:10.416" v="0" actId="478"/>
          <ac:picMkLst>
            <pc:docMk/>
            <pc:sldMk cId="3228966446" sldId="2134805793"/>
            <ac:picMk id="9" creationId="{6EE815B0-539B-6D0B-669B-E3E57DCFE8B9}"/>
          </ac:picMkLst>
        </pc:picChg>
        <pc:picChg chg="del">
          <ac:chgData name="Claire MAIRET" userId="b91d9db2-e41b-4c98-9525-27312980cc2f" providerId="ADAL" clId="{6E5FFF65-AF92-4046-A396-9203A3CDE28C}" dt="2022-12-01T13:31:11.502" v="2" actId="478"/>
          <ac:picMkLst>
            <pc:docMk/>
            <pc:sldMk cId="3228966446" sldId="2134805793"/>
            <ac:picMk id="10" creationId="{34EE9F14-C761-7D96-CC04-B219B43ED7F3}"/>
          </ac:picMkLst>
        </pc:picChg>
        <pc:picChg chg="del">
          <ac:chgData name="Claire MAIRET" userId="b91d9db2-e41b-4c98-9525-27312980cc2f" providerId="ADAL" clId="{6E5FFF65-AF92-4046-A396-9203A3CDE28C}" dt="2022-12-01T13:31:10.952" v="1" actId="478"/>
          <ac:picMkLst>
            <pc:docMk/>
            <pc:sldMk cId="3228966446" sldId="2134805793"/>
            <ac:picMk id="12" creationId="{06FF6349-204C-BEA6-58DF-1BA73D1E1CDE}"/>
          </ac:picMkLst>
        </pc:picChg>
        <pc:picChg chg="add mod">
          <ac:chgData name="Claire MAIRET" userId="b91d9db2-e41b-4c98-9525-27312980cc2f" providerId="ADAL" clId="{6E5FFF65-AF92-4046-A396-9203A3CDE28C}" dt="2022-12-01T13:52:05.185" v="141" actId="552"/>
          <ac:picMkLst>
            <pc:docMk/>
            <pc:sldMk cId="3228966446" sldId="2134805793"/>
            <ac:picMk id="24" creationId="{9734BA48-6C07-4359-83FD-0965D7124B49}"/>
          </ac:picMkLst>
        </pc:picChg>
        <pc:picChg chg="add mod">
          <ac:chgData name="Claire MAIRET" userId="b91d9db2-e41b-4c98-9525-27312980cc2f" providerId="ADAL" clId="{6E5FFF65-AF92-4046-A396-9203A3CDE28C}" dt="2022-12-01T13:53:46.156" v="172" actId="14100"/>
          <ac:picMkLst>
            <pc:docMk/>
            <pc:sldMk cId="3228966446" sldId="2134805793"/>
            <ac:picMk id="25" creationId="{DB6D3559-5BE9-4017-9B76-F98158AFFFCB}"/>
          </ac:picMkLst>
        </pc:picChg>
        <pc:picChg chg="mod">
          <ac:chgData name="Claire MAIRET" userId="b91d9db2-e41b-4c98-9525-27312980cc2f" providerId="ADAL" clId="{6E5FFF65-AF92-4046-A396-9203A3CDE28C}" dt="2022-12-01T13:34:30.685" v="54" actId="1076"/>
          <ac:picMkLst>
            <pc:docMk/>
            <pc:sldMk cId="3228966446" sldId="2134805793"/>
            <ac:picMk id="29" creationId="{B6D8CC1F-12A3-417F-8406-CF4E585D8B4B}"/>
          </ac:picMkLst>
        </pc:picChg>
        <pc:picChg chg="mod">
          <ac:chgData name="Claire MAIRET" userId="b91d9db2-e41b-4c98-9525-27312980cc2f" providerId="ADAL" clId="{6E5FFF65-AF92-4046-A396-9203A3CDE28C}" dt="2022-12-01T13:34:32.012" v="55" actId="1076"/>
          <ac:picMkLst>
            <pc:docMk/>
            <pc:sldMk cId="3228966446" sldId="2134805793"/>
            <ac:picMk id="1026" creationId="{4B2606AB-ACAB-4D9B-B2F5-6886ED391F93}"/>
          </ac:picMkLst>
        </pc:picChg>
        <pc:picChg chg="add del mod">
          <ac:chgData name="Claire MAIRET" userId="b91d9db2-e41b-4c98-9525-27312980cc2f" providerId="ADAL" clId="{6E5FFF65-AF92-4046-A396-9203A3CDE28C}" dt="2022-12-01T13:49:04.181" v="97" actId="478"/>
          <ac:picMkLst>
            <pc:docMk/>
            <pc:sldMk cId="3228966446" sldId="2134805793"/>
            <ac:picMk id="1027" creationId="{FEFBC3F3-D5E3-45D2-80B1-4ECD54FB2BD8}"/>
          </ac:picMkLst>
        </pc:picChg>
        <pc:picChg chg="add del mod">
          <ac:chgData name="Claire MAIRET" userId="b91d9db2-e41b-4c98-9525-27312980cc2f" providerId="ADAL" clId="{6E5FFF65-AF92-4046-A396-9203A3CDE28C}" dt="2022-12-01T13:37:14.375" v="73" actId="478"/>
          <ac:picMkLst>
            <pc:docMk/>
            <pc:sldMk cId="3228966446" sldId="2134805793"/>
            <ac:picMk id="1028" creationId="{A42C3477-3357-41D7-A862-9D4C7DA58AA5}"/>
          </ac:picMkLst>
        </pc:picChg>
        <pc:picChg chg="add del mod">
          <ac:chgData name="Claire MAIRET" userId="b91d9db2-e41b-4c98-9525-27312980cc2f" providerId="ADAL" clId="{6E5FFF65-AF92-4046-A396-9203A3CDE28C}" dt="2022-12-01T13:49:02.941" v="95" actId="478"/>
          <ac:picMkLst>
            <pc:docMk/>
            <pc:sldMk cId="3228966446" sldId="2134805793"/>
            <ac:picMk id="1030" creationId="{48E37951-3AA1-40B7-A2C8-5B924A85E658}"/>
          </ac:picMkLst>
        </pc:picChg>
        <pc:picChg chg="add del">
          <ac:chgData name="Claire MAIRET" userId="b91d9db2-e41b-4c98-9525-27312980cc2f" providerId="ADAL" clId="{6E5FFF65-AF92-4046-A396-9203A3CDE28C}" dt="2022-12-01T13:47:27.638" v="86" actId="478"/>
          <ac:picMkLst>
            <pc:docMk/>
            <pc:sldMk cId="3228966446" sldId="2134805793"/>
            <ac:picMk id="1032" creationId="{88F9B57F-3BC1-445B-9B00-E797330E81B6}"/>
          </ac:picMkLst>
        </pc:picChg>
        <pc:picChg chg="add del">
          <ac:chgData name="Claire MAIRET" userId="b91d9db2-e41b-4c98-9525-27312980cc2f" providerId="ADAL" clId="{6E5FFF65-AF92-4046-A396-9203A3CDE28C}" dt="2022-12-01T13:48:16.391" v="90" actId="478"/>
          <ac:picMkLst>
            <pc:docMk/>
            <pc:sldMk cId="3228966446" sldId="2134805793"/>
            <ac:picMk id="1038" creationId="{641C734A-A6FB-4359-91A5-D1DFA237F6E5}"/>
          </ac:picMkLst>
        </pc:picChg>
        <pc:picChg chg="add mod">
          <ac:chgData name="Claire MAIRET" userId="b91d9db2-e41b-4c98-9525-27312980cc2f" providerId="ADAL" clId="{6E5FFF65-AF92-4046-A396-9203A3CDE28C}" dt="2022-12-01T13:54:17.437" v="176" actId="1036"/>
          <ac:picMkLst>
            <pc:docMk/>
            <pc:sldMk cId="3228966446" sldId="2134805793"/>
            <ac:picMk id="1040" creationId="{828B1CEE-019B-471F-B8A6-AEE7B89873E1}"/>
          </ac:picMkLst>
        </pc:picChg>
        <pc:cxnChg chg="add del mod">
          <ac:chgData name="Claire MAIRET" userId="b91d9db2-e41b-4c98-9525-27312980cc2f" providerId="ADAL" clId="{6E5FFF65-AF92-4046-A396-9203A3CDE28C}" dt="2022-12-01T13:54:04.610" v="175" actId="478"/>
          <ac:cxnSpMkLst>
            <pc:docMk/>
            <pc:sldMk cId="3228966446" sldId="2134805793"/>
            <ac:cxnSpMk id="15" creationId="{D013FD19-096B-4EBF-B9DD-364225E7D3AD}"/>
          </ac:cxnSpMkLst>
        </pc:cxnChg>
      </pc:sldChg>
    </pc:docChg>
  </pc:docChgLst>
  <pc:docChgLst>
    <pc:chgData name="Alexandra PAPILLON" userId="6ed42675-17a0-4139-8016-992ac43c869f" providerId="ADAL" clId="{45F7AB6B-2781-4DF3-9D2B-506C36A4C6D7}"/>
    <pc:docChg chg="modSld">
      <pc:chgData name="Alexandra PAPILLON" userId="6ed42675-17a0-4139-8016-992ac43c869f" providerId="ADAL" clId="{45F7AB6B-2781-4DF3-9D2B-506C36A4C6D7}" dt="2022-12-01T12:56:11.747" v="7" actId="20577"/>
      <pc:docMkLst>
        <pc:docMk/>
      </pc:docMkLst>
      <pc:sldChg chg="modSp">
        <pc:chgData name="Alexandra PAPILLON" userId="6ed42675-17a0-4139-8016-992ac43c869f" providerId="ADAL" clId="{45F7AB6B-2781-4DF3-9D2B-506C36A4C6D7}" dt="2022-12-01T12:16:09.932" v="0"/>
        <pc:sldMkLst>
          <pc:docMk/>
          <pc:sldMk cId="3728495562" sldId="2134805780"/>
        </pc:sldMkLst>
        <pc:spChg chg="mod">
          <ac:chgData name="Alexandra PAPILLON" userId="6ed42675-17a0-4139-8016-992ac43c869f" providerId="ADAL" clId="{45F7AB6B-2781-4DF3-9D2B-506C36A4C6D7}" dt="2022-12-01T12:16:09.932" v="0"/>
          <ac:spMkLst>
            <pc:docMk/>
            <pc:sldMk cId="3728495562" sldId="2134805780"/>
            <ac:spMk id="51" creationId="{CBBA6662-DF6A-5944-BAA8-6AE829985AF1}"/>
          </ac:spMkLst>
        </pc:spChg>
      </pc:sldChg>
      <pc:sldChg chg="modSp mod">
        <pc:chgData name="Alexandra PAPILLON" userId="6ed42675-17a0-4139-8016-992ac43c869f" providerId="ADAL" clId="{45F7AB6B-2781-4DF3-9D2B-506C36A4C6D7}" dt="2022-12-01T12:56:11.747" v="7" actId="20577"/>
        <pc:sldMkLst>
          <pc:docMk/>
          <pc:sldMk cId="3228966446" sldId="2134805793"/>
        </pc:sldMkLst>
        <pc:spChg chg="mod">
          <ac:chgData name="Alexandra PAPILLON" userId="6ed42675-17a0-4139-8016-992ac43c869f" providerId="ADAL" clId="{45F7AB6B-2781-4DF3-9D2B-506C36A4C6D7}" dt="2022-12-01T12:56:11.747" v="7" actId="20577"/>
          <ac:spMkLst>
            <pc:docMk/>
            <pc:sldMk cId="3228966446" sldId="2134805793"/>
            <ac:spMk id="19" creationId="{E356A3E1-F15E-634E-8A46-2B9F7A5CC0F7}"/>
          </ac:spMkLst>
        </pc:spChg>
      </pc:sldChg>
      <pc:sldChg chg="modSp">
        <pc:chgData name="Alexandra PAPILLON" userId="6ed42675-17a0-4139-8016-992ac43c869f" providerId="ADAL" clId="{45F7AB6B-2781-4DF3-9D2B-506C36A4C6D7}" dt="2022-12-01T12:16:37.623" v="1"/>
        <pc:sldMkLst>
          <pc:docMk/>
          <pc:sldMk cId="2740300421" sldId="2134805795"/>
        </pc:sldMkLst>
        <pc:spChg chg="mod">
          <ac:chgData name="Alexandra PAPILLON" userId="6ed42675-17a0-4139-8016-992ac43c869f" providerId="ADAL" clId="{45F7AB6B-2781-4DF3-9D2B-506C36A4C6D7}" dt="2022-12-01T12:16:37.623" v="1"/>
          <ac:spMkLst>
            <pc:docMk/>
            <pc:sldMk cId="2740300421" sldId="2134805795"/>
            <ac:spMk id="51" creationId="{CBBA6662-DF6A-5944-BAA8-6AE829985AF1}"/>
          </ac:spMkLst>
        </pc:spChg>
      </pc:sldChg>
      <pc:sldChg chg="modSp">
        <pc:chgData name="Alexandra PAPILLON" userId="6ed42675-17a0-4139-8016-992ac43c869f" providerId="ADAL" clId="{45F7AB6B-2781-4DF3-9D2B-506C36A4C6D7}" dt="2022-12-01T12:17:06.228" v="2"/>
        <pc:sldMkLst>
          <pc:docMk/>
          <pc:sldMk cId="3017810962" sldId="2134805796"/>
        </pc:sldMkLst>
        <pc:spChg chg="mod">
          <ac:chgData name="Alexandra PAPILLON" userId="6ed42675-17a0-4139-8016-992ac43c869f" providerId="ADAL" clId="{45F7AB6B-2781-4DF3-9D2B-506C36A4C6D7}" dt="2022-12-01T12:17:06.228" v="2"/>
          <ac:spMkLst>
            <pc:docMk/>
            <pc:sldMk cId="3017810962" sldId="2134805796"/>
            <ac:spMk id="51" creationId="{CBBA6662-DF6A-5944-BAA8-6AE829985AF1}"/>
          </ac:spMkLst>
        </pc:spChg>
      </pc:sldChg>
      <pc:sldChg chg="modSp">
        <pc:chgData name="Alexandra PAPILLON" userId="6ed42675-17a0-4139-8016-992ac43c869f" providerId="ADAL" clId="{45F7AB6B-2781-4DF3-9D2B-506C36A4C6D7}" dt="2022-12-01T12:17:46.234" v="3"/>
        <pc:sldMkLst>
          <pc:docMk/>
          <pc:sldMk cId="1287646708" sldId="2134805797"/>
        </pc:sldMkLst>
        <pc:spChg chg="mod">
          <ac:chgData name="Alexandra PAPILLON" userId="6ed42675-17a0-4139-8016-992ac43c869f" providerId="ADAL" clId="{45F7AB6B-2781-4DF3-9D2B-506C36A4C6D7}" dt="2022-12-01T12:17:46.234" v="3"/>
          <ac:spMkLst>
            <pc:docMk/>
            <pc:sldMk cId="1287646708" sldId="2134805797"/>
            <ac:spMk id="51" creationId="{CBBA6662-DF6A-5944-BAA8-6AE829985AF1}"/>
          </ac:spMkLst>
        </pc:spChg>
      </pc:sldChg>
    </pc:docChg>
  </pc:docChgLst>
  <pc:docChgLst>
    <pc:chgData name="Michiel DE KOSTER" userId="7d7c490e-1e4b-4bd1-978a-bd0aaf19c382" providerId="ADAL" clId="{D8AB8A87-E44F-4A27-B8C5-2BEC85482106}"/>
    <pc:docChg chg="undo custSel modSld">
      <pc:chgData name="Michiel DE KOSTER" userId="7d7c490e-1e4b-4bd1-978a-bd0aaf19c382" providerId="ADAL" clId="{D8AB8A87-E44F-4A27-B8C5-2BEC85482106}" dt="2022-12-01T12:20:52.694" v="275" actId="20577"/>
      <pc:docMkLst>
        <pc:docMk/>
      </pc:docMkLst>
      <pc:sldChg chg="addSp delSp modSp mod">
        <pc:chgData name="Michiel DE KOSTER" userId="7d7c490e-1e4b-4bd1-978a-bd0aaf19c382" providerId="ADAL" clId="{D8AB8A87-E44F-4A27-B8C5-2BEC85482106}" dt="2022-12-01T12:20:52.694" v="275" actId="20577"/>
        <pc:sldMkLst>
          <pc:docMk/>
          <pc:sldMk cId="4066770564" sldId="2134805740"/>
        </pc:sldMkLst>
        <pc:spChg chg="del">
          <ac:chgData name="Michiel DE KOSTER" userId="7d7c490e-1e4b-4bd1-978a-bd0aaf19c382" providerId="ADAL" clId="{D8AB8A87-E44F-4A27-B8C5-2BEC85482106}" dt="2022-12-01T12:20:19.672" v="214" actId="478"/>
          <ac:spMkLst>
            <pc:docMk/>
            <pc:sldMk cId="4066770564" sldId="2134805740"/>
            <ac:spMk id="3" creationId="{B479B345-86E4-49BC-8B51-E47478F9051F}"/>
          </ac:spMkLst>
        </pc:spChg>
        <pc:spChg chg="add del mod">
          <ac:chgData name="Michiel DE KOSTER" userId="7d7c490e-1e4b-4bd1-978a-bd0aaf19c382" providerId="ADAL" clId="{D8AB8A87-E44F-4A27-B8C5-2BEC85482106}" dt="2022-12-01T12:20:23.742" v="215" actId="478"/>
          <ac:spMkLst>
            <pc:docMk/>
            <pc:sldMk cId="4066770564" sldId="2134805740"/>
            <ac:spMk id="6" creationId="{651EC5FE-7EE0-4512-88B8-6FFA1E4E7AA0}"/>
          </ac:spMkLst>
        </pc:spChg>
        <pc:spChg chg="add mod">
          <ac:chgData name="Michiel DE KOSTER" userId="7d7c490e-1e4b-4bd1-978a-bd0aaf19c382" providerId="ADAL" clId="{D8AB8A87-E44F-4A27-B8C5-2BEC85482106}" dt="2022-12-01T12:20:52.694" v="275" actId="20577"/>
          <ac:spMkLst>
            <pc:docMk/>
            <pc:sldMk cId="4066770564" sldId="2134805740"/>
            <ac:spMk id="7" creationId="{F523A3C6-83AF-4334-B93A-10CA3B93707A}"/>
          </ac:spMkLst>
        </pc:spChg>
      </pc:sldChg>
      <pc:sldChg chg="modSp mod">
        <pc:chgData name="Michiel DE KOSTER" userId="7d7c490e-1e4b-4bd1-978a-bd0aaf19c382" providerId="ADAL" clId="{D8AB8A87-E44F-4A27-B8C5-2BEC85482106}" dt="2022-12-01T10:50:43.145" v="213" actId="20577"/>
        <pc:sldMkLst>
          <pc:docMk/>
          <pc:sldMk cId="2332208611" sldId="2134805774"/>
        </pc:sldMkLst>
        <pc:spChg chg="mod">
          <ac:chgData name="Michiel DE KOSTER" userId="7d7c490e-1e4b-4bd1-978a-bd0aaf19c382" providerId="ADAL" clId="{D8AB8A87-E44F-4A27-B8C5-2BEC85482106}" dt="2022-12-01T10:50:43.145" v="213" actId="20577"/>
          <ac:spMkLst>
            <pc:docMk/>
            <pc:sldMk cId="2332208611" sldId="2134805774"/>
            <ac:spMk id="47" creationId="{5E0BDEBA-D581-0F40-A63D-C5CEDF0CED61}"/>
          </ac:spMkLst>
        </pc:spChg>
      </pc:sldChg>
      <pc:sldChg chg="modSp mod">
        <pc:chgData name="Michiel DE KOSTER" userId="7d7c490e-1e4b-4bd1-978a-bd0aaf19c382" providerId="ADAL" clId="{D8AB8A87-E44F-4A27-B8C5-2BEC85482106}" dt="2022-12-01T10:24:43.915" v="1" actId="115"/>
        <pc:sldMkLst>
          <pc:docMk/>
          <pc:sldMk cId="733464506" sldId="2134805775"/>
        </pc:sldMkLst>
        <pc:spChg chg="mod">
          <ac:chgData name="Michiel DE KOSTER" userId="7d7c490e-1e4b-4bd1-978a-bd0aaf19c382" providerId="ADAL" clId="{D8AB8A87-E44F-4A27-B8C5-2BEC85482106}" dt="2022-12-01T10:24:43.915" v="1" actId="115"/>
          <ac:spMkLst>
            <pc:docMk/>
            <pc:sldMk cId="733464506" sldId="2134805775"/>
            <ac:spMk id="11" creationId="{B3A92DF3-C87A-4BBF-9EC0-395DB8F512D4}"/>
          </ac:spMkLst>
        </pc:spChg>
      </pc:sldChg>
      <pc:sldChg chg="modSp mod">
        <pc:chgData name="Michiel DE KOSTER" userId="7d7c490e-1e4b-4bd1-978a-bd0aaf19c382" providerId="ADAL" clId="{D8AB8A87-E44F-4A27-B8C5-2BEC85482106}" dt="2022-12-01T10:37:34.821" v="143" actId="6549"/>
        <pc:sldMkLst>
          <pc:docMk/>
          <pc:sldMk cId="1527423765" sldId="2134805776"/>
        </pc:sldMkLst>
        <pc:spChg chg="mod">
          <ac:chgData name="Michiel DE KOSTER" userId="7d7c490e-1e4b-4bd1-978a-bd0aaf19c382" providerId="ADAL" clId="{D8AB8A87-E44F-4A27-B8C5-2BEC85482106}" dt="2022-12-01T10:27:36.081" v="30" actId="1038"/>
          <ac:spMkLst>
            <pc:docMk/>
            <pc:sldMk cId="1527423765" sldId="2134805776"/>
            <ac:spMk id="22" creationId="{F63342E0-CDAE-468F-A6AD-F7F827630D8F}"/>
          </ac:spMkLst>
        </pc:spChg>
        <pc:spChg chg="mod">
          <ac:chgData name="Michiel DE KOSTER" userId="7d7c490e-1e4b-4bd1-978a-bd0aaf19c382" providerId="ADAL" clId="{D8AB8A87-E44F-4A27-B8C5-2BEC85482106}" dt="2022-12-01T10:27:31.713" v="19" actId="1037"/>
          <ac:spMkLst>
            <pc:docMk/>
            <pc:sldMk cId="1527423765" sldId="2134805776"/>
            <ac:spMk id="23" creationId="{EA94D93E-8F16-4CE7-B9F0-B26DE5225A57}"/>
          </ac:spMkLst>
        </pc:spChg>
        <pc:spChg chg="mod">
          <ac:chgData name="Michiel DE KOSTER" userId="7d7c490e-1e4b-4bd1-978a-bd0aaf19c382" providerId="ADAL" clId="{D8AB8A87-E44F-4A27-B8C5-2BEC85482106}" dt="2022-12-01T10:27:31.713" v="19" actId="1037"/>
          <ac:spMkLst>
            <pc:docMk/>
            <pc:sldMk cId="1527423765" sldId="2134805776"/>
            <ac:spMk id="29" creationId="{ED2BB3DA-E201-447B-B09F-D4517D0370BD}"/>
          </ac:spMkLst>
        </pc:spChg>
        <pc:spChg chg="mod">
          <ac:chgData name="Michiel DE KOSTER" userId="7d7c490e-1e4b-4bd1-978a-bd0aaf19c382" providerId="ADAL" clId="{D8AB8A87-E44F-4A27-B8C5-2BEC85482106}" dt="2022-12-01T10:37:34.821" v="143" actId="6549"/>
          <ac:spMkLst>
            <pc:docMk/>
            <pc:sldMk cId="1527423765" sldId="2134805776"/>
            <ac:spMk id="30" creationId="{BFA5B810-1C9E-4E4E-B415-C2C2AFC2F1F9}"/>
          </ac:spMkLst>
        </pc:spChg>
        <pc:spChg chg="mod">
          <ac:chgData name="Michiel DE KOSTER" userId="7d7c490e-1e4b-4bd1-978a-bd0aaf19c382" providerId="ADAL" clId="{D8AB8A87-E44F-4A27-B8C5-2BEC85482106}" dt="2022-12-01T10:27:31.713" v="19" actId="1037"/>
          <ac:spMkLst>
            <pc:docMk/>
            <pc:sldMk cId="1527423765" sldId="2134805776"/>
            <ac:spMk id="33" creationId="{A2494725-CC3A-40D5-9F5E-7F635FC801F5}"/>
          </ac:spMkLst>
        </pc:spChg>
        <pc:spChg chg="mod">
          <ac:chgData name="Michiel DE KOSTER" userId="7d7c490e-1e4b-4bd1-978a-bd0aaf19c382" providerId="ADAL" clId="{D8AB8A87-E44F-4A27-B8C5-2BEC85482106}" dt="2022-12-01T10:27:36.081" v="30" actId="1038"/>
          <ac:spMkLst>
            <pc:docMk/>
            <pc:sldMk cId="1527423765" sldId="2134805776"/>
            <ac:spMk id="37" creationId="{720EB7A6-8220-458C-9551-7EAE8B9E6F12}"/>
          </ac:spMkLst>
        </pc:spChg>
        <pc:spChg chg="mod">
          <ac:chgData name="Michiel DE KOSTER" userId="7d7c490e-1e4b-4bd1-978a-bd0aaf19c382" providerId="ADAL" clId="{D8AB8A87-E44F-4A27-B8C5-2BEC85482106}" dt="2022-12-01T10:27:38.196" v="32" actId="1037"/>
          <ac:spMkLst>
            <pc:docMk/>
            <pc:sldMk cId="1527423765" sldId="2134805776"/>
            <ac:spMk id="38" creationId="{AD6ACFA9-3E7A-4222-B9E7-1B75767F2D43}"/>
          </ac:spMkLst>
        </pc:spChg>
        <pc:spChg chg="mod">
          <ac:chgData name="Michiel DE KOSTER" userId="7d7c490e-1e4b-4bd1-978a-bd0aaf19c382" providerId="ADAL" clId="{D8AB8A87-E44F-4A27-B8C5-2BEC85482106}" dt="2022-12-01T10:27:36.081" v="30" actId="1038"/>
          <ac:spMkLst>
            <pc:docMk/>
            <pc:sldMk cId="1527423765" sldId="2134805776"/>
            <ac:spMk id="44" creationId="{1C223CC5-6EAF-4A7C-8FC8-ED6D06C0B507}"/>
          </ac:spMkLst>
        </pc:spChg>
      </pc:sldChg>
      <pc:sldChg chg="modSp mod">
        <pc:chgData name="Michiel DE KOSTER" userId="7d7c490e-1e4b-4bd1-978a-bd0aaf19c382" providerId="ADAL" clId="{D8AB8A87-E44F-4A27-B8C5-2BEC85482106}" dt="2022-12-01T10:40:24.435" v="147" actId="20577"/>
        <pc:sldMkLst>
          <pc:docMk/>
          <pc:sldMk cId="1842554219" sldId="2134805779"/>
        </pc:sldMkLst>
        <pc:spChg chg="mod">
          <ac:chgData name="Michiel DE KOSTER" userId="7d7c490e-1e4b-4bd1-978a-bd0aaf19c382" providerId="ADAL" clId="{D8AB8A87-E44F-4A27-B8C5-2BEC85482106}" dt="2022-12-01T10:40:24.435" v="147" actId="20577"/>
          <ac:spMkLst>
            <pc:docMk/>
            <pc:sldMk cId="1842554219" sldId="2134805779"/>
            <ac:spMk id="55" creationId="{A80A5D7E-B83D-9448-B196-6CBFC722E869}"/>
          </ac:spMkLst>
        </pc:spChg>
      </pc:sldChg>
      <pc:sldChg chg="modSp mod">
        <pc:chgData name="Michiel DE KOSTER" userId="7d7c490e-1e4b-4bd1-978a-bd0aaf19c382" providerId="ADAL" clId="{D8AB8A87-E44F-4A27-B8C5-2BEC85482106}" dt="2022-12-01T10:49:31.184" v="212" actId="20577"/>
        <pc:sldMkLst>
          <pc:docMk/>
          <pc:sldMk cId="670062858" sldId="2134805794"/>
        </pc:sldMkLst>
        <pc:spChg chg="mod">
          <ac:chgData name="Michiel DE KOSTER" userId="7d7c490e-1e4b-4bd1-978a-bd0aaf19c382" providerId="ADAL" clId="{D8AB8A87-E44F-4A27-B8C5-2BEC85482106}" dt="2022-12-01T10:49:31.184" v="212" actId="20577"/>
          <ac:spMkLst>
            <pc:docMk/>
            <pc:sldMk cId="670062858" sldId="2134805794"/>
            <ac:spMk id="58" creationId="{C4A822DD-CC64-9E48-B4C5-F88650E212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6305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23934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371063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a:solidFill>
                  <a:srgbClr val="374649"/>
                </a:solidFill>
                <a:ea typeface="Roboto" panose="02000000000000000000" pitchFamily="2" charset="0"/>
              </a:rPr>
              <a:t>Définitions « risques » et « danger » (GM-GR-HSE-300 « Evaluation des risques professionnels au poste de travail ») </a:t>
            </a:r>
          </a:p>
          <a:p>
            <a:r>
              <a:rPr lang="fr-FR" sz="1200" i="1">
                <a:solidFill>
                  <a:srgbClr val="374649"/>
                </a:solidFill>
                <a:ea typeface="Roboto" panose="02000000000000000000" pitchFamily="2" charset="0"/>
              </a:rPr>
              <a:t>Définitions HIPO, Incident, presqu’accident, anomalie </a:t>
            </a:r>
            <a:r>
              <a:rPr lang="fr-FR" sz="1200" i="1"/>
              <a:t>(CR-GR-HSE-100 « </a:t>
            </a:r>
            <a:r>
              <a:rPr lang="fr-FR" sz="1200" i="1" err="1"/>
              <a:t>Reporting</a:t>
            </a:r>
            <a:r>
              <a:rPr lang="fr-FR" sz="1200" i="1"/>
              <a:t> HSE ») </a:t>
            </a:r>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75534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18735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87542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27322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REX-MS-EUR-NL-2015-09%20-%20Accident%20de%20voiture%20dans%20boutique.pdf" TargetMode="External"/><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at.corp.local/sites/s215/fr-FR/Documents/Reporting-securite/RC%20Monthly%20HSE%20report%20-%20112020.pdf"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24.png"/><Relationship Id="rId5" Type="http://schemas.openxmlformats.org/officeDocument/2006/relationships/image" Target="../media/image21.em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REX-MS-APMO-GPL-2021-093%20-%20Fracture%20du%20pied%20apr%C3%A8s%20un%20choc%20avec%20une%20bouteille%20GPL%20FR%20EN.pdf" TargetMode="External"/><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25.png"/><Relationship Id="rId5" Type="http://schemas.openxmlformats.org/officeDocument/2006/relationships/image" Target="../media/image21.emf"/><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Forms/AllItems.aspx?id=%2Fsites%2FGroupHSEREXDataBase%2Fen%2Dus%2FAll%5FHSE%5FREX%5FDocuments%2FREX%2DRC%2DRBE%2D2020%2D084%20%2D%20Rupture%20of%20a%20nitrogen%20connection%20%2D%20Rupture%20d%27un%20raccord%20d%27azote%2Epdf&amp;parent=%2Fsites%2FGroupHSEREXDataBase%2Fen%2Dus%2FAll%5FHSE%5FREX%5FDocuments" TargetMode="External"/><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26.png"/><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27.png"/><Relationship Id="rId5" Type="http://schemas.openxmlformats.org/officeDocument/2006/relationships/image" Target="../media/image21.emf"/><Relationship Id="rId4" Type="http://schemas.openxmlformats.org/officeDocument/2006/relationships/hyperlink" Target="https://wat.corp.local/sites/s215/fr-FR/Documents/Reporting-securite/RC%20Monthly%20HSE%20report%20-%20112020.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6.emf"/><Relationship Id="rId5" Type="http://schemas.openxmlformats.org/officeDocument/2006/relationships/image" Target="../media/image30.emf"/><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totalworkplace.sharepoint.com/sites/GroupHSEREXDataBase/en-us/Pages/REX%20HSE%20Home.aspx" TargetMode="External"/><Relationship Id="rId7" Type="http://schemas.openxmlformats.org/officeDocument/2006/relationships/hyperlink" Target="https://safetyplus.totalenergies.com/fr/contribution/9p8lhu?p_route=wall&amp;p_qs=rules%3D0" TargetMode="External"/><Relationship Id="rId2" Type="http://schemas.openxmlformats.org/officeDocument/2006/relationships/hyperlink" Target="https://toolbox-hse.totalenergies.com/fr" TargetMode="External"/><Relationship Id="rId1" Type="http://schemas.openxmlformats.org/officeDocument/2006/relationships/slideLayout" Target="../slideLayouts/slideLayout20.xml"/><Relationship Id="rId6" Type="http://schemas.openxmlformats.org/officeDocument/2006/relationships/hyperlink" Target="https://safetyplus.totalenergies.com/fr/contribution/60b9n9?p_route=wall&amp;p_qs=desc%3Ddrogue" TargetMode="External"/><Relationship Id="rId5" Type="http://schemas.openxmlformats.org/officeDocument/2006/relationships/hyperlink" Target="https://safetyplus.totalenergies.com/fr/contribution/n3wkhd?p_route=wall&amp;p_qs=desc%3Dalcool" TargetMode="External"/><Relationship Id="rId4" Type="http://schemas.openxmlformats.org/officeDocument/2006/relationships/hyperlink" Target="https://safetyplus.totalenergies.com/f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1.xml"/><Relationship Id="rId6" Type="http://schemas.openxmlformats.org/officeDocument/2006/relationships/image" Target="../media/image5.png"/><Relationship Id="rId5" Type="http://schemas.openxmlformats.org/officeDocument/2006/relationships/hyperlink" Target="https://toolbox-hse-ftp.totalenergies.com/RO/Reformulation_2022/Regle_1/GOLDEN_RULES-Regle_01_VFSTFR--10Mbps.mp4"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3.xml"/><Relationship Id="rId5" Type="http://schemas.openxmlformats.org/officeDocument/2006/relationships/image" Target="../media/image21.em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FBA4A040-FFE9-21AD-D2A5-1658F58C9F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736" y="846711"/>
            <a:ext cx="3937135" cy="3937135"/>
          </a:xfrm>
          <a:prstGeom prst="rect">
            <a:avLst/>
          </a:prstGeom>
        </p:spPr>
      </p:pic>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FFD400"/>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Décembre 2022</a:t>
            </a:r>
            <a:endParaRPr lang="fr-FR" sz="2000" b="1">
              <a:solidFill>
                <a:srgbClr val="354D56"/>
              </a:solidFill>
            </a:endParaRPr>
          </a:p>
        </p:txBody>
      </p:sp>
      <p:sp>
        <p:nvSpPr>
          <p:cNvPr id="7" name="Sous-titre 2">
            <a:extLst>
              <a:ext uri="{FF2B5EF4-FFF2-40B4-BE49-F238E27FC236}">
                <a16:creationId xmlns:a16="http://schemas.microsoft.com/office/drawing/2014/main" id="{97D691E7-1A04-D1B0-57C2-AA69C085A249}"/>
              </a:ext>
            </a:extLst>
          </p:cNvPr>
          <p:cNvSpPr txBox="1">
            <a:spLocks/>
          </p:cNvSpPr>
          <p:nvPr/>
        </p:nvSpPr>
        <p:spPr>
          <a:xfrm>
            <a:off x="777739" y="5086894"/>
            <a:ext cx="5318262" cy="92439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Règle d’or 1 </a:t>
            </a:r>
            <a:br>
              <a:rPr lang="fr-FR" sz="3600" b="1" cap="all">
                <a:solidFill>
                  <a:srgbClr val="F7941D"/>
                </a:solidFill>
              </a:rPr>
            </a:br>
            <a:r>
              <a:rPr lang="fr-FR" sz="3600" b="1">
                <a:solidFill>
                  <a:srgbClr val="FFD400"/>
                </a:solidFill>
              </a:rPr>
              <a:t>Situations à risques</a:t>
            </a: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024231"/>
            <a:ext cx="2325146" cy="1215717"/>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Vitesse excessive du véhicule à l’entrée de la station-service.</a:t>
            </a:r>
          </a:p>
          <a:p>
            <a:pPr marL="252000" lvl="1" indent="-252000" defTabSz="685800">
              <a:spcAft>
                <a:spcPts val="600"/>
              </a:spcAft>
              <a:buClr>
                <a:srgbClr val="FFD400"/>
              </a:buClr>
              <a:buSzPct val="120000"/>
              <a:buFont typeface="Wingdings" pitchFamily="2" charset="2"/>
              <a:buChar char="§"/>
              <a:tabLst>
                <a:tab pos="282575" algn="l"/>
              </a:tabLst>
              <a:defRPr/>
            </a:pPr>
            <a:r>
              <a:rPr lang="fr-FR" sz="1200" b="1"/>
              <a:t>Conduite sous l’emprise </a:t>
            </a:r>
            <a:br>
              <a:rPr lang="fr-FR" sz="1200" b="1"/>
            </a:br>
            <a:r>
              <a:rPr lang="fr-FR" sz="1200" b="1"/>
              <a:t>de l’alcool.</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757769" y="2820725"/>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85953AAA-2A8F-753C-B3FA-6E2B7A2A9793}"/>
              </a:ext>
            </a:extLst>
          </p:cNvPr>
          <p:cNvGrpSpPr/>
          <p:nvPr/>
        </p:nvGrpSpPr>
        <p:grpSpPr>
          <a:xfrm>
            <a:off x="6965642" y="6083346"/>
            <a:ext cx="2517059" cy="350393"/>
            <a:chOff x="9116379" y="4202991"/>
            <a:chExt cx="2517059" cy="350393"/>
          </a:xfrm>
        </p:grpSpPr>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exigence 1.2"/>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pic>
        <p:nvPicPr>
          <p:cNvPr id="7" name="Image 6">
            <a:extLst>
              <a:ext uri="{FF2B5EF4-FFF2-40B4-BE49-F238E27FC236}">
                <a16:creationId xmlns:a16="http://schemas.microsoft.com/office/drawing/2014/main" id="{DEFC4A6E-915B-4709-A5AD-650939D75399}"/>
              </a:ext>
            </a:extLst>
          </p:cNvPr>
          <p:cNvPicPr>
            <a:picLocks noChangeAspect="1"/>
          </p:cNvPicPr>
          <p:nvPr/>
        </p:nvPicPr>
        <p:blipFill rotWithShape="1">
          <a:blip r:embed="rId4"/>
          <a:srcRect t="4919" b="7283"/>
          <a:stretch/>
        </p:blipFill>
        <p:spPr>
          <a:xfrm>
            <a:off x="6923691" y="4532167"/>
            <a:ext cx="2494353" cy="137534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9" name="Image 8">
            <a:extLst>
              <a:ext uri="{FF2B5EF4-FFF2-40B4-BE49-F238E27FC236}">
                <a16:creationId xmlns:a16="http://schemas.microsoft.com/office/drawing/2014/main" id="{BC289776-32D6-4200-864A-525B91B63DFE}"/>
              </a:ext>
            </a:extLst>
          </p:cNvPr>
          <p:cNvPicPr>
            <a:picLocks noChangeAspect="1"/>
          </p:cNvPicPr>
          <p:nvPr/>
        </p:nvPicPr>
        <p:blipFill rotWithShape="1">
          <a:blip r:embed="rId5"/>
          <a:srcRect l="19635"/>
          <a:stretch/>
        </p:blipFill>
        <p:spPr>
          <a:xfrm>
            <a:off x="9662535" y="4532167"/>
            <a:ext cx="1970903" cy="137534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3" name="Image 2">
            <a:extLst>
              <a:ext uri="{FF2B5EF4-FFF2-40B4-BE49-F238E27FC236}">
                <a16:creationId xmlns:a16="http://schemas.microsoft.com/office/drawing/2014/main" id="{24A0F1F6-4789-7B3F-9795-F5A614D32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
        <p:nvSpPr>
          <p:cNvPr id="6" name="Text Placeholder 1">
            <a:extLst>
              <a:ext uri="{FF2B5EF4-FFF2-40B4-BE49-F238E27FC236}">
                <a16:creationId xmlns:a16="http://schemas.microsoft.com/office/drawing/2014/main" id="{CF8F98D2-EB61-E73B-3F92-6E3C7092BC50}"/>
              </a:ext>
            </a:extLst>
          </p:cNvPr>
          <p:cNvSpPr txBox="1">
            <a:spLocks/>
          </p:cNvSpPr>
          <p:nvPr/>
        </p:nvSpPr>
        <p:spPr>
          <a:xfrm>
            <a:off x="1894694" y="358638"/>
            <a:ext cx="8171147"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2. Je ne travaille et ne conduis pas </a:t>
            </a:r>
            <a:r>
              <a:rPr lang="fr-FR" sz="1800"/>
              <a:t>sous l’emprise de l’alcool ou de drogues.</a:t>
            </a:r>
            <a:endParaRPr lang="fr-FR" sz="1800">
              <a:cs typeface="Arial" panose="020B0604020202020204"/>
            </a:endParaRPr>
          </a:p>
        </p:txBody>
      </p:sp>
      <p:sp>
        <p:nvSpPr>
          <p:cNvPr id="8" name="Text Placeholder 1">
            <a:extLst>
              <a:ext uri="{FF2B5EF4-FFF2-40B4-BE49-F238E27FC236}">
                <a16:creationId xmlns:a16="http://schemas.microsoft.com/office/drawing/2014/main" id="{DE905076-1CE1-59FA-A0EE-8858F788A531}"/>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ACCIDENT DE VOITURE ROULANT À VITESSE ÉLEVÉE</a:t>
            </a:r>
          </a:p>
        </p:txBody>
      </p:sp>
      <p:sp>
        <p:nvSpPr>
          <p:cNvPr id="10" name="Title 2">
            <a:extLst>
              <a:ext uri="{FF2B5EF4-FFF2-40B4-BE49-F238E27FC236}">
                <a16:creationId xmlns:a16="http://schemas.microsoft.com/office/drawing/2014/main" id="{E20B2024-2B7C-8A9B-8261-79E870E168ED}"/>
              </a:ext>
            </a:extLst>
          </p:cNvPr>
          <p:cNvSpPr txBox="1">
            <a:spLocks/>
          </p:cNvSpPr>
          <p:nvPr/>
        </p:nvSpPr>
        <p:spPr>
          <a:xfrm>
            <a:off x="469879" y="242844"/>
            <a:ext cx="1121537"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11" name="Connecteur droit 10">
            <a:extLst>
              <a:ext uri="{FF2B5EF4-FFF2-40B4-BE49-F238E27FC236}">
                <a16:creationId xmlns:a16="http://schemas.microsoft.com/office/drawing/2014/main" id="{139F82E1-7281-A14B-82A8-1B59C9849832}"/>
              </a:ext>
            </a:extLst>
          </p:cNvPr>
          <p:cNvCxnSpPr>
            <a:cxnSpLocks/>
          </p:cNvCxnSpPr>
          <p:nvPr/>
        </p:nvCxnSpPr>
        <p:spPr>
          <a:xfrm>
            <a:off x="532283" y="901408"/>
            <a:ext cx="9450703"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16" name="Rectangle : coins arrondis 26">
            <a:extLst>
              <a:ext uri="{FF2B5EF4-FFF2-40B4-BE49-F238E27FC236}">
                <a16:creationId xmlns:a16="http://schemas.microsoft.com/office/drawing/2014/main" id="{0AB450A4-188E-B1D7-86E0-B751D7176A59}"/>
              </a:ext>
            </a:extLst>
          </p:cNvPr>
          <p:cNvSpPr/>
          <p:nvPr/>
        </p:nvSpPr>
        <p:spPr>
          <a:xfrm>
            <a:off x="6923691" y="1936918"/>
            <a:ext cx="4709747" cy="2342583"/>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177696" y="2784232"/>
            <a:ext cx="4201470" cy="1292662"/>
          </a:xfrm>
          <a:prstGeom prst="rect">
            <a:avLst/>
          </a:prstGeom>
          <a:noFill/>
        </p:spPr>
        <p:txBody>
          <a:bodyPr wrap="square" lIns="0" tIns="0" rIns="0" bIns="0" rtlCol="0">
            <a:spAutoFit/>
          </a:bodyPr>
          <a:lstStyle/>
          <a:p>
            <a:r>
              <a:rPr lang="fr-FR" sz="1200">
                <a:solidFill>
                  <a:srgbClr val="FFC000"/>
                </a:solidFill>
              </a:rPr>
              <a:t>L'alcool et les drogues ont des </a:t>
            </a:r>
            <a:r>
              <a:rPr lang="fr-FR" sz="1200" b="1">
                <a:solidFill>
                  <a:srgbClr val="FFC000"/>
                </a:solidFill>
              </a:rPr>
              <a:t>effets néfastes </a:t>
            </a:r>
            <a:r>
              <a:rPr lang="fr-FR" sz="1200">
                <a:solidFill>
                  <a:srgbClr val="FFC000"/>
                </a:solidFill>
              </a:rPr>
              <a:t>pour leurs consommateurs : impacts négatifs sur la perception, </a:t>
            </a:r>
            <a:br>
              <a:rPr lang="fr-FR" sz="1200">
                <a:solidFill>
                  <a:srgbClr val="FFC000"/>
                </a:solidFill>
              </a:rPr>
            </a:br>
            <a:r>
              <a:rPr lang="fr-FR" sz="1200">
                <a:solidFill>
                  <a:srgbClr val="FFC000"/>
                </a:solidFill>
              </a:rPr>
              <a:t>la coordination et la fatigue. </a:t>
            </a:r>
          </a:p>
          <a:p>
            <a:r>
              <a:rPr lang="fr-FR" sz="1200">
                <a:solidFill>
                  <a:srgbClr val="FFC000"/>
                </a:solidFill>
              </a:rPr>
              <a:t>Je ne travaille et ne conduis pas sous l’emprise de l’alcool </a:t>
            </a:r>
            <a:br>
              <a:rPr lang="fr-FR" sz="1200">
                <a:solidFill>
                  <a:srgbClr val="FFC000"/>
                </a:solidFill>
              </a:rPr>
            </a:br>
            <a:r>
              <a:rPr lang="fr-FR" sz="1200">
                <a:solidFill>
                  <a:srgbClr val="FFC000"/>
                </a:solidFill>
              </a:rPr>
              <a:t>ou de drogues.</a:t>
            </a:r>
          </a:p>
          <a:p>
            <a:r>
              <a:rPr lang="fr-FR" sz="1200">
                <a:solidFill>
                  <a:srgbClr val="FFC000"/>
                </a:solidFill>
              </a:rPr>
              <a:t>Le règlement intérieur de mon établissement rappelle </a:t>
            </a:r>
            <a:br>
              <a:rPr lang="fr-FR" sz="1200">
                <a:solidFill>
                  <a:srgbClr val="FFC000"/>
                </a:solidFill>
              </a:rPr>
            </a:br>
            <a:r>
              <a:rPr lang="fr-FR" sz="1200">
                <a:solidFill>
                  <a:srgbClr val="FFC000"/>
                </a:solidFill>
              </a:rPr>
              <a:t>les règles sur site.</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705083"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7"/>
          <a:stretch>
            <a:fillRect/>
          </a:stretch>
        </p:blipFill>
        <p:spPr>
          <a:xfrm>
            <a:off x="7177696"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679199"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3766182"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3" y="1848999"/>
            <a:ext cx="2842220" cy="1400383"/>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automobiliste est entré dans une station-service en roulant à 100km/h (zone limitée à 30km/h).</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Il a percuté la boutique de la </a:t>
            </a:r>
            <a:br>
              <a:rPr lang="fr-FR" sz="1200"/>
            </a:br>
            <a:r>
              <a:rPr lang="fr-FR" sz="1200"/>
              <a:t>station-service.</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4102813" y="1844428"/>
            <a:ext cx="2344607" cy="769441"/>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CONSÉQUENCES</a:t>
            </a:r>
          </a:p>
          <a:p>
            <a:pPr marL="252000" indent="-252000">
              <a:buClr>
                <a:srgbClr val="FFD400"/>
              </a:buClr>
              <a:buSzPct val="120000"/>
              <a:buFont typeface="Wingdings" pitchFamily="2" charset="2"/>
              <a:buChar char="§"/>
            </a:pPr>
            <a:r>
              <a:rPr lang="fr-FR" sz="1200"/>
              <a:t>Aucun blessé, mais de multiples décès potentiels.</a:t>
            </a:r>
          </a:p>
        </p:txBody>
      </p:sp>
    </p:spTree>
    <p:extLst>
      <p:ext uri="{BB962C8B-B14F-4D97-AF65-F5344CB8AC3E}">
        <p14:creationId xmlns:p14="http://schemas.microsoft.com/office/powerpoint/2010/main" val="67006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024231"/>
            <a:ext cx="2325146" cy="1138773"/>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1460" lvl="1" indent="-251460" defTabSz="685800">
              <a:spcAft>
                <a:spcPts val="600"/>
              </a:spcAft>
              <a:buClr>
                <a:srgbClr val="FFD400"/>
              </a:buClr>
              <a:buSzPct val="120000"/>
              <a:buFont typeface="Wingdings" pitchFamily="2" charset="2"/>
              <a:buChar char="§"/>
              <a:tabLst>
                <a:tab pos="282575" algn="l"/>
              </a:tabLst>
              <a:defRPr/>
            </a:pPr>
            <a:r>
              <a:rPr lang="fr-FR" sz="1200">
                <a:cs typeface="Arial" panose="020B0604020202020204"/>
              </a:rPr>
              <a:t>Vanne de purge fermée sur un bouchon de slurry figé qui s’est liquéfié lors de la montée en température de la ligne.</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757769" y="2820725"/>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85953AAA-2A8F-753C-B3FA-6E2B7A2A9793}"/>
              </a:ext>
            </a:extLst>
          </p:cNvPr>
          <p:cNvGrpSpPr/>
          <p:nvPr/>
        </p:nvGrpSpPr>
        <p:grpSpPr>
          <a:xfrm>
            <a:off x="9116379" y="3806446"/>
            <a:ext cx="2517059" cy="350393"/>
            <a:chOff x="9116379" y="4202991"/>
            <a:chExt cx="2517059" cy="350393"/>
          </a:xfrm>
        </p:grpSpPr>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exigence 1.3.1"/>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pic>
        <p:nvPicPr>
          <p:cNvPr id="3" name="Image 2">
            <a:extLst>
              <a:ext uri="{FF2B5EF4-FFF2-40B4-BE49-F238E27FC236}">
                <a16:creationId xmlns:a16="http://schemas.microsoft.com/office/drawing/2014/main" id="{24A0F1F6-4789-7B3F-9795-F5A614D32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026" y="423515"/>
            <a:ext cx="246612" cy="246612"/>
          </a:xfrm>
          <a:prstGeom prst="rect">
            <a:avLst/>
          </a:prstGeom>
        </p:spPr>
      </p:pic>
      <p:sp>
        <p:nvSpPr>
          <p:cNvPr id="16" name="Rectangle : coins arrondis 26">
            <a:extLst>
              <a:ext uri="{FF2B5EF4-FFF2-40B4-BE49-F238E27FC236}">
                <a16:creationId xmlns:a16="http://schemas.microsoft.com/office/drawing/2014/main" id="{0AB450A4-188E-B1D7-86E0-B751D7176A59}"/>
              </a:ext>
            </a:extLst>
          </p:cNvPr>
          <p:cNvSpPr/>
          <p:nvPr/>
        </p:nvSpPr>
        <p:spPr>
          <a:xfrm>
            <a:off x="6923691" y="1936919"/>
            <a:ext cx="4709747" cy="1616862"/>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177696" y="2784232"/>
            <a:ext cx="4201470" cy="553998"/>
          </a:xfrm>
          <a:prstGeom prst="rect">
            <a:avLst/>
          </a:prstGeom>
          <a:noFill/>
        </p:spPr>
        <p:txBody>
          <a:bodyPr wrap="square" lIns="0" tIns="0" rIns="0" bIns="0" rtlCol="0">
            <a:spAutoFit/>
          </a:bodyPr>
          <a:lstStyle/>
          <a:p>
            <a:r>
              <a:rPr lang="fr-FR" sz="1200">
                <a:solidFill>
                  <a:srgbClr val="FFC000"/>
                </a:solidFill>
              </a:rPr>
              <a:t>Je sécurise, dans la mesure du possible et sans me mettre </a:t>
            </a:r>
            <a:br>
              <a:rPr lang="fr-FR" sz="1200">
                <a:solidFill>
                  <a:srgbClr val="FFC000"/>
                </a:solidFill>
              </a:rPr>
            </a:br>
            <a:r>
              <a:rPr lang="fr-FR" sz="1200">
                <a:solidFill>
                  <a:srgbClr val="FFC000"/>
                </a:solidFill>
              </a:rPr>
              <a:t>en danger, la situation dégradée, pour éviter l’accident </a:t>
            </a:r>
            <a:br>
              <a:rPr lang="fr-FR" sz="1200">
                <a:solidFill>
                  <a:srgbClr val="FFC000"/>
                </a:solidFill>
              </a:rPr>
            </a:br>
            <a:r>
              <a:rPr lang="fr-FR" sz="1200">
                <a:solidFill>
                  <a:srgbClr val="FFC000"/>
                </a:solidFill>
              </a:rPr>
              <a:t>ou le suraccident.</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705083"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5"/>
          <a:stretch>
            <a:fillRect/>
          </a:stretch>
        </p:blipFill>
        <p:spPr>
          <a:xfrm>
            <a:off x="7177696"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679199"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3766182"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3" y="1848999"/>
            <a:ext cx="2842220" cy="1400383"/>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problème technique est survenu sur une pompe.</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Suite au démarrage de la pompe </a:t>
            </a:r>
            <a:br>
              <a:rPr lang="fr-FR" sz="1200"/>
            </a:br>
            <a:r>
              <a:rPr lang="fr-FR" sz="1200"/>
              <a:t>de secours, les intervenants ont alors observé de la fumée dans l’unité.</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4102813" y="1844428"/>
            <a:ext cx="2344607" cy="769441"/>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CONSÉQUENCES</a:t>
            </a:r>
          </a:p>
          <a:p>
            <a:pPr marL="252000" indent="-252000">
              <a:buClr>
                <a:srgbClr val="FED304"/>
              </a:buClr>
              <a:buSzPct val="120000"/>
              <a:buFont typeface="Wingdings" pitchFamily="2" charset="2"/>
              <a:buChar char="§"/>
            </a:pPr>
            <a:r>
              <a:rPr lang="fr-FR" sz="1200"/>
              <a:t>Aucune conséquence corporelle réelle (HIPO).</a:t>
            </a:r>
          </a:p>
        </p:txBody>
      </p:sp>
      <p:sp>
        <p:nvSpPr>
          <p:cNvPr id="41" name="Text Placeholder 1">
            <a:extLst>
              <a:ext uri="{FF2B5EF4-FFF2-40B4-BE49-F238E27FC236}">
                <a16:creationId xmlns:a16="http://schemas.microsoft.com/office/drawing/2014/main" id="{DBE2C6B7-64C4-2CD4-C997-8D0CDAEA0C21}"/>
              </a:ext>
            </a:extLst>
          </p:cNvPr>
          <p:cNvSpPr>
            <a:spLocks noGrp="1"/>
          </p:cNvSpPr>
          <p:nvPr>
            <p:ph type="body" sz="quarter" idx="13"/>
          </p:nvPr>
        </p:nvSpPr>
        <p:spPr>
          <a:xfrm>
            <a:off x="4527755" y="358638"/>
            <a:ext cx="4969242" cy="311484"/>
          </a:xfrm>
        </p:spPr>
        <p:txBody>
          <a:bodyPr vert="horz" lIns="91440" tIns="45720" rIns="91440" bIns="45720" rtlCol="0" anchor="t">
            <a:noAutofit/>
          </a:bodyPr>
          <a:lstStyle/>
          <a:p>
            <a:pPr marL="0" indent="0">
              <a:buNone/>
            </a:pPr>
            <a:r>
              <a:rPr lang="fr-FR" sz="1800" b="1"/>
              <a:t>3. Je sécurise </a:t>
            </a:r>
            <a:r>
              <a:rPr lang="fr-FR" sz="1800"/>
              <a:t>la situation dégradée.</a:t>
            </a:r>
            <a:endParaRPr lang="fr-FR" sz="1800">
              <a:cs typeface="Arial" panose="020B0604020202020204"/>
            </a:endParaRPr>
          </a:p>
        </p:txBody>
      </p:sp>
      <p:sp>
        <p:nvSpPr>
          <p:cNvPr id="42" name="Title 2">
            <a:extLst>
              <a:ext uri="{FF2B5EF4-FFF2-40B4-BE49-F238E27FC236}">
                <a16:creationId xmlns:a16="http://schemas.microsoft.com/office/drawing/2014/main" id="{D0792F04-583A-BCEF-E620-1501FCB9B1FB}"/>
              </a:ext>
            </a:extLst>
          </p:cNvPr>
          <p:cNvSpPr>
            <a:spLocks noGrp="1"/>
          </p:cNvSpPr>
          <p:nvPr>
            <p:ph type="title"/>
          </p:nvPr>
        </p:nvSpPr>
        <p:spPr>
          <a:xfrm>
            <a:off x="469878" y="242844"/>
            <a:ext cx="3756433" cy="592445"/>
          </a:xfrm>
        </p:spPr>
        <p:txBody>
          <a:bodyPr/>
          <a:lstStyle/>
          <a:p>
            <a:r>
              <a:rPr lang="fr-FR">
                <a:solidFill>
                  <a:srgbClr val="354D56"/>
                </a:solidFill>
              </a:rPr>
              <a:t>BONNE PRATIQUE</a:t>
            </a:r>
          </a:p>
        </p:txBody>
      </p:sp>
      <p:sp>
        <p:nvSpPr>
          <p:cNvPr id="52" name="Text Placeholder 1">
            <a:extLst>
              <a:ext uri="{FF2B5EF4-FFF2-40B4-BE49-F238E27FC236}">
                <a16:creationId xmlns:a16="http://schemas.microsoft.com/office/drawing/2014/main" id="{3B09793C-E1D9-D083-5B39-4FF715C53D7B}"/>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FUITE SUR UNE POMPE</a:t>
            </a:r>
          </a:p>
        </p:txBody>
      </p:sp>
      <p:cxnSp>
        <p:nvCxnSpPr>
          <p:cNvPr id="53" name="Connecteur droit 52">
            <a:extLst>
              <a:ext uri="{FF2B5EF4-FFF2-40B4-BE49-F238E27FC236}">
                <a16:creationId xmlns:a16="http://schemas.microsoft.com/office/drawing/2014/main" id="{65918FCF-B310-261B-85B8-4C89191F0F89}"/>
              </a:ext>
            </a:extLst>
          </p:cNvPr>
          <p:cNvCxnSpPr>
            <a:cxnSpLocks/>
          </p:cNvCxnSpPr>
          <p:nvPr/>
        </p:nvCxnSpPr>
        <p:spPr>
          <a:xfrm>
            <a:off x="532283" y="901408"/>
            <a:ext cx="9450703"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56" name="Image 55">
            <a:extLst>
              <a:ext uri="{FF2B5EF4-FFF2-40B4-BE49-F238E27FC236}">
                <a16:creationId xmlns:a16="http://schemas.microsoft.com/office/drawing/2014/main" id="{61BD2D30-7799-F74E-B521-9BF5205B8194}"/>
              </a:ext>
            </a:extLst>
          </p:cNvPr>
          <p:cNvPicPr>
            <a:picLocks noChangeAspect="1"/>
          </p:cNvPicPr>
          <p:nvPr/>
        </p:nvPicPr>
        <p:blipFill rotWithShape="1">
          <a:blip r:embed="rId6"/>
          <a:srcRect r="5144"/>
          <a:stretch/>
        </p:blipFill>
        <p:spPr>
          <a:xfrm>
            <a:off x="6930440" y="3806447"/>
            <a:ext cx="1933017" cy="2645766"/>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63" name="ZoneTexte 62">
            <a:extLst>
              <a:ext uri="{FF2B5EF4-FFF2-40B4-BE49-F238E27FC236}">
                <a16:creationId xmlns:a16="http://schemas.microsoft.com/office/drawing/2014/main" id="{39B12E7B-726F-738A-4B8B-3C0054FE8814}"/>
              </a:ext>
            </a:extLst>
          </p:cNvPr>
          <p:cNvSpPr txBox="1"/>
          <p:nvPr/>
        </p:nvSpPr>
        <p:spPr>
          <a:xfrm>
            <a:off x="540123" y="3709837"/>
            <a:ext cx="2997404" cy="1923604"/>
          </a:xfrm>
          <a:prstGeom prst="rect">
            <a:avLst/>
          </a:prstGeom>
          <a:noFill/>
          <a:ln>
            <a:noFill/>
          </a:ln>
        </p:spPr>
        <p:txBody>
          <a:bodyPr wrap="square" lIns="0" tIns="0" rIns="0" bIns="0" rtlCol="0">
            <a:spAutoFit/>
          </a:bodyPr>
          <a:lstStyle/>
          <a:p>
            <a:pPr>
              <a:lnSpc>
                <a:spcPct val="150000"/>
              </a:lnSpc>
              <a:spcAft>
                <a:spcPts val="600"/>
              </a:spcAft>
              <a:buClr>
                <a:srgbClr val="FFD400"/>
              </a:buClr>
            </a:pPr>
            <a:r>
              <a:rPr lang="fr-FR" sz="1400" b="1">
                <a:solidFill>
                  <a:srgbClr val="FFD400"/>
                </a:solidFill>
                <a:cs typeface="Arial" panose="020B0604020202020204"/>
              </a:rPr>
              <a:t>ACTIONS</a:t>
            </a:r>
          </a:p>
          <a:p>
            <a:pPr marL="252000" lvl="1" indent="-252000" defTabSz="685800">
              <a:spcAft>
                <a:spcPts val="600"/>
              </a:spcAft>
              <a:buClr>
                <a:srgbClr val="FFD400"/>
              </a:buClr>
              <a:buSzPct val="120000"/>
              <a:buFont typeface="Wingdings" pitchFamily="2" charset="2"/>
              <a:buChar char="§"/>
              <a:tabLst>
                <a:tab pos="282575" algn="l"/>
              </a:tabLst>
              <a:defRPr/>
            </a:pPr>
            <a:r>
              <a:rPr lang="fr-FR" sz="1200" b="1"/>
              <a:t>Sécurisation de la zone par </a:t>
            </a:r>
            <a:r>
              <a:rPr lang="fr-FR" sz="1200"/>
              <a:t>mise en place de flexibles vapeur, extincteurs et camion d’intervention.</a:t>
            </a:r>
          </a:p>
          <a:p>
            <a:pPr marL="252000" lvl="1" indent="-252000" defTabSz="685800">
              <a:spcAft>
                <a:spcPts val="600"/>
              </a:spcAft>
              <a:buClr>
                <a:srgbClr val="FFD400"/>
              </a:buClr>
              <a:buSzPct val="120000"/>
              <a:buFont typeface="Wingdings" pitchFamily="2" charset="2"/>
              <a:buChar char="§"/>
              <a:tabLst>
                <a:tab pos="282575" algn="l"/>
              </a:tabLst>
              <a:defRPr/>
            </a:pPr>
            <a:r>
              <a:rPr lang="fr-FR" sz="1200" b="1"/>
              <a:t>Arrêt et isolement de l’unité.</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Vérification électrique et mécanique de la pompe de secours.</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Nettoyage de la zone.</a:t>
            </a:r>
            <a:endParaRPr lang="fr-FR" sz="1200" b="1"/>
          </a:p>
        </p:txBody>
      </p:sp>
      <p:cxnSp>
        <p:nvCxnSpPr>
          <p:cNvPr id="64" name="Connecteur droit 63">
            <a:extLst>
              <a:ext uri="{FF2B5EF4-FFF2-40B4-BE49-F238E27FC236}">
                <a16:creationId xmlns:a16="http://schemas.microsoft.com/office/drawing/2014/main" id="{9F62C100-D448-C36D-7EE8-2BAD4B8B1C67}"/>
              </a:ext>
            </a:extLst>
          </p:cNvPr>
          <p:cNvCxnSpPr>
            <a:cxnSpLocks/>
          </p:cNvCxnSpPr>
          <p:nvPr/>
        </p:nvCxnSpPr>
        <p:spPr>
          <a:xfrm>
            <a:off x="524450" y="3493723"/>
            <a:ext cx="324173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49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3742429" y="3024231"/>
            <a:ext cx="2685531" cy="3216265"/>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Défaillance technique : des bouteilles en cours de vidange se sont décrochées du banc d’épreuve hydraulique.</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Absence de dispositif de manutention mécanique des bouteilles prévu par le fabricant du banc d’épreuve hydraulique.</a:t>
            </a:r>
          </a:p>
          <a:p>
            <a:pPr marL="252000" lvl="1" indent="-252000" defTabSz="685800">
              <a:spcAft>
                <a:spcPts val="600"/>
              </a:spcAft>
              <a:buClr>
                <a:srgbClr val="FFD400"/>
              </a:buClr>
              <a:buSzPct val="120000"/>
              <a:buFont typeface="Wingdings" pitchFamily="2" charset="2"/>
              <a:buChar char="§"/>
              <a:tabLst>
                <a:tab pos="282575" algn="l"/>
              </a:tabLst>
              <a:defRPr/>
            </a:pPr>
            <a:r>
              <a:rPr lang="fr-FR" sz="1200"/>
              <a:t>Déplacement d’une charge de 85kg sans aide et/ou sans outillage adapté.</a:t>
            </a:r>
          </a:p>
          <a:p>
            <a:pPr marL="252000" lvl="1" indent="-252000" defTabSz="685800">
              <a:spcAft>
                <a:spcPts val="600"/>
              </a:spcAft>
              <a:buClr>
                <a:srgbClr val="FFD400"/>
              </a:buClr>
              <a:buSzPct val="120000"/>
              <a:buFont typeface="Wingdings" pitchFamily="2" charset="2"/>
              <a:buChar char="§"/>
              <a:tabLst>
                <a:tab pos="282575" algn="l"/>
              </a:tabLst>
              <a:defRPr/>
            </a:pPr>
            <a:r>
              <a:rPr lang="fr-FR" sz="1200" b="1"/>
              <a:t>Situation dégradée </a:t>
            </a:r>
            <a:r>
              <a:rPr lang="fr-FR" sz="1200"/>
              <a:t>déjà connue précédemment sans signalement à la hiérarchie.</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480631" y="2820725"/>
            <a:ext cx="3193500"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85953AAA-2A8F-753C-B3FA-6E2B7A2A9793}"/>
              </a:ext>
            </a:extLst>
          </p:cNvPr>
          <p:cNvGrpSpPr/>
          <p:nvPr/>
        </p:nvGrpSpPr>
        <p:grpSpPr>
          <a:xfrm>
            <a:off x="8713888" y="4178287"/>
            <a:ext cx="2517059" cy="350393"/>
            <a:chOff x="9116379" y="4202991"/>
            <a:chExt cx="2517059" cy="350393"/>
          </a:xfrm>
        </p:grpSpPr>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exigence 1.3.2"/>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pic>
        <p:nvPicPr>
          <p:cNvPr id="3" name="Image 2">
            <a:extLst>
              <a:ext uri="{FF2B5EF4-FFF2-40B4-BE49-F238E27FC236}">
                <a16:creationId xmlns:a16="http://schemas.microsoft.com/office/drawing/2014/main" id="{24A0F1F6-4789-7B3F-9795-F5A614D32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
        <p:nvSpPr>
          <p:cNvPr id="6" name="Text Placeholder 1">
            <a:extLst>
              <a:ext uri="{FF2B5EF4-FFF2-40B4-BE49-F238E27FC236}">
                <a16:creationId xmlns:a16="http://schemas.microsoft.com/office/drawing/2014/main" id="{CF8F98D2-EB61-E73B-3F92-6E3C7092BC50}"/>
              </a:ext>
            </a:extLst>
          </p:cNvPr>
          <p:cNvSpPr txBox="1">
            <a:spLocks/>
          </p:cNvSpPr>
          <p:nvPr/>
        </p:nvSpPr>
        <p:spPr>
          <a:xfrm>
            <a:off x="1894694" y="358638"/>
            <a:ext cx="8171147"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3. Je signale </a:t>
            </a:r>
            <a:r>
              <a:rPr lang="fr-FR" sz="1800"/>
              <a:t>la situation dégradée</a:t>
            </a:r>
            <a:r>
              <a:rPr lang="fr-FR" sz="1800" b="1"/>
              <a:t> </a:t>
            </a:r>
            <a:r>
              <a:rPr lang="fr-FR" sz="1800"/>
              <a:t>à mon superviseur.</a:t>
            </a:r>
            <a:endParaRPr lang="fr-FR" sz="1800">
              <a:cs typeface="Arial" panose="020B0604020202020204"/>
            </a:endParaRPr>
          </a:p>
        </p:txBody>
      </p:sp>
      <p:sp>
        <p:nvSpPr>
          <p:cNvPr id="8" name="Text Placeholder 1">
            <a:extLst>
              <a:ext uri="{FF2B5EF4-FFF2-40B4-BE49-F238E27FC236}">
                <a16:creationId xmlns:a16="http://schemas.microsoft.com/office/drawing/2014/main" id="{DE905076-1CE1-59FA-A0EE-8858F788A531}"/>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FRACTURE DU PIED DROIT APRÈS UN CHOC AVEC UNE BOUTEILLE DE GAZ</a:t>
            </a:r>
          </a:p>
        </p:txBody>
      </p:sp>
      <p:sp>
        <p:nvSpPr>
          <p:cNvPr id="10" name="Title 2">
            <a:extLst>
              <a:ext uri="{FF2B5EF4-FFF2-40B4-BE49-F238E27FC236}">
                <a16:creationId xmlns:a16="http://schemas.microsoft.com/office/drawing/2014/main" id="{E20B2024-2B7C-8A9B-8261-79E870E168ED}"/>
              </a:ext>
            </a:extLst>
          </p:cNvPr>
          <p:cNvSpPr txBox="1">
            <a:spLocks/>
          </p:cNvSpPr>
          <p:nvPr/>
        </p:nvSpPr>
        <p:spPr>
          <a:xfrm>
            <a:off x="469879" y="242844"/>
            <a:ext cx="1121537"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11" name="Connecteur droit 10">
            <a:extLst>
              <a:ext uri="{FF2B5EF4-FFF2-40B4-BE49-F238E27FC236}">
                <a16:creationId xmlns:a16="http://schemas.microsoft.com/office/drawing/2014/main" id="{139F82E1-7281-A14B-82A8-1B59C9849832}"/>
              </a:ext>
            </a:extLst>
          </p:cNvPr>
          <p:cNvCxnSpPr>
            <a:cxnSpLocks/>
          </p:cNvCxnSpPr>
          <p:nvPr/>
        </p:nvCxnSpPr>
        <p:spPr>
          <a:xfrm>
            <a:off x="532283" y="901408"/>
            <a:ext cx="9450703"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16" name="Rectangle : coins arrondis 26">
            <a:extLst>
              <a:ext uri="{FF2B5EF4-FFF2-40B4-BE49-F238E27FC236}">
                <a16:creationId xmlns:a16="http://schemas.microsoft.com/office/drawing/2014/main" id="{0AB450A4-188E-B1D7-86E0-B751D7176A59}"/>
              </a:ext>
            </a:extLst>
          </p:cNvPr>
          <p:cNvSpPr/>
          <p:nvPr/>
        </p:nvSpPr>
        <p:spPr>
          <a:xfrm>
            <a:off x="6923691" y="1936918"/>
            <a:ext cx="4709747" cy="1980608"/>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177696" y="2784232"/>
            <a:ext cx="4201470" cy="923330"/>
          </a:xfrm>
          <a:prstGeom prst="rect">
            <a:avLst/>
          </a:prstGeom>
          <a:noFill/>
        </p:spPr>
        <p:txBody>
          <a:bodyPr wrap="square" lIns="0" tIns="0" rIns="0" bIns="0" rtlCol="0">
            <a:spAutoFit/>
          </a:bodyPr>
          <a:lstStyle/>
          <a:p>
            <a:r>
              <a:rPr lang="fr-FR" sz="1200">
                <a:solidFill>
                  <a:srgbClr val="FFC000"/>
                </a:solidFill>
              </a:rPr>
              <a:t>Signaler les situations dégradées est essentiel pour que </a:t>
            </a:r>
            <a:br>
              <a:rPr lang="fr-FR" sz="1200">
                <a:solidFill>
                  <a:srgbClr val="FFC000"/>
                </a:solidFill>
              </a:rPr>
            </a:br>
            <a:r>
              <a:rPr lang="fr-FR" sz="1200">
                <a:solidFill>
                  <a:srgbClr val="FFC000"/>
                </a:solidFill>
              </a:rPr>
              <a:t>des actions correctives puissent être mises en place et éviter les accidents. </a:t>
            </a:r>
            <a:r>
              <a:rPr lang="fr-FR" sz="1200" b="1">
                <a:solidFill>
                  <a:srgbClr val="FFC000"/>
                </a:solidFill>
              </a:rPr>
              <a:t>Je signale donc à mon superviseur </a:t>
            </a:r>
            <a:r>
              <a:rPr lang="fr-FR" sz="1200">
                <a:solidFill>
                  <a:srgbClr val="FFC000"/>
                </a:solidFill>
              </a:rPr>
              <a:t>les situations dégradées. Si je constate une situation dégradée, </a:t>
            </a:r>
            <a:br>
              <a:rPr lang="fr-FR" sz="1200">
                <a:solidFill>
                  <a:srgbClr val="FFC000"/>
                </a:solidFill>
              </a:rPr>
            </a:br>
            <a:r>
              <a:rPr lang="fr-FR" sz="1200">
                <a:solidFill>
                  <a:srgbClr val="FFC000"/>
                </a:solidFill>
              </a:rPr>
              <a:t>ou un comportement dangereux, </a:t>
            </a:r>
            <a:r>
              <a:rPr lang="fr-FR" sz="1200" b="1">
                <a:solidFill>
                  <a:srgbClr val="FFC000"/>
                </a:solidFill>
              </a:rPr>
              <a:t>j’interviens</a:t>
            </a:r>
            <a:r>
              <a:rPr lang="fr-FR" sz="1200">
                <a:solidFill>
                  <a:srgbClr val="FFC000"/>
                </a:solidFill>
              </a:rPr>
              <a:t> (Stop </a:t>
            </a:r>
            <a:r>
              <a:rPr lang="fr-FR" sz="1200" err="1">
                <a:solidFill>
                  <a:srgbClr val="FFC000"/>
                </a:solidFill>
              </a:rPr>
              <a:t>Card</a:t>
            </a:r>
            <a:r>
              <a:rPr lang="fr-FR" sz="1200">
                <a:solidFill>
                  <a:srgbClr val="FFC000"/>
                </a:solidFill>
              </a:rPr>
              <a:t>).</a:t>
            </a:r>
            <a:r>
              <a:rPr lang="fr-FR" sz="1200" b="1">
                <a:solidFill>
                  <a:srgbClr val="FFC000"/>
                </a:solidFill>
              </a:rPr>
              <a:t> </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705083"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5"/>
          <a:stretch>
            <a:fillRect/>
          </a:stretch>
        </p:blipFill>
        <p:spPr>
          <a:xfrm>
            <a:off x="7177696"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679199"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3480631"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3" y="1848999"/>
            <a:ext cx="2685880" cy="2662267"/>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Une bouteille de gaz s'est décrochée et est tombée d’un banc d'épreuve hydraulique, alors qu’elle était en cours de vidange.</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intervenant a décidé de la déplacer manuellement sans aide.</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Celle-ci lui a échappé des mains et est tombée sur le dessus de son pied droit.</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Il s'est fracturé un métatarse du pied droit. </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3742429" y="1844428"/>
            <a:ext cx="2704992" cy="769441"/>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CONSÉQUENCES</a:t>
            </a:r>
          </a:p>
          <a:p>
            <a:pPr marL="252000" indent="-252000">
              <a:buClr>
                <a:srgbClr val="FED304"/>
              </a:buClr>
              <a:buSzPct val="120000"/>
              <a:buFont typeface="Wingdings" pitchFamily="2" charset="2"/>
              <a:buChar char="§"/>
            </a:pPr>
            <a:r>
              <a:rPr lang="fr-FR" sz="1200"/>
              <a:t>Fracture d’un métatarse du pied droit – 3 semaines d’arrêt de travail.</a:t>
            </a:r>
          </a:p>
        </p:txBody>
      </p:sp>
      <p:pic>
        <p:nvPicPr>
          <p:cNvPr id="20" name="Image 19">
            <a:extLst>
              <a:ext uri="{FF2B5EF4-FFF2-40B4-BE49-F238E27FC236}">
                <a16:creationId xmlns:a16="http://schemas.microsoft.com/office/drawing/2014/main" id="{21CC60D8-9925-E1A2-0766-B8B2871F1049}"/>
              </a:ext>
            </a:extLst>
          </p:cNvPr>
          <p:cNvPicPr>
            <a:picLocks noChangeAspect="1"/>
          </p:cNvPicPr>
          <p:nvPr/>
        </p:nvPicPr>
        <p:blipFill rotWithShape="1">
          <a:blip r:embed="rId6"/>
          <a:srcRect l="3744" t="6708" r="7208" b="1708"/>
          <a:stretch/>
        </p:blipFill>
        <p:spPr>
          <a:xfrm>
            <a:off x="6919133" y="4189488"/>
            <a:ext cx="1545195" cy="2262725"/>
          </a:xfrm>
          <a:prstGeom prst="roundRect">
            <a:avLst>
              <a:gd name="adj" fmla="val 8594"/>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274030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4359722" y="3024231"/>
            <a:ext cx="2325146" cy="3139321"/>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1460" lvl="1" indent="-251460" defTabSz="685800">
              <a:spcAft>
                <a:spcPts val="600"/>
              </a:spcAft>
              <a:buClr>
                <a:srgbClr val="FFD400"/>
              </a:buClr>
              <a:buSzPct val="120000"/>
              <a:buFont typeface="Wingdings" pitchFamily="2" charset="2"/>
              <a:buChar char="§"/>
              <a:tabLst>
                <a:tab pos="282575" algn="l"/>
              </a:tabLst>
              <a:defRPr/>
            </a:pPr>
            <a:r>
              <a:rPr lang="fr-FR" sz="1200"/>
              <a:t>Réception par TotalEnergies </a:t>
            </a:r>
            <a:r>
              <a:rPr lang="fr-FR" sz="1200" b="0" i="0" u="none" strike="noStrike">
                <a:solidFill>
                  <a:srgbClr val="374649"/>
                </a:solidFill>
                <a:effectLst/>
                <a:latin typeface="Arial" panose="020B0604020202020204" pitchFamily="34" charset="0"/>
              </a:rPr>
              <a:t>du système d'injection d'azote</a:t>
            </a:r>
            <a:r>
              <a:rPr lang="fr-FR" sz="1200"/>
              <a:t> sans vérification de l’adéquation du matériel au service prévu.</a:t>
            </a:r>
            <a:endParaRPr lang="fr-FR" sz="1200">
              <a:cs typeface="Arial"/>
            </a:endParaRPr>
          </a:p>
          <a:p>
            <a:pPr marL="251460" lvl="1" indent="-251460" defTabSz="685800">
              <a:spcAft>
                <a:spcPts val="600"/>
              </a:spcAft>
              <a:buClr>
                <a:srgbClr val="FFD400"/>
              </a:buClr>
              <a:buSzPct val="120000"/>
              <a:buFont typeface="Wingdings" pitchFamily="2" charset="2"/>
              <a:buChar char="§"/>
              <a:tabLst>
                <a:tab pos="282575" algn="l"/>
              </a:tabLst>
              <a:defRPr/>
            </a:pPr>
            <a:r>
              <a:rPr lang="fr-FR" sz="1200"/>
              <a:t>Livraison par le prestataire d’un cadre d’azote avec </a:t>
            </a:r>
            <a:br>
              <a:rPr lang="fr-FR" sz="1200"/>
            </a:br>
            <a:r>
              <a:rPr lang="fr-FR" sz="1200"/>
              <a:t>un détendeur inadapté ; </a:t>
            </a:r>
            <a:br>
              <a:rPr lang="fr-FR" sz="1200"/>
            </a:br>
            <a:r>
              <a:rPr lang="fr-FR" sz="1200"/>
              <a:t>La </a:t>
            </a:r>
            <a:r>
              <a:rPr lang="fr-FR" sz="1200" b="0" i="0">
                <a:effectLst/>
                <a:latin typeface="Arial" panose="020B0604020202020204" pitchFamily="34" charset="0"/>
              </a:rPr>
              <a:t>pression admissible était </a:t>
            </a:r>
            <a:br>
              <a:rPr lang="fr-FR" sz="1200" b="0" i="0">
                <a:effectLst/>
                <a:latin typeface="Arial" panose="020B0604020202020204" pitchFamily="34" charset="0"/>
              </a:rPr>
            </a:br>
            <a:r>
              <a:rPr lang="fr-FR" sz="1200" b="0" i="0">
                <a:effectLst/>
                <a:latin typeface="Arial" panose="020B0604020202020204" pitchFamily="34" charset="0"/>
              </a:rPr>
              <a:t>de 50 bar alors qu’il a été monté sur un cadre d’azote </a:t>
            </a:r>
            <a:br>
              <a:rPr lang="fr-FR" sz="1200" b="0" i="0">
                <a:effectLst/>
                <a:latin typeface="Arial" panose="020B0604020202020204" pitchFamily="34" charset="0"/>
              </a:rPr>
            </a:br>
            <a:r>
              <a:rPr lang="fr-FR" sz="1200" b="0" i="0">
                <a:effectLst/>
                <a:latin typeface="Arial" panose="020B0604020202020204" pitchFamily="34" charset="0"/>
              </a:rPr>
              <a:t>à 200 bar. </a:t>
            </a:r>
            <a:endParaRPr lang="fr-FR" sz="1200">
              <a:cs typeface="Arial" panose="020B0604020202020204"/>
            </a:endParaRPr>
          </a:p>
          <a:p>
            <a:pPr marL="251460" lvl="1" indent="-251460" defTabSz="685800">
              <a:spcAft>
                <a:spcPts val="600"/>
              </a:spcAft>
              <a:buClr>
                <a:srgbClr val="FFD400"/>
              </a:buClr>
              <a:buSzPct val="120000"/>
              <a:buFont typeface="Wingdings" pitchFamily="2" charset="2"/>
              <a:buChar char="§"/>
              <a:tabLst>
                <a:tab pos="282575" algn="l"/>
              </a:tabLst>
              <a:defRPr/>
            </a:pPr>
            <a:r>
              <a:rPr lang="fr-FR" sz="1200" b="1">
                <a:latin typeface="Arial" panose="020B0604020202020204" pitchFamily="34" charset="0"/>
              </a:rPr>
              <a:t>Manque de vérification de l’adéquation du montage</a:t>
            </a:r>
            <a:endParaRPr lang="fr-FR" sz="1200" b="1">
              <a:cs typeface="Arial" panose="020B0604020202020204"/>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4014677" y="2820725"/>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85953AAA-2A8F-753C-B3FA-6E2B7A2A9793}"/>
              </a:ext>
            </a:extLst>
          </p:cNvPr>
          <p:cNvGrpSpPr/>
          <p:nvPr/>
        </p:nvGrpSpPr>
        <p:grpSpPr>
          <a:xfrm>
            <a:off x="7187347" y="6101819"/>
            <a:ext cx="2517059" cy="350393"/>
            <a:chOff x="9116379" y="4202991"/>
            <a:chExt cx="2517059" cy="350393"/>
          </a:xfrm>
        </p:grpSpPr>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exigence 1.4"/>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pic>
        <p:nvPicPr>
          <p:cNvPr id="3" name="Image 2">
            <a:extLst>
              <a:ext uri="{FF2B5EF4-FFF2-40B4-BE49-F238E27FC236}">
                <a16:creationId xmlns:a16="http://schemas.microsoft.com/office/drawing/2014/main" id="{24A0F1F6-4789-7B3F-9795-F5A614D32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
        <p:nvSpPr>
          <p:cNvPr id="6" name="Text Placeholder 1">
            <a:extLst>
              <a:ext uri="{FF2B5EF4-FFF2-40B4-BE49-F238E27FC236}">
                <a16:creationId xmlns:a16="http://schemas.microsoft.com/office/drawing/2014/main" id="{CF8F98D2-EB61-E73B-3F92-6E3C7092BC50}"/>
              </a:ext>
            </a:extLst>
          </p:cNvPr>
          <p:cNvSpPr txBox="1">
            <a:spLocks/>
          </p:cNvSpPr>
          <p:nvPr/>
        </p:nvSpPr>
        <p:spPr>
          <a:xfrm>
            <a:off x="1894694" y="358638"/>
            <a:ext cx="8171147"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4. Je connais </a:t>
            </a:r>
            <a:r>
              <a:rPr lang="fr-FR" sz="1800"/>
              <a:t>les risques avant d’effectuer une opération peu fréquente ou complexe.​</a:t>
            </a:r>
            <a:endParaRPr lang="fr-FR" sz="1800">
              <a:cs typeface="Arial" panose="020B0604020202020204"/>
            </a:endParaRPr>
          </a:p>
        </p:txBody>
      </p:sp>
      <p:sp>
        <p:nvSpPr>
          <p:cNvPr id="8" name="Text Placeholder 1">
            <a:extLst>
              <a:ext uri="{FF2B5EF4-FFF2-40B4-BE49-F238E27FC236}">
                <a16:creationId xmlns:a16="http://schemas.microsoft.com/office/drawing/2014/main" id="{DE905076-1CE1-59FA-A0EE-8858F788A531}"/>
              </a:ext>
            </a:extLst>
          </p:cNvPr>
          <p:cNvSpPr txBox="1">
            <a:spLocks/>
          </p:cNvSpPr>
          <p:nvPr/>
        </p:nvSpPr>
        <p:spPr>
          <a:xfrm>
            <a:off x="532282" y="1351375"/>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RUPTURE D’UN RACCORD AZOTE</a:t>
            </a:r>
          </a:p>
        </p:txBody>
      </p:sp>
      <p:sp>
        <p:nvSpPr>
          <p:cNvPr id="10" name="Title 2">
            <a:extLst>
              <a:ext uri="{FF2B5EF4-FFF2-40B4-BE49-F238E27FC236}">
                <a16:creationId xmlns:a16="http://schemas.microsoft.com/office/drawing/2014/main" id="{E20B2024-2B7C-8A9B-8261-79E870E168ED}"/>
              </a:ext>
            </a:extLst>
          </p:cNvPr>
          <p:cNvSpPr txBox="1">
            <a:spLocks/>
          </p:cNvSpPr>
          <p:nvPr/>
        </p:nvSpPr>
        <p:spPr>
          <a:xfrm>
            <a:off x="469879" y="242844"/>
            <a:ext cx="1121537"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11" name="Connecteur droit 10">
            <a:extLst>
              <a:ext uri="{FF2B5EF4-FFF2-40B4-BE49-F238E27FC236}">
                <a16:creationId xmlns:a16="http://schemas.microsoft.com/office/drawing/2014/main" id="{139F82E1-7281-A14B-82A8-1B59C9849832}"/>
              </a:ext>
            </a:extLst>
          </p:cNvPr>
          <p:cNvCxnSpPr>
            <a:cxnSpLocks/>
          </p:cNvCxnSpPr>
          <p:nvPr/>
        </p:nvCxnSpPr>
        <p:spPr>
          <a:xfrm>
            <a:off x="532283" y="1049189"/>
            <a:ext cx="9450703"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16" name="Rectangle : coins arrondis 26">
            <a:extLst>
              <a:ext uri="{FF2B5EF4-FFF2-40B4-BE49-F238E27FC236}">
                <a16:creationId xmlns:a16="http://schemas.microsoft.com/office/drawing/2014/main" id="{0AB450A4-188E-B1D7-86E0-B751D7176A59}"/>
              </a:ext>
            </a:extLst>
          </p:cNvPr>
          <p:cNvSpPr/>
          <p:nvPr/>
        </p:nvSpPr>
        <p:spPr>
          <a:xfrm>
            <a:off x="7178055" y="1936919"/>
            <a:ext cx="4455384" cy="1992578"/>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432327" y="2784232"/>
            <a:ext cx="3924530" cy="923330"/>
          </a:xfrm>
          <a:prstGeom prst="rect">
            <a:avLst/>
          </a:prstGeom>
          <a:noFill/>
        </p:spPr>
        <p:txBody>
          <a:bodyPr wrap="square" lIns="0" tIns="0" rIns="0" bIns="0" rtlCol="0">
            <a:spAutoFit/>
          </a:bodyPr>
          <a:lstStyle/>
          <a:p>
            <a:r>
              <a:rPr lang="fr-FR" sz="1200">
                <a:solidFill>
                  <a:srgbClr val="FFC000"/>
                </a:solidFill>
              </a:rPr>
              <a:t>Les opérations peu fréquentes ou complexes doivent faire l'objet : </a:t>
            </a:r>
          </a:p>
          <a:p>
            <a:pPr marL="171450" indent="-171450">
              <a:buFont typeface="Arial" panose="020B0604020202020204" pitchFamily="34" charset="0"/>
              <a:buChar char="•"/>
            </a:pPr>
            <a:r>
              <a:rPr lang="fr-FR" sz="1200">
                <a:solidFill>
                  <a:srgbClr val="FFC000"/>
                </a:solidFill>
              </a:rPr>
              <a:t>d'une analyse de risques ;</a:t>
            </a:r>
          </a:p>
          <a:p>
            <a:pPr marL="171450" indent="-171450">
              <a:buFont typeface="Arial" panose="020B0604020202020204" pitchFamily="34" charset="0"/>
              <a:buChar char="•"/>
            </a:pPr>
            <a:r>
              <a:rPr lang="fr-FR" sz="1200">
                <a:solidFill>
                  <a:srgbClr val="FFC000"/>
                </a:solidFill>
              </a:rPr>
              <a:t>de vérifications de la bonne mise en œuvre sur le terrain des moyens définis et de leur bonne adéquation.</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955001"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5"/>
          <a:stretch>
            <a:fillRect/>
          </a:stretch>
        </p:blipFill>
        <p:spPr>
          <a:xfrm>
            <a:off x="7427614"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936107"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4023090"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2" y="1848999"/>
            <a:ext cx="3234461" cy="4370427"/>
          </a:xfrm>
          <a:prstGeom prst="rect">
            <a:avLst/>
          </a:prstGeom>
          <a:noFill/>
          <a:ln>
            <a:noFill/>
          </a:ln>
        </p:spPr>
        <p:txBody>
          <a:bodyPr wrap="square" lIns="0" tIns="0" rIns="0" bIns="0" rtlCol="0">
            <a:spAutoFit/>
          </a:bodyPr>
          <a:lstStyle/>
          <a:p>
            <a:pPr>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Lors d’un arrêt d’unité de production, </a:t>
            </a:r>
            <a:br>
              <a:rPr lang="fr-FR" sz="1200"/>
            </a:br>
            <a:r>
              <a:rPr lang="fr-FR" sz="1200"/>
              <a:t>un réacteur devait être préservé sous atmosphère inerte d’azote à une pression de 4 bar.</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Des cadres d’azote à une pression </a:t>
            </a:r>
            <a:br>
              <a:rPr lang="fr-FR" sz="1200"/>
            </a:br>
            <a:r>
              <a:rPr lang="fr-FR" sz="1200"/>
              <a:t>de 200 bar et du matériel de détente ont </a:t>
            </a:r>
            <a:br>
              <a:rPr lang="fr-FR" sz="1200"/>
            </a:br>
            <a:r>
              <a:rPr lang="fr-FR" sz="1200"/>
              <a:t>été f</a:t>
            </a:r>
            <a:r>
              <a:rPr lang="fr-FR" sz="1200" b="0" i="0">
                <a:effectLst/>
                <a:latin typeface="Arial" panose="020B0604020202020204" pitchFamily="34" charset="0"/>
              </a:rPr>
              <a:t>ournis et installés par un prestataire.</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latin typeface="Arial" panose="020B0604020202020204" pitchFamily="34" charset="0"/>
              </a:rPr>
              <a:t>Une </a:t>
            </a:r>
            <a:r>
              <a:rPr lang="fr-FR" sz="1200" b="0" i="0">
                <a:effectLst/>
                <a:latin typeface="Arial" panose="020B0604020202020204" pitchFamily="34" charset="0"/>
              </a:rPr>
              <a:t>nourrice et des flexibles ont été fournis et mis en place par TotalEnergies.</a:t>
            </a:r>
            <a:endParaRPr lang="fr-FR" sz="1200"/>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intervenant a ensuite ouvert la nourrice et la vanne d’un des deux cadres d’azote. </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b="0" i="0">
                <a:effectLst/>
                <a:latin typeface="Arial" panose="020B0604020202020204" pitchFamily="34" charset="0"/>
              </a:rPr>
              <a:t>Le dispositif d’injection est alors monté </a:t>
            </a:r>
            <a:br>
              <a:rPr lang="fr-FR" sz="1200" b="0" i="0">
                <a:effectLst/>
                <a:latin typeface="Arial" panose="020B0604020202020204" pitchFamily="34" charset="0"/>
              </a:rPr>
            </a:br>
            <a:r>
              <a:rPr lang="fr-FR" sz="1200" b="0" i="0">
                <a:effectLst/>
                <a:latin typeface="Arial" panose="020B0604020202020204" pitchFamily="34" charset="0"/>
              </a:rPr>
              <a:t>en pression au-delà de la pression nominale </a:t>
            </a:r>
            <a:br>
              <a:rPr lang="fr-FR" sz="1200" b="0" i="0">
                <a:effectLst/>
                <a:latin typeface="Arial" panose="020B0604020202020204" pitchFamily="34" charset="0"/>
              </a:rPr>
            </a:br>
            <a:r>
              <a:rPr lang="fr-FR" sz="1200" b="0" i="0">
                <a:effectLst/>
                <a:latin typeface="Arial" panose="020B0604020202020204" pitchFamily="34" charset="0"/>
              </a:rPr>
              <a:t>du flexible d’azote (16 bar).</a:t>
            </a:r>
            <a:endParaRPr lang="fr-FR" sz="1200"/>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Quelques secondes plus tard, le raccord </a:t>
            </a:r>
            <a:br>
              <a:rPr lang="fr-FR" sz="1200"/>
            </a:br>
            <a:r>
              <a:rPr lang="fr-FR" sz="1200"/>
              <a:t>du flexible coté nourrice s’est rompu brutalement, arrachant l’anti-coup de fouet.</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Des éléments du montage ont été projetés violement.</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4359721" y="1844428"/>
            <a:ext cx="2344607" cy="769441"/>
          </a:xfrm>
          <a:prstGeom prst="rect">
            <a:avLst/>
          </a:prstGeom>
          <a:noFill/>
          <a:ln>
            <a:noFill/>
          </a:ln>
        </p:spPr>
        <p:txBody>
          <a:bodyPr wrap="square" lIns="0" tIns="0" rIns="0" bIns="0" rtlCol="0">
            <a:spAutoFit/>
          </a:bodyPr>
          <a:lstStyle/>
          <a:p>
            <a:pPr>
              <a:lnSpc>
                <a:spcPct val="150000"/>
              </a:lnSpc>
              <a:spcAft>
                <a:spcPts val="600"/>
              </a:spcAft>
              <a:buClr>
                <a:srgbClr val="FFD400"/>
              </a:buClr>
            </a:pPr>
            <a:r>
              <a:rPr lang="fr-FR" sz="1400" b="1">
                <a:solidFill>
                  <a:srgbClr val="FFD400"/>
                </a:solidFill>
                <a:cs typeface="Arial" panose="020B0604020202020204"/>
              </a:rPr>
              <a:t>CONSÉQUENCES</a:t>
            </a:r>
          </a:p>
          <a:p>
            <a:pPr marL="251460" indent="-251460">
              <a:buClr>
                <a:srgbClr val="FFD400"/>
              </a:buClr>
              <a:buSzPct val="120000"/>
              <a:buFont typeface="Wingdings" pitchFamily="2" charset="2"/>
              <a:buChar char="§"/>
            </a:pPr>
            <a:r>
              <a:rPr lang="fr-FR" sz="1200"/>
              <a:t>Aucune conséquence réelle mais décès potentiel (HIPO).</a:t>
            </a:r>
            <a:endParaRPr lang="fr-FR" sz="1200">
              <a:cs typeface="Arial"/>
            </a:endParaRPr>
          </a:p>
        </p:txBody>
      </p:sp>
      <p:pic>
        <p:nvPicPr>
          <p:cNvPr id="12" name="Image 11">
            <a:extLst>
              <a:ext uri="{FF2B5EF4-FFF2-40B4-BE49-F238E27FC236}">
                <a16:creationId xmlns:a16="http://schemas.microsoft.com/office/drawing/2014/main" id="{EE2EDFE4-CD8C-9DF2-8609-4B3FD82E72E7}"/>
              </a:ext>
            </a:extLst>
          </p:cNvPr>
          <p:cNvPicPr>
            <a:picLocks noChangeAspect="1"/>
          </p:cNvPicPr>
          <p:nvPr/>
        </p:nvPicPr>
        <p:blipFill rotWithShape="1">
          <a:blip r:embed="rId6"/>
          <a:srcRect l="1468" t="2130" r="63204"/>
          <a:stretch/>
        </p:blipFill>
        <p:spPr>
          <a:xfrm>
            <a:off x="7187347" y="4184543"/>
            <a:ext cx="1613729" cy="1661056"/>
          </a:xfrm>
          <a:prstGeom prst="roundRect">
            <a:avLst>
              <a:gd name="adj" fmla="val 8594"/>
            </a:avLst>
          </a:prstGeom>
          <a:solidFill>
            <a:srgbClr val="FFFFFF">
              <a:shade val="85000"/>
            </a:srgbClr>
          </a:solidFill>
          <a:ln>
            <a:noFill/>
          </a:ln>
          <a:effectLst>
            <a:reflection endPos="0" dist="5000" dir="5400000" sy="-100000" algn="bl" rotWithShape="0"/>
          </a:effectLst>
        </p:spPr>
      </p:pic>
      <p:pic>
        <p:nvPicPr>
          <p:cNvPr id="14" name="Image 13">
            <a:extLst>
              <a:ext uri="{FF2B5EF4-FFF2-40B4-BE49-F238E27FC236}">
                <a16:creationId xmlns:a16="http://schemas.microsoft.com/office/drawing/2014/main" id="{A5782BB0-9B3E-6AD0-775F-70BF004499E5}"/>
              </a:ext>
            </a:extLst>
          </p:cNvPr>
          <p:cNvPicPr>
            <a:picLocks noChangeAspect="1"/>
          </p:cNvPicPr>
          <p:nvPr/>
        </p:nvPicPr>
        <p:blipFill rotWithShape="1">
          <a:blip r:embed="rId6"/>
          <a:srcRect l="67694" r="3042"/>
          <a:stretch/>
        </p:blipFill>
        <p:spPr>
          <a:xfrm>
            <a:off x="10326103" y="4185718"/>
            <a:ext cx="1307336" cy="1659882"/>
          </a:xfrm>
          <a:prstGeom prst="roundRect">
            <a:avLst>
              <a:gd name="adj" fmla="val 8594"/>
            </a:avLst>
          </a:prstGeom>
          <a:solidFill>
            <a:srgbClr val="FFFFFF">
              <a:shade val="85000"/>
            </a:srgbClr>
          </a:solidFill>
          <a:ln>
            <a:noFill/>
          </a:ln>
          <a:effectLst>
            <a:reflection endPos="0" dist="5000" dir="5400000" sy="-100000" algn="bl" rotWithShape="0"/>
          </a:effectLst>
        </p:spPr>
      </p:pic>
      <p:cxnSp>
        <p:nvCxnSpPr>
          <p:cNvPr id="22" name="Connecteur droit avec flèche 21">
            <a:extLst>
              <a:ext uri="{FF2B5EF4-FFF2-40B4-BE49-F238E27FC236}">
                <a16:creationId xmlns:a16="http://schemas.microsoft.com/office/drawing/2014/main" id="{B51870C3-7866-E5A1-3B61-8C5607464297}"/>
              </a:ext>
            </a:extLst>
          </p:cNvPr>
          <p:cNvCxnSpPr>
            <a:cxnSpLocks/>
          </p:cNvCxnSpPr>
          <p:nvPr/>
        </p:nvCxnSpPr>
        <p:spPr>
          <a:xfrm flipH="1">
            <a:off x="8477016" y="4713680"/>
            <a:ext cx="561509" cy="684938"/>
          </a:xfrm>
          <a:prstGeom prst="straightConnector1">
            <a:avLst/>
          </a:prstGeom>
          <a:ln w="34925">
            <a:solidFill>
              <a:srgbClr val="FFD4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DAA7DE4-D5B9-8FE2-6B02-33D848723ADC}"/>
              </a:ext>
            </a:extLst>
          </p:cNvPr>
          <p:cNvCxnSpPr>
            <a:cxnSpLocks/>
          </p:cNvCxnSpPr>
          <p:nvPr/>
        </p:nvCxnSpPr>
        <p:spPr>
          <a:xfrm flipV="1">
            <a:off x="9982986" y="5224323"/>
            <a:ext cx="944588" cy="247447"/>
          </a:xfrm>
          <a:prstGeom prst="straightConnector1">
            <a:avLst/>
          </a:prstGeom>
          <a:ln w="34925">
            <a:solidFill>
              <a:srgbClr val="FFD4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472B0FCC-4D7B-742C-FBC7-E0BFDB8EAF68}"/>
              </a:ext>
            </a:extLst>
          </p:cNvPr>
          <p:cNvSpPr txBox="1"/>
          <p:nvPr/>
        </p:nvSpPr>
        <p:spPr>
          <a:xfrm>
            <a:off x="9118161" y="4542716"/>
            <a:ext cx="730963" cy="307777"/>
          </a:xfrm>
          <a:prstGeom prst="rect">
            <a:avLst/>
          </a:prstGeom>
          <a:noFill/>
        </p:spPr>
        <p:txBody>
          <a:bodyPr wrap="square" lIns="0" tIns="0" rIns="0" bIns="0" rtlCol="0">
            <a:spAutoFit/>
          </a:bodyPr>
          <a:lstStyle/>
          <a:p>
            <a:pPr lvl="0"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Flexible</a:t>
            </a:r>
            <a:b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b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endommagé</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ZoneTexte 30">
            <a:extLst>
              <a:ext uri="{FF2B5EF4-FFF2-40B4-BE49-F238E27FC236}">
                <a16:creationId xmlns:a16="http://schemas.microsoft.com/office/drawing/2014/main" id="{A3525E47-3F77-0719-550B-92EB3A1C94F1}"/>
              </a:ext>
            </a:extLst>
          </p:cNvPr>
          <p:cNvSpPr txBox="1"/>
          <p:nvPr/>
        </p:nvSpPr>
        <p:spPr>
          <a:xfrm>
            <a:off x="9118161" y="5332758"/>
            <a:ext cx="730963" cy="307777"/>
          </a:xfrm>
          <a:prstGeom prst="rect">
            <a:avLst/>
          </a:prstGeom>
          <a:noFill/>
        </p:spPr>
        <p:txBody>
          <a:bodyPr wrap="square" lIns="0" tIns="0" rIns="0" bIns="0" rtlCol="0">
            <a:spAutoFit/>
          </a:bodyPr>
          <a:lstStyle/>
          <a:p>
            <a:pPr lvl="0" algn="r" fontAlgn="base">
              <a:spcBef>
                <a:spcPct val="0"/>
              </a:spcBef>
              <a:defRPr/>
            </a:pP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Raccord</a:t>
            </a:r>
            <a:b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b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azote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cassé</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81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159AEFA4-C817-90FB-EB5F-E2FC459CC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48" y="420225"/>
            <a:ext cx="246612" cy="246612"/>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4359722" y="3024231"/>
            <a:ext cx="2325146" cy="846386"/>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2000" lvl="1" indent="-252000" algn="just" defTabSz="685800">
              <a:spcAft>
                <a:spcPts val="600"/>
              </a:spcAft>
              <a:buClr>
                <a:srgbClr val="FFD400"/>
              </a:buClr>
              <a:buSzPct val="120000"/>
              <a:buFont typeface="Wingdings" pitchFamily="2" charset="2"/>
              <a:buChar char="§"/>
              <a:tabLst>
                <a:tab pos="282575" algn="l"/>
              </a:tabLst>
              <a:defRPr/>
            </a:pPr>
            <a:r>
              <a:rPr lang="fr-FR" sz="1200" b="1"/>
              <a:t>Event ouvert.</a:t>
            </a:r>
          </a:p>
          <a:p>
            <a:pPr marL="252000" lvl="1" indent="-252000" algn="just" defTabSz="685800">
              <a:spcAft>
                <a:spcPts val="600"/>
              </a:spcAft>
              <a:buClr>
                <a:srgbClr val="FFD400"/>
              </a:buClr>
              <a:buSzPct val="120000"/>
              <a:buFont typeface="Wingdings" pitchFamily="2" charset="2"/>
              <a:buChar char="§"/>
              <a:tabLst>
                <a:tab pos="282575" algn="l"/>
              </a:tabLst>
              <a:defRPr/>
            </a:pPr>
            <a:r>
              <a:rPr lang="fr-FR" sz="1200"/>
              <a:t>Absence de coordination.</a:t>
            </a:r>
            <a:endParaRPr lang="fr-FR" sz="1200" b="1"/>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4014677" y="2820725"/>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85953AAA-2A8F-753C-B3FA-6E2B7A2A9793}"/>
              </a:ext>
            </a:extLst>
          </p:cNvPr>
          <p:cNvGrpSpPr/>
          <p:nvPr/>
        </p:nvGrpSpPr>
        <p:grpSpPr>
          <a:xfrm>
            <a:off x="9134819" y="5817496"/>
            <a:ext cx="2517059" cy="350393"/>
            <a:chOff x="9116379" y="4202991"/>
            <a:chExt cx="2517059" cy="350393"/>
          </a:xfrm>
        </p:grpSpPr>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4" tooltip="REX exigence 1.5"/>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sp>
        <p:nvSpPr>
          <p:cNvPr id="16" name="Rectangle : coins arrondis 26">
            <a:extLst>
              <a:ext uri="{FF2B5EF4-FFF2-40B4-BE49-F238E27FC236}">
                <a16:creationId xmlns:a16="http://schemas.microsoft.com/office/drawing/2014/main" id="{0AB450A4-188E-B1D7-86E0-B751D7176A59}"/>
              </a:ext>
            </a:extLst>
          </p:cNvPr>
          <p:cNvSpPr/>
          <p:nvPr/>
        </p:nvSpPr>
        <p:spPr>
          <a:xfrm>
            <a:off x="7178055" y="1936919"/>
            <a:ext cx="4455384" cy="1442624"/>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432327" y="2784232"/>
            <a:ext cx="3924530" cy="369332"/>
          </a:xfrm>
          <a:prstGeom prst="rect">
            <a:avLst/>
          </a:prstGeom>
          <a:noFill/>
        </p:spPr>
        <p:txBody>
          <a:bodyPr wrap="square" lIns="0" tIns="0" rIns="0" bIns="0" rtlCol="0">
            <a:spAutoFit/>
          </a:bodyPr>
          <a:lstStyle/>
          <a:p>
            <a:r>
              <a:rPr lang="fr-FR" sz="1200">
                <a:solidFill>
                  <a:srgbClr val="FED304"/>
                </a:solidFill>
              </a:rPr>
              <a:t>Je respecte les modes opératoires d’arrêt et de démarrage des équipements et installations.</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955001"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5"/>
          <a:stretch>
            <a:fillRect/>
          </a:stretch>
        </p:blipFill>
        <p:spPr>
          <a:xfrm>
            <a:off x="7427614"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936107" y="1939794"/>
            <a:ext cx="0" cy="422375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4023090" y="1939794"/>
            <a:ext cx="0" cy="421245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2" y="1848999"/>
            <a:ext cx="3234461" cy="1846659"/>
          </a:xfrm>
          <a:prstGeom prst="rect">
            <a:avLst/>
          </a:prstGeom>
          <a:noFill/>
          <a:ln>
            <a:noFill/>
          </a:ln>
        </p:spPr>
        <p:txBody>
          <a:bodyPr wrap="square" lIns="0" tIns="0" rIns="0" bIns="0" rtlCol="0">
            <a:spAutoFit/>
          </a:bodyPr>
          <a:lstStyle/>
          <a:p>
            <a:pPr>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L’évent d’une tuyauterie d’essence avait </a:t>
            </a:r>
            <a:br>
              <a:rPr lang="fr-FR" sz="1200"/>
            </a:br>
            <a:r>
              <a:rPr lang="fr-FR" sz="1200"/>
              <a:t>été ouvert pour permettre le remplacement d'une vanne sur le réseau.</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La ligne a ensuite été remise en service sans que l’évent ne soit fermé.</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intervenant a découvert une fuite </a:t>
            </a:r>
            <a:br>
              <a:rPr lang="fr-FR" sz="1200"/>
            </a:br>
            <a:r>
              <a:rPr lang="fr-FR" sz="1200"/>
              <a:t>(2,5 tonnes par heure pendant 8 heures).</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4359721" y="1844428"/>
            <a:ext cx="2344607" cy="769441"/>
          </a:xfrm>
          <a:prstGeom prst="rect">
            <a:avLst/>
          </a:prstGeom>
          <a:noFill/>
          <a:ln>
            <a:noFill/>
          </a:ln>
        </p:spPr>
        <p:txBody>
          <a:bodyPr wrap="square" lIns="0" tIns="0" rIns="0" bIns="0" rtlCol="0">
            <a:spAutoFit/>
          </a:bodyPr>
          <a:lstStyle/>
          <a:p>
            <a:pPr>
              <a:lnSpc>
                <a:spcPct val="150000"/>
              </a:lnSpc>
              <a:spcAft>
                <a:spcPts val="600"/>
              </a:spcAft>
              <a:buClr>
                <a:srgbClr val="FFD400"/>
              </a:buClr>
            </a:pPr>
            <a:r>
              <a:rPr lang="fr-FR" sz="1400" b="1">
                <a:solidFill>
                  <a:srgbClr val="FFD400"/>
                </a:solidFill>
                <a:cs typeface="Arial" panose="020B0604020202020204"/>
              </a:rPr>
              <a:t>CONSÉQUENCES</a:t>
            </a:r>
          </a:p>
          <a:p>
            <a:pPr marL="252000" indent="-252000">
              <a:buClr>
                <a:srgbClr val="FFD400"/>
              </a:buClr>
              <a:buSzPct val="120000"/>
              <a:buFont typeface="Wingdings" pitchFamily="2" charset="2"/>
              <a:buChar char="§"/>
            </a:pPr>
            <a:r>
              <a:rPr lang="fr-FR" sz="1200"/>
              <a:t>Aucune conséquence corporelle réelle (HIPO).</a:t>
            </a:r>
          </a:p>
        </p:txBody>
      </p:sp>
      <p:sp>
        <p:nvSpPr>
          <p:cNvPr id="2" name="Text Placeholder 1">
            <a:extLst>
              <a:ext uri="{FF2B5EF4-FFF2-40B4-BE49-F238E27FC236}">
                <a16:creationId xmlns:a16="http://schemas.microsoft.com/office/drawing/2014/main" id="{393683E1-AC4A-D1D9-9F8A-016A085AFE6A}"/>
              </a:ext>
            </a:extLst>
          </p:cNvPr>
          <p:cNvSpPr>
            <a:spLocks noGrp="1"/>
          </p:cNvSpPr>
          <p:nvPr>
            <p:ph type="body" sz="quarter" idx="13"/>
          </p:nvPr>
        </p:nvSpPr>
        <p:spPr>
          <a:xfrm>
            <a:off x="1847560" y="358638"/>
            <a:ext cx="7555556" cy="481849"/>
          </a:xfrm>
        </p:spPr>
        <p:txBody>
          <a:bodyPr vert="horz" lIns="91440" tIns="45720" rIns="91440" bIns="45720" rtlCol="0" anchor="t">
            <a:noAutofit/>
          </a:bodyPr>
          <a:lstStyle/>
          <a:p>
            <a:pPr marL="0" indent="0">
              <a:buNone/>
            </a:pPr>
            <a:r>
              <a:rPr lang="fr-FR" sz="1800" b="1"/>
              <a:t>5. Je respecte </a:t>
            </a:r>
            <a:r>
              <a:rPr lang="fr-FR" sz="1800"/>
              <a:t>les modes opératoires d’arrêt et de démarrage des équipements et installations.</a:t>
            </a:r>
            <a:endParaRPr lang="fr-FR" sz="1800">
              <a:cs typeface="Arial" panose="020B0604020202020204"/>
            </a:endParaRPr>
          </a:p>
        </p:txBody>
      </p:sp>
      <p:sp>
        <p:nvSpPr>
          <p:cNvPr id="7" name="Text Placeholder 1">
            <a:extLst>
              <a:ext uri="{FF2B5EF4-FFF2-40B4-BE49-F238E27FC236}">
                <a16:creationId xmlns:a16="http://schemas.microsoft.com/office/drawing/2014/main" id="{627C282D-704D-7477-EDA9-34386F379AEB}"/>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PERTE DE CONFINEMENT D'ESSENCE </a:t>
            </a:r>
          </a:p>
        </p:txBody>
      </p:sp>
      <p:cxnSp>
        <p:nvCxnSpPr>
          <p:cNvPr id="9" name="Connecteur droit 8">
            <a:extLst>
              <a:ext uri="{FF2B5EF4-FFF2-40B4-BE49-F238E27FC236}">
                <a16:creationId xmlns:a16="http://schemas.microsoft.com/office/drawing/2014/main" id="{8CBC0442-F08E-7D67-41FE-6F93B99E6AB0}"/>
              </a:ext>
            </a:extLst>
          </p:cNvPr>
          <p:cNvCxnSpPr>
            <a:cxnSpLocks/>
          </p:cNvCxnSpPr>
          <p:nvPr/>
        </p:nvCxnSpPr>
        <p:spPr>
          <a:xfrm>
            <a:off x="485148" y="1148655"/>
            <a:ext cx="9251796"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20" name="Title 2">
            <a:extLst>
              <a:ext uri="{FF2B5EF4-FFF2-40B4-BE49-F238E27FC236}">
                <a16:creationId xmlns:a16="http://schemas.microsoft.com/office/drawing/2014/main" id="{82A35765-942F-3F18-CB17-D605DC34B403}"/>
              </a:ext>
            </a:extLst>
          </p:cNvPr>
          <p:cNvSpPr>
            <a:spLocks noGrp="1"/>
          </p:cNvSpPr>
          <p:nvPr>
            <p:ph type="title"/>
          </p:nvPr>
        </p:nvSpPr>
        <p:spPr>
          <a:xfrm>
            <a:off x="469879" y="242844"/>
            <a:ext cx="1121537" cy="592445"/>
          </a:xfrm>
        </p:spPr>
        <p:txBody>
          <a:bodyPr/>
          <a:lstStyle/>
          <a:p>
            <a:r>
              <a:rPr lang="fr-FR">
                <a:solidFill>
                  <a:srgbClr val="354D56"/>
                </a:solidFill>
              </a:rPr>
              <a:t>REX</a:t>
            </a:r>
          </a:p>
        </p:txBody>
      </p:sp>
      <p:pic>
        <p:nvPicPr>
          <p:cNvPr id="26" name="Image 25">
            <a:extLst>
              <a:ext uri="{FF2B5EF4-FFF2-40B4-BE49-F238E27FC236}">
                <a16:creationId xmlns:a16="http://schemas.microsoft.com/office/drawing/2014/main" id="{08B465AC-EAFA-9626-818B-8156FE9333CD}"/>
              </a:ext>
            </a:extLst>
          </p:cNvPr>
          <p:cNvPicPr>
            <a:picLocks noChangeAspect="1"/>
          </p:cNvPicPr>
          <p:nvPr/>
        </p:nvPicPr>
        <p:blipFill rotWithShape="1">
          <a:blip r:embed="rId6"/>
          <a:srcRect r="900" b="8560"/>
          <a:stretch/>
        </p:blipFill>
        <p:spPr>
          <a:xfrm>
            <a:off x="9134819" y="3623916"/>
            <a:ext cx="2517059" cy="1942552"/>
          </a:xfrm>
          <a:prstGeom prst="roundRect">
            <a:avLst>
              <a:gd name="adj" fmla="val 8594"/>
            </a:avLst>
          </a:prstGeom>
          <a:solidFill>
            <a:srgbClr val="FFFFFF">
              <a:shade val="85000"/>
            </a:srgbClr>
          </a:solidFill>
          <a:ln>
            <a:noFill/>
          </a:ln>
          <a:effectLst>
            <a:reflection endPos="0" dist="5000" dir="5400000" sy="-100000" algn="bl" rotWithShape="0"/>
          </a:effectLst>
        </p:spPr>
      </p:pic>
      <p:cxnSp>
        <p:nvCxnSpPr>
          <p:cNvPr id="36" name="Connecteur droit avec flèche 35">
            <a:extLst>
              <a:ext uri="{FF2B5EF4-FFF2-40B4-BE49-F238E27FC236}">
                <a16:creationId xmlns:a16="http://schemas.microsoft.com/office/drawing/2014/main" id="{D981F8E9-BDF7-16DB-281C-6EDE33349ED4}"/>
              </a:ext>
            </a:extLst>
          </p:cNvPr>
          <p:cNvCxnSpPr>
            <a:cxnSpLocks/>
          </p:cNvCxnSpPr>
          <p:nvPr/>
        </p:nvCxnSpPr>
        <p:spPr>
          <a:xfrm flipV="1">
            <a:off x="8883579" y="4000877"/>
            <a:ext cx="1756792" cy="966144"/>
          </a:xfrm>
          <a:prstGeom prst="straightConnector1">
            <a:avLst/>
          </a:prstGeom>
          <a:ln w="44450">
            <a:solidFill>
              <a:srgbClr val="FFD4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DCF43A4D-E417-4DBD-BF92-5257486DBEDC}"/>
              </a:ext>
            </a:extLst>
          </p:cNvPr>
          <p:cNvSpPr txBox="1"/>
          <p:nvPr/>
        </p:nvSpPr>
        <p:spPr>
          <a:xfrm>
            <a:off x="7997234" y="4813132"/>
            <a:ext cx="730963" cy="307777"/>
          </a:xfrm>
          <a:prstGeom prst="rect">
            <a:avLst/>
          </a:prstGeom>
          <a:noFill/>
        </p:spPr>
        <p:txBody>
          <a:bodyPr wrap="square" lIns="0" tIns="0" rIns="0" bIns="0" rtlCol="0">
            <a:spAutoFit/>
          </a:bodyPr>
          <a:lstStyle/>
          <a:p>
            <a:pPr lvl="0" algn="r"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Source </a:t>
            </a:r>
            <a:b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b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de la </a:t>
            </a:r>
            <a:r>
              <a:rPr lang="en-GB" sz="1000" err="1">
                <a:solidFill>
                  <a:srgbClr val="404040"/>
                </a:solidFill>
                <a:latin typeface="Arial" panose="020B0604020202020204" pitchFamily="34" charset="0"/>
                <a:ea typeface="Times New Roman" panose="02020603050405020304" pitchFamily="18" charset="0"/>
                <a:cs typeface="Times New Roman" panose="02020603050405020304" pitchFamily="18" charset="0"/>
              </a:rPr>
              <a:t>fuite</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64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7" name="Espace réservé du texte 3">
            <a:extLst>
              <a:ext uri="{FF2B5EF4-FFF2-40B4-BE49-F238E27FC236}">
                <a16:creationId xmlns:a16="http://schemas.microsoft.com/office/drawing/2014/main" id="{F523A3C6-83AF-4334-B93A-10CA3B93707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ED304"/>
                </a:solidFill>
              </a:rPr>
              <a:t>02. </a:t>
            </a:r>
            <a:br>
              <a:rPr lang="fr-FR">
                <a:solidFill>
                  <a:srgbClr val="F7941D"/>
                </a:solidFill>
              </a:rPr>
            </a:br>
            <a:r>
              <a:rPr lang="fr-FR" sz="900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14310" y="1052946"/>
            <a:ext cx="7706054" cy="4193309"/>
          </a:xfrm>
          <a:prstGeom prst="roundRect">
            <a:avLst>
              <a:gd name="adj" fmla="val 6998"/>
            </a:avLst>
          </a:prstGeom>
          <a:solidFill>
            <a:srgbClr val="FFD4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La Règle d’or 1 appliquée aux bureaux</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600689" y="1380615"/>
            <a:ext cx="6582729" cy="3570208"/>
          </a:xfrm>
          <a:prstGeom prst="rect">
            <a:avLst/>
          </a:prstGeom>
          <a:noFill/>
        </p:spPr>
        <p:txBody>
          <a:bodyPr wrap="square" lIns="0" tIns="0" rIns="0" bIns="0">
            <a:spAutoFit/>
          </a:bodyPr>
          <a:lstStyle/>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b="1">
                <a:solidFill>
                  <a:srgbClr val="FFD400"/>
                </a:solidFill>
              </a:rPr>
              <a:t>Je ne fume ou ne vapote pas </a:t>
            </a:r>
            <a:r>
              <a:rPr lang="fr-FR" sz="1400">
                <a:solidFill>
                  <a:srgbClr val="7098A7">
                    <a:lumMod val="50000"/>
                  </a:srgbClr>
                </a:solidFill>
                <a:cs typeface="Arial" panose="020B0604020202020204" pitchFamily="34" charset="0"/>
              </a:rPr>
              <a:t>en dehors des zones autorisées.</a:t>
            </a:r>
          </a:p>
          <a:p>
            <a:pPr marL="0" lvl="1" defTabSz="685800">
              <a:spcAft>
                <a:spcPts val="600"/>
              </a:spcAft>
              <a:buClr>
                <a:srgbClr val="FFD400"/>
              </a:buClr>
              <a:buSzPct val="100000"/>
              <a:tabLst>
                <a:tab pos="282575" algn="l"/>
              </a:tabLst>
              <a:defRPr/>
            </a:pPr>
            <a:endParaRPr lang="fr-FR" sz="1400" b="1">
              <a:solidFill>
                <a:srgbClr val="FED304"/>
              </a:solidFill>
            </a:endParaRPr>
          </a:p>
          <a:p>
            <a:pPr marL="0" lvl="1" defTabSz="685800">
              <a:spcAft>
                <a:spcPts val="600"/>
              </a:spcAft>
              <a:buClr>
                <a:srgbClr val="FFD400"/>
              </a:buClr>
              <a:buSzPct val="100000"/>
              <a:tabLst>
                <a:tab pos="282575" algn="l"/>
              </a:tabLst>
              <a:defRPr/>
            </a:pPr>
            <a:endParaRPr lang="fr-FR" sz="1400" b="1">
              <a:solidFill>
                <a:srgbClr val="FED304"/>
              </a:solidFill>
            </a:endParaRPr>
          </a:p>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a:solidFill>
                  <a:srgbClr val="7098A7">
                    <a:lumMod val="50000"/>
                  </a:srgbClr>
                </a:solidFill>
                <a:cs typeface="Arial" panose="020B0604020202020204" pitchFamily="34" charset="0"/>
              </a:rPr>
              <a:t>Les substances psychoactives modifient mon comportement et mon </a:t>
            </a:r>
            <a:r>
              <a:rPr lang="fr-FR" sz="1400"/>
              <a:t>état de conscience (altération de la perception et de la coordination, fatigue…</a:t>
            </a:r>
            <a:r>
              <a:rPr lang="fr-FR" sz="1400">
                <a:solidFill>
                  <a:srgbClr val="7098A7">
                    <a:lumMod val="50000"/>
                  </a:srgbClr>
                </a:solidFill>
                <a:cs typeface="Arial" panose="020B0604020202020204" pitchFamily="34" charset="0"/>
              </a:rPr>
              <a:t>)</a:t>
            </a:r>
          </a:p>
          <a:p>
            <a:pPr marL="534988" lvl="2" indent="-266700" defTabSz="685800">
              <a:spcAft>
                <a:spcPts val="600"/>
              </a:spcAft>
              <a:buClr>
                <a:srgbClr val="FFD400"/>
              </a:buClr>
              <a:buSzPct val="100000"/>
              <a:buFont typeface="Arial" panose="020B0604020202020204" pitchFamily="34" charset="0"/>
              <a:buChar char="•"/>
              <a:defRPr/>
            </a:pPr>
            <a:r>
              <a:rPr lang="fr-FR" sz="1400" b="1">
                <a:solidFill>
                  <a:srgbClr val="FFD400"/>
                </a:solidFill>
                <a:latin typeface="Arial c"/>
                <a:cs typeface="Arial" panose="020B0604020202020204" pitchFamily="34" charset="0"/>
              </a:rPr>
              <a:t>Je ne travaille et ne conduis pas </a:t>
            </a:r>
            <a:r>
              <a:rPr lang="fr-FR" sz="1400">
                <a:solidFill>
                  <a:srgbClr val="7098A7">
                    <a:lumMod val="50000"/>
                  </a:srgbClr>
                </a:solidFill>
                <a:latin typeface="Arial c"/>
                <a:cs typeface="Arial" panose="020B0604020202020204" pitchFamily="34" charset="0"/>
              </a:rPr>
              <a:t>sous l’emprise de l’alcool ou de drogues,</a:t>
            </a:r>
          </a:p>
          <a:p>
            <a:pPr marL="534988" lvl="2" indent="-266700" defTabSz="685800">
              <a:spcAft>
                <a:spcPts val="600"/>
              </a:spcAft>
              <a:buClr>
                <a:srgbClr val="FFD400"/>
              </a:buClr>
              <a:buSzPct val="100000"/>
              <a:buFont typeface="Arial" panose="020B0604020202020204" pitchFamily="34" charset="0"/>
              <a:buChar char="•"/>
              <a:defRPr/>
            </a:pPr>
            <a:r>
              <a:rPr lang="fr-FR" sz="1400" b="1">
                <a:solidFill>
                  <a:srgbClr val="FFD400"/>
                </a:solidFill>
                <a:latin typeface="Arial c"/>
                <a:cs typeface="Arial" panose="020B0604020202020204" pitchFamily="34" charset="0"/>
              </a:rPr>
              <a:t>Je ne consomme pas </a:t>
            </a:r>
            <a:r>
              <a:rPr lang="fr-FR" sz="1400">
                <a:latin typeface="Arial c"/>
                <a:cs typeface="Arial" panose="020B0604020202020204" pitchFamily="34" charset="0"/>
              </a:rPr>
              <a:t>d’alcool ou de drogues au travail,</a:t>
            </a:r>
          </a:p>
          <a:p>
            <a:pPr marL="534988" lvl="2" indent="-266700" defTabSz="685800">
              <a:spcAft>
                <a:spcPts val="600"/>
              </a:spcAft>
              <a:buClr>
                <a:srgbClr val="FFD400"/>
              </a:buClr>
              <a:buSzPct val="100000"/>
              <a:buFont typeface="Arial" panose="020B0604020202020204" pitchFamily="34" charset="0"/>
              <a:buChar char="•"/>
              <a:defRPr/>
            </a:pPr>
            <a:r>
              <a:rPr lang="fr-FR" sz="1400">
                <a:solidFill>
                  <a:srgbClr val="7098A7">
                    <a:lumMod val="50000"/>
                  </a:srgbClr>
                </a:solidFill>
                <a:latin typeface="Arial c"/>
                <a:cs typeface="Arial" panose="020B0604020202020204" pitchFamily="34" charset="0"/>
              </a:rPr>
              <a:t>Je me conforme au </a:t>
            </a:r>
            <a:r>
              <a:rPr lang="fr-FR" sz="1400" b="1">
                <a:solidFill>
                  <a:srgbClr val="FFD400"/>
                </a:solidFill>
                <a:latin typeface="Arial c"/>
                <a:cs typeface="Arial" panose="020B0604020202020204" pitchFamily="34" charset="0"/>
              </a:rPr>
              <a:t>règlement intérieur </a:t>
            </a:r>
            <a:r>
              <a:rPr lang="fr-FR" sz="1400">
                <a:solidFill>
                  <a:srgbClr val="7098A7">
                    <a:lumMod val="50000"/>
                  </a:srgbClr>
                </a:solidFill>
                <a:latin typeface="Arial c"/>
                <a:cs typeface="Arial" panose="020B0604020202020204" pitchFamily="34" charset="0"/>
              </a:rPr>
              <a:t>de mon établissement.</a:t>
            </a:r>
          </a:p>
          <a:p>
            <a:pPr marL="457200" lvl="2" defTabSz="685800">
              <a:spcAft>
                <a:spcPts val="600"/>
              </a:spcAft>
              <a:buClr>
                <a:srgbClr val="FFD400"/>
              </a:buClr>
              <a:buSzPct val="100000"/>
              <a:tabLst>
                <a:tab pos="282575" algn="l"/>
              </a:tabLst>
              <a:defRPr/>
            </a:pPr>
            <a:endParaRPr lang="fr-FR" sz="1400">
              <a:solidFill>
                <a:srgbClr val="374649"/>
              </a:solidFill>
              <a:latin typeface="Arial" panose="020B0604020202020204"/>
            </a:endParaRPr>
          </a:p>
          <a:p>
            <a:pPr marL="252000" lvl="1" indent="-252000" defTabSz="685800">
              <a:spcAft>
                <a:spcPts val="600"/>
              </a:spcAft>
              <a:buClr>
                <a:srgbClr val="FFD400"/>
              </a:buClr>
              <a:buSzPct val="100000"/>
              <a:buFont typeface="Wingdings" panose="05000000000000000000" pitchFamily="2" charset="2"/>
              <a:buChar char="§"/>
              <a:tabLst>
                <a:tab pos="282575" algn="l"/>
              </a:tabLst>
              <a:defRPr/>
            </a:pPr>
            <a:r>
              <a:rPr lang="fr-FR" sz="1400">
                <a:solidFill>
                  <a:srgbClr val="7098A7">
                    <a:lumMod val="50000"/>
                  </a:srgbClr>
                </a:solidFill>
                <a:cs typeface="Arial" panose="020B0604020202020204" pitchFamily="34" charset="0"/>
              </a:rPr>
              <a:t>En cas de </a:t>
            </a:r>
            <a:r>
              <a:rPr lang="fr-FR" sz="1400" b="1">
                <a:solidFill>
                  <a:srgbClr val="FFD400"/>
                </a:solidFill>
              </a:rPr>
              <a:t>situation dégradée</a:t>
            </a:r>
            <a:r>
              <a:rPr lang="fr-FR" sz="1400">
                <a:solidFill>
                  <a:srgbClr val="FFD400"/>
                </a:solidFill>
                <a:cs typeface="Arial" panose="020B0604020202020204" pitchFamily="34" charset="0"/>
              </a:rPr>
              <a:t> </a:t>
            </a:r>
            <a:r>
              <a:rPr lang="fr-FR" sz="1400">
                <a:solidFill>
                  <a:srgbClr val="7098A7">
                    <a:lumMod val="50000"/>
                  </a:srgbClr>
                </a:solidFill>
                <a:cs typeface="Arial" panose="020B0604020202020204" pitchFamily="34" charset="0"/>
              </a:rPr>
              <a:t>: </a:t>
            </a:r>
          </a:p>
          <a:p>
            <a:pPr marL="534988" lvl="2" indent="-266700" defTabSz="685800">
              <a:spcAft>
                <a:spcPts val="600"/>
              </a:spcAft>
              <a:buClr>
                <a:srgbClr val="FFD400"/>
              </a:buClr>
              <a:buSzPct val="100000"/>
              <a:buFont typeface="Arial" panose="020B0604020202020204" pitchFamily="34" charset="0"/>
              <a:buChar char="•"/>
              <a:defRPr/>
            </a:pP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je fais appel au service chargé de la gestion du bâtiment, </a:t>
            </a:r>
          </a:p>
          <a:p>
            <a:pPr marL="534988" lvl="2" indent="-266700" defTabSz="685800">
              <a:spcAft>
                <a:spcPts val="600"/>
              </a:spcAft>
              <a:buClr>
                <a:srgbClr val="FFD400"/>
              </a:buClr>
              <a:buSzPct val="100000"/>
              <a:buFont typeface="Arial" panose="020B0604020202020204" pitchFamily="34" charset="0"/>
              <a:buChar char="•"/>
              <a:defRPr/>
            </a:pP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si la situation revêt un caractère d’urgence (risque important de chute, dalle de faux plafond mouillée…), je contacte le service d’urgence interne.</a:t>
            </a:r>
          </a:p>
        </p:txBody>
      </p:sp>
      <p:sp>
        <p:nvSpPr>
          <p:cNvPr id="21" name="ZoneTexte 20">
            <a:extLst>
              <a:ext uri="{FF2B5EF4-FFF2-40B4-BE49-F238E27FC236}">
                <a16:creationId xmlns:a16="http://schemas.microsoft.com/office/drawing/2014/main" id="{4E64A7A0-7C4C-4793-9CCF-3066432CC412}"/>
              </a:ext>
            </a:extLst>
          </p:cNvPr>
          <p:cNvSpPr txBox="1"/>
          <p:nvPr/>
        </p:nvSpPr>
        <p:spPr>
          <a:xfrm>
            <a:off x="3983672" y="5737856"/>
            <a:ext cx="6592888" cy="400110"/>
          </a:xfrm>
          <a:prstGeom prst="rect">
            <a:avLst/>
          </a:prstGeom>
          <a:noFill/>
        </p:spPr>
        <p:txBody>
          <a:bodyPr wrap="square" lIns="0" tIns="0" rIns="0" bIns="0" rtlCol="0">
            <a:spAutoFit/>
          </a:bodyPr>
          <a:lstStyle/>
          <a:p>
            <a:r>
              <a:rPr lang="fr-FR" sz="2600">
                <a:solidFill>
                  <a:srgbClr val="FFD400"/>
                </a:solidFill>
              </a:rPr>
              <a:t>Au bureau, je suis aussi concerné(e) !</a:t>
            </a:r>
          </a:p>
        </p:txBody>
      </p:sp>
      <p:pic>
        <p:nvPicPr>
          <p:cNvPr id="1026" name="Picture 2">
            <a:extLst>
              <a:ext uri="{FF2B5EF4-FFF2-40B4-BE49-F238E27FC236}">
                <a16:creationId xmlns:a16="http://schemas.microsoft.com/office/drawing/2014/main" id="{4B2606AB-ACAB-4D9B-B2F5-6886ED391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b="9729"/>
          <a:stretch/>
        </p:blipFill>
        <p:spPr bwMode="auto">
          <a:xfrm>
            <a:off x="8397918" y="2516748"/>
            <a:ext cx="1865357" cy="275987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B6D8CC1F-12A3-417F-8406-CF4E585D8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04"/>
          <a:stretch/>
        </p:blipFill>
        <p:spPr bwMode="auto">
          <a:xfrm>
            <a:off x="8351737" y="1099311"/>
            <a:ext cx="1886398" cy="1273515"/>
          </a:xfrm>
          <a:prstGeom prst="roundRect">
            <a:avLst>
              <a:gd name="adj" fmla="val 8594"/>
            </a:avLst>
          </a:prstGeom>
          <a:solidFill>
            <a:srgbClr val="FFFFFF">
              <a:shade val="85000"/>
            </a:srgbClr>
          </a:solidFill>
          <a:ln>
            <a:noFill/>
          </a:ln>
          <a:effectLst/>
        </p:spPr>
      </p:pic>
      <p:pic>
        <p:nvPicPr>
          <p:cNvPr id="5" name="Image 4">
            <a:extLst>
              <a:ext uri="{FF2B5EF4-FFF2-40B4-BE49-F238E27FC236}">
                <a16:creationId xmlns:a16="http://schemas.microsoft.com/office/drawing/2014/main" id="{19400BD3-AA30-7C0F-5AD7-7295FBC56A6D}"/>
              </a:ext>
            </a:extLst>
          </p:cNvPr>
          <p:cNvPicPr>
            <a:picLocks noChangeAspect="1"/>
          </p:cNvPicPr>
          <p:nvPr/>
        </p:nvPicPr>
        <p:blipFill>
          <a:blip r:embed="rId5"/>
          <a:stretch>
            <a:fillRect/>
          </a:stretch>
        </p:blipFill>
        <p:spPr>
          <a:xfrm>
            <a:off x="3149715" y="5552681"/>
            <a:ext cx="715041" cy="715041"/>
          </a:xfrm>
          <a:prstGeom prst="rect">
            <a:avLst/>
          </a:prstGeom>
        </p:spPr>
      </p:pic>
      <p:pic>
        <p:nvPicPr>
          <p:cNvPr id="6" name="Image 5">
            <a:extLst>
              <a:ext uri="{FF2B5EF4-FFF2-40B4-BE49-F238E27FC236}">
                <a16:creationId xmlns:a16="http://schemas.microsoft.com/office/drawing/2014/main" id="{6134114D-01D3-BCD8-2FAE-15768E70257F}"/>
              </a:ext>
            </a:extLst>
          </p:cNvPr>
          <p:cNvPicPr>
            <a:picLocks noChangeAspect="1"/>
          </p:cNvPicPr>
          <p:nvPr/>
        </p:nvPicPr>
        <p:blipFill>
          <a:blip r:embed="rId6"/>
          <a:stretch>
            <a:fillRect/>
          </a:stretch>
        </p:blipFill>
        <p:spPr>
          <a:xfrm>
            <a:off x="702527" y="4168537"/>
            <a:ext cx="673691" cy="673691"/>
          </a:xfrm>
          <a:prstGeom prst="rect">
            <a:avLst/>
          </a:prstGeom>
        </p:spPr>
      </p:pic>
      <p:pic>
        <p:nvPicPr>
          <p:cNvPr id="1040"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828B1CEE-019B-471F-B8A6-AEE7B89873E1}"/>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l="35810" r="36009"/>
          <a:stretch/>
        </p:blipFill>
        <p:spPr bwMode="auto">
          <a:xfrm>
            <a:off x="637309" y="2855193"/>
            <a:ext cx="792082" cy="10056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9734BA48-6C07-4359-83FD-0965D7124B49}"/>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l="69601"/>
          <a:stretch/>
        </p:blipFill>
        <p:spPr bwMode="auto">
          <a:xfrm>
            <a:off x="646546" y="2028539"/>
            <a:ext cx="831273" cy="9783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DB6D3559-5BE9-4017-9B76-F98158AFFFCB}"/>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r="68496"/>
          <a:stretch/>
        </p:blipFill>
        <p:spPr bwMode="auto">
          <a:xfrm>
            <a:off x="602820" y="1182254"/>
            <a:ext cx="878360" cy="99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6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469879" y="829629"/>
            <a:ext cx="11430022" cy="4860000"/>
          </a:xfrm>
        </p:spPr>
        <p:txBody>
          <a:bodyPr/>
          <a:lstStyle/>
          <a:p>
            <a:pPr marL="0" indent="0">
              <a:buNone/>
            </a:pPr>
            <a:endParaRPr lang="fr-FR" sz="1800" b="1">
              <a:solidFill>
                <a:srgbClr val="EE1C25"/>
              </a:solidFill>
              <a:highlight>
                <a:srgbClr val="FFFF00"/>
              </a:highlight>
            </a:endParaRPr>
          </a:p>
          <a:p>
            <a:r>
              <a:rPr lang="fr-FR" sz="1800" b="1">
                <a:solidFill>
                  <a:srgbClr val="FFD400"/>
                </a:solidFill>
              </a:rPr>
              <a:t>Toolbox HSE (livrets et affiches) : </a:t>
            </a:r>
            <a:r>
              <a:rPr lang="fr-FR" sz="1800">
                <a:hlinkClick r:id="rId2"/>
              </a:rPr>
              <a:t>https://toolbox-hse.totalenergies.com/fr</a:t>
            </a:r>
            <a:endParaRPr lang="fr-FR" sz="1800"/>
          </a:p>
          <a:p>
            <a:pPr marL="0" indent="0">
              <a:buNone/>
            </a:pPr>
            <a:endParaRPr lang="fr-FR" sz="1800">
              <a:highlight>
                <a:srgbClr val="FFFF00"/>
              </a:highlight>
            </a:endParaRPr>
          </a:p>
          <a:p>
            <a:r>
              <a:rPr lang="fr-FR" sz="1800" b="1">
                <a:solidFill>
                  <a:srgbClr val="FFD400"/>
                </a:solidFill>
              </a:rPr>
              <a:t>Base REX : </a:t>
            </a:r>
            <a:r>
              <a:rPr lang="fr-FR" sz="1800">
                <a:hlinkClick r:id="rId3"/>
              </a:rPr>
              <a:t>https://totalworkplace.sharepoint.com/sites/GroupHSEREXDataBase/en-us/Pages/REX%20HSE%20Home.aspx</a:t>
            </a:r>
            <a:endParaRPr lang="fr-FR" sz="1800"/>
          </a:p>
          <a:p>
            <a:endParaRPr lang="fr-FR" sz="1800">
              <a:highlight>
                <a:srgbClr val="FFFF00"/>
              </a:highlight>
            </a:endParaRPr>
          </a:p>
          <a:p>
            <a:r>
              <a:rPr lang="fr-FR" sz="1800" b="1" err="1">
                <a:solidFill>
                  <a:srgbClr val="FFD400"/>
                </a:solidFill>
              </a:rPr>
              <a:t>Safety</a:t>
            </a:r>
            <a:r>
              <a:rPr lang="fr-FR" sz="1800" b="1">
                <a:solidFill>
                  <a:srgbClr val="FFD400"/>
                </a:solidFill>
              </a:rPr>
              <a:t>+ (bonnes pratiques par Règle d’or) : </a:t>
            </a:r>
            <a:r>
              <a:rPr lang="fr-FR" sz="1800">
                <a:hlinkClick r:id="rId4"/>
              </a:rPr>
              <a:t>https://safetyplus.totalenergies.com/fr</a:t>
            </a:r>
            <a:endParaRPr lang="fr-FR" sz="1800"/>
          </a:p>
          <a:p>
            <a:pPr lvl="3">
              <a:spcBef>
                <a:spcPts val="1200"/>
              </a:spcBef>
              <a:buClr>
                <a:srgbClr val="FFD400"/>
              </a:buClr>
              <a:buFont typeface="Arial" panose="020B0604020202020204" pitchFamily="34" charset="0"/>
              <a:buChar char="•"/>
            </a:pPr>
            <a:r>
              <a:rPr lang="fr-FR" sz="1200"/>
              <a:t>Quelques bonnes pratiques :  </a:t>
            </a:r>
            <a:r>
              <a:rPr lang="fr-FR" sz="1200">
                <a:hlinkClick r:id="rId5"/>
              </a:rPr>
              <a:t>https://safetyplus.totalenergies.com/fr/contribution/n3wkhd?p_route=wall&amp;p_qs=desc%3Dalcool</a:t>
            </a:r>
            <a:endParaRPr lang="fr-FR" sz="1200"/>
          </a:p>
          <a:p>
            <a:pPr lvl="4">
              <a:spcBef>
                <a:spcPts val="0"/>
              </a:spcBef>
            </a:pPr>
            <a:r>
              <a:rPr lang="fr-FR" sz="1200"/>
              <a:t>			</a:t>
            </a:r>
            <a:r>
              <a:rPr lang="fr-FR" sz="1200">
                <a:hlinkClick r:id="rId6"/>
              </a:rPr>
              <a:t>https://safetyplus.totalenergies.com/fr/contribution/60b9n9?p_route=wall&amp;p_qs=desc%3Ddrogue</a:t>
            </a:r>
            <a:endParaRPr lang="fr-FR" sz="1200"/>
          </a:p>
          <a:p>
            <a:pPr lvl="4">
              <a:spcBef>
                <a:spcPts val="0"/>
              </a:spcBef>
            </a:pPr>
            <a:r>
              <a:rPr lang="fr-FR" sz="1200"/>
              <a:t>			</a:t>
            </a:r>
            <a:r>
              <a:rPr lang="fr-FR" sz="1200">
                <a:hlinkClick r:id="rId7"/>
              </a:rPr>
              <a:t>https://safetyplus.totalenergies.com/fr/contribution/9p8lhu?p_route=wall&amp;p_qs=rules%3D0</a:t>
            </a:r>
            <a:endParaRPr lang="fr-FR" sz="1200"/>
          </a:p>
          <a:p>
            <a:pPr lvl="4"/>
            <a:endParaRPr lang="fr-FR" sz="1200"/>
          </a:p>
          <a:p>
            <a:pPr lvl="4"/>
            <a:endParaRPr lang="fr-FR" sz="1200" i="1"/>
          </a:p>
          <a:p>
            <a:endParaRPr lang="fr-FR" sz="1800" i="1">
              <a:highlight>
                <a:srgbClr val="FFFF00"/>
              </a:highlight>
            </a:endParaRPr>
          </a:p>
          <a:p>
            <a:endParaRPr lang="fr-FR" sz="1800" i="1">
              <a:solidFill>
                <a:srgbClr val="374649"/>
              </a:solidFill>
            </a:endParaRPr>
          </a:p>
          <a:p>
            <a:endParaRPr lang="fr-FR" sz="1800" i="1">
              <a:solidFill>
                <a:srgbClr val="374649"/>
              </a:solidFill>
            </a:endParaRPr>
          </a:p>
          <a:p>
            <a:endParaRPr lang="fr-FR" sz="1400" i="1"/>
          </a:p>
          <a:p>
            <a:endParaRPr lang="fr-FR" sz="1400" i="1"/>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Nos outils et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17</a:t>
            </a:fld>
            <a:endParaRPr lang="fr-FR"/>
          </a:p>
        </p:txBody>
      </p:sp>
    </p:spTree>
    <p:extLst>
      <p:ext uri="{BB962C8B-B14F-4D97-AF65-F5344CB8AC3E}">
        <p14:creationId xmlns:p14="http://schemas.microsoft.com/office/powerpoint/2010/main" val="32795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8" name="Espace réservé du pied de page 3">
            <a:extLst>
              <a:ext uri="{FF2B5EF4-FFF2-40B4-BE49-F238E27FC236}">
                <a16:creationId xmlns:a16="http://schemas.microsoft.com/office/drawing/2014/main" id="{0298E4CB-DA89-4C4B-BBCE-E4ED4E36112D}"/>
              </a:ext>
            </a:extLst>
          </p:cNvPr>
          <p:cNvSpPr>
            <a:spLocks noGrp="1"/>
          </p:cNvSpPr>
          <p:nvPr>
            <p:ph type="ftr" sz="quarter" idx="15"/>
          </p:nvPr>
        </p:nvSpPr>
        <p:spPr>
          <a:xfrm>
            <a:off x="856680" y="6449983"/>
            <a:ext cx="3600000" cy="252000"/>
          </a:xfrm>
        </p:spPr>
        <p:txBody>
          <a:bodyPr/>
          <a:lstStyle/>
          <a:p>
            <a:r>
              <a:rPr lang="fr-FR"/>
              <a:t>Kit de déploiement Règle d'or 1</a:t>
            </a:r>
          </a:p>
        </p:txBody>
      </p:sp>
      <p:sp>
        <p:nvSpPr>
          <p:cNvPr id="10" name="Espace réservé du texte 1">
            <a:extLst>
              <a:ext uri="{FF2B5EF4-FFF2-40B4-BE49-F238E27FC236}">
                <a16:creationId xmlns:a16="http://schemas.microsoft.com/office/drawing/2014/main" id="{99235F30-42B9-0022-0691-64E96C3558E3}"/>
              </a:ext>
            </a:extLst>
          </p:cNvPr>
          <p:cNvSpPr>
            <a:spLocks noGrp="1"/>
          </p:cNvSpPr>
          <p:nvPr>
            <p:ph type="body" sz="quarter" idx="13"/>
          </p:nvPr>
        </p:nvSpPr>
        <p:spPr>
          <a:xfrm>
            <a:off x="469879" y="1249752"/>
            <a:ext cx="9757129" cy="4180088"/>
          </a:xfrm>
        </p:spPr>
        <p:txBody>
          <a:bodyPr/>
          <a:lstStyle/>
          <a:p>
            <a:pPr algn="just">
              <a:spcBef>
                <a:spcPts val="0"/>
              </a:spcBef>
              <a:spcAft>
                <a:spcPts val="600"/>
              </a:spcAft>
              <a:buClr>
                <a:srgbClr val="FFD400"/>
              </a:buClr>
              <a:buFont typeface="Wingdings" pitchFamily="2" charset="2"/>
              <a:buChar char="§"/>
            </a:pPr>
            <a:r>
              <a:rPr lang="fr-FR" sz="1400" b="1">
                <a:solidFill>
                  <a:srgbClr val="FFD400"/>
                </a:solidFill>
              </a:rPr>
              <a:t>Danger : </a:t>
            </a:r>
            <a:r>
              <a:rPr lang="fr-FR" sz="1400"/>
              <a:t>Propriété intrinsèque d’un produit, d’un équipement, d’un procédé, d’une situation ou d’une action pouvant entraîner un dommage aux personnes, à l’environnement et/ou aux biens. </a:t>
            </a:r>
            <a:endParaRPr lang="fr-FR" sz="1400">
              <a:highlight>
                <a:srgbClr val="FFFF00"/>
              </a:highlight>
            </a:endParaRPr>
          </a:p>
          <a:p>
            <a:pPr algn="just">
              <a:spcBef>
                <a:spcPts val="0"/>
              </a:spcBef>
              <a:spcAft>
                <a:spcPts val="600"/>
              </a:spcAft>
              <a:buClr>
                <a:srgbClr val="FFD400"/>
              </a:buClr>
              <a:buFont typeface="Wingdings" pitchFamily="2" charset="2"/>
              <a:buChar char="§"/>
            </a:pPr>
            <a:r>
              <a:rPr lang="fr-FR" sz="1400" b="1">
                <a:solidFill>
                  <a:srgbClr val="FFD400"/>
                </a:solidFill>
              </a:rPr>
              <a:t>Risque : </a:t>
            </a:r>
            <a:r>
              <a:rPr lang="fr-FR" sz="14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a:p>
          <a:p>
            <a:pPr algn="just">
              <a:spcBef>
                <a:spcPts val="0"/>
              </a:spcBef>
              <a:spcAft>
                <a:spcPts val="600"/>
              </a:spcAft>
              <a:buClr>
                <a:srgbClr val="FFD400"/>
              </a:buClr>
              <a:buFont typeface="Wingdings" pitchFamily="2" charset="2"/>
              <a:buChar char="§"/>
            </a:pPr>
            <a:r>
              <a:rPr lang="fr-FR" sz="1400" b="1">
                <a:solidFill>
                  <a:srgbClr val="FFD400"/>
                </a:solidFill>
              </a:rPr>
              <a:t>Evènements HSE :</a:t>
            </a:r>
          </a:p>
          <a:p>
            <a:pPr lvl="1" algn="just">
              <a:spcBef>
                <a:spcPts val="0"/>
              </a:spcBef>
              <a:spcAft>
                <a:spcPts val="600"/>
              </a:spcAft>
              <a:buClr>
                <a:srgbClr val="FFD400"/>
              </a:buClr>
            </a:pPr>
            <a:r>
              <a:rPr lang="fr-FR" sz="1400" b="1">
                <a:solidFill>
                  <a:srgbClr val="FFD400"/>
                </a:solidFill>
              </a:rPr>
              <a:t>Incident : </a:t>
            </a:r>
            <a:r>
              <a:rPr lang="fr-FR" sz="14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FFD400"/>
              </a:buClr>
            </a:pPr>
            <a:r>
              <a:rPr lang="fr-FR" sz="1400" b="1">
                <a:solidFill>
                  <a:srgbClr val="FFD400"/>
                </a:solidFill>
              </a:rPr>
              <a:t>Presqu’accident : </a:t>
            </a:r>
            <a:r>
              <a:rPr lang="fr-FR" sz="14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FFD400"/>
              </a:buClr>
            </a:pPr>
            <a:r>
              <a:rPr lang="fr-FR" sz="1400" b="1">
                <a:solidFill>
                  <a:srgbClr val="FFD400"/>
                </a:solidFill>
              </a:rPr>
              <a:t>Anomalie : </a:t>
            </a:r>
            <a:r>
              <a:rPr lang="fr-FR" sz="1400"/>
              <a:t>Toute situation ou tout comportement anormal(e), incluant les déviations à un standard, une spécification, une procédure ou une règle. </a:t>
            </a:r>
          </a:p>
          <a:p>
            <a:pPr algn="just">
              <a:spcBef>
                <a:spcPts val="0"/>
              </a:spcBef>
              <a:spcAft>
                <a:spcPts val="600"/>
              </a:spcAft>
              <a:buClr>
                <a:srgbClr val="FFD400"/>
              </a:buClr>
              <a:buFont typeface="Wingdings" pitchFamily="2" charset="2"/>
              <a:buChar char="§"/>
            </a:pPr>
            <a:r>
              <a:rPr lang="fr-FR" sz="1400" b="1">
                <a:solidFill>
                  <a:srgbClr val="FFD400"/>
                </a:solidFill>
              </a:rPr>
              <a:t>HIPO (Haut Potentiel) </a:t>
            </a:r>
            <a:r>
              <a:rPr lang="fr-FR" sz="1400" b="1" i="1">
                <a:solidFill>
                  <a:srgbClr val="FFD400"/>
                </a:solidFill>
              </a:rPr>
              <a:t>[slide 6]</a:t>
            </a:r>
            <a:r>
              <a:rPr lang="fr-FR" sz="1400" b="1">
                <a:solidFill>
                  <a:srgbClr val="FFD400"/>
                </a:solidFill>
              </a:rPr>
              <a:t> : </a:t>
            </a:r>
            <a:r>
              <a:rPr lang="fr-FR" sz="14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FFD400"/>
              </a:buClr>
              <a:buFont typeface="Wingdings" pitchFamily="2" charset="2"/>
              <a:buChar char="§"/>
            </a:pPr>
            <a:r>
              <a:rPr lang="fr-FR" sz="1400" b="1">
                <a:solidFill>
                  <a:srgbClr val="FFD400"/>
                </a:solidFill>
              </a:rPr>
              <a:t>REX HSE : </a:t>
            </a:r>
            <a:r>
              <a:rPr lang="fr-FR" sz="14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800"/>
          </a:p>
          <a:p>
            <a:pPr algn="just">
              <a:lnSpc>
                <a:spcPct val="200000"/>
              </a:lnSpc>
              <a:spcBef>
                <a:spcPts val="0"/>
              </a:spcBef>
              <a:spcAft>
                <a:spcPts val="600"/>
              </a:spcAft>
              <a:buClr>
                <a:srgbClr val="FFD400"/>
              </a:buClr>
            </a:pPr>
            <a:endParaRPr lang="fr-FR" sz="1800"/>
          </a:p>
        </p:txBody>
      </p:sp>
      <p:sp>
        <p:nvSpPr>
          <p:cNvPr id="13" name="Titre 2">
            <a:extLst>
              <a:ext uri="{FF2B5EF4-FFF2-40B4-BE49-F238E27FC236}">
                <a16:creationId xmlns:a16="http://schemas.microsoft.com/office/drawing/2014/main" id="{C6EE8585-CE93-74D4-8C98-75127BDE3451}"/>
              </a:ext>
            </a:extLst>
          </p:cNvPr>
          <p:cNvSpPr txBox="1">
            <a:spLocks/>
          </p:cNvSpPr>
          <p:nvPr/>
        </p:nvSpPr>
        <p:spPr>
          <a:xfrm>
            <a:off x="507008" y="395244"/>
            <a:ext cx="972000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Lexique</a:t>
            </a:r>
          </a:p>
        </p:txBody>
      </p:sp>
      <p:sp>
        <p:nvSpPr>
          <p:cNvPr id="15" name="ZoneTexte 14">
            <a:extLst>
              <a:ext uri="{FF2B5EF4-FFF2-40B4-BE49-F238E27FC236}">
                <a16:creationId xmlns:a16="http://schemas.microsoft.com/office/drawing/2014/main" id="{D6F4397B-85F1-9ECD-702E-16DFE6C347FD}"/>
              </a:ext>
            </a:extLst>
          </p:cNvPr>
          <p:cNvSpPr txBox="1"/>
          <p:nvPr/>
        </p:nvSpPr>
        <p:spPr>
          <a:xfrm>
            <a:off x="570797" y="5804877"/>
            <a:ext cx="7370607" cy="307777"/>
          </a:xfrm>
          <a:prstGeom prst="rect">
            <a:avLst/>
          </a:prstGeom>
          <a:noFill/>
        </p:spPr>
        <p:txBody>
          <a:bodyPr wrap="none" lIns="0" tIns="0" rIns="0" bIns="0" rtlCol="0">
            <a:spAutoFit/>
          </a:bodyPr>
          <a:lstStyle/>
          <a:p>
            <a:r>
              <a:rPr lang="fr-FR" sz="1000"/>
              <a:t>* Par exemple, les conséquences corporelles dont le niveau de gravité réelle = 3 correspondent à un accident avec arrêt de travail.</a:t>
            </a:r>
            <a:br>
              <a:rPr lang="fr-FR" sz="1000"/>
            </a:br>
            <a:r>
              <a:rPr lang="fr-FR" sz="1000"/>
              <a:t>** Par exemple, les conséquences corporelles dont le niveau de gravité potentielle = 4 correspondent à un décès.</a:t>
            </a:r>
          </a:p>
        </p:txBody>
      </p:sp>
    </p:spTree>
    <p:extLst>
      <p:ext uri="{BB962C8B-B14F-4D97-AF65-F5344CB8AC3E}">
        <p14:creationId xmlns:p14="http://schemas.microsoft.com/office/powerpoint/2010/main" val="11786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1</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FD400"/>
                </a:solidFill>
              </a:rPr>
              <a:t>01. </a:t>
            </a:r>
            <a:br>
              <a:rPr lang="fr-FR">
                <a:solidFill>
                  <a:srgbClr val="F7941D"/>
                </a:solidFill>
              </a:rPr>
            </a:br>
            <a:r>
              <a:rPr lang="fr-FR" sz="900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EC64854-7229-7B7A-FB5A-83E8889E20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14693" y="1143039"/>
            <a:ext cx="1386870" cy="1386870"/>
          </a:xfrm>
          <a:prstGeom prst="rect">
            <a:avLst/>
          </a:prstGeom>
        </p:spPr>
      </p:pic>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CAE50945-C21E-9D6F-36D9-8301C6A45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91" y="883959"/>
            <a:ext cx="3827139" cy="5410008"/>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814693" y="2703808"/>
            <a:ext cx="4823616" cy="1231106"/>
          </a:xfrm>
          <a:prstGeom prst="rect">
            <a:avLst/>
          </a:prstGeom>
          <a:noFill/>
        </p:spPr>
        <p:txBody>
          <a:bodyPr wrap="square" lIns="0" tIns="0" rIns="0" bIns="0" rtlCol="0">
            <a:spAutoFit/>
          </a:bodyPr>
          <a:lstStyle/>
          <a:p>
            <a:r>
              <a:rPr lang="fr-FR" sz="1600"/>
              <a:t>Le pictogramme de la Règle d’or 1 « Situations </a:t>
            </a:r>
            <a:br>
              <a:rPr lang="fr-FR" sz="1600"/>
            </a:br>
            <a:r>
              <a:rPr lang="fr-FR" sz="1600"/>
              <a:t>à risques » est symbolisé par un panneau d’avertissement qui représente les situations à risques. Il est essentiel de les éviter ou à défaut de les identifier et de les signaler.</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Affiche &amp; </a:t>
            </a:r>
            <a:r>
              <a:rPr lang="fr-FR" err="1">
                <a:solidFill>
                  <a:srgbClr val="354D56"/>
                </a:solidFill>
              </a:rPr>
              <a:t>picto</a:t>
            </a:r>
            <a:endParaRPr lang="fr-FR">
              <a:solidFill>
                <a:srgbClr val="354D56"/>
              </a:solidFill>
            </a:endParaRPr>
          </a:p>
        </p:txBody>
      </p:sp>
      <p:grpSp>
        <p:nvGrpSpPr>
          <p:cNvPr id="11" name="Groupe 10">
            <a:extLst>
              <a:ext uri="{FF2B5EF4-FFF2-40B4-BE49-F238E27FC236}">
                <a16:creationId xmlns:a16="http://schemas.microsoft.com/office/drawing/2014/main" id="{FF36D7D4-BC4A-487F-BB0F-48AA292D91B0}"/>
              </a:ext>
            </a:extLst>
          </p:cNvPr>
          <p:cNvGrpSpPr/>
          <p:nvPr/>
        </p:nvGrpSpPr>
        <p:grpSpPr>
          <a:xfrm>
            <a:off x="6788006" y="4056765"/>
            <a:ext cx="4314103" cy="2321200"/>
            <a:chOff x="6788006" y="4056765"/>
            <a:chExt cx="4314103" cy="2321200"/>
          </a:xfrm>
        </p:grpSpPr>
        <p:pic>
          <p:nvPicPr>
            <p:cNvPr id="5" name="Image 4">
              <a:hlinkClick r:id="rId5"/>
              <a:extLst>
                <a:ext uri="{FF2B5EF4-FFF2-40B4-BE49-F238E27FC236}">
                  <a16:creationId xmlns:a16="http://schemas.microsoft.com/office/drawing/2014/main" id="{FAAB1D95-3E1D-459F-8D2F-111B2A69E5F6}"/>
                </a:ext>
              </a:extLst>
            </p:cNvPr>
            <p:cNvPicPr>
              <a:picLocks noChangeAspect="1"/>
            </p:cNvPicPr>
            <p:nvPr/>
          </p:nvPicPr>
          <p:blipFill>
            <a:blip r:embed="rId6"/>
            <a:stretch>
              <a:fillRect/>
            </a:stretch>
          </p:blipFill>
          <p:spPr>
            <a:xfrm>
              <a:off x="6788006" y="4056765"/>
              <a:ext cx="4314103" cy="2321200"/>
            </a:xfrm>
            <a:prstGeom prst="rect">
              <a:avLst/>
            </a:prstGeom>
          </p:spPr>
        </p:pic>
        <p:grpSp>
          <p:nvGrpSpPr>
            <p:cNvPr id="9" name="Groupe 8">
              <a:extLst>
                <a:ext uri="{FF2B5EF4-FFF2-40B4-BE49-F238E27FC236}">
                  <a16:creationId xmlns:a16="http://schemas.microsoft.com/office/drawing/2014/main" id="{F1DEC0FC-663D-45F5-8E6B-E5C82CFD8968}"/>
                </a:ext>
              </a:extLst>
            </p:cNvPr>
            <p:cNvGrpSpPr/>
            <p:nvPr/>
          </p:nvGrpSpPr>
          <p:grpSpPr>
            <a:xfrm>
              <a:off x="8589822" y="5126183"/>
              <a:ext cx="831272" cy="489527"/>
              <a:chOff x="8589822" y="5126183"/>
              <a:chExt cx="831272" cy="489527"/>
            </a:xfrm>
          </p:grpSpPr>
          <p:sp>
            <p:nvSpPr>
              <p:cNvPr id="6" name="Rectangle : coins arrondis 5">
                <a:hlinkClick r:id="rId5"/>
                <a:extLst>
                  <a:ext uri="{FF2B5EF4-FFF2-40B4-BE49-F238E27FC236}">
                    <a16:creationId xmlns:a16="http://schemas.microsoft.com/office/drawing/2014/main" id="{3500CAB2-BDFA-4F87-8841-37EAEF373124}"/>
                  </a:ext>
                </a:extLst>
              </p:cNvPr>
              <p:cNvSpPr/>
              <p:nvPr/>
            </p:nvSpPr>
            <p:spPr>
              <a:xfrm>
                <a:off x="8589822" y="5126183"/>
                <a:ext cx="831272" cy="489527"/>
              </a:xfrm>
              <a:prstGeom prst="roundRect">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hlinkClick r:id="rId5"/>
                <a:extLst>
                  <a:ext uri="{FF2B5EF4-FFF2-40B4-BE49-F238E27FC236}">
                    <a16:creationId xmlns:a16="http://schemas.microsoft.com/office/drawing/2014/main" id="{C78AD846-7D3C-43F0-A481-1B9E686B57BA}"/>
                  </a:ext>
                </a:extLst>
              </p:cNvPr>
              <p:cNvSpPr/>
              <p:nvPr/>
            </p:nvSpPr>
            <p:spPr>
              <a:xfrm rot="5594061">
                <a:off x="8885387" y="5264727"/>
                <a:ext cx="277091" cy="2124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2339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highlight>
                <a:srgbClr val="FFFF00"/>
              </a:highlight>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197577"/>
            <a:ext cx="9720000" cy="1008000"/>
          </a:xfrm>
        </p:spPr>
        <p:txBody>
          <a:bodyPr/>
          <a:lstStyle/>
          <a:p>
            <a:r>
              <a:rPr lang="fr-FR">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296522" y="1562934"/>
            <a:ext cx="6376780" cy="646331"/>
          </a:xfrm>
          <a:prstGeom prst="rect">
            <a:avLst/>
          </a:prstGeom>
          <a:noFill/>
        </p:spPr>
        <p:txBody>
          <a:bodyPr wrap="square" lIns="0" tIns="0" rIns="0" bIns="0" anchor="t">
            <a:spAutoFit/>
          </a:bodyPr>
          <a:lstStyle/>
          <a:p>
            <a:r>
              <a:rPr lang="fr-FR" sz="1400" i="0">
                <a:solidFill>
                  <a:srgbClr val="202124"/>
                </a:solidFill>
                <a:effectLst/>
                <a:latin typeface="arial"/>
                <a:cs typeface="arial"/>
              </a:rPr>
              <a:t>Toute situation dans laquelle une (</a:t>
            </a:r>
            <a:r>
              <a:rPr lang="fr-FR" sz="1400">
                <a:solidFill>
                  <a:srgbClr val="202124"/>
                </a:solidFill>
                <a:latin typeface="arial"/>
                <a:cs typeface="arial"/>
              </a:rPr>
              <a:t>plusieurs</a:t>
            </a:r>
            <a:r>
              <a:rPr lang="fr-FR" sz="1400" i="0">
                <a:solidFill>
                  <a:srgbClr val="202124"/>
                </a:solidFill>
                <a:effectLst/>
                <a:latin typeface="arial"/>
                <a:cs typeface="arial"/>
              </a:rPr>
              <a:t>) personne(s) est (sont) exposée(s) </a:t>
            </a:r>
            <a:br>
              <a:rPr lang="fr-FR" sz="1400" i="0">
                <a:solidFill>
                  <a:srgbClr val="202124"/>
                </a:solidFill>
                <a:effectLst/>
                <a:latin typeface="arial"/>
                <a:cs typeface="arial"/>
              </a:rPr>
            </a:br>
            <a:r>
              <a:rPr lang="fr-FR" sz="1400" i="0">
                <a:solidFill>
                  <a:srgbClr val="202124"/>
                </a:solidFill>
                <a:effectLst/>
                <a:latin typeface="arial"/>
                <a:cs typeface="arial"/>
              </a:rPr>
              <a:t>à un ou plusieurs dangers pouvant entraîner un dommage immédiat ou à plus long terme.</a:t>
            </a:r>
            <a:endParaRPr lang="fr-FR" sz="1400">
              <a:solidFill>
                <a:srgbClr val="323130"/>
              </a:solidFill>
              <a:latin typeface="arial"/>
              <a:cs typeface="arial"/>
            </a:endParaRPr>
          </a:p>
        </p:txBody>
      </p:sp>
      <p:sp>
        <p:nvSpPr>
          <p:cNvPr id="33" name="ZoneTexte 32">
            <a:extLst>
              <a:ext uri="{FF2B5EF4-FFF2-40B4-BE49-F238E27FC236}">
                <a16:creationId xmlns:a16="http://schemas.microsoft.com/office/drawing/2014/main" id="{356BBA2D-5D86-0045-AEF6-5B351A38C3B3}"/>
              </a:ext>
            </a:extLst>
          </p:cNvPr>
          <p:cNvSpPr txBox="1"/>
          <p:nvPr/>
        </p:nvSpPr>
        <p:spPr>
          <a:xfrm>
            <a:off x="5296522" y="3772407"/>
            <a:ext cx="4981300" cy="246221"/>
          </a:xfrm>
          <a:prstGeom prst="rect">
            <a:avLst/>
          </a:prstGeom>
          <a:noFill/>
        </p:spPr>
        <p:txBody>
          <a:bodyPr wrap="none" lIns="0" tIns="0" rIns="0" bIns="0" rtlCol="0">
            <a:spAutoFit/>
          </a:bodyPr>
          <a:lstStyle/>
          <a:p>
            <a:pPr algn="l"/>
            <a:r>
              <a:rPr lang="fr-FR" sz="1600" b="1">
                <a:solidFill>
                  <a:srgbClr val="FED304"/>
                </a:solidFill>
              </a:rPr>
              <a:t>OPÉRATIONS PEU FREQUENTES OU COMPLEXES</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296522" y="1205577"/>
            <a:ext cx="2394823" cy="246221"/>
          </a:xfrm>
          <a:prstGeom prst="rect">
            <a:avLst/>
          </a:prstGeom>
          <a:noFill/>
        </p:spPr>
        <p:txBody>
          <a:bodyPr wrap="none" lIns="0" tIns="0" rIns="0" bIns="0" rtlCol="0">
            <a:spAutoFit/>
          </a:bodyPr>
          <a:lstStyle/>
          <a:p>
            <a:pPr algn="l"/>
            <a:r>
              <a:rPr lang="fr-FR" sz="1600" b="1">
                <a:solidFill>
                  <a:srgbClr val="FFD400"/>
                </a:solidFill>
              </a:rPr>
              <a:t>SITUATIONS À RISQUES</a:t>
            </a:r>
          </a:p>
        </p:txBody>
      </p:sp>
      <p:sp>
        <p:nvSpPr>
          <p:cNvPr id="47" name="ZoneTexte 46">
            <a:extLst>
              <a:ext uri="{FF2B5EF4-FFF2-40B4-BE49-F238E27FC236}">
                <a16:creationId xmlns:a16="http://schemas.microsoft.com/office/drawing/2014/main" id="{5E0BDEBA-D581-0F40-A63D-C5CEDF0CED61}"/>
              </a:ext>
            </a:extLst>
          </p:cNvPr>
          <p:cNvSpPr txBox="1"/>
          <p:nvPr/>
        </p:nvSpPr>
        <p:spPr>
          <a:xfrm>
            <a:off x="5296522" y="4125147"/>
            <a:ext cx="6376780" cy="2169825"/>
          </a:xfrm>
          <a:prstGeom prst="rect">
            <a:avLst/>
          </a:prstGeom>
          <a:noFill/>
        </p:spPr>
        <p:txBody>
          <a:bodyPr wrap="square" lIns="0" tIns="0" rIns="0" bIns="0" anchor="t">
            <a:spAutoFit/>
          </a:bodyPr>
          <a:lstStyle/>
          <a:p>
            <a:pPr>
              <a:spcAft>
                <a:spcPts val="600"/>
              </a:spcAft>
            </a:pPr>
            <a:r>
              <a:rPr lang="fr-FR" sz="1400"/>
              <a:t>Opérations présentant des</a:t>
            </a:r>
            <a:r>
              <a:rPr lang="fr-FR" sz="1400" b="1"/>
              <a:t> risques HSE importants </a:t>
            </a:r>
            <a:r>
              <a:rPr lang="fr-FR" sz="1400"/>
              <a:t>et répondant à un des critères suivants :</a:t>
            </a:r>
          </a:p>
          <a:p>
            <a:pPr marL="285750" indent="-285750">
              <a:spcAft>
                <a:spcPts val="600"/>
              </a:spcAft>
              <a:buFont typeface="Arial" panose="020B0604020202020204" pitchFamily="34" charset="0"/>
              <a:buChar char="•"/>
            </a:pPr>
            <a:r>
              <a:rPr lang="fr-FR" sz="1400"/>
              <a:t>Opérations </a:t>
            </a:r>
            <a:r>
              <a:rPr lang="fr-FR" sz="1400" b="1"/>
              <a:t>peu fréquentes</a:t>
            </a:r>
            <a:r>
              <a:rPr lang="fr-FR" sz="1400"/>
              <a:t>, par exemple une à deux fois par an voire </a:t>
            </a:r>
            <a:br>
              <a:rPr lang="fr-FR" sz="1400"/>
            </a:br>
            <a:r>
              <a:rPr lang="fr-FR" sz="1400"/>
              <a:t>moins fréquentes, ou réalisées pour la première fois.</a:t>
            </a:r>
            <a:endParaRPr lang="fr-FR" sz="1400">
              <a:cs typeface="Arial"/>
            </a:endParaRPr>
          </a:p>
          <a:p>
            <a:pPr marL="285750" indent="-285750">
              <a:spcAft>
                <a:spcPts val="600"/>
              </a:spcAft>
              <a:buFont typeface="Arial" panose="020B0604020202020204" pitchFamily="34" charset="0"/>
              <a:buChar char="•"/>
            </a:pPr>
            <a:r>
              <a:rPr lang="fr-FR" sz="1400"/>
              <a:t>Opérations impliquant des métiers différents et nécessitant à ce titre </a:t>
            </a:r>
            <a:r>
              <a:rPr lang="fr-FR" sz="1400" b="1"/>
              <a:t>un effort particulier de coordination et de planification.</a:t>
            </a:r>
            <a:endParaRPr lang="fr-FR" sz="1400" b="1">
              <a:cs typeface="Arial"/>
            </a:endParaRPr>
          </a:p>
          <a:p>
            <a:pPr marL="285750" indent="-285750">
              <a:spcAft>
                <a:spcPts val="600"/>
              </a:spcAft>
              <a:buFont typeface="Arial" panose="020B0604020202020204" pitchFamily="34" charset="0"/>
              <a:buChar char="•"/>
            </a:pPr>
            <a:r>
              <a:rPr lang="fr-FR" sz="1400"/>
              <a:t>Opérations </a:t>
            </a:r>
            <a:r>
              <a:rPr lang="fr-FR" sz="1400" b="1"/>
              <a:t>de longue durée </a:t>
            </a:r>
            <a:r>
              <a:rPr lang="fr-FR" sz="1400"/>
              <a:t>pouvant se dérouler </a:t>
            </a:r>
            <a:r>
              <a:rPr lang="fr-FR" sz="1400" b="1"/>
              <a:t>sur plusieurs quarts ou plusieurs jours</a:t>
            </a:r>
            <a:r>
              <a:rPr lang="fr-FR" sz="1400"/>
              <a:t>, impliquant des équipes successives dans </a:t>
            </a:r>
            <a:br>
              <a:rPr lang="fr-FR" sz="1400"/>
            </a:br>
            <a:r>
              <a:rPr lang="fr-FR" sz="1400"/>
              <a:t>leur réalisation, et nécessitant une </a:t>
            </a:r>
            <a:r>
              <a:rPr lang="fr-FR" sz="1400" b="1"/>
              <a:t>gestion particulière </a:t>
            </a:r>
            <a:r>
              <a:rPr lang="fr-FR" sz="1400"/>
              <a:t>de leur relève.</a:t>
            </a:r>
            <a:endParaRPr lang="fr-FR" sz="1400">
              <a:cs typeface="Arial"/>
            </a:endParaRPr>
          </a:p>
        </p:txBody>
      </p:sp>
      <p:sp>
        <p:nvSpPr>
          <p:cNvPr id="12" name="ZoneTexte 11">
            <a:extLst>
              <a:ext uri="{FF2B5EF4-FFF2-40B4-BE49-F238E27FC236}">
                <a16:creationId xmlns:a16="http://schemas.microsoft.com/office/drawing/2014/main" id="{8BE4BDB4-A234-4EA2-ADC6-709E9C5F6CB2}"/>
              </a:ext>
            </a:extLst>
          </p:cNvPr>
          <p:cNvSpPr txBox="1"/>
          <p:nvPr/>
        </p:nvSpPr>
        <p:spPr>
          <a:xfrm>
            <a:off x="5296522" y="2549174"/>
            <a:ext cx="2578398" cy="246221"/>
          </a:xfrm>
          <a:prstGeom prst="rect">
            <a:avLst/>
          </a:prstGeom>
          <a:noFill/>
        </p:spPr>
        <p:txBody>
          <a:bodyPr wrap="none" lIns="0" tIns="0" rIns="0" bIns="0" rtlCol="0">
            <a:spAutoFit/>
          </a:bodyPr>
          <a:lstStyle/>
          <a:p>
            <a:pPr algn="l"/>
            <a:r>
              <a:rPr lang="fr-FR" sz="1600" b="1">
                <a:solidFill>
                  <a:srgbClr val="FFD400"/>
                </a:solidFill>
              </a:rPr>
              <a:t>SITUATIONS DÉGRADÉES</a:t>
            </a:r>
          </a:p>
        </p:txBody>
      </p:sp>
      <p:sp>
        <p:nvSpPr>
          <p:cNvPr id="13" name="ZoneTexte 12">
            <a:extLst>
              <a:ext uri="{FF2B5EF4-FFF2-40B4-BE49-F238E27FC236}">
                <a16:creationId xmlns:a16="http://schemas.microsoft.com/office/drawing/2014/main" id="{5514AC13-1DE5-41E7-A3B9-A67067253819}"/>
              </a:ext>
            </a:extLst>
          </p:cNvPr>
          <p:cNvSpPr txBox="1"/>
          <p:nvPr/>
        </p:nvSpPr>
        <p:spPr>
          <a:xfrm>
            <a:off x="5296522" y="2848655"/>
            <a:ext cx="6376780" cy="861774"/>
          </a:xfrm>
          <a:prstGeom prst="rect">
            <a:avLst/>
          </a:prstGeom>
          <a:noFill/>
        </p:spPr>
        <p:txBody>
          <a:bodyPr wrap="square" lIns="0" tIns="0" rIns="0" bIns="0">
            <a:spAutoFit/>
          </a:bodyPr>
          <a:lstStyle/>
          <a:p>
            <a:r>
              <a:rPr lang="fr-FR" sz="1400"/>
              <a:t>Situations caractérisées par une augmentation temporaire du niveau du risque ayant le potentiel de causer un impact (majeur) sur les personnes, l’environnement et/ou les biens.</a:t>
            </a:r>
          </a:p>
          <a:p>
            <a:pPr algn="just"/>
            <a:endParaRPr lang="fr-FR" sz="1400"/>
          </a:p>
        </p:txBody>
      </p:sp>
      <p:sp>
        <p:nvSpPr>
          <p:cNvPr id="16" name="ZoneTexte 15">
            <a:extLst>
              <a:ext uri="{FF2B5EF4-FFF2-40B4-BE49-F238E27FC236}">
                <a16:creationId xmlns:a16="http://schemas.microsoft.com/office/drawing/2014/main" id="{02DAE087-03D2-4FF8-8F63-54864F5944F4}"/>
              </a:ext>
            </a:extLst>
          </p:cNvPr>
          <p:cNvSpPr txBox="1"/>
          <p:nvPr/>
        </p:nvSpPr>
        <p:spPr>
          <a:xfrm>
            <a:off x="558456" y="2086000"/>
            <a:ext cx="3735248" cy="861774"/>
          </a:xfrm>
          <a:prstGeom prst="rect">
            <a:avLst/>
          </a:prstGeom>
          <a:noFill/>
        </p:spPr>
        <p:txBody>
          <a:bodyPr wrap="square" lIns="0" tIns="0" rIns="0" bIns="0">
            <a:spAutoFit/>
          </a:bodyPr>
          <a:lstStyle/>
          <a:p>
            <a:r>
              <a:rPr lang="fr-FR" sz="1400"/>
              <a:t>Produit naturel ou synthétique, légal ou non, dont la consommation modifie l’état de conscience et a un potentiel d’usage nocif, d’abus ou de dépendance.</a:t>
            </a:r>
          </a:p>
        </p:txBody>
      </p:sp>
      <p:sp>
        <p:nvSpPr>
          <p:cNvPr id="17" name="ZoneTexte 16">
            <a:extLst>
              <a:ext uri="{FF2B5EF4-FFF2-40B4-BE49-F238E27FC236}">
                <a16:creationId xmlns:a16="http://schemas.microsoft.com/office/drawing/2014/main" id="{26868E38-FF08-4909-BB35-0E356B856EDE}"/>
              </a:ext>
            </a:extLst>
          </p:cNvPr>
          <p:cNvSpPr txBox="1"/>
          <p:nvPr/>
        </p:nvSpPr>
        <p:spPr>
          <a:xfrm>
            <a:off x="558456" y="1205577"/>
            <a:ext cx="3735248" cy="738664"/>
          </a:xfrm>
          <a:prstGeom prst="rect">
            <a:avLst/>
          </a:prstGeom>
          <a:noFill/>
        </p:spPr>
        <p:txBody>
          <a:bodyPr wrap="square" lIns="0" tIns="0" rIns="0" bIns="0" rtlCol="0">
            <a:spAutoFit/>
          </a:bodyPr>
          <a:lstStyle/>
          <a:p>
            <a:pPr algn="l"/>
            <a:r>
              <a:rPr lang="fr-FR" sz="1600" b="1">
                <a:solidFill>
                  <a:srgbClr val="FFD400"/>
                </a:solidFill>
              </a:rPr>
              <a:t>PRODUIT PSYCHOACTIF </a:t>
            </a:r>
            <a:br>
              <a:rPr lang="fr-FR" sz="1600" b="1">
                <a:solidFill>
                  <a:srgbClr val="FFD400"/>
                </a:solidFill>
              </a:rPr>
            </a:br>
            <a:r>
              <a:rPr lang="fr-FR" sz="1600" b="1">
                <a:solidFill>
                  <a:srgbClr val="FFD400"/>
                </a:solidFill>
              </a:rPr>
              <a:t>OU PSYCHOTROPE </a:t>
            </a:r>
            <a:br>
              <a:rPr lang="fr-FR" sz="1600" b="1">
                <a:solidFill>
                  <a:srgbClr val="FFD400"/>
                </a:solidFill>
              </a:rPr>
            </a:br>
            <a:r>
              <a:rPr lang="fr-FR" sz="1600" b="1">
                <a:solidFill>
                  <a:srgbClr val="FFD400"/>
                </a:solidFill>
              </a:rPr>
              <a:t>(DONT ALCOOL ET DROGUES)</a:t>
            </a:r>
          </a:p>
        </p:txBody>
      </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10;&#10;Description générée automatiquement">
            <a:extLst>
              <a:ext uri="{FF2B5EF4-FFF2-40B4-BE49-F238E27FC236}">
                <a16:creationId xmlns:a16="http://schemas.microsoft.com/office/drawing/2014/main" id="{122295E0-86E8-2EE9-C067-2B6F20B8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81" y="853236"/>
            <a:ext cx="3903598" cy="5507096"/>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L’essentiel de la Règle d’or 1</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2" name="Text Placeholder 1">
            <a:extLst>
              <a:ext uri="{FF2B5EF4-FFF2-40B4-BE49-F238E27FC236}">
                <a16:creationId xmlns:a16="http://schemas.microsoft.com/office/drawing/2014/main" id="{01089D91-C2A4-4B17-B977-226ABFF4E31E}"/>
              </a:ext>
            </a:extLst>
          </p:cNvPr>
          <p:cNvSpPr txBox="1">
            <a:spLocks/>
          </p:cNvSpPr>
          <p:nvPr/>
        </p:nvSpPr>
        <p:spPr>
          <a:xfrm>
            <a:off x="6423908" y="1701117"/>
            <a:ext cx="4563799" cy="525943"/>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indent="0">
              <a:buNone/>
            </a:pPr>
            <a:r>
              <a:rPr lang="fr-FR" sz="1400" b="1">
                <a:solidFill>
                  <a:srgbClr val="50656A"/>
                </a:solidFill>
              </a:rPr>
              <a:t>Ce qui évolue par rapport à la version 2017 </a:t>
            </a:r>
            <a:br>
              <a:rPr lang="fr-FR" sz="1400" b="1">
                <a:solidFill>
                  <a:srgbClr val="50656A"/>
                </a:solidFill>
              </a:rPr>
            </a:br>
            <a:r>
              <a:rPr lang="fr-FR" sz="1400" b="1">
                <a:solidFill>
                  <a:srgbClr val="50656A"/>
                </a:solidFill>
              </a:rPr>
              <a:t>des Règles d’or :</a:t>
            </a:r>
          </a:p>
        </p:txBody>
      </p:sp>
      <p:sp>
        <p:nvSpPr>
          <p:cNvPr id="11" name="Text Placeholder 1">
            <a:extLst>
              <a:ext uri="{FF2B5EF4-FFF2-40B4-BE49-F238E27FC236}">
                <a16:creationId xmlns:a16="http://schemas.microsoft.com/office/drawing/2014/main" id="{B3A92DF3-C87A-4BBF-9EC0-395DB8F512D4}"/>
              </a:ext>
            </a:extLst>
          </p:cNvPr>
          <p:cNvSpPr txBox="1">
            <a:spLocks/>
          </p:cNvSpPr>
          <p:nvPr/>
        </p:nvSpPr>
        <p:spPr>
          <a:xfrm>
            <a:off x="6430882" y="2397043"/>
            <a:ext cx="5510808" cy="3454326"/>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Clr>
                <a:srgbClr val="FFD400"/>
              </a:buClr>
              <a:buFont typeface="Wingdings" panose="05000000000000000000" pitchFamily="2" charset="2"/>
              <a:buChar char="§"/>
            </a:pPr>
            <a:r>
              <a:rPr lang="fr-FR" sz="1400" b="1">
                <a:solidFill>
                  <a:srgbClr val="FFD400"/>
                </a:solidFill>
              </a:rPr>
              <a:t>Mention du vapotage : </a:t>
            </a:r>
          </a:p>
          <a:p>
            <a:pPr marL="288000" lvl="3">
              <a:spcAft>
                <a:spcPts val="600"/>
              </a:spcAft>
              <a:buClr>
                <a:srgbClr val="FFD400"/>
              </a:buClr>
            </a:pPr>
            <a:r>
              <a:rPr lang="fr-FR" sz="1300"/>
              <a:t>Tout comme la cigarette, la cigarette électronique étant un point d’ignition potentiel, elle ne doit pas être utilisée en dehors des zones autorisées.</a:t>
            </a:r>
          </a:p>
          <a:p>
            <a:pPr marL="0" lvl="2" algn="just">
              <a:buClr>
                <a:srgbClr val="FFD400"/>
              </a:buClr>
            </a:pPr>
            <a:endParaRPr lang="fr-FR" sz="1400"/>
          </a:p>
          <a:p>
            <a:pPr marL="285750" lvl="2" indent="-285750" algn="just">
              <a:spcAft>
                <a:spcPts val="600"/>
              </a:spcAft>
              <a:buClr>
                <a:srgbClr val="FFD400"/>
              </a:buClr>
              <a:buFont typeface="Wingdings" panose="05000000000000000000" pitchFamily="2" charset="2"/>
              <a:buChar char="§"/>
            </a:pPr>
            <a:r>
              <a:rPr lang="fr-FR" sz="1400" b="1">
                <a:solidFill>
                  <a:srgbClr val="FFD400"/>
                </a:solidFill>
              </a:rPr>
              <a:t>Mention du fait de sécuriser les situations dégradées : </a:t>
            </a:r>
          </a:p>
          <a:p>
            <a:pPr marL="288000" lvl="3">
              <a:spcAft>
                <a:spcPts val="600"/>
              </a:spcAft>
              <a:buClr>
                <a:srgbClr val="FFD400"/>
              </a:buClr>
            </a:pPr>
            <a:r>
              <a:rPr lang="fr-FR" sz="1300"/>
              <a:t>Il est nécessaire de sécuriser immédiatement les situations dégradées de manière adaptée, sans se mettre en danger, </a:t>
            </a:r>
            <a:br>
              <a:rPr lang="fr-FR" sz="1300"/>
            </a:br>
            <a:r>
              <a:rPr lang="fr-FR" sz="1300"/>
              <a:t>en attendant la mise en place de mesures correctives définitives.</a:t>
            </a:r>
            <a:endParaRPr lang="fr-FR" sz="800"/>
          </a:p>
          <a:p>
            <a:pPr marL="285750" lvl="2" indent="-285750" algn="just">
              <a:spcAft>
                <a:spcPts val="600"/>
              </a:spcAft>
              <a:buClr>
                <a:srgbClr val="FFD400"/>
              </a:buClr>
              <a:buFont typeface="Wingdings" panose="05000000000000000000" pitchFamily="2" charset="2"/>
              <a:buChar char="§"/>
            </a:pPr>
            <a:endParaRPr lang="fr-FR" sz="1400" b="1">
              <a:solidFill>
                <a:srgbClr val="FED304"/>
              </a:solidFill>
            </a:endParaRPr>
          </a:p>
          <a:p>
            <a:pPr marL="285750" lvl="2" indent="-285750" algn="just">
              <a:spcAft>
                <a:spcPts val="600"/>
              </a:spcAft>
              <a:buClr>
                <a:srgbClr val="FFD400"/>
              </a:buClr>
              <a:buFont typeface="Wingdings" panose="05000000000000000000" pitchFamily="2" charset="2"/>
              <a:buChar char="§"/>
            </a:pPr>
            <a:r>
              <a:rPr lang="fr-FR" sz="1400" b="1">
                <a:solidFill>
                  <a:srgbClr val="FFD400"/>
                </a:solidFill>
              </a:rPr>
              <a:t>Mention du fait de connaître les risques avant d’effectuer une opération peu fréquente ou complexe :</a:t>
            </a:r>
          </a:p>
          <a:p>
            <a:pPr marL="288000" lvl="3">
              <a:spcAft>
                <a:spcPts val="600"/>
              </a:spcAft>
              <a:buClr>
                <a:srgbClr val="FFD400"/>
              </a:buClr>
            </a:pPr>
            <a:r>
              <a:rPr lang="fr-FR" sz="1300"/>
              <a:t>Il est essentiel que chaque intervenant connaisse les risques préalablement identifiés et associés aux opérations à réaliser, d’autant plus si elles sont peu fréquentes ou complexes.</a:t>
            </a:r>
            <a:endParaRPr lang="fr-FR" sz="1400" i="1">
              <a:highlight>
                <a:srgbClr val="FFFF00"/>
              </a:highlight>
            </a:endParaRPr>
          </a:p>
        </p:txBody>
      </p:sp>
    </p:spTree>
    <p:extLst>
      <p:ext uri="{BB962C8B-B14F-4D97-AF65-F5344CB8AC3E}">
        <p14:creationId xmlns:p14="http://schemas.microsoft.com/office/powerpoint/2010/main" val="73346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2678838" cy="552001"/>
          </a:xfrm>
        </p:spPr>
        <p:txBody>
          <a:bodyPr/>
          <a:lstStyle/>
          <a:p>
            <a:r>
              <a:rPr lang="fr-FR">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FFD400"/>
                </a:solidFill>
              </a:rPr>
              <a:t>ACCIDENTOLOGIE DANS LA COMPAGNIE OÙ UNE EXIGENCE DE LA RÈGLE D’OR 1 A ÉTÉ ENFREINTE </a:t>
            </a:r>
            <a:endParaRPr lang="en-US" sz="1500" b="1">
              <a:solidFill>
                <a:srgbClr val="FFD400"/>
              </a:solidFill>
            </a:endParaRP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Décès*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FD400"/>
                </a:solidFill>
                <a:latin typeface="Arial MT Light" pitchFamily="2"/>
                <a:cs typeface="Arial" panose="020B0604020202020204" pitchFamily="34" charset="0"/>
              </a:rPr>
              <a:t>6</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FD400"/>
                </a:solidFill>
                <a:latin typeface="Arial MT Light" pitchFamily="2"/>
                <a:cs typeface="Arial" panose="020B0604020202020204" pitchFamily="34" charset="0"/>
              </a:rPr>
              <a:t>24</a:t>
            </a:r>
            <a:endParaRPr lang="fr-FR" sz="3000" spc="25">
              <a:solidFill>
                <a:srgbClr val="FFD400"/>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FD400"/>
                </a:solidFill>
                <a:latin typeface="Arial MT Light" pitchFamily="2"/>
                <a:cs typeface="Arial" panose="020B0604020202020204" pitchFamily="34" charset="0"/>
              </a:rPr>
              <a:t>55</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2" y="1357793"/>
            <a:ext cx="5511467" cy="230832"/>
          </a:xfrm>
          <a:prstGeom prst="rect">
            <a:avLst/>
          </a:prstGeom>
          <a:noFill/>
        </p:spPr>
        <p:txBody>
          <a:bodyPr wrap="square" lIns="0" tIns="0" rIns="0" bIns="0">
            <a:spAutoFit/>
          </a:bodyPr>
          <a:lstStyle/>
          <a:p>
            <a:r>
              <a:rPr lang="fr-FR" sz="1500" b="1">
                <a:solidFill>
                  <a:srgbClr val="FFD400"/>
                </a:solidFill>
              </a:rPr>
              <a:t>PRINCIPAUX RISQUES LIES AUX SITUATIONS A RISQUES </a:t>
            </a:r>
          </a:p>
        </p:txBody>
      </p:sp>
      <p:sp>
        <p:nvSpPr>
          <p:cNvPr id="20" name="object 2">
            <a:extLst>
              <a:ext uri="{FF2B5EF4-FFF2-40B4-BE49-F238E27FC236}">
                <a16:creationId xmlns:a16="http://schemas.microsoft.com/office/drawing/2014/main" id="{CC0B889B-5230-4999-828B-9FAECD06F701}"/>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Période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Période 2017-2021</a:t>
            </a:r>
          </a:p>
        </p:txBody>
      </p:sp>
      <p:sp>
        <p:nvSpPr>
          <p:cNvPr id="22" name="object 2">
            <a:extLst>
              <a:ext uri="{FF2B5EF4-FFF2-40B4-BE49-F238E27FC236}">
                <a16:creationId xmlns:a16="http://schemas.microsoft.com/office/drawing/2014/main" id="{F63342E0-CDAE-468F-A6AD-F7F827630D8F}"/>
              </a:ext>
            </a:extLst>
          </p:cNvPr>
          <p:cNvSpPr txBox="1"/>
          <p:nvPr/>
        </p:nvSpPr>
        <p:spPr>
          <a:xfrm>
            <a:off x="5458078" y="4366541"/>
            <a:ext cx="2509015"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Chute de plain-pied </a:t>
            </a:r>
            <a:br>
              <a:rPr lang="fr-FR" sz="1400"/>
            </a:br>
            <a:r>
              <a:rPr lang="fr-FR" sz="1400"/>
              <a:t>ou de hauteur</a:t>
            </a:r>
          </a:p>
        </p:txBody>
      </p:sp>
      <p:sp>
        <p:nvSpPr>
          <p:cNvPr id="23" name="object 2">
            <a:extLst>
              <a:ext uri="{FF2B5EF4-FFF2-40B4-BE49-F238E27FC236}">
                <a16:creationId xmlns:a16="http://schemas.microsoft.com/office/drawing/2014/main" id="{EA94D93E-8F16-4CE7-B9F0-B26DE5225A57}"/>
              </a:ext>
            </a:extLst>
          </p:cNvPr>
          <p:cNvSpPr txBox="1"/>
          <p:nvPr/>
        </p:nvSpPr>
        <p:spPr>
          <a:xfrm>
            <a:off x="9213818" y="2405675"/>
            <a:ext cx="2727089"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Électrocution</a:t>
            </a:r>
          </a:p>
        </p:txBody>
      </p:sp>
      <p:sp>
        <p:nvSpPr>
          <p:cNvPr id="29" name="object 2">
            <a:extLst>
              <a:ext uri="{FF2B5EF4-FFF2-40B4-BE49-F238E27FC236}">
                <a16:creationId xmlns:a16="http://schemas.microsoft.com/office/drawing/2014/main" id="{ED2BB3DA-E201-447B-B09F-D4517D0370BD}"/>
              </a:ext>
            </a:extLst>
          </p:cNvPr>
          <p:cNvSpPr txBox="1"/>
          <p:nvPr/>
        </p:nvSpPr>
        <p:spPr>
          <a:xfrm>
            <a:off x="9213818" y="3229894"/>
            <a:ext cx="1995467"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Projections (fluides, objets) par des systèmes sous pression</a:t>
            </a:r>
          </a:p>
        </p:txBody>
      </p:sp>
      <p:sp>
        <p:nvSpPr>
          <p:cNvPr id="30" name="object 2">
            <a:extLst>
              <a:ext uri="{FF2B5EF4-FFF2-40B4-BE49-F238E27FC236}">
                <a16:creationId xmlns:a16="http://schemas.microsoft.com/office/drawing/2014/main" id="{BFA5B810-1C9E-4E4E-B415-C2C2AFC2F1F9}"/>
              </a:ext>
            </a:extLst>
          </p:cNvPr>
          <p:cNvSpPr txBox="1"/>
          <p:nvPr/>
        </p:nvSpPr>
        <p:spPr>
          <a:xfrm>
            <a:off x="9213818" y="4150075"/>
            <a:ext cx="2267285" cy="87459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Happement, écrasement ou coincement lié à des équipements en opération ou à des énergies stockées</a:t>
            </a:r>
          </a:p>
        </p:txBody>
      </p:sp>
      <p:sp>
        <p:nvSpPr>
          <p:cNvPr id="33" name="object 2">
            <a:extLst>
              <a:ext uri="{FF2B5EF4-FFF2-40B4-BE49-F238E27FC236}">
                <a16:creationId xmlns:a16="http://schemas.microsoft.com/office/drawing/2014/main" id="{A2494725-CC3A-40D5-9F5E-7F635FC801F5}"/>
              </a:ext>
            </a:extLst>
          </p:cNvPr>
          <p:cNvSpPr txBox="1"/>
          <p:nvPr/>
        </p:nvSpPr>
        <p:spPr>
          <a:xfrm>
            <a:off x="9213818" y="5173569"/>
            <a:ext cx="1995467" cy="87459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Collision, écrasement, happement avec un objet ou un équipement en mouvement</a:t>
            </a:r>
          </a:p>
        </p:txBody>
      </p:sp>
      <p:sp>
        <p:nvSpPr>
          <p:cNvPr id="38" name="ZoneTexte 37">
            <a:extLst>
              <a:ext uri="{FF2B5EF4-FFF2-40B4-BE49-F238E27FC236}">
                <a16:creationId xmlns:a16="http://schemas.microsoft.com/office/drawing/2014/main" id="{AD6ACFA9-3E7A-4222-B9E7-1B75767F2D43}"/>
              </a:ext>
            </a:extLst>
          </p:cNvPr>
          <p:cNvSpPr txBox="1"/>
          <p:nvPr/>
        </p:nvSpPr>
        <p:spPr>
          <a:xfrm>
            <a:off x="6243447" y="5349706"/>
            <a:ext cx="1611977" cy="523220"/>
          </a:xfrm>
          <a:prstGeom prst="rect">
            <a:avLst/>
          </a:prstGeom>
          <a:noFill/>
        </p:spPr>
        <p:txBody>
          <a:bodyPr wrap="square" rtlCol="0">
            <a:spAutoFit/>
          </a:bodyPr>
          <a:lstStyle/>
          <a:p>
            <a:pPr defTabSz="457200">
              <a:defRPr/>
            </a:pPr>
            <a:r>
              <a:rPr lang="fr-FR" sz="1400"/>
              <a:t>Incendie </a:t>
            </a:r>
            <a:br>
              <a:rPr lang="fr-FR" sz="1400"/>
            </a:br>
            <a:r>
              <a:rPr lang="fr-FR" sz="1400"/>
              <a:t>et explosion</a:t>
            </a:r>
          </a:p>
        </p:txBody>
      </p:sp>
      <p:sp>
        <p:nvSpPr>
          <p:cNvPr id="37" name="object 2">
            <a:extLst>
              <a:ext uri="{FF2B5EF4-FFF2-40B4-BE49-F238E27FC236}">
                <a16:creationId xmlns:a16="http://schemas.microsoft.com/office/drawing/2014/main" id="{720EB7A6-8220-458C-9551-7EAE8B9E6F12}"/>
              </a:ext>
            </a:extLst>
          </p:cNvPr>
          <p:cNvSpPr txBox="1"/>
          <p:nvPr/>
        </p:nvSpPr>
        <p:spPr>
          <a:xfrm>
            <a:off x="5458078" y="3450994"/>
            <a:ext cx="2509015"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Accident de la route</a:t>
            </a:r>
          </a:p>
        </p:txBody>
      </p:sp>
      <p:sp>
        <p:nvSpPr>
          <p:cNvPr id="44" name="object 2">
            <a:extLst>
              <a:ext uri="{FF2B5EF4-FFF2-40B4-BE49-F238E27FC236}">
                <a16:creationId xmlns:a16="http://schemas.microsoft.com/office/drawing/2014/main" id="{1C223CC5-6EAF-4A7C-8FC8-ED6D06C0B507}"/>
              </a:ext>
            </a:extLst>
          </p:cNvPr>
          <p:cNvSpPr txBox="1"/>
          <p:nvPr/>
        </p:nvSpPr>
        <p:spPr>
          <a:xfrm>
            <a:off x="5458078" y="2090927"/>
            <a:ext cx="2509015" cy="87459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Modification du comportement, de l’état de conscience liée </a:t>
            </a:r>
            <a:br>
              <a:rPr lang="fr-FR" sz="1400"/>
            </a:br>
            <a:r>
              <a:rPr lang="fr-FR" sz="1400"/>
              <a:t>à la consommation d’alcool </a:t>
            </a:r>
            <a:br>
              <a:rPr lang="fr-FR" sz="1400"/>
            </a:br>
            <a:r>
              <a:rPr lang="fr-FR" sz="1400"/>
              <a:t>ou de drogues</a:t>
            </a:r>
          </a:p>
        </p:txBody>
      </p:sp>
      <p:pic>
        <p:nvPicPr>
          <p:cNvPr id="2" name="Image 1">
            <a:extLst>
              <a:ext uri="{FF2B5EF4-FFF2-40B4-BE49-F238E27FC236}">
                <a16:creationId xmlns:a16="http://schemas.microsoft.com/office/drawing/2014/main" id="{B9E0D9D5-AD55-7358-2CA6-D9B234760876}"/>
              </a:ext>
            </a:extLst>
          </p:cNvPr>
          <p:cNvPicPr>
            <a:picLocks noChangeAspect="1"/>
          </p:cNvPicPr>
          <p:nvPr/>
        </p:nvPicPr>
        <p:blipFill>
          <a:blip r:embed="rId3"/>
          <a:stretch>
            <a:fillRect/>
          </a:stretch>
        </p:blipFill>
        <p:spPr>
          <a:xfrm>
            <a:off x="520634" y="3615815"/>
            <a:ext cx="712332" cy="712332"/>
          </a:xfrm>
          <a:prstGeom prst="rect">
            <a:avLst/>
          </a:prstGeom>
        </p:spPr>
      </p:pic>
      <p:pic>
        <p:nvPicPr>
          <p:cNvPr id="7" name="Image 6">
            <a:extLst>
              <a:ext uri="{FF2B5EF4-FFF2-40B4-BE49-F238E27FC236}">
                <a16:creationId xmlns:a16="http://schemas.microsoft.com/office/drawing/2014/main" id="{731D84DB-9ECA-6194-A9D0-EFE6220D5C64}"/>
              </a:ext>
            </a:extLst>
          </p:cNvPr>
          <p:cNvPicPr>
            <a:picLocks noChangeAspect="1"/>
          </p:cNvPicPr>
          <p:nvPr/>
        </p:nvPicPr>
        <p:blipFill>
          <a:blip r:embed="rId4"/>
          <a:stretch>
            <a:fillRect/>
          </a:stretch>
        </p:blipFill>
        <p:spPr>
          <a:xfrm>
            <a:off x="521148" y="2702278"/>
            <a:ext cx="710463" cy="710463"/>
          </a:xfrm>
          <a:prstGeom prst="rect">
            <a:avLst/>
          </a:prstGeom>
        </p:spPr>
      </p:pic>
      <p:pic>
        <p:nvPicPr>
          <p:cNvPr id="9" name="Image 8">
            <a:extLst>
              <a:ext uri="{FF2B5EF4-FFF2-40B4-BE49-F238E27FC236}">
                <a16:creationId xmlns:a16="http://schemas.microsoft.com/office/drawing/2014/main" id="{F7AEDD03-8059-F72E-B993-CB90A0B100E2}"/>
              </a:ext>
            </a:extLst>
          </p:cNvPr>
          <p:cNvPicPr>
            <a:picLocks noChangeAspect="1"/>
          </p:cNvPicPr>
          <p:nvPr/>
        </p:nvPicPr>
        <p:blipFill>
          <a:blip r:embed="rId5"/>
          <a:stretch>
            <a:fillRect/>
          </a:stretch>
        </p:blipFill>
        <p:spPr>
          <a:xfrm>
            <a:off x="520634" y="4551083"/>
            <a:ext cx="710463" cy="710463"/>
          </a:xfrm>
          <a:prstGeom prst="rect">
            <a:avLst/>
          </a:prstGeom>
        </p:spPr>
      </p:pic>
      <p:pic>
        <p:nvPicPr>
          <p:cNvPr id="11" name="Image 10">
            <a:extLst>
              <a:ext uri="{FF2B5EF4-FFF2-40B4-BE49-F238E27FC236}">
                <a16:creationId xmlns:a16="http://schemas.microsoft.com/office/drawing/2014/main" id="{FF3212BD-63D1-E87D-912E-901413092291}"/>
              </a:ext>
            </a:extLst>
          </p:cNvPr>
          <p:cNvPicPr>
            <a:picLocks noChangeAspect="1"/>
          </p:cNvPicPr>
          <p:nvPr/>
        </p:nvPicPr>
        <p:blipFill>
          <a:blip r:embed="rId6"/>
          <a:stretch>
            <a:fillRect/>
          </a:stretch>
        </p:blipFill>
        <p:spPr>
          <a:xfrm>
            <a:off x="4623042" y="5253795"/>
            <a:ext cx="715938" cy="715938"/>
          </a:xfrm>
          <a:prstGeom prst="rect">
            <a:avLst/>
          </a:prstGeom>
        </p:spPr>
      </p:pic>
      <p:pic>
        <p:nvPicPr>
          <p:cNvPr id="15" name="Image 14">
            <a:extLst>
              <a:ext uri="{FF2B5EF4-FFF2-40B4-BE49-F238E27FC236}">
                <a16:creationId xmlns:a16="http://schemas.microsoft.com/office/drawing/2014/main" id="{09DFBE68-3F2E-93C0-679B-401A46F50F6F}"/>
              </a:ext>
            </a:extLst>
          </p:cNvPr>
          <p:cNvPicPr>
            <a:picLocks noChangeAspect="1"/>
          </p:cNvPicPr>
          <p:nvPr/>
        </p:nvPicPr>
        <p:blipFill>
          <a:blip r:embed="rId7"/>
          <a:stretch>
            <a:fillRect/>
          </a:stretch>
        </p:blipFill>
        <p:spPr>
          <a:xfrm>
            <a:off x="5434348" y="5253795"/>
            <a:ext cx="715042" cy="715042"/>
          </a:xfrm>
          <a:prstGeom prst="rect">
            <a:avLst/>
          </a:prstGeom>
        </p:spPr>
      </p:pic>
      <p:pic>
        <p:nvPicPr>
          <p:cNvPr id="17" name="Image 16">
            <a:extLst>
              <a:ext uri="{FF2B5EF4-FFF2-40B4-BE49-F238E27FC236}">
                <a16:creationId xmlns:a16="http://schemas.microsoft.com/office/drawing/2014/main" id="{43A42169-6B56-F02D-CA44-0E065A8AE98E}"/>
              </a:ext>
            </a:extLst>
          </p:cNvPr>
          <p:cNvPicPr>
            <a:picLocks noChangeAspect="1"/>
          </p:cNvPicPr>
          <p:nvPr/>
        </p:nvPicPr>
        <p:blipFill>
          <a:blip r:embed="rId8"/>
          <a:stretch>
            <a:fillRect/>
          </a:stretch>
        </p:blipFill>
        <p:spPr>
          <a:xfrm>
            <a:off x="8396242" y="2167362"/>
            <a:ext cx="707477" cy="707477"/>
          </a:xfrm>
          <a:prstGeom prst="rect">
            <a:avLst/>
          </a:prstGeom>
        </p:spPr>
      </p:pic>
      <p:pic>
        <p:nvPicPr>
          <p:cNvPr id="18" name="Image 17">
            <a:extLst>
              <a:ext uri="{FF2B5EF4-FFF2-40B4-BE49-F238E27FC236}">
                <a16:creationId xmlns:a16="http://schemas.microsoft.com/office/drawing/2014/main" id="{2A03DEAB-8246-C82D-4CB8-0876F951F89B}"/>
              </a:ext>
            </a:extLst>
          </p:cNvPr>
          <p:cNvPicPr>
            <a:picLocks noChangeAspect="1"/>
          </p:cNvPicPr>
          <p:nvPr/>
        </p:nvPicPr>
        <p:blipFill>
          <a:blip r:embed="rId9"/>
          <a:stretch>
            <a:fillRect/>
          </a:stretch>
        </p:blipFill>
        <p:spPr>
          <a:xfrm>
            <a:off x="8392459" y="3201951"/>
            <a:ext cx="715042" cy="715042"/>
          </a:xfrm>
          <a:prstGeom prst="rect">
            <a:avLst/>
          </a:prstGeom>
        </p:spPr>
      </p:pic>
      <p:pic>
        <p:nvPicPr>
          <p:cNvPr id="19" name="Image 18">
            <a:extLst>
              <a:ext uri="{FF2B5EF4-FFF2-40B4-BE49-F238E27FC236}">
                <a16:creationId xmlns:a16="http://schemas.microsoft.com/office/drawing/2014/main" id="{A52B97EA-760E-2B42-ABAA-522742457749}"/>
              </a:ext>
            </a:extLst>
          </p:cNvPr>
          <p:cNvPicPr>
            <a:picLocks noChangeAspect="1"/>
          </p:cNvPicPr>
          <p:nvPr/>
        </p:nvPicPr>
        <p:blipFill>
          <a:blip r:embed="rId10"/>
          <a:stretch>
            <a:fillRect/>
          </a:stretch>
        </p:blipFill>
        <p:spPr>
          <a:xfrm>
            <a:off x="8388677" y="4229853"/>
            <a:ext cx="715042" cy="715042"/>
          </a:xfrm>
          <a:prstGeom prst="rect">
            <a:avLst/>
          </a:prstGeom>
        </p:spPr>
      </p:pic>
      <p:pic>
        <p:nvPicPr>
          <p:cNvPr id="21" name="Image 20">
            <a:extLst>
              <a:ext uri="{FF2B5EF4-FFF2-40B4-BE49-F238E27FC236}">
                <a16:creationId xmlns:a16="http://schemas.microsoft.com/office/drawing/2014/main" id="{6502AAC2-EC6E-F919-AC8C-B199B36AF1F4}"/>
              </a:ext>
            </a:extLst>
          </p:cNvPr>
          <p:cNvPicPr>
            <a:picLocks noChangeAspect="1"/>
          </p:cNvPicPr>
          <p:nvPr/>
        </p:nvPicPr>
        <p:blipFill>
          <a:blip r:embed="rId11"/>
          <a:stretch>
            <a:fillRect/>
          </a:stretch>
        </p:blipFill>
        <p:spPr>
          <a:xfrm>
            <a:off x="8387781" y="5252899"/>
            <a:ext cx="715938" cy="715938"/>
          </a:xfrm>
          <a:prstGeom prst="rect">
            <a:avLst/>
          </a:prstGeom>
        </p:spPr>
      </p:pic>
      <p:pic>
        <p:nvPicPr>
          <p:cNvPr id="25" name="Image 24">
            <a:extLst>
              <a:ext uri="{FF2B5EF4-FFF2-40B4-BE49-F238E27FC236}">
                <a16:creationId xmlns:a16="http://schemas.microsoft.com/office/drawing/2014/main" id="{F8AD7047-0494-C206-5F3F-CE023032F280}"/>
              </a:ext>
            </a:extLst>
          </p:cNvPr>
          <p:cNvPicPr>
            <a:picLocks noChangeAspect="1"/>
          </p:cNvPicPr>
          <p:nvPr/>
        </p:nvPicPr>
        <p:blipFill>
          <a:blip r:embed="rId12"/>
          <a:stretch>
            <a:fillRect/>
          </a:stretch>
        </p:blipFill>
        <p:spPr>
          <a:xfrm>
            <a:off x="4625984" y="4231899"/>
            <a:ext cx="712996" cy="712996"/>
          </a:xfrm>
          <a:prstGeom prst="rect">
            <a:avLst/>
          </a:prstGeom>
        </p:spPr>
      </p:pic>
      <p:pic>
        <p:nvPicPr>
          <p:cNvPr id="26" name="Image 25">
            <a:extLst>
              <a:ext uri="{FF2B5EF4-FFF2-40B4-BE49-F238E27FC236}">
                <a16:creationId xmlns:a16="http://schemas.microsoft.com/office/drawing/2014/main" id="{6DB5D28D-D460-CE4B-1172-4AF6CACD490A}"/>
              </a:ext>
            </a:extLst>
          </p:cNvPr>
          <p:cNvPicPr>
            <a:picLocks noChangeAspect="1"/>
          </p:cNvPicPr>
          <p:nvPr/>
        </p:nvPicPr>
        <p:blipFill>
          <a:blip r:embed="rId13"/>
          <a:stretch>
            <a:fillRect/>
          </a:stretch>
        </p:blipFill>
        <p:spPr>
          <a:xfrm>
            <a:off x="4617251" y="2167362"/>
            <a:ext cx="721729" cy="721729"/>
          </a:xfrm>
          <a:prstGeom prst="rect">
            <a:avLst/>
          </a:prstGeom>
        </p:spPr>
      </p:pic>
      <p:pic>
        <p:nvPicPr>
          <p:cNvPr id="34" name="Image 33">
            <a:extLst>
              <a:ext uri="{FF2B5EF4-FFF2-40B4-BE49-F238E27FC236}">
                <a16:creationId xmlns:a16="http://schemas.microsoft.com/office/drawing/2014/main" id="{6586199C-06A4-E67B-AAE8-6495421D4E68}"/>
              </a:ext>
            </a:extLst>
          </p:cNvPr>
          <p:cNvPicPr>
            <a:picLocks noChangeAspect="1"/>
          </p:cNvPicPr>
          <p:nvPr/>
        </p:nvPicPr>
        <p:blipFill>
          <a:blip r:embed="rId14"/>
          <a:stretch>
            <a:fillRect/>
          </a:stretch>
        </p:blipFill>
        <p:spPr>
          <a:xfrm>
            <a:off x="4619650" y="3203997"/>
            <a:ext cx="712996" cy="712996"/>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1</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FD400"/>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3044101951"/>
              </p:ext>
            </p:extLst>
          </p:nvPr>
        </p:nvGraphicFramePr>
        <p:xfrm>
          <a:off x="608268" y="1499037"/>
          <a:ext cx="9362973" cy="3740281"/>
        </p:xfrm>
        <a:graphic>
          <a:graphicData uri="http://schemas.openxmlformats.org/drawingml/2006/table">
            <a:tbl>
              <a:tblPr firstRow="1" bandRow="1">
                <a:tableStyleId>{D27102A9-8310-4765-A935-A1911B00CA55}</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a:solidFill>
                            <a:schemeClr val="bg1"/>
                          </a:solidFill>
                        </a:rPr>
                        <a:t>EXIGENCE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D400"/>
                    </a:solidFill>
                  </a:tcPr>
                </a:tc>
                <a:tc>
                  <a:txBody>
                    <a:bodyPr/>
                    <a:lstStyle/>
                    <a:p>
                      <a:pPr algn="ctr"/>
                      <a:r>
                        <a:rPr lang="fr-FR" sz="140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D400"/>
                    </a:solidFill>
                  </a:tcPr>
                </a:tc>
                <a:tc>
                  <a:txBody>
                    <a:bodyPr/>
                    <a:lstStyle/>
                    <a:p>
                      <a:pPr algn="ctr"/>
                      <a:r>
                        <a:rPr lang="fr-FR" sz="140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D400"/>
                    </a:solidFill>
                  </a:tcPr>
                </a:tc>
                <a:extLst>
                  <a:ext uri="{0D108BD9-81ED-4DB2-BD59-A6C34878D82A}">
                    <a16:rowId xmlns:a16="http://schemas.microsoft.com/office/drawing/2014/main" val="4129790407"/>
                  </a:ext>
                </a:extLst>
              </a:tr>
              <a:tr h="504936">
                <a:tc>
                  <a:txBody>
                    <a:bodyPr/>
                    <a:lstStyle/>
                    <a:p>
                      <a:r>
                        <a:rPr lang="fr-FR" sz="1200"/>
                        <a:t>1. Je ne fume ou ne vapote pas en dehors des zones autorisées.</a:t>
                      </a: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fr-FR" sz="1100"/>
                        <a:t>INCENDIE DANS UNE USINE</a:t>
                      </a:r>
                      <a:endParaRPr lang="fr-FR" sz="1100">
                        <a:highlight>
                          <a:srgbClr val="FFFF00"/>
                        </a:highlight>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FD400"/>
                          </a:solidFill>
                          <a:effectLst/>
                          <a:uLnTx/>
                          <a:uFillTx/>
                          <a:latin typeface="Arial" panose="020B0604020202020204"/>
                          <a:ea typeface="+mn-ea"/>
                          <a:cs typeface="+mn-cs"/>
                        </a:rPr>
                        <a:t>N°9</a:t>
                      </a:r>
                      <a:endParaRPr lang="fr-FR" sz="1200" b="1">
                        <a:solidFill>
                          <a:srgbClr val="FFD400"/>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4336661"/>
                  </a:ext>
                </a:extLst>
              </a:tr>
              <a:tr h="514184">
                <a:tc>
                  <a:txBody>
                    <a:bodyPr/>
                    <a:lstStyle/>
                    <a:p>
                      <a:r>
                        <a:rPr lang="fr-FR" sz="1200"/>
                        <a:t>2. Je ne travaille et ne conduis pas sous l’emprise de l’alcool ou de drogues.</a:t>
                      </a: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ACCIDENT DE VOITURE ROULANT À VITESSE ÉLEVÉE</a:t>
                      </a: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pPr algn="ctr"/>
                      <a:r>
                        <a:rPr kumimoji="0" lang="fr-FR" sz="1200" b="1" i="0" u="none" strike="noStrike" kern="1200" cap="none" spc="0" normalizeH="0" baseline="0" noProof="0">
                          <a:ln>
                            <a:noFill/>
                          </a:ln>
                          <a:solidFill>
                            <a:srgbClr val="FFD400"/>
                          </a:solidFill>
                          <a:effectLst/>
                          <a:uLnTx/>
                          <a:uFillTx/>
                          <a:latin typeface="Arial" panose="020B0604020202020204"/>
                          <a:ea typeface="+mn-ea"/>
                          <a:cs typeface="+mn-cs"/>
                        </a:rPr>
                        <a:t>N°10</a:t>
                      </a:r>
                      <a:endParaRPr lang="fr-FR" sz="1200" b="1">
                        <a:solidFill>
                          <a:srgbClr val="FFD400"/>
                        </a:solidFill>
                      </a:endParaRP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extLst>
                  <a:ext uri="{0D108BD9-81ED-4DB2-BD59-A6C34878D82A}">
                    <a16:rowId xmlns:a16="http://schemas.microsoft.com/office/drawing/2014/main" val="3831168532"/>
                  </a:ext>
                </a:extLst>
              </a:tr>
              <a:tr h="554357">
                <a:tc>
                  <a:txBody>
                    <a:bodyPr/>
                    <a:lstStyle/>
                    <a:p>
                      <a:r>
                        <a:rPr lang="fr-FR" sz="1200"/>
                        <a:t>3. Je sécurise la situation dégradée.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fr-FR" sz="1100"/>
                        <a:t>FUITE SUR UNE POMPE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FD400"/>
                          </a:solidFill>
                          <a:effectLst/>
                          <a:uLnTx/>
                          <a:uFillTx/>
                          <a:latin typeface="Arial" panose="020B0604020202020204"/>
                          <a:ea typeface="+mn-ea"/>
                          <a:cs typeface="+mn-cs"/>
                        </a:rPr>
                        <a:t>N°11</a:t>
                      </a:r>
                      <a:endParaRPr lang="fr-FR" sz="1200" b="1">
                        <a:solidFill>
                          <a:srgbClr val="FFD4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8403165"/>
                  </a:ext>
                </a:extLst>
              </a:tr>
              <a:tr h="554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3. Je signale la situation dégradée à mon superviseur.</a:t>
                      </a:r>
                    </a:p>
                    <a:p>
                      <a:endParaRPr lang="fr-FR" sz="1200"/>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r>
                        <a:rPr lang="fr-FR" sz="1100"/>
                        <a:t>FRACTURE DU PIED DROIT APRÈS UN CHOC AVEC UNE BOUTEILLE DE GAZ</a:t>
                      </a: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D400"/>
                          </a:solidFill>
                          <a:effectLst/>
                          <a:uLnTx/>
                          <a:uFillTx/>
                          <a:latin typeface="+mn-lt"/>
                          <a:ea typeface="+mn-ea"/>
                          <a:cs typeface="+mn-cs"/>
                        </a:rPr>
                        <a:t>N°12</a:t>
                      </a:r>
                      <a:endParaRPr lang="fr-FR" sz="1200" b="1">
                        <a:solidFill>
                          <a:srgbClr val="FFD400"/>
                        </a:solidFill>
                      </a:endParaRP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extLst>
                  <a:ext uri="{0D108BD9-81ED-4DB2-BD59-A6C34878D82A}">
                    <a16:rowId xmlns:a16="http://schemas.microsoft.com/office/drawing/2014/main" val="896816756"/>
                  </a:ext>
                </a:extLst>
              </a:tr>
              <a:tr h="604704">
                <a:tc>
                  <a:txBody>
                    <a:bodyPr/>
                    <a:lstStyle/>
                    <a:p>
                      <a:r>
                        <a:rPr lang="fr-FR" sz="1200"/>
                        <a:t>4. Je connais les risques avant d’effectuer une opération peu fréquente ou complexe.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fr-FR" sz="1100" b="0">
                          <a:solidFill>
                            <a:srgbClr val="354D56"/>
                          </a:solidFill>
                        </a:rPr>
                        <a:t>RUPTURE D’UN RACCORD AZOTE</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FD400"/>
                          </a:solidFill>
                          <a:effectLst/>
                          <a:uLnTx/>
                          <a:uFillTx/>
                          <a:latin typeface="Arial" panose="020B0604020202020204"/>
                          <a:ea typeface="+mn-ea"/>
                          <a:cs typeface="+mn-cs"/>
                        </a:rPr>
                        <a:t>N°13</a:t>
                      </a:r>
                      <a:endParaRPr lang="fr-FR" sz="1200" b="1">
                        <a:solidFill>
                          <a:srgbClr val="FFD4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9390887"/>
                  </a:ext>
                </a:extLst>
              </a:tr>
              <a:tr h="544233">
                <a:tc>
                  <a:txBody>
                    <a:bodyPr/>
                    <a:lstStyle/>
                    <a:p>
                      <a:r>
                        <a:rPr lang="fr-FR" sz="1200"/>
                        <a:t>5. Je respecte les modes opératoires d’arrêt et de démarrage des équipements et installations.</a:t>
                      </a: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PERTE DE CONFINEMENT D'ESSENCE </a:t>
                      </a: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tc>
                  <a:txBody>
                    <a:bodyPr/>
                    <a:lstStyle/>
                    <a:p>
                      <a:pPr algn="ctr"/>
                      <a:r>
                        <a:rPr kumimoji="0" lang="fr-FR" sz="1200" b="1" i="0" u="none" strike="noStrike" kern="1200" cap="none" spc="0" normalizeH="0" baseline="0" noProof="0">
                          <a:ln>
                            <a:noFill/>
                          </a:ln>
                          <a:solidFill>
                            <a:srgbClr val="FFD400"/>
                          </a:solidFill>
                          <a:effectLst/>
                          <a:uLnTx/>
                          <a:uFillTx/>
                          <a:latin typeface="Arial" panose="020B0604020202020204"/>
                          <a:ea typeface="+mn-ea"/>
                          <a:cs typeface="+mn-cs"/>
                        </a:rPr>
                        <a:t>N°14</a:t>
                      </a:r>
                      <a:endParaRPr lang="fr-FR" sz="1200" b="1">
                        <a:solidFill>
                          <a:srgbClr val="FFD400"/>
                        </a:solidFill>
                      </a:endParaRPr>
                    </a:p>
                  </a:txBody>
                  <a:tcPr anchor="ctr">
                    <a:lnL>
                      <a:noFill/>
                    </a:lnL>
                    <a:lnR>
                      <a:noFill/>
                    </a:lnR>
                    <a:lnT>
                      <a:noFill/>
                    </a:lnT>
                    <a:lnB>
                      <a:noFill/>
                    </a:lnB>
                    <a:lnTlToBr w="12700" cmpd="sng">
                      <a:noFill/>
                      <a:prstDash val="solid"/>
                    </a:lnTlToBr>
                    <a:lnBlToTr w="12700" cmpd="sng">
                      <a:noFill/>
                      <a:prstDash val="solid"/>
                    </a:lnBlToTr>
                    <a:solidFill>
                      <a:srgbClr val="FFD400">
                        <a:alpha val="20000"/>
                      </a:srgbClr>
                    </a:solidFill>
                  </a:tcPr>
                </a:tc>
                <a:extLst>
                  <a:ext uri="{0D108BD9-81ED-4DB2-BD59-A6C34878D82A}">
                    <a16:rowId xmlns:a16="http://schemas.microsoft.com/office/drawing/2014/main" val="2764361332"/>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8268" y="5675373"/>
            <a:ext cx="9720001" cy="338554"/>
          </a:xfrm>
          <a:prstGeom prst="rect">
            <a:avLst/>
          </a:prstGeom>
          <a:noFill/>
        </p:spPr>
        <p:txBody>
          <a:bodyPr wrap="square" lIns="0" tIns="0" rIns="0" bIns="0" rtlCol="0">
            <a:spAutoFit/>
          </a:bodyPr>
          <a:lstStyle/>
          <a:p>
            <a:pPr algn="l"/>
            <a:r>
              <a:rPr lang="fr-FR" sz="1100"/>
              <a:t>Les descriptions des circonstances et des conséquences ont été simplifiées pour une meilleure compréhension</a:t>
            </a:r>
            <a:br>
              <a:rPr lang="fr-FR" sz="1100"/>
            </a:br>
            <a:r>
              <a:rPr lang="fr-FR" sz="110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des exigences</a:t>
            </a:r>
          </a:p>
        </p:txBody>
      </p:sp>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55" name="ZoneTexte 54">
            <a:extLst>
              <a:ext uri="{FF2B5EF4-FFF2-40B4-BE49-F238E27FC236}">
                <a16:creationId xmlns:a16="http://schemas.microsoft.com/office/drawing/2014/main" id="{A80A5D7E-B83D-9448-B196-6CBFC722E869}"/>
              </a:ext>
            </a:extLst>
          </p:cNvPr>
          <p:cNvSpPr txBox="1"/>
          <p:nvPr/>
        </p:nvSpPr>
        <p:spPr>
          <a:xfrm>
            <a:off x="540123" y="1848999"/>
            <a:ext cx="2842220" cy="1769715"/>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CIRCONSTANCES – FAITS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Un incendie s’est déclaré au dernier étage d’un bâtiment préparation des mélanges. </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fr-FR" sz="1200"/>
              <a:t>L’incendie s’est propagé dans les matières premières, huiles, noir de carbone, élastomères, cartons et plastiques d’emballage. </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844428"/>
            <a:ext cx="2344607" cy="954107"/>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CONSÉQUENCES</a:t>
            </a:r>
          </a:p>
          <a:p>
            <a:pPr marL="252000" indent="-252000">
              <a:buClr>
                <a:srgbClr val="FFD400"/>
              </a:buClr>
              <a:buSzPct val="120000"/>
              <a:buFont typeface="Wingdings" pitchFamily="2" charset="2"/>
              <a:buChar char="§"/>
            </a:pPr>
            <a:r>
              <a:rPr lang="fr-FR" sz="1200"/>
              <a:t>Aucun blessé mais des conséquences corporelles potentielles.</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251718"/>
            <a:ext cx="2325146" cy="1323439"/>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CAUSES</a:t>
            </a:r>
          </a:p>
          <a:p>
            <a:pPr marL="252000" lvl="1" indent="-252000" defTabSz="685800">
              <a:spcAft>
                <a:spcPts val="600"/>
              </a:spcAft>
              <a:buClr>
                <a:srgbClr val="FFD400"/>
              </a:buClr>
              <a:buSzPct val="120000"/>
              <a:buFont typeface="Wingdings" pitchFamily="2" charset="2"/>
              <a:buChar char="§"/>
              <a:tabLst>
                <a:tab pos="282575" algn="l"/>
              </a:tabLst>
              <a:defRPr/>
            </a:pPr>
            <a:r>
              <a:rPr lang="fr-FR" sz="1200" b="1"/>
              <a:t>Un mégot de cigarette abandonné dans une zone où il est interdit de fumer est à l’origine du départ </a:t>
            </a:r>
            <a:br>
              <a:rPr lang="fr-FR" sz="1200" b="1"/>
            </a:br>
            <a:r>
              <a:rPr lang="fr-FR" sz="1200" b="1"/>
              <a:t>de feu.</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757769" y="1939794"/>
            <a:ext cx="0" cy="420889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936919"/>
            <a:ext cx="4709747" cy="2024916"/>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784232"/>
            <a:ext cx="4201470" cy="923330"/>
          </a:xfrm>
          <a:prstGeom prst="rect">
            <a:avLst/>
          </a:prstGeom>
          <a:noFill/>
        </p:spPr>
        <p:txBody>
          <a:bodyPr wrap="square" lIns="0" tIns="0" rIns="0" bIns="0" rtlCol="0">
            <a:spAutoFit/>
          </a:bodyPr>
          <a:lstStyle/>
          <a:p>
            <a:r>
              <a:rPr lang="fr-FR" sz="1200">
                <a:solidFill>
                  <a:srgbClr val="FFC000"/>
                </a:solidFill>
              </a:rPr>
              <a:t>Les cigarettes, y compris électroniques, ainsi que les briquets et allumettes, sont des </a:t>
            </a:r>
            <a:r>
              <a:rPr lang="fr-FR" sz="1200" b="1">
                <a:solidFill>
                  <a:srgbClr val="FFC000"/>
                </a:solidFill>
              </a:rPr>
              <a:t>sources d’ignition potentielles</a:t>
            </a:r>
            <a:r>
              <a:rPr lang="fr-FR" sz="1200">
                <a:solidFill>
                  <a:srgbClr val="FFC000"/>
                </a:solidFill>
              </a:rPr>
              <a:t>.  </a:t>
            </a:r>
            <a:br>
              <a:rPr lang="fr-FR" sz="1200">
                <a:solidFill>
                  <a:srgbClr val="FFC000"/>
                </a:solidFill>
              </a:rPr>
            </a:br>
            <a:r>
              <a:rPr lang="fr-FR" sz="1200">
                <a:solidFill>
                  <a:srgbClr val="FFC000"/>
                </a:solidFill>
              </a:rPr>
              <a:t>Je ne fume pas ou ne vapote pas en dehors des zones autorisées, au risque de déclencher un incendie ou une explosion. </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289211"/>
            <a:ext cx="2481247" cy="215444"/>
          </a:xfrm>
          <a:prstGeom prst="rect">
            <a:avLst/>
          </a:prstGeom>
          <a:noFill/>
        </p:spPr>
        <p:txBody>
          <a:bodyPr wrap="square" lIns="0" tIns="0" rIns="0" bIns="0" rtlCol="0">
            <a:spAutoFit/>
          </a:bodyPr>
          <a:lstStyle/>
          <a:p>
            <a:r>
              <a:rPr lang="fr-FR" sz="1400" b="1">
                <a:solidFill>
                  <a:srgbClr val="FFD400"/>
                </a:solidFill>
                <a:cs typeface="Arial" panose="020B0604020202020204"/>
              </a:rPr>
              <a:t>ENSEIGNEMENTS À TIRER</a:t>
            </a:r>
            <a:endParaRPr lang="fr-FR" sz="1400">
              <a:solidFill>
                <a:srgbClr val="FFD4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757769" y="3063556"/>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24" name="Picture 2">
            <a:extLst>
              <a:ext uri="{FF2B5EF4-FFF2-40B4-BE49-F238E27FC236}">
                <a16:creationId xmlns:a16="http://schemas.microsoft.com/office/drawing/2014/main" id="{C9A5B363-3EC7-47EF-92B4-96BCAA9D4364}"/>
              </a:ext>
            </a:extLst>
          </p:cNvPr>
          <p:cNvPicPr>
            <a:picLocks noChangeAspect="1" noChangeArrowheads="1"/>
          </p:cNvPicPr>
          <p:nvPr/>
        </p:nvPicPr>
        <p:blipFill>
          <a:blip r:embed="rId3" cstate="print"/>
          <a:srcRect/>
          <a:stretch>
            <a:fillRect/>
          </a:stretch>
        </p:blipFill>
        <p:spPr bwMode="auto">
          <a:xfrm>
            <a:off x="6923691" y="4219918"/>
            <a:ext cx="2624343" cy="1928774"/>
          </a:xfrm>
          <a:prstGeom prst="roundRect">
            <a:avLst>
              <a:gd name="adj" fmla="val 8218"/>
            </a:avLst>
          </a:prstGeom>
          <a:solidFill>
            <a:srgbClr val="FFFFFF">
              <a:shade val="85000"/>
            </a:srgbClr>
          </a:solidFill>
          <a:ln>
            <a:noFill/>
          </a:ln>
          <a:effectLst>
            <a:reflection blurRad="12700" endPos="0" dist="5000" dir="5400000" sy="-100000" algn="bl" rotWithShape="0"/>
          </a:effectLst>
        </p:spPr>
      </p:pic>
      <p:pic>
        <p:nvPicPr>
          <p:cNvPr id="3" name="Image 2">
            <a:extLst>
              <a:ext uri="{FF2B5EF4-FFF2-40B4-BE49-F238E27FC236}">
                <a16:creationId xmlns:a16="http://schemas.microsoft.com/office/drawing/2014/main" id="{365AF588-53AC-4AB9-45DD-3BEDFA0DD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
        <p:nvSpPr>
          <p:cNvPr id="7" name="Text Placeholder 1">
            <a:extLst>
              <a:ext uri="{FF2B5EF4-FFF2-40B4-BE49-F238E27FC236}">
                <a16:creationId xmlns:a16="http://schemas.microsoft.com/office/drawing/2014/main" id="{E1D653FB-C328-AAFA-2199-C7A0B5D5D468}"/>
              </a:ext>
            </a:extLst>
          </p:cNvPr>
          <p:cNvSpPr txBox="1">
            <a:spLocks/>
          </p:cNvSpPr>
          <p:nvPr/>
        </p:nvSpPr>
        <p:spPr>
          <a:xfrm>
            <a:off x="1894695" y="358638"/>
            <a:ext cx="755555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1. Je ne fume ou ne vapote pas </a:t>
            </a:r>
            <a:r>
              <a:rPr lang="fr-FR" sz="1800"/>
              <a:t>en dehors des zones autorisées.</a:t>
            </a:r>
            <a:endParaRPr lang="fr-FR" sz="1800">
              <a:cs typeface="Arial" panose="020B0604020202020204"/>
            </a:endParaRPr>
          </a:p>
        </p:txBody>
      </p:sp>
      <p:sp>
        <p:nvSpPr>
          <p:cNvPr id="8" name="Text Placeholder 1">
            <a:extLst>
              <a:ext uri="{FF2B5EF4-FFF2-40B4-BE49-F238E27FC236}">
                <a16:creationId xmlns:a16="http://schemas.microsoft.com/office/drawing/2014/main" id="{E2DF72BD-1299-070B-23DB-4B2A907983D0}"/>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INCENDIE DANS UNE USINE</a:t>
            </a:r>
          </a:p>
        </p:txBody>
      </p:sp>
      <p:sp>
        <p:nvSpPr>
          <p:cNvPr id="9" name="Title 2">
            <a:extLst>
              <a:ext uri="{FF2B5EF4-FFF2-40B4-BE49-F238E27FC236}">
                <a16:creationId xmlns:a16="http://schemas.microsoft.com/office/drawing/2014/main" id="{228A7261-B73F-0E81-2A50-65E3FA15EC64}"/>
              </a:ext>
            </a:extLst>
          </p:cNvPr>
          <p:cNvSpPr txBox="1">
            <a:spLocks/>
          </p:cNvSpPr>
          <p:nvPr/>
        </p:nvSpPr>
        <p:spPr>
          <a:xfrm>
            <a:off x="469879" y="242844"/>
            <a:ext cx="1121537"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10" name="Connecteur droit 9">
            <a:extLst>
              <a:ext uri="{FF2B5EF4-FFF2-40B4-BE49-F238E27FC236}">
                <a16:creationId xmlns:a16="http://schemas.microsoft.com/office/drawing/2014/main" id="{DF4644A5-0F9E-E4DB-E717-35315B48059B}"/>
              </a:ext>
            </a:extLst>
          </p:cNvPr>
          <p:cNvCxnSpPr>
            <a:cxnSpLocks/>
          </p:cNvCxnSpPr>
          <p:nvPr/>
        </p:nvCxnSpPr>
        <p:spPr>
          <a:xfrm>
            <a:off x="532283" y="901408"/>
            <a:ext cx="9054777"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17C681F-97C4-B817-F91A-57DD504BB96B}"/>
              </a:ext>
            </a:extLst>
          </p:cNvPr>
          <p:cNvPicPr>
            <a:picLocks noChangeAspect="1"/>
          </p:cNvPicPr>
          <p:nvPr/>
        </p:nvPicPr>
        <p:blipFill>
          <a:blip r:embed="rId5"/>
          <a:stretch>
            <a:fillRect/>
          </a:stretch>
        </p:blipFill>
        <p:spPr>
          <a:xfrm>
            <a:off x="7177696" y="2189584"/>
            <a:ext cx="395765" cy="419045"/>
          </a:xfrm>
          <a:prstGeom prst="rect">
            <a:avLst/>
          </a:prstGeom>
        </p:spPr>
      </p:pic>
      <p:cxnSp>
        <p:nvCxnSpPr>
          <p:cNvPr id="21" name="Connecteur droit 20">
            <a:extLst>
              <a:ext uri="{FF2B5EF4-FFF2-40B4-BE49-F238E27FC236}">
                <a16:creationId xmlns:a16="http://schemas.microsoft.com/office/drawing/2014/main" id="{E609AD1E-0140-D351-8D0F-80C8F0881785}"/>
              </a:ext>
            </a:extLst>
          </p:cNvPr>
          <p:cNvCxnSpPr>
            <a:cxnSpLocks/>
          </p:cNvCxnSpPr>
          <p:nvPr/>
        </p:nvCxnSpPr>
        <p:spPr>
          <a:xfrm>
            <a:off x="6679199" y="1939794"/>
            <a:ext cx="0" cy="420889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554219"/>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SharedWithUsers xmlns="5e3fc8a5-ae92-42ac-9a5b-adc0faec43d6">
      <UserInfo>
        <DisplayName>Michiel DE KOSTER</DisplayName>
        <AccountId>9</AccountId>
        <AccountType/>
      </UserInfo>
      <UserInfo>
        <DisplayName>Alexandra PAPILLON</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CD0F3B-CAD2-4F5A-AB44-8BDF5D5FCA5F}">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Application>Microsoft Office PowerPoint</Application>
  <PresentationFormat>Widescreen</PresentationFormat>
  <Slides>18</Slides>
  <Notes>13</Notes>
  <HiddenSlides>0</HiddenSlide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PowerPoint Presentation</vt:lpstr>
      <vt:lpstr>PowerPoint Presentation</vt:lpstr>
      <vt:lpstr>Affiche &amp; picto</vt:lpstr>
      <vt:lpstr>Quelques définitions</vt:lpstr>
      <vt:lpstr>L’essentiel de la Règle d’or 1</vt:lpstr>
      <vt:lpstr>Accidentologie</vt:lpstr>
      <vt:lpstr>PowerPoint Presentation</vt:lpstr>
      <vt:lpstr>Illustration des exigences</vt:lpstr>
      <vt:lpstr>PowerPoint Presentation</vt:lpstr>
      <vt:lpstr>PowerPoint Presentation</vt:lpstr>
      <vt:lpstr>BONNE PRATIQUE</vt:lpstr>
      <vt:lpstr>PowerPoint Presentation</vt:lpstr>
      <vt:lpstr>PowerPoint Presentation</vt:lpstr>
      <vt:lpstr>REX</vt:lpstr>
      <vt:lpstr>PowerPoint Presentation</vt:lpstr>
      <vt:lpstr>La Règle d’or 1 appliquée aux bureaux</vt:lpstr>
      <vt:lpstr>Nos outils et documents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revision>1</cp:revision>
  <cp:lastPrinted>2021-09-13T12:46:09Z</cp:lastPrinted>
  <dcterms:created xsi:type="dcterms:W3CDTF">2021-08-30T17:14:08Z</dcterms:created>
  <dcterms:modified xsi:type="dcterms:W3CDTF">2022-12-01T13:54:20Z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