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handoutMasterIdLst>
    <p:handoutMasterId r:id="rId18"/>
  </p:handoutMasterIdLst>
  <p:sldIdLst>
    <p:sldId id="256" r:id="rId5"/>
    <p:sldId id="436" r:id="rId6"/>
    <p:sldId id="461" r:id="rId7"/>
    <p:sldId id="462" r:id="rId8"/>
    <p:sldId id="477" r:id="rId9"/>
    <p:sldId id="478" r:id="rId10"/>
    <p:sldId id="479" r:id="rId11"/>
    <p:sldId id="480" r:id="rId12"/>
    <p:sldId id="481" r:id="rId13"/>
    <p:sldId id="482" r:id="rId14"/>
    <p:sldId id="483" r:id="rId15"/>
    <p:sldId id="286" r:id="rId16"/>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001" autoAdjust="0"/>
    <p:restoredTop sz="93979" autoAdjust="0"/>
  </p:normalViewPr>
  <p:slideViewPr>
    <p:cSldViewPr>
      <p:cViewPr varScale="1">
        <p:scale>
          <a:sx n="79" d="100"/>
          <a:sy n="79" d="100"/>
        </p:scale>
        <p:origin x="120" y="714"/>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11/14/2019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11/14/2019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354761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97128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209343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88762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425590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282160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2329933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a:solidFill>
                  <a:srgbClr val="F5911F"/>
                </a:solidFill>
              </a:rPr>
              <a:t>#SafeDriver </a:t>
            </a:r>
            <a:r>
              <a:rPr lang="en-GB" sz="1000">
                <a:solidFill>
                  <a:schemeClr val="bg1">
                    <a:lumMod val="50000"/>
                  </a:schemeClr>
                </a:solidFill>
              </a:rPr>
              <a:t>-</a:t>
            </a:r>
            <a:r>
              <a:rPr lang="en-GB" sz="1000" b="1">
                <a:solidFill>
                  <a:schemeClr val="bg1">
                    <a:lumMod val="50000"/>
                  </a:schemeClr>
                </a:solidFill>
              </a:rPr>
              <a:t> </a:t>
            </a:r>
            <a:r>
              <a:rPr lang="fr-FR" sz="100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292694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ADD7022-D4CF-4905-BBAF-B0CEF7C23FDC}"/>
              </a:ext>
            </a:extLst>
          </p:cNvPr>
          <p:cNvPicPr>
            <a:picLocks noChangeAspect="1"/>
          </p:cNvPicPr>
          <p:nvPr userDrawn="1"/>
        </p:nvPicPr>
        <p:blipFill>
          <a:blip r:embed="rId2"/>
          <a:stretch>
            <a:fillRect/>
          </a:stretch>
        </p:blipFill>
        <p:spPr>
          <a:xfrm>
            <a:off x="11314" y="11920"/>
            <a:ext cx="12179776" cy="6840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3957101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84" r:id="rId2"/>
    <p:sldLayoutId id="2147483692" r:id="rId3"/>
    <p:sldLayoutId id="2147483695" r:id="rId4"/>
    <p:sldLayoutId id="2147483696"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oolbox-hse.total.com/en/one-maestro-pyramid-documents" TargetMode="External"/><Relationship Id="rId7" Type="http://schemas.openxmlformats.org/officeDocument/2006/relationships/image" Target="../media/image3.png"/><Relationship Id="rId2" Type="http://schemas.openxmlformats.org/officeDocument/2006/relationships/hyperlink" Target="http://wat.corp.local/sites/s215/en-US/Pages/Regles%20HSE/CR%20705/CR-GR-HSE-705-Pollutions-accidentelles.aspx" TargetMode="External"/><Relationship Id="rId1" Type="http://schemas.openxmlformats.org/officeDocument/2006/relationships/slideLayout" Target="../slideLayouts/slideLayout4.xml"/><Relationship Id="rId6" Type="http://schemas.openxmlformats.org/officeDocument/2006/relationships/hyperlink" Target="http://crescendo4all.rm.corp.local/sites/Ref_MS/Pages/Home.aspx" TargetMode="External"/><Relationship Id="rId5" Type="http://schemas.openxmlformats.org/officeDocument/2006/relationships/hyperlink" Target="https://reflex.sinequa.corp.local/" TargetMode="External"/><Relationship Id="rId4" Type="http://schemas.openxmlformats.org/officeDocument/2006/relationships/hyperlink" Target="https://www.toolbox-hse.total.com/en/one-maestro/one-maestro-pyramid-documents/group-hse-rules/group-hse-rules-ms-branch-sup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CR-GR-HSE-705 Contingency Planning for Accidental Surface Water Pollution</a:t>
            </a:r>
            <a:endParaRPr lang="en-US" dirty="0">
              <a:solidFill>
                <a:srgbClr val="FF0000"/>
              </a:solidFill>
            </a:endParaRPr>
          </a:p>
        </p:txBody>
      </p:sp>
      <p:sp>
        <p:nvSpPr>
          <p:cNvPr id="5" name="Espace réservé du texte 3"/>
          <p:cNvSpPr txBox="1">
            <a:spLocks/>
          </p:cNvSpPr>
          <p:nvPr/>
        </p:nvSpPr>
        <p:spPr>
          <a:xfrm>
            <a:off x="1188000" y="3639600"/>
            <a:ext cx="9732536" cy="1778000"/>
          </a:xfrm>
          <a:prstGeom prst="rect">
            <a:avLst/>
          </a:prstGeom>
        </p:spPr>
        <p:txBody>
          <a:bodyPr/>
          <a:lstStyle/>
          <a:p>
            <a:r>
              <a:rPr lang="en-US" dirty="0"/>
              <a:t> </a:t>
            </a:r>
          </a:p>
          <a:p>
            <a:r>
              <a:rPr lang="en-US" dirty="0">
                <a:solidFill>
                  <a:schemeClr val="bg1"/>
                </a:solidFill>
              </a:rPr>
              <a:t>Differences between CR-GR-HSE-705 and CR-MS-HSEQ-461 company rule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Response Exercises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3.4.1 : </a:t>
            </a:r>
            <a:r>
              <a:rPr lang="en-US" sz="1800" dirty="0">
                <a:solidFill>
                  <a:schemeClr val="tx1"/>
                </a:solidFill>
              </a:rPr>
              <a:t>Spill Response Exercises</a:t>
            </a:r>
            <a:endParaRPr lang="fr-FR" sz="1800" dirty="0">
              <a:solidFill>
                <a:schemeClr val="tx1"/>
              </a:solidFill>
            </a:endParaRPr>
          </a:p>
          <a:p>
            <a:pPr marR="58420" lvl="1" algn="just">
              <a:lnSpc>
                <a:spcPct val="115000"/>
              </a:lnSpc>
              <a:spcBef>
                <a:spcPts val="600"/>
              </a:spcBef>
              <a:spcAft>
                <a:spcPts val="600"/>
              </a:spcAft>
              <a:buNone/>
            </a:pPr>
            <a:r>
              <a:rPr lang="en-US" dirty="0">
                <a:solidFill>
                  <a:schemeClr val="tx1"/>
                </a:solidFill>
                <a:latin typeface="+mj-lt"/>
              </a:rPr>
              <a:t>Where a SCP is required, spill response exercises are planned and conducted (based on scenarios from the SCP) at least once per year and include the deployment of spill response equipment held by the entity or affiliate. </a:t>
            </a:r>
          </a:p>
          <a:p>
            <a:pPr marR="58420" lvl="1" algn="just">
              <a:lnSpc>
                <a:spcPct val="115000"/>
              </a:lnSpc>
              <a:spcBef>
                <a:spcPts val="600"/>
              </a:spcBef>
              <a:spcAft>
                <a:spcPts val="600"/>
              </a:spcAft>
              <a:buNone/>
            </a:pPr>
            <a:r>
              <a:rPr lang="en-US" dirty="0">
                <a:solidFill>
                  <a:schemeClr val="tx1"/>
                </a:solidFill>
                <a:latin typeface="+mj-lt"/>
              </a:rPr>
              <a:t>Risk assessments for such non-routine activities are prepared during the planning, and safety measures are applied during the execution of all exercises.</a:t>
            </a:r>
          </a:p>
          <a:p>
            <a:pPr marR="58420" lvl="1" algn="just">
              <a:lnSpc>
                <a:spcPct val="115000"/>
              </a:lnSpc>
              <a:spcBef>
                <a:spcPts val="600"/>
              </a:spcBef>
              <a:spcAft>
                <a:spcPts val="600"/>
              </a:spcAft>
              <a:buNone/>
            </a:pPr>
            <a:r>
              <a:rPr lang="en-US" dirty="0">
                <a:solidFill>
                  <a:schemeClr val="tx1"/>
                </a:solidFill>
                <a:latin typeface="+mj-lt"/>
              </a:rPr>
              <a:t>Where the spill response is subcontracted and managed by an external </a:t>
            </a:r>
            <a:r>
              <a:rPr lang="en-US" dirty="0" err="1">
                <a:solidFill>
                  <a:schemeClr val="tx1"/>
                </a:solidFill>
                <a:latin typeface="+mj-lt"/>
              </a:rPr>
              <a:t>organisation</a:t>
            </a:r>
            <a:r>
              <a:rPr lang="en-US" dirty="0">
                <a:solidFill>
                  <a:schemeClr val="tx1"/>
                </a:solidFill>
                <a:latin typeface="+mj-lt"/>
              </a:rPr>
              <a:t>, such an </a:t>
            </a:r>
            <a:r>
              <a:rPr lang="en-US" dirty="0" err="1">
                <a:solidFill>
                  <a:schemeClr val="tx1"/>
                </a:solidFill>
                <a:latin typeface="+mj-lt"/>
              </a:rPr>
              <a:t>organisation</a:t>
            </a:r>
            <a:r>
              <a:rPr lang="en-US" dirty="0">
                <a:solidFill>
                  <a:schemeClr val="tx1"/>
                </a:solidFill>
                <a:latin typeface="+mj-lt"/>
              </a:rPr>
              <a:t> is requested to conduct spill response exercises and the entity or affiliate participates or observes these exercises.</a:t>
            </a:r>
          </a:p>
          <a:p>
            <a:pPr marR="58420" lvl="1" algn="just">
              <a:lnSpc>
                <a:spcPct val="115000"/>
              </a:lnSpc>
              <a:spcBef>
                <a:spcPts val="600"/>
              </a:spcBef>
              <a:spcAft>
                <a:spcPts val="600"/>
              </a:spcAft>
              <a:buNone/>
            </a:pPr>
            <a:r>
              <a:rPr lang="en-US" dirty="0">
                <a:solidFill>
                  <a:schemeClr val="tx1"/>
                </a:solidFill>
                <a:latin typeface="+mj-lt"/>
              </a:rPr>
              <a:t>Improvement actions arising from spill response exercises are recorded and tracked.</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No change</a:t>
            </a: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07414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Self-Assessments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3.5.1 : </a:t>
            </a:r>
            <a:r>
              <a:rPr lang="en-US" sz="1800" dirty="0">
                <a:solidFill>
                  <a:schemeClr val="tx1"/>
                </a:solidFill>
              </a:rPr>
              <a:t>Self-Assessments of Spill Response Preparedness</a:t>
            </a:r>
            <a:endParaRPr lang="fr-FR" sz="1800" dirty="0">
              <a:solidFill>
                <a:schemeClr val="tx1"/>
              </a:solidFill>
            </a:endParaRPr>
          </a:p>
          <a:p>
            <a:pPr marR="58420" lvl="1" algn="just">
              <a:lnSpc>
                <a:spcPct val="115000"/>
              </a:lnSpc>
              <a:spcBef>
                <a:spcPts val="600"/>
              </a:spcBef>
              <a:spcAft>
                <a:spcPts val="600"/>
              </a:spcAft>
              <a:buNone/>
            </a:pPr>
            <a:r>
              <a:rPr lang="en-US" dirty="0">
                <a:solidFill>
                  <a:schemeClr val="tx1"/>
                </a:solidFill>
                <a:latin typeface="+mj-lt"/>
              </a:rPr>
              <a:t>Self-assessments of spill response preparedness are conducted as a minimum once every 2 years.</a:t>
            </a:r>
          </a:p>
          <a:p>
            <a:pPr algn="just"/>
            <a:endParaRPr lang="fr-FR" sz="1400" b="0" u="sng" dirty="0">
              <a:solidFill>
                <a:srgbClr val="FF0000"/>
              </a:solidFill>
            </a:endParaRPr>
          </a:p>
          <a:p>
            <a:pPr algn="just"/>
            <a:r>
              <a:rPr lang="fr-FR" sz="1600" b="0" dirty="0">
                <a:solidFill>
                  <a:srgbClr val="FF0000"/>
                </a:solidFill>
              </a:rPr>
              <a:t>New </a:t>
            </a:r>
            <a:r>
              <a:rPr lang="fr-FR" sz="1600" b="0" dirty="0" err="1">
                <a:solidFill>
                  <a:srgbClr val="FF0000"/>
                </a:solidFill>
              </a:rPr>
              <a:t>requirement</a:t>
            </a:r>
            <a:r>
              <a:rPr lang="fr-FR" sz="1600" b="0" dirty="0">
                <a:solidFill>
                  <a:srgbClr val="FF0000"/>
                </a:solidFill>
              </a:rPr>
              <a:t>, but </a:t>
            </a:r>
            <a:r>
              <a:rPr lang="fr-FR" sz="1600" b="0" dirty="0" err="1">
                <a:solidFill>
                  <a:srgbClr val="FF0000"/>
                </a:solidFill>
              </a:rPr>
              <a:t>already</a:t>
            </a:r>
            <a:r>
              <a:rPr lang="fr-FR" sz="1600" b="0" dirty="0">
                <a:solidFill>
                  <a:srgbClr val="FF0000"/>
                </a:solidFill>
              </a:rPr>
              <a:t> </a:t>
            </a:r>
            <a:r>
              <a:rPr lang="fr-FR" sz="1600" b="0" dirty="0" err="1">
                <a:solidFill>
                  <a:srgbClr val="FF0000"/>
                </a:solidFill>
              </a:rPr>
              <a:t>being</a:t>
            </a:r>
            <a:r>
              <a:rPr lang="fr-FR" sz="1600" b="0" dirty="0">
                <a:solidFill>
                  <a:srgbClr val="FF0000"/>
                </a:solidFill>
              </a:rPr>
              <a:t> </a:t>
            </a:r>
            <a:r>
              <a:rPr lang="fr-FR" sz="1600" b="0" dirty="0" err="1">
                <a:solidFill>
                  <a:srgbClr val="FF0000"/>
                </a:solidFill>
              </a:rPr>
              <a:t>practiced</a:t>
            </a:r>
            <a:r>
              <a:rPr lang="fr-FR" sz="1600" b="0" dirty="0">
                <a:solidFill>
                  <a:srgbClr val="FF0000"/>
                </a:solidFill>
              </a:rPr>
              <a:t>.</a:t>
            </a:r>
            <a:endParaRPr lang="fr-FR" sz="1600" b="0" dirty="0">
              <a:solidFill>
                <a:schemeClr val="tx1"/>
              </a:solidFill>
            </a:endParaRP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413503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0957984" cy="432048"/>
          </a:xfrm>
          <a:solidFill>
            <a:srgbClr val="376092"/>
          </a:solidFill>
        </p:spPr>
        <p:txBody>
          <a:bodyPr/>
          <a:lstStyle/>
          <a:p>
            <a:r>
              <a:rPr lang="fr-FR" b="1" err="1">
                <a:solidFill>
                  <a:schemeClr val="bg1"/>
                </a:solidFill>
              </a:rPr>
              <a:t>Where</a:t>
            </a:r>
            <a:r>
              <a:rPr lang="fr-FR" b="1">
                <a:solidFill>
                  <a:schemeClr val="bg1"/>
                </a:solidFill>
              </a:rPr>
              <a:t> to </a:t>
            </a:r>
            <a:r>
              <a:rPr lang="fr-FR" b="1" err="1">
                <a:solidFill>
                  <a:schemeClr val="bg1"/>
                </a:solidFill>
              </a:rPr>
              <a:t>find</a:t>
            </a:r>
            <a:r>
              <a:rPr lang="fr-FR" b="1">
                <a:solidFill>
                  <a:schemeClr val="bg1"/>
                </a:solidFill>
              </a:rPr>
              <a:t> </a:t>
            </a:r>
            <a:r>
              <a:rPr lang="fr-FR" b="1" err="1">
                <a:solidFill>
                  <a:schemeClr val="bg1"/>
                </a:solidFill>
              </a:rPr>
              <a:t>additional</a:t>
            </a:r>
            <a:r>
              <a:rPr lang="fr-FR" b="1">
                <a:solidFill>
                  <a:schemeClr val="bg1"/>
                </a:solidFill>
              </a:rPr>
              <a:t> information or documentation?</a:t>
            </a:r>
            <a:endParaRPr lang="en-US" b="1">
              <a:solidFill>
                <a:schemeClr val="bg1"/>
              </a:solidFill>
            </a:endParaRPr>
          </a:p>
        </p:txBody>
      </p:sp>
      <p:sp>
        <p:nvSpPr>
          <p:cNvPr id="3" name="Espace réservé du texte 2"/>
          <p:cNvSpPr>
            <a:spLocks noGrp="1"/>
          </p:cNvSpPr>
          <p:nvPr>
            <p:ph type="body" sz="quarter" idx="12"/>
          </p:nvPr>
        </p:nvSpPr>
        <p:spPr>
          <a:xfrm>
            <a:off x="609600" y="1556792"/>
            <a:ext cx="10958400" cy="4609058"/>
          </a:xfrm>
        </p:spPr>
        <p:txBody>
          <a:bodyPr/>
          <a:lstStyle/>
          <a:p>
            <a:r>
              <a:rPr lang="fr-FR" dirty="0"/>
              <a:t>Publication on WAT: </a:t>
            </a:r>
            <a:r>
              <a:rPr lang="fr-FR" dirty="0">
                <a:hlinkClick r:id="rId2"/>
              </a:rPr>
              <a:t>http://wat.corp.local/sites/s215/en-US/Pages/Regles%20HSE/CR%20705/CR-GR-HSE-705-Pollutions-accidentelles.aspx</a:t>
            </a:r>
            <a:endParaRPr lang="fr-FR" dirty="0"/>
          </a:p>
          <a:p>
            <a:endParaRPr lang="fr-FR" dirty="0"/>
          </a:p>
          <a:p>
            <a:endParaRPr lang="fr-FR" dirty="0"/>
          </a:p>
          <a:p>
            <a:r>
              <a:rPr lang="fr-FR" dirty="0"/>
              <a:t>HSE Toolbox:</a:t>
            </a:r>
            <a:r>
              <a:rPr lang="en-US" dirty="0"/>
              <a:t> </a:t>
            </a:r>
            <a:r>
              <a:rPr lang="en-US" dirty="0">
                <a:hlinkClick r:id="rId3"/>
              </a:rPr>
              <a:t>https://www.toolbox-hse.total.com/en/one-maestro-pyramid-documents</a:t>
            </a:r>
            <a:endParaRPr lang="en-US" dirty="0"/>
          </a:p>
          <a:p>
            <a:endParaRPr lang="en-US" dirty="0"/>
          </a:p>
          <a:p>
            <a:endParaRPr lang="en-US" dirty="0"/>
          </a:p>
          <a:p>
            <a:r>
              <a:rPr lang="en-US" dirty="0"/>
              <a:t>M&amp;S deployment kit on HSE Toolbox : </a:t>
            </a:r>
            <a:r>
              <a:rPr lang="en-US" dirty="0">
                <a:hlinkClick r:id="rId4"/>
              </a:rPr>
              <a:t>https://www.toolbox-hse.total.com/en/one-maestro/one-maestro-pyramid-documents/group-hse-rules/group-hse-rules-ms-branch-support</a:t>
            </a:r>
            <a:endParaRPr lang="en-US" dirty="0"/>
          </a:p>
          <a:p>
            <a:endParaRPr lang="fr-FR" dirty="0"/>
          </a:p>
          <a:p>
            <a:endParaRPr lang="fr-FR" dirty="0"/>
          </a:p>
          <a:p>
            <a:r>
              <a:rPr lang="fr-FR" dirty="0"/>
              <a:t>REFLEX: group </a:t>
            </a:r>
            <a:r>
              <a:rPr lang="fr-FR" dirty="0" err="1"/>
              <a:t>referential</a:t>
            </a:r>
            <a:r>
              <a:rPr lang="fr-FR" dirty="0"/>
              <a:t> documents : </a:t>
            </a:r>
            <a:r>
              <a:rPr lang="fr-FR" dirty="0">
                <a:hlinkClick r:id="rId5"/>
              </a:rPr>
              <a:t>https://reflex.sinequa.corp.local/</a:t>
            </a:r>
            <a:endParaRPr lang="fr-FR" dirty="0"/>
          </a:p>
          <a:p>
            <a:endParaRPr lang="fr-FR" dirty="0"/>
          </a:p>
          <a:p>
            <a:endParaRPr lang="fr-FR" dirty="0"/>
          </a:p>
          <a:p>
            <a:r>
              <a:rPr lang="fr-FR" dirty="0"/>
              <a:t>M&amp;S Branch </a:t>
            </a:r>
            <a:r>
              <a:rPr lang="fr-FR" dirty="0" err="1"/>
              <a:t>referential</a:t>
            </a:r>
            <a:r>
              <a:rPr lang="fr-FR" dirty="0"/>
              <a:t> : </a:t>
            </a:r>
            <a:r>
              <a:rPr lang="fr-FR" dirty="0">
                <a:hlinkClick r:id="rId6"/>
              </a:rPr>
              <a:t>http://crescendo4all.rm.corp.local/sites/Ref_MS/Pages/Home.aspx</a:t>
            </a:r>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fr-FR" sz="1000">
                <a:latin typeface="+mj-lt"/>
              </a:rPr>
              <a:t>7</a:t>
            </a:r>
            <a:endParaRPr lang="en-US" sz="1000" dirty="0">
              <a:latin typeface="+mj-lt"/>
            </a:endParaRPr>
          </a:p>
        </p:txBody>
      </p:sp>
      <p:pic>
        <p:nvPicPr>
          <p:cNvPr id="7" name="Picture 2"/>
          <p:cNvPicPr>
            <a:picLocks noChangeAspect="1" noChangeArrowheads="1"/>
          </p:cNvPicPr>
          <p:nvPr/>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415684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r>
              <a:rPr lang="en-GB" b="1" dirty="0"/>
              <a:t>Purpose: </a:t>
            </a:r>
            <a:r>
              <a:rPr lang="en-GB" dirty="0"/>
              <a:t>Defines the conditions under which a Spill Contingency Plan (SCP) is required and sets out contingency planning requirements aimed at minimising the consequences of accidental spills of hydrocarbons or other Hazardous and Noxious Substances (HNS) with the potential to impact </a:t>
            </a:r>
            <a:r>
              <a:rPr lang="en-GB" u="dotted" dirty="0"/>
              <a:t>surface waters</a:t>
            </a:r>
            <a:r>
              <a:rPr lang="en-GB" dirty="0"/>
              <a:t>.</a:t>
            </a:r>
          </a:p>
          <a:p>
            <a:pPr algn="just">
              <a:spcBef>
                <a:spcPts val="1200"/>
              </a:spcBef>
            </a:pPr>
            <a:r>
              <a:rPr lang="en-GB" b="1" dirty="0"/>
              <a:t>Scope of Application: </a:t>
            </a:r>
            <a:r>
              <a:rPr lang="en-GB" dirty="0"/>
              <a:t>Applicable for all operated Group entities and affiliates</a:t>
            </a:r>
            <a:r>
              <a:rPr lang="en-US" dirty="0"/>
              <a:t>.</a:t>
            </a:r>
          </a:p>
          <a:p>
            <a:pPr algn="l" fontAlgn="t">
              <a:spcBef>
                <a:spcPts val="1200"/>
              </a:spcBef>
              <a:spcAft>
                <a:spcPts val="0"/>
              </a:spcAft>
            </a:pPr>
            <a:r>
              <a:rPr lang="fr-FR" b="1" dirty="0"/>
              <a:t>Replaces: </a:t>
            </a:r>
          </a:p>
          <a:p>
            <a:pPr algn="l" rtl="0" fontAlgn="base">
              <a:buFont typeface="Arial" panose="020B0604020202020204" pitchFamily="34" charset="0"/>
              <a:buChar char="•"/>
            </a:pPr>
            <a:r>
              <a:rPr lang="en-US" sz="1400" dirty="0">
                <a:solidFill>
                  <a:srgbClr val="000000"/>
                </a:solidFill>
                <a:latin typeface="Calibri" panose="020F0502020204030204" pitchFamily="34" charset="0"/>
              </a:rPr>
              <a:t>DIR-GR-ENV-002 </a:t>
            </a:r>
            <a:r>
              <a:rPr lang="en-US" sz="1400" i="1" dirty="0">
                <a:solidFill>
                  <a:srgbClr val="000000"/>
                </a:solidFill>
                <a:latin typeface="Calibri" panose="020F0502020204030204" pitchFamily="34" charset="0"/>
              </a:rPr>
              <a:t>Preparedness for Response to Accidental Surface Water Pollution</a:t>
            </a:r>
            <a:r>
              <a:rPr lang="en-US" sz="1400" dirty="0">
                <a:solidFill>
                  <a:srgbClr val="000000"/>
                </a:solidFill>
                <a:latin typeface="Calibri" panose="020F0502020204030204" pitchFamily="34" charset="0"/>
              </a:rPr>
              <a:t>​</a:t>
            </a:r>
            <a:endParaRPr lang="en-US" sz="1400" dirty="0">
              <a:solidFill>
                <a:srgbClr val="000000"/>
              </a:solidFill>
              <a:latin typeface="Arial" panose="020B0604020202020204" pitchFamily="34" charset="0"/>
            </a:endParaRPr>
          </a:p>
          <a:p>
            <a:pPr algn="l" rtl="0" fontAlgn="base">
              <a:spcAft>
                <a:spcPts val="600"/>
              </a:spcAft>
              <a:buFont typeface="Arial" panose="020B0604020202020204" pitchFamily="34" charset="0"/>
              <a:buChar char="•"/>
            </a:pPr>
            <a:r>
              <a:rPr lang="en-US" sz="1400" dirty="0">
                <a:solidFill>
                  <a:srgbClr val="000000"/>
                </a:solidFill>
                <a:latin typeface="Calibri" panose="020F0502020204030204" pitchFamily="34" charset="0"/>
              </a:rPr>
              <a:t>CR-MS-HSEQ-461 </a:t>
            </a:r>
            <a:r>
              <a:rPr lang="en-US" sz="1400" i="1" dirty="0">
                <a:solidFill>
                  <a:srgbClr val="000000"/>
                </a:solidFill>
                <a:latin typeface="Calibri" panose="020F0502020204030204" pitchFamily="34" charset="0"/>
              </a:rPr>
              <a:t>Preparedness for Response to Accidental Surface Water Pollution</a:t>
            </a:r>
            <a:r>
              <a:rPr lang="en-US" sz="1400" dirty="0">
                <a:solidFill>
                  <a:srgbClr val="000000"/>
                </a:solidFill>
                <a:latin typeface="Calibri" panose="020F0502020204030204" pitchFamily="34" charset="0"/>
              </a:rPr>
              <a:t>​</a:t>
            </a:r>
            <a:endParaRPr lang="fr-FR" sz="1400" dirty="0">
              <a:latin typeface="+mj-lt"/>
            </a:endParaRPr>
          </a:p>
          <a:p>
            <a:pPr algn="l">
              <a:spcBef>
                <a:spcPts val="300"/>
              </a:spcBef>
              <a:spcAft>
                <a:spcPts val="600"/>
              </a:spcAft>
            </a:pPr>
            <a:r>
              <a:rPr lang="fr-FR" b="1" dirty="0"/>
              <a:t>REFLEX publication date: </a:t>
            </a:r>
            <a:r>
              <a:rPr lang="fr-FR" dirty="0">
                <a:solidFill>
                  <a:schemeClr val="tx1"/>
                </a:solidFill>
              </a:rPr>
              <a:t>30</a:t>
            </a:r>
            <a:r>
              <a:rPr lang="fr-FR" dirty="0"/>
              <a:t>/09/2019.</a:t>
            </a:r>
          </a:p>
          <a:p>
            <a:pPr algn="l">
              <a:spcBef>
                <a:spcPts val="300"/>
              </a:spcBef>
              <a:spcAft>
                <a:spcPts val="600"/>
              </a:spcAft>
            </a:pPr>
            <a:r>
              <a:rPr lang="fr-FR" b="1" dirty="0"/>
              <a:t>Effective date: </a:t>
            </a:r>
            <a:r>
              <a:rPr lang="fr-FR" dirty="0"/>
              <a:t>3 months following date of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en-US" dirty="0"/>
              <a:t>SPILL CONTINGENCY PLANNING PROCESS</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pic>
        <p:nvPicPr>
          <p:cNvPr id="4" name="Picture 3"/>
          <p:cNvPicPr>
            <a:picLocks noChangeAspect="1"/>
          </p:cNvPicPr>
          <p:nvPr/>
        </p:nvPicPr>
        <p:blipFill>
          <a:blip r:embed="rId2"/>
          <a:stretch>
            <a:fillRect/>
          </a:stretch>
        </p:blipFill>
        <p:spPr>
          <a:xfrm>
            <a:off x="3593375" y="692696"/>
            <a:ext cx="5005250" cy="5194242"/>
          </a:xfrm>
          <a:prstGeom prst="rect">
            <a:avLst/>
          </a:prstGeom>
        </p:spPr>
      </p:pic>
      <p:sp>
        <p:nvSpPr>
          <p:cNvPr id="5" name="Rectangle 4"/>
          <p:cNvSpPr/>
          <p:nvPr/>
        </p:nvSpPr>
        <p:spPr>
          <a:xfrm>
            <a:off x="3048000" y="5991091"/>
            <a:ext cx="6096000" cy="246221"/>
          </a:xfrm>
          <a:prstGeom prst="rect">
            <a:avLst/>
          </a:prstGeom>
        </p:spPr>
        <p:txBody>
          <a:bodyPr>
            <a:spAutoFit/>
          </a:bodyPr>
          <a:lstStyle/>
          <a:p>
            <a:pPr algn="ctr"/>
            <a:r>
              <a:rPr lang="en-US" sz="1000" dirty="0"/>
              <a:t>Figure 1: Overview of the spill contingency planning process </a:t>
            </a:r>
            <a:endParaRPr lang="en-GB" sz="1000" dirty="0"/>
          </a:p>
        </p:txBody>
      </p:sp>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Scenarios Assessment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3.1.1: </a:t>
            </a:r>
            <a:r>
              <a:rPr lang="en-US" sz="1800" dirty="0">
                <a:solidFill>
                  <a:schemeClr val="tx1"/>
                </a:solidFill>
              </a:rPr>
              <a:t>Assessment of Surface Water Spill Scenarios and their Consequences</a:t>
            </a:r>
            <a:endParaRPr lang="fr-FR" sz="1800" dirty="0">
              <a:solidFill>
                <a:schemeClr val="tx1"/>
              </a:solidFill>
            </a:endParaRPr>
          </a:p>
          <a:p>
            <a:pPr marL="0" indent="0" algn="just">
              <a:spcBef>
                <a:spcPts val="600"/>
              </a:spcBef>
              <a:spcAft>
                <a:spcPts val="600"/>
              </a:spcAft>
            </a:pPr>
            <a:r>
              <a:rPr lang="en-US" sz="1600" b="0" dirty="0">
                <a:solidFill>
                  <a:schemeClr val="tx1"/>
                </a:solidFill>
              </a:rPr>
              <a:t>A documented assessment of surface water spill scenarios and their potential consequences is performed with the participation of internal or external specialists.</a:t>
            </a:r>
          </a:p>
          <a:p>
            <a:pPr marL="0" indent="0" algn="just">
              <a:spcBef>
                <a:spcPts val="600"/>
              </a:spcBef>
              <a:spcAft>
                <a:spcPts val="600"/>
              </a:spcAft>
            </a:pPr>
            <a:r>
              <a:rPr lang="en-US" sz="1600" b="0" dirty="0">
                <a:solidFill>
                  <a:schemeClr val="tx1"/>
                </a:solidFill>
              </a:rPr>
              <a:t>This assessment is revised whenever there is a change in the nature or scale of activities. </a:t>
            </a:r>
          </a:p>
          <a:p>
            <a:pPr marL="0" indent="0" algn="just">
              <a:spcBef>
                <a:spcPts val="600"/>
              </a:spcBef>
              <a:spcAft>
                <a:spcPts val="600"/>
              </a:spcAft>
            </a:pPr>
            <a:r>
              <a:rPr lang="fr-FR" sz="1600" b="0" dirty="0">
                <a:solidFill>
                  <a:srgbClr val="00B050"/>
                </a:solidFill>
              </a:rPr>
              <a:t>No change</a:t>
            </a: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Contingency Plan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3.2.1 : </a:t>
            </a:r>
            <a:r>
              <a:rPr lang="en-US" sz="1800" dirty="0">
                <a:solidFill>
                  <a:schemeClr val="tx1"/>
                </a:solidFill>
              </a:rPr>
              <a:t>Spill Contingency Plan (SCP)</a:t>
            </a:r>
            <a:endParaRPr lang="fr-FR" sz="1800" dirty="0">
              <a:solidFill>
                <a:schemeClr val="tx1"/>
              </a:solidFill>
            </a:endParaRPr>
          </a:p>
          <a:p>
            <a:pPr marL="0" indent="0" algn="just">
              <a:spcBef>
                <a:spcPts val="600"/>
              </a:spcBef>
              <a:spcAft>
                <a:spcPts val="600"/>
              </a:spcAft>
            </a:pPr>
            <a:r>
              <a:rPr lang="en-US" sz="1600" b="0" dirty="0">
                <a:solidFill>
                  <a:schemeClr val="tx1"/>
                </a:solidFill>
              </a:rPr>
              <a:t>A SCP is required when the documented assessment indicates that there is one or more surface water spills scenarios of severity ≥ 3 according to the Group Evaluation Matrix of Actual and Potential Severity Levels of HSE Events. </a:t>
            </a:r>
          </a:p>
          <a:p>
            <a:pPr marL="0" lvl="0" indent="0" algn="just">
              <a:spcBef>
                <a:spcPts val="600"/>
              </a:spcBef>
              <a:spcAft>
                <a:spcPts val="600"/>
              </a:spcAft>
            </a:pPr>
            <a:r>
              <a:rPr lang="fr-FR" sz="1600" b="0" dirty="0">
                <a:solidFill>
                  <a:srgbClr val="00B050"/>
                </a:solidFill>
              </a:rPr>
              <a:t>No change</a:t>
            </a:r>
          </a:p>
          <a:p>
            <a:r>
              <a:rPr lang="en-GB" dirty="0">
                <a:latin typeface="Arial" panose="020B0604020202020204" pitchFamily="34" charset="0"/>
                <a:ea typeface="Calibri" panose="020F0502020204030204" pitchFamily="34" charset="0"/>
              </a:rPr>
              <a:t>The list of relevant stakeholders.</a:t>
            </a:r>
            <a:endParaRPr lang="fr-FR" u="sng" dirty="0">
              <a:solidFill>
                <a:schemeClr val="tx1"/>
              </a:solidFill>
            </a:endParaRPr>
          </a:p>
          <a:p>
            <a:pPr marL="0" indent="0" algn="just">
              <a:spcBef>
                <a:spcPts val="600"/>
              </a:spcBef>
              <a:spcAft>
                <a:spcPts val="600"/>
              </a:spcAft>
            </a:pPr>
            <a:endParaRPr lang="fr-FR" u="sng"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403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Contingency Plan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3.2.2 : </a:t>
            </a:r>
            <a:r>
              <a:rPr lang="en-US" sz="1800" dirty="0">
                <a:solidFill>
                  <a:schemeClr val="tx1"/>
                </a:solidFill>
              </a:rPr>
              <a:t>Minimum Content of an SCP</a:t>
            </a:r>
            <a:endParaRPr lang="fr-FR" sz="1800" dirty="0">
              <a:solidFill>
                <a:schemeClr val="tx1"/>
              </a:solidFill>
            </a:endParaRPr>
          </a:p>
          <a:p>
            <a:pPr marR="58420" algn="just">
              <a:lnSpc>
                <a:spcPct val="115000"/>
              </a:lnSpc>
              <a:spcBef>
                <a:spcPts val="600"/>
              </a:spcBef>
              <a:spcAft>
                <a:spcPts val="600"/>
              </a:spcAft>
            </a:pPr>
            <a:r>
              <a:rPr lang="en-GB" sz="1600" b="0" dirty="0">
                <a:solidFill>
                  <a:schemeClr val="tx1"/>
                </a:solidFill>
              </a:rPr>
              <a:t>The SCP contains as a minimum:</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Applicable legal and regulatory requirements;</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A spill alert and notification procedure in accordance with applicable obligations;</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A description of the pollution scenarios and their consequences including the anticipated evolution over space and time;</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Details of the physical properties, toxicity, reactivity, etc. of chemical products in the form of Material Safety Data Sheets (MSDS);</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The measures to be taken immediately following a spill, including tools, equipment, and procedures to be used; </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The response strategies and associated tactics to be implemented for the scenarios;</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The definition and identification of all the internal and external technical and organisational resources required to implement the response strategies, including logistics;</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The specific tasks of each key player in the management of the spill response;</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The elements to take into account to monitor the health and environmental impacts of the pollution;</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Spill response exercise requirements (including type, contents, scope and frequencies);</a:t>
            </a:r>
          </a:p>
          <a:p>
            <a:pPr marL="285750" lvl="4" indent="-285750" algn="l">
              <a:spcAft>
                <a:spcPts val="600"/>
              </a:spcAft>
              <a:buFont typeface="Wingdings" panose="05000000000000000000" pitchFamily="2" charset="2"/>
              <a:buChar char="q"/>
              <a:defRPr/>
            </a:pPr>
            <a:r>
              <a:rPr lang="en-GB" sz="1600" dirty="0">
                <a:solidFill>
                  <a:schemeClr val="tx1"/>
                </a:solidFill>
                <a:latin typeface="+mj-lt"/>
              </a:rPr>
              <a:t>The list of relevant stakeholders.</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No change</a:t>
            </a: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90191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Contingency Plan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3.2.3 : </a:t>
            </a:r>
            <a:r>
              <a:rPr lang="en-US" sz="1800" dirty="0">
                <a:solidFill>
                  <a:schemeClr val="tx1"/>
                </a:solidFill>
              </a:rPr>
              <a:t>Use of </a:t>
            </a:r>
            <a:r>
              <a:rPr lang="en-US" sz="1800" dirty="0" err="1">
                <a:solidFill>
                  <a:schemeClr val="tx1"/>
                </a:solidFill>
              </a:rPr>
              <a:t>Specialised</a:t>
            </a:r>
            <a:r>
              <a:rPr lang="en-US" sz="1800" dirty="0">
                <a:solidFill>
                  <a:schemeClr val="tx1"/>
                </a:solidFill>
              </a:rPr>
              <a:t> Support Services</a:t>
            </a:r>
            <a:endParaRPr lang="fr-FR" sz="1800" dirty="0">
              <a:solidFill>
                <a:schemeClr val="tx1"/>
              </a:solidFill>
            </a:endParaRPr>
          </a:p>
          <a:p>
            <a:pPr marR="58420" lvl="1" algn="just">
              <a:lnSpc>
                <a:spcPct val="115000"/>
              </a:lnSpc>
              <a:spcBef>
                <a:spcPts val="600"/>
              </a:spcBef>
              <a:spcAft>
                <a:spcPts val="600"/>
              </a:spcAft>
              <a:buNone/>
            </a:pPr>
            <a:r>
              <a:rPr lang="en-US" dirty="0" err="1">
                <a:solidFill>
                  <a:schemeClr val="tx1"/>
                </a:solidFill>
                <a:latin typeface="+mj-lt"/>
              </a:rPr>
              <a:t>Specialised</a:t>
            </a:r>
            <a:r>
              <a:rPr lang="en-US" dirty="0">
                <a:solidFill>
                  <a:schemeClr val="tx1"/>
                </a:solidFill>
                <a:latin typeface="+mj-lt"/>
              </a:rPr>
              <a:t> support services are used for the preparation of the initial SCP or a major subsequent update. Such support services are provided by the division in charge of crisis management and oil spill response or by approved spill contingency specialist contractors.</a:t>
            </a:r>
          </a:p>
          <a:p>
            <a:pPr algn="just"/>
            <a:endParaRPr lang="fr-FR" sz="1400" b="0" u="sng" dirty="0">
              <a:solidFill>
                <a:srgbClr val="FF0000"/>
              </a:solidFill>
            </a:endParaRPr>
          </a:p>
          <a:p>
            <a:pPr algn="just"/>
            <a:r>
              <a:rPr lang="fr-FR" sz="1600" b="0" dirty="0">
                <a:solidFill>
                  <a:srgbClr val="FF0000"/>
                </a:solidFill>
              </a:rPr>
              <a:t>New </a:t>
            </a:r>
            <a:r>
              <a:rPr lang="fr-FR" sz="1600" b="0" dirty="0" err="1">
                <a:solidFill>
                  <a:srgbClr val="FF0000"/>
                </a:solidFill>
              </a:rPr>
              <a:t>requirement</a:t>
            </a:r>
            <a:r>
              <a:rPr lang="fr-FR" sz="1600" b="0" dirty="0">
                <a:solidFill>
                  <a:srgbClr val="FF0000"/>
                </a:solidFill>
              </a:rPr>
              <a:t> </a:t>
            </a:r>
            <a:r>
              <a:rPr lang="en-US" sz="1600" b="0" dirty="0">
                <a:solidFill>
                  <a:srgbClr val="FF0000"/>
                </a:solidFill>
              </a:rPr>
              <a:t>for MS, but already implemented.</a:t>
            </a:r>
            <a:endParaRPr lang="fr-FR" sz="1600" b="0" dirty="0">
              <a:solidFill>
                <a:srgbClr val="FF0000"/>
              </a:solidFill>
            </a:endParaRPr>
          </a:p>
          <a:p>
            <a:pPr algn="just"/>
            <a:endParaRPr lang="fr-FR" sz="1400" b="0" u="sng" dirty="0">
              <a:solidFill>
                <a:srgbClr val="FF0000"/>
              </a:solidFill>
            </a:endParaRPr>
          </a:p>
          <a:p>
            <a:pPr marL="0" indent="0" algn="just">
              <a:spcBef>
                <a:spcPts val="600"/>
              </a:spcBef>
              <a:spcAft>
                <a:spcPts val="600"/>
              </a:spcAft>
            </a:pPr>
            <a:r>
              <a:rPr lang="fr-FR" sz="1800" dirty="0" err="1">
                <a:solidFill>
                  <a:schemeClr val="tx1"/>
                </a:solidFill>
              </a:rPr>
              <a:t>Requirement</a:t>
            </a:r>
            <a:r>
              <a:rPr lang="fr-FR" sz="1800" dirty="0">
                <a:solidFill>
                  <a:schemeClr val="tx1"/>
                </a:solidFill>
              </a:rPr>
              <a:t> 3.2.4 : </a:t>
            </a:r>
            <a:r>
              <a:rPr lang="en-US" sz="1800" dirty="0">
                <a:solidFill>
                  <a:schemeClr val="tx1"/>
                </a:solidFill>
              </a:rPr>
              <a:t>Spill Contingency Plan Review</a:t>
            </a:r>
            <a:endParaRPr lang="fr-FR" sz="1800" dirty="0">
              <a:solidFill>
                <a:schemeClr val="tx1"/>
              </a:solidFill>
            </a:endParaRPr>
          </a:p>
          <a:p>
            <a:pPr marR="58420" lvl="1" algn="just">
              <a:lnSpc>
                <a:spcPct val="115000"/>
              </a:lnSpc>
              <a:spcBef>
                <a:spcPts val="600"/>
              </a:spcBef>
              <a:spcAft>
                <a:spcPts val="600"/>
              </a:spcAft>
              <a:buNone/>
            </a:pPr>
            <a:r>
              <a:rPr lang="en-US" dirty="0">
                <a:solidFill>
                  <a:schemeClr val="tx1"/>
                </a:solidFill>
                <a:latin typeface="+mj-lt"/>
              </a:rPr>
              <a:t>The review frequency is defined within the SCP. It is reviewed at a minimum once every 5 years or whenever a significant change in the situation or context is identified.</a:t>
            </a:r>
          </a:p>
          <a:p>
            <a:pPr marL="0" lvl="0" indent="0" algn="just">
              <a:spcBef>
                <a:spcPts val="600"/>
              </a:spcBef>
              <a:spcAft>
                <a:spcPts val="600"/>
              </a:spcAft>
            </a:pPr>
            <a:r>
              <a:rPr lang="fr-FR" sz="1600" b="0" dirty="0">
                <a:solidFill>
                  <a:srgbClr val="00B050"/>
                </a:solidFill>
              </a:rPr>
              <a:t>No change</a:t>
            </a:r>
          </a:p>
          <a:p>
            <a:pPr algn="just"/>
            <a:endParaRPr lang="fr-FR" sz="1400" b="0" u="sng" dirty="0">
              <a:solidFill>
                <a:srgbClr val="FF0000"/>
              </a:solidFill>
            </a:endParaRPr>
          </a:p>
          <a:p>
            <a:pPr marL="0" indent="0" algn="just">
              <a:spcBef>
                <a:spcPts val="600"/>
              </a:spcBef>
              <a:spcAft>
                <a:spcPts val="600"/>
              </a:spcAft>
            </a:pPr>
            <a:r>
              <a:rPr lang="fr-FR" sz="1800" dirty="0" err="1">
                <a:solidFill>
                  <a:schemeClr val="tx1"/>
                </a:solidFill>
              </a:rPr>
              <a:t>Requirement</a:t>
            </a:r>
            <a:r>
              <a:rPr lang="fr-FR" sz="1800" dirty="0">
                <a:solidFill>
                  <a:schemeClr val="tx1"/>
                </a:solidFill>
              </a:rPr>
              <a:t> 3.2.5 : </a:t>
            </a:r>
            <a:r>
              <a:rPr lang="en-US" sz="1800" dirty="0">
                <a:solidFill>
                  <a:schemeClr val="tx1"/>
                </a:solidFill>
              </a:rPr>
              <a:t>Communication of the SCP</a:t>
            </a:r>
            <a:endParaRPr lang="fr-FR" sz="1800" dirty="0">
              <a:solidFill>
                <a:schemeClr val="tx1"/>
              </a:solidFill>
            </a:endParaRPr>
          </a:p>
          <a:p>
            <a:pPr marR="58420" lvl="1" algn="just">
              <a:lnSpc>
                <a:spcPct val="115000"/>
              </a:lnSpc>
              <a:spcBef>
                <a:spcPts val="600"/>
              </a:spcBef>
              <a:spcAft>
                <a:spcPts val="600"/>
              </a:spcAft>
              <a:buNone/>
            </a:pPr>
            <a:r>
              <a:rPr lang="en-US" dirty="0">
                <a:solidFill>
                  <a:schemeClr val="tx1"/>
                </a:solidFill>
                <a:latin typeface="+mj-lt"/>
              </a:rPr>
              <a:t>The latest approved version of the SCP is made available to the division in charge of crisis management and oil spill response and other support teams as identified by the relevant Branch to allow for spill response support according to this rule.</a:t>
            </a:r>
          </a:p>
          <a:p>
            <a:pPr algn="just"/>
            <a:r>
              <a:rPr lang="fr-FR" sz="1600" b="0" dirty="0">
                <a:solidFill>
                  <a:srgbClr val="FF0000"/>
                </a:solidFill>
              </a:rPr>
              <a:t>New </a:t>
            </a:r>
            <a:r>
              <a:rPr lang="fr-FR" sz="1600" b="0" dirty="0" err="1">
                <a:solidFill>
                  <a:srgbClr val="FF0000"/>
                </a:solidFill>
              </a:rPr>
              <a:t>requirement</a:t>
            </a:r>
            <a:r>
              <a:rPr lang="fr-FR" sz="1600" b="0" dirty="0">
                <a:solidFill>
                  <a:srgbClr val="FF0000"/>
                </a:solidFill>
              </a:rPr>
              <a:t>, but </a:t>
            </a:r>
            <a:r>
              <a:rPr lang="fr-FR" sz="1600" b="0" dirty="0" err="1">
                <a:solidFill>
                  <a:srgbClr val="FF0000"/>
                </a:solidFill>
              </a:rPr>
              <a:t>already</a:t>
            </a:r>
            <a:r>
              <a:rPr lang="fr-FR" sz="1600" b="0" dirty="0">
                <a:solidFill>
                  <a:srgbClr val="FF0000"/>
                </a:solidFill>
              </a:rPr>
              <a:t> </a:t>
            </a:r>
            <a:r>
              <a:rPr lang="fr-FR" sz="1600" b="0" dirty="0" err="1">
                <a:solidFill>
                  <a:srgbClr val="FF0000"/>
                </a:solidFill>
              </a:rPr>
              <a:t>practiced</a:t>
            </a:r>
            <a:r>
              <a:rPr lang="fr-FR" sz="1600" b="0" dirty="0">
                <a:solidFill>
                  <a:srgbClr val="FF0000"/>
                </a:solidFill>
              </a:rPr>
              <a:t>.</a:t>
            </a: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3562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Response Organisation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3.3.1 : </a:t>
            </a:r>
            <a:r>
              <a:rPr lang="en-US" sz="1800" dirty="0">
                <a:solidFill>
                  <a:schemeClr val="tx1"/>
                </a:solidFill>
              </a:rPr>
              <a:t>Spill Response Preparedness Coordinator (SRPC)</a:t>
            </a:r>
            <a:endParaRPr lang="fr-FR" sz="1800" dirty="0">
              <a:solidFill>
                <a:schemeClr val="tx1"/>
              </a:solidFill>
            </a:endParaRPr>
          </a:p>
          <a:p>
            <a:pPr marR="58420" lvl="1" algn="just">
              <a:lnSpc>
                <a:spcPct val="115000"/>
              </a:lnSpc>
              <a:spcBef>
                <a:spcPts val="600"/>
              </a:spcBef>
              <a:spcAft>
                <a:spcPts val="600"/>
              </a:spcAft>
              <a:buNone/>
            </a:pPr>
            <a:r>
              <a:rPr lang="en-US" dirty="0">
                <a:solidFill>
                  <a:schemeClr val="tx1"/>
                </a:solidFill>
                <a:latin typeface="+mj-lt"/>
              </a:rPr>
              <a:t>A SRPC is formally designated whenever a SCP is required.</a:t>
            </a:r>
          </a:p>
          <a:p>
            <a:pPr marR="58420" lvl="1" algn="just">
              <a:lnSpc>
                <a:spcPct val="115000"/>
              </a:lnSpc>
              <a:spcBef>
                <a:spcPts val="600"/>
              </a:spcBef>
              <a:spcAft>
                <a:spcPts val="600"/>
              </a:spcAft>
              <a:buNone/>
            </a:pPr>
            <a:r>
              <a:rPr lang="en-US" dirty="0">
                <a:solidFill>
                  <a:schemeClr val="tx1"/>
                </a:solidFill>
                <a:latin typeface="+mj-lt"/>
              </a:rPr>
              <a:t>The specific tasks of the SRPC are documented.</a:t>
            </a:r>
          </a:p>
          <a:p>
            <a:pPr marR="58420" lvl="1" algn="just">
              <a:lnSpc>
                <a:spcPct val="115000"/>
              </a:lnSpc>
              <a:spcBef>
                <a:spcPts val="600"/>
              </a:spcBef>
              <a:spcAft>
                <a:spcPts val="600"/>
              </a:spcAft>
              <a:buNone/>
            </a:pPr>
            <a:r>
              <a:rPr lang="en-US" dirty="0">
                <a:solidFill>
                  <a:schemeClr val="tx1"/>
                </a:solidFill>
                <a:latin typeface="+mj-lt"/>
              </a:rPr>
              <a:t>Training and time are allocated to this function.</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No change</a:t>
            </a:r>
          </a:p>
          <a:p>
            <a:pPr algn="just"/>
            <a:endParaRPr lang="fr-FR" sz="1400" b="0" u="sng" dirty="0">
              <a:solidFill>
                <a:srgbClr val="FF0000"/>
              </a:solidFill>
            </a:endParaRPr>
          </a:p>
          <a:p>
            <a:pPr marL="0" indent="0" algn="just">
              <a:spcBef>
                <a:spcPts val="600"/>
              </a:spcBef>
              <a:spcAft>
                <a:spcPts val="600"/>
              </a:spcAft>
            </a:pPr>
            <a:r>
              <a:rPr lang="fr-FR" sz="1800" dirty="0" err="1">
                <a:solidFill>
                  <a:schemeClr val="tx1"/>
                </a:solidFill>
              </a:rPr>
              <a:t>Requirement</a:t>
            </a:r>
            <a:r>
              <a:rPr lang="fr-FR" sz="1800" dirty="0">
                <a:solidFill>
                  <a:schemeClr val="tx1"/>
                </a:solidFill>
              </a:rPr>
              <a:t> 3.3.2 : </a:t>
            </a:r>
            <a:r>
              <a:rPr lang="en-US" sz="1800" dirty="0" err="1">
                <a:solidFill>
                  <a:schemeClr val="tx1"/>
                </a:solidFill>
              </a:rPr>
              <a:t>Mobilisation</a:t>
            </a:r>
            <a:r>
              <a:rPr lang="en-US" sz="1800" dirty="0">
                <a:solidFill>
                  <a:schemeClr val="tx1"/>
                </a:solidFill>
              </a:rPr>
              <a:t> of Resources for Spill Response</a:t>
            </a:r>
            <a:endParaRPr lang="fr-FR" sz="1800" dirty="0">
              <a:solidFill>
                <a:schemeClr val="tx1"/>
              </a:solidFill>
            </a:endParaRPr>
          </a:p>
          <a:p>
            <a:pPr marR="58420" algn="just">
              <a:lnSpc>
                <a:spcPct val="115000"/>
              </a:lnSpc>
              <a:spcBef>
                <a:spcPts val="600"/>
              </a:spcBef>
              <a:spcAft>
                <a:spcPts val="600"/>
              </a:spcAft>
            </a:pPr>
            <a:r>
              <a:rPr lang="en-GB" sz="1600" b="0" dirty="0">
                <a:solidFill>
                  <a:schemeClr val="tx1"/>
                </a:solidFill>
              </a:rPr>
              <a:t>To enable the efficient mobilisation of the necessary resources in response to accidental spills:</a:t>
            </a:r>
          </a:p>
          <a:p>
            <a:pPr marL="285750" marR="57785" lvl="4" indent="-285750" algn="l">
              <a:lnSpc>
                <a:spcPct val="115000"/>
              </a:lnSpc>
              <a:spcAft>
                <a:spcPts val="600"/>
              </a:spcAft>
              <a:buFont typeface="Wingdings" panose="05000000000000000000" pitchFamily="2" charset="2"/>
              <a:buChar char="q"/>
              <a:defRPr/>
            </a:pPr>
            <a:r>
              <a:rPr lang="en-GB" sz="1600" dirty="0">
                <a:solidFill>
                  <a:schemeClr val="tx1"/>
                </a:solidFill>
                <a:latin typeface="+mj-lt"/>
              </a:rPr>
              <a:t>The mobilisation of internal and locally contracted resources is managed by the entity or affiliate. </a:t>
            </a:r>
          </a:p>
          <a:p>
            <a:pPr marL="285750" marR="57785" lvl="4" indent="-285750" algn="l">
              <a:lnSpc>
                <a:spcPct val="115000"/>
              </a:lnSpc>
              <a:spcAft>
                <a:spcPts val="600"/>
              </a:spcAft>
              <a:buFont typeface="Wingdings" panose="05000000000000000000" pitchFamily="2" charset="2"/>
              <a:buChar char="q"/>
              <a:defRPr/>
            </a:pPr>
            <a:r>
              <a:rPr lang="en-GB" sz="1600" dirty="0">
                <a:solidFill>
                  <a:schemeClr val="tx1"/>
                </a:solidFill>
                <a:latin typeface="+mj-lt"/>
              </a:rPr>
              <a:t>Call-out Authorities are informed by the entity or affiliate to mobilise spill response resources under Group framework agreements. </a:t>
            </a:r>
            <a:endParaRPr lang="en-US" sz="1600" dirty="0">
              <a:solidFill>
                <a:schemeClr val="tx1"/>
              </a:solidFill>
              <a:latin typeface="+mj-lt"/>
            </a:endParaRP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No change</a:t>
            </a: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9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Response Organisation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3.3.3 : </a:t>
            </a:r>
            <a:r>
              <a:rPr lang="en-US" sz="1800" dirty="0">
                <a:solidFill>
                  <a:schemeClr val="tx1"/>
                </a:solidFill>
              </a:rPr>
              <a:t>Training and Competency</a:t>
            </a:r>
            <a:endParaRPr lang="fr-FR" sz="1800" dirty="0">
              <a:solidFill>
                <a:schemeClr val="tx1"/>
              </a:solidFill>
            </a:endParaRPr>
          </a:p>
          <a:p>
            <a:pPr marR="58420" lvl="1" algn="just">
              <a:lnSpc>
                <a:spcPct val="115000"/>
              </a:lnSpc>
              <a:spcBef>
                <a:spcPts val="600"/>
              </a:spcBef>
              <a:spcAft>
                <a:spcPts val="600"/>
              </a:spcAft>
              <a:buNone/>
            </a:pPr>
            <a:r>
              <a:rPr lang="en-US" dirty="0">
                <a:solidFill>
                  <a:schemeClr val="tx1"/>
                </a:solidFill>
                <a:latin typeface="+mj-lt"/>
              </a:rPr>
              <a:t>All personnel involved in the spill response have the necessary training to perform their specific functions during spill response events.</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No change</a:t>
            </a: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21509282"/>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50128f55-3b36-4aa6-98d9-a6fd28e4ae9b</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E46FD-DF65-4135-9E71-4A90FADAD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A9FFA6-E2F4-4ED6-9588-81D30AB88B6C}">
  <ds:schemaRefs>
    <ds:schemaRef ds:uri="http://schemas.microsoft.com/office/infopath/2007/PartnerControls"/>
    <ds:schemaRef ds:uri="26ca36b3-22a5-4c03-beea-d9082fda911d"/>
    <ds:schemaRef ds:uri="http://purl.org/dc/elements/1.1/"/>
    <ds:schemaRef ds:uri="http://schemas.microsoft.com/office/2006/metadata/properties"/>
    <ds:schemaRef ds:uri="http://purl.org/dc/terms/"/>
    <ds:schemaRef ds:uri="http://schemas.openxmlformats.org/package/2006/metadata/core-properties"/>
    <ds:schemaRef ds:uri="6976bd83-f208-4589-bff3-a75963e94f6e"/>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2297AEB-3119-44E5-B8AF-69E83210B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TotalTime>
  <Words>1049</Words>
  <Application>Microsoft Office PowerPoint</Application>
  <PresentationFormat>Grand écran</PresentationFormat>
  <Paragraphs>118</Paragraphs>
  <Slides>12</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Wingdings</vt:lpstr>
      <vt:lpstr/>
      <vt:lpstr>CR-GR-HSE-705 Contingency Planning for Accidental Surface Water Pollution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Where to find additional information or 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160</cp:revision>
  <cp:lastPrinted>2018-09-13T16:16:27Z</cp:lastPrinted>
  <dcterms:modified xsi:type="dcterms:W3CDTF">2019-11-14T16:10:24Z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