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AFF"/>
    <a:srgbClr val="374649"/>
    <a:srgbClr val="009BFF"/>
    <a:srgbClr val="28C896"/>
    <a:srgbClr val="32C8C8"/>
    <a:srgbClr val="FFC800"/>
    <a:srgbClr val="F20035"/>
    <a:srgbClr val="000000"/>
    <a:srgbClr val="004494"/>
    <a:srgbClr val="FE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906560-9923-4855-9DC5-BBA5857F02FC}" v="14" dt="2023-03-24T10:21:01.514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77" autoAdjust="0"/>
  </p:normalViewPr>
  <p:slideViewPr>
    <p:cSldViewPr snapToGrid="0">
      <p:cViewPr>
        <p:scale>
          <a:sx n="80" d="100"/>
          <a:sy n="80" d="100"/>
        </p:scale>
        <p:origin x="3006" y="60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Information &amp; discussion session - WDfS April 28, 2023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Information &amp; discussion session - WDfS April 28, 2023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Information &amp; discussion session - WDfS April 28, 2023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notesSlide" Target="../notesSlides/notesSlide2.xml"/><Relationship Id="rId21" Type="http://schemas.openxmlformats.org/officeDocument/2006/relationships/tags" Target="../tags/tag28.xml"/><Relationship Id="rId34" Type="http://schemas.openxmlformats.org/officeDocument/2006/relationships/tags" Target="../tags/tag41.xml"/><Relationship Id="rId42" Type="http://schemas.openxmlformats.org/officeDocument/2006/relationships/image" Target="../media/image4.png"/><Relationship Id="rId47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9" Type="http://schemas.openxmlformats.org/officeDocument/2006/relationships/tags" Target="../tags/tag36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tags" Target="../tags/tag44.xml"/><Relationship Id="rId40" Type="http://schemas.openxmlformats.org/officeDocument/2006/relationships/hyperlink" Target="https://toolbox-hse.totalenergies.com/en/journee-mondiale-de-la-securite-2023" TargetMode="External"/><Relationship Id="rId45" Type="http://schemas.openxmlformats.org/officeDocument/2006/relationships/hyperlink" Target="https://forms.office.com/e/D7Au9cpdzF" TargetMode="Externa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tags" Target="../tags/tag43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4" Type="http://schemas.openxmlformats.org/officeDocument/2006/relationships/image" Target="../media/image6.png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tags" Target="../tags/tag42.xml"/><Relationship Id="rId43" Type="http://schemas.openxmlformats.org/officeDocument/2006/relationships/image" Target="../media/image5.png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tags" Target="../tags/tag40.xml"/><Relationship Id="rId38" Type="http://schemas.openxmlformats.org/officeDocument/2006/relationships/slideLayout" Target="../slideLayouts/slideLayout2.xml"/><Relationship Id="rId46" Type="http://schemas.openxmlformats.org/officeDocument/2006/relationships/image" Target="../media/image7.png"/><Relationship Id="rId20" Type="http://schemas.openxmlformats.org/officeDocument/2006/relationships/tags" Target="../tags/tag27.xml"/><Relationship Id="rId4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tags" Target="../tags/tag61.xml"/><Relationship Id="rId18" Type="http://schemas.openxmlformats.org/officeDocument/2006/relationships/notesSlide" Target="../notesSlides/notesSlide3.xml"/><Relationship Id="rId26" Type="http://schemas.microsoft.com/office/2007/relationships/hdphoto" Target="../media/hdphoto1.wdp"/><Relationship Id="rId3" Type="http://schemas.openxmlformats.org/officeDocument/2006/relationships/tags" Target="../tags/tag51.xml"/><Relationship Id="rId21" Type="http://schemas.openxmlformats.org/officeDocument/2006/relationships/image" Target="../media/image11.png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15.png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image" Target="../media/image10.svg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24" Type="http://schemas.openxmlformats.org/officeDocument/2006/relationships/image" Target="../media/image14.svg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23" Type="http://schemas.openxmlformats.org/officeDocument/2006/relationships/image" Target="../media/image13.png"/><Relationship Id="rId28" Type="http://schemas.openxmlformats.org/officeDocument/2006/relationships/image" Target="../media/image7.png"/><Relationship Id="rId10" Type="http://schemas.openxmlformats.org/officeDocument/2006/relationships/tags" Target="../tags/tag58.xml"/><Relationship Id="rId19" Type="http://schemas.openxmlformats.org/officeDocument/2006/relationships/image" Target="../media/image9.png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image" Target="../media/image12.svg"/><Relationship Id="rId27" Type="http://schemas.openxmlformats.org/officeDocument/2006/relationships/hyperlink" Target="https://forms.office.com/e/D7Au9cpdz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72874" y="4367833"/>
            <a:ext cx="2987675" cy="4634896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fr-FR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to </a:t>
            </a:r>
            <a:r>
              <a:rPr lang="fr-FR" sz="140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organize</a:t>
            </a:r>
            <a:r>
              <a:rPr lang="fr-FR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the session?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COMPLIANCE WITH COVID MEASURES</a:t>
            </a:r>
          </a:p>
          <a:p>
            <a:pPr marL="171450" lvl="1" indent="-171450">
              <a:spcBef>
                <a:spcPts val="300"/>
              </a:spcBef>
              <a:spcAft>
                <a:spcPts val="3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1-hr time slot (on-site or by Teams);</a:t>
            </a:r>
          </a:p>
          <a:p>
            <a:pPr marL="171450" lvl="1" indent="-171450">
              <a:spcBef>
                <a:spcPts val="300"/>
              </a:spcBef>
              <a:spcAft>
                <a:spcPts val="3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ahead of the session (see example invitation on back of sheet);</a:t>
            </a:r>
          </a:p>
          <a:p>
            <a:pPr marL="171450" lvl="1" indent="-171450">
              <a:spcBef>
                <a:spcPts val="300"/>
              </a:spcBef>
              <a:spcAft>
                <a:spcPts val="3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Create groups of 5 to 20 people max.</a:t>
            </a:r>
          </a:p>
          <a:p>
            <a:pPr lvl="1">
              <a:buClr>
                <a:srgbClr val="009BFF"/>
              </a:buClr>
            </a:pPr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</a:t>
            </a:r>
            <a:r>
              <a:rPr lang="fr-FR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lead the session? 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member of a Management Committee ;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Local manager local 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 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representative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contractor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company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fr-FR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co-animation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 ;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Department manager or team leader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171450" indent="-171450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</a:t>
            </a:r>
            <a:r>
              <a:rPr lang="fr-FR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should</a:t>
            </a:r>
            <a:r>
              <a:rPr lang="fr-FR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attend? </a:t>
            </a:r>
          </a:p>
          <a:p>
            <a:pPr marL="171450" lvl="1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Employees from TotalEnergies and from contractors</a:t>
            </a: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who are regularly present on site;</a:t>
            </a:r>
          </a:p>
          <a:p>
            <a:pPr marL="171450" lvl="1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Visitors attending the WDfS </a:t>
            </a: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 invited to  participate in a session.</a:t>
            </a:r>
          </a:p>
          <a:p>
            <a:pPr lvl="1">
              <a:buClr>
                <a:srgbClr val="009BFF"/>
              </a:buClr>
            </a:pPr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 defTabSz="257178">
              <a:buSzPct val="120000"/>
            </a:pPr>
            <a:r>
              <a:rPr lang="fr-FR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fr-FR" sz="1050" b="1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after</a:t>
            </a:r>
            <a:r>
              <a:rPr lang="fr-FR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050" b="1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that</a:t>
            </a:r>
            <a:r>
              <a:rPr lang="fr-FR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send key points from your discussions to the HSE Division</a:t>
            </a:r>
            <a:r>
              <a:rPr lang="fr-FR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341312" y="209275"/>
            <a:ext cx="4753201" cy="138439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cap="none">
                <a:solidFill>
                  <a:srgbClr val="009CEA"/>
                </a:solidFill>
                <a:cs typeface="+mj-cs"/>
              </a:rPr>
              <a:t>WDFS 2023</a:t>
            </a:r>
            <a:br>
              <a:rPr lang="fr-FR" cap="none">
                <a:solidFill>
                  <a:srgbClr val="009CEA"/>
                </a:solidFill>
                <a:cs typeface="+mj-cs"/>
              </a:rPr>
            </a:br>
            <a:r>
              <a:rPr lang="fr-FR" cap="none">
                <a:solidFill>
                  <a:srgbClr val="009CEA"/>
                </a:solidFill>
                <a:cs typeface="+mj-cs"/>
              </a:rPr>
              <a:t>Information &amp; discussion session guide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27660" y="1671268"/>
            <a:ext cx="2877243" cy="1706167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marL="0" lvl="1"/>
            <a:r>
              <a:rPr lang="en-US" sz="12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the 2023 World Day for Safety</a:t>
            </a: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we are inviting you to organize information &amp; discussion sessions with employees from TotalEnergies and contractors to discuss on the theme of</a:t>
            </a:r>
            <a:r>
              <a:rPr lang="fr-FR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Technological risks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4375" y="7889965"/>
            <a:ext cx="2964464" cy="944876"/>
          </a:xfrm>
          <a:prstGeom prst="rect">
            <a:avLst/>
          </a:prstGeom>
          <a:solidFill>
            <a:srgbClr val="32C8C8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This guide is designed to help you </a:t>
            </a:r>
          </a:p>
          <a:p>
            <a:pPr algn="ctr"/>
            <a:r>
              <a:rPr lang="en-US"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lead the session locally or remotely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51274" y="1938112"/>
            <a:ext cx="3001339" cy="2304279"/>
          </a:xfrm>
          <a:prstGeom prst="rect">
            <a:avLst/>
          </a:prstGeom>
          <a:noFill/>
          <a:ln w="9525">
            <a:solidFill>
              <a:srgbClr val="00B0F0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169"/>
              </a:spcBef>
              <a:spcAft>
                <a:spcPts val="1200"/>
              </a:spcAft>
              <a:buClr>
                <a:srgbClr val="004494"/>
              </a:buClr>
            </a:pPr>
            <a:r>
              <a:rPr lang="fr-FR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 about one </a:t>
            </a:r>
            <a:r>
              <a:rPr lang="fr-FR" sz="1000" b="1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hour</a:t>
            </a:r>
            <a:r>
              <a:rPr lang="fr-FR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:</a:t>
            </a: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271145" indent="-171450" defTabSz="30004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latin typeface="Roboto"/>
                <a:ea typeface="Roboto"/>
                <a:cs typeface="+mn-lt"/>
              </a:rPr>
              <a:t>To raise awareness of technological risks </a:t>
            </a:r>
          </a:p>
          <a:p>
            <a:pPr marL="271145" indent="-171450" defTabSz="30004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latin typeface="Roboto"/>
                <a:ea typeface="Roboto"/>
                <a:cs typeface="+mn-lt"/>
              </a:rPr>
              <a:t>To become aware of what is at stake for the Company</a:t>
            </a:r>
          </a:p>
          <a:p>
            <a:pPr marL="271145" indent="-171450" defTabSz="30004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latin typeface="Roboto"/>
                <a:ea typeface="Roboto"/>
                <a:cs typeface="+mn-lt"/>
              </a:rPr>
              <a:t>Knowing how to identify risk situations on a daily basis</a:t>
            </a:r>
          </a:p>
          <a:p>
            <a:pPr marL="271145" indent="-171450" defTabSz="30004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latin typeface="Roboto"/>
                <a:ea typeface="Roboto"/>
                <a:cs typeface="+mn-lt"/>
              </a:rPr>
              <a:t>Understand the roles in management of technological risks</a:t>
            </a:r>
            <a:endParaRPr lang="fr-FR" sz="1000" dirty="0">
              <a:latin typeface="Roboto"/>
              <a:ea typeface="Roboto"/>
              <a:cs typeface="+mn-lt"/>
            </a:endParaRPr>
          </a:p>
          <a:p>
            <a:endParaRPr lang="fr-FR" sz="1200" b="1" dirty="0">
              <a:solidFill>
                <a:schemeClr val="accent4"/>
              </a:solidFill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51610" y="1609553"/>
            <a:ext cx="3005944" cy="315496"/>
          </a:xfrm>
          <a:prstGeom prst="rect">
            <a:avLst/>
          </a:prstGeom>
          <a:solidFill>
            <a:srgbClr val="32C8C8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Purpose of the session: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840535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374649"/>
                </a:solidFill>
              </a:rPr>
              <a:t>Information &amp; discussion session - WDfS April 28, 2023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265904-AD6F-79E7-E6DF-56416703C6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3174" y="3320553"/>
            <a:ext cx="2962921" cy="421671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5">
            <a:extLst>
              <a:ext uri="{FF2B5EF4-FFF2-40B4-BE49-F238E27FC236}">
                <a16:creationId xmlns:a16="http://schemas.microsoft.com/office/drawing/2014/main" id="{8B6846FB-5748-C22A-97AD-E618E0E002E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605190" y="3813994"/>
            <a:ext cx="3107409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Let’s get started, we’re all ears ;-</a:t>
            </a:r>
            <a:r>
              <a:rPr lang="en-US" sz="1050" dirty="0">
                <a:solidFill>
                  <a:srgbClr val="285A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</a:p>
          <a:p>
            <a:pPr marL="449262" lvl="1" indent="-171450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there;</a:t>
            </a:r>
          </a:p>
          <a:p>
            <a:pPr marL="449262" lvl="1" indent="-171450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Explain the principle and purpose of the session;</a:t>
            </a:r>
          </a:p>
          <a:p>
            <a:pPr marL="449262" lvl="1" indent="-171450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Recall the fundamentals of technology risks management and present an </a:t>
            </a: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illustration available in 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appendix to this guide</a:t>
            </a:r>
            <a:r>
              <a:rPr lang="fr-FR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266700" lvl="1">
              <a:spcBef>
                <a:spcPts val="1200"/>
              </a:spcBef>
            </a:pPr>
            <a:r>
              <a:rPr lang="en-US" sz="1050" b="1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participation from </a:t>
            </a:r>
            <a:br>
              <a:rPr lang="en-US" sz="1050" b="1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group...</a:t>
            </a:r>
          </a:p>
          <a:p>
            <a:pPr marL="447675" lvl="1" indent="-171450">
              <a:buClr>
                <a:srgbClr val="32C8C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Share opinions, comments, questions about the example presented, the identification of technological risks and everyone's role in risk management.</a:t>
            </a:r>
          </a:p>
          <a:p>
            <a:pPr marL="276225" lvl="1">
              <a:buClr>
                <a:srgbClr val="009BFF"/>
              </a:buClr>
            </a:pPr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77812" lvl="1"/>
            <a:r>
              <a:rPr lang="en-US" sz="1050" b="1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</a:t>
            </a:r>
          </a:p>
          <a:p>
            <a:pPr marL="358775" lvl="1" indent="-80963">
              <a:buClr>
                <a:srgbClr val="32C8C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ework and regroup the key ideas put forward</a:t>
            </a:r>
            <a:b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participants.</a:t>
            </a:r>
          </a:p>
          <a:p>
            <a:pPr marL="266700" lvl="1">
              <a:spcBef>
                <a:spcPts val="1200"/>
              </a:spcBef>
              <a:spcAft>
                <a:spcPts val="0"/>
              </a:spcAft>
            </a:pPr>
            <a:br>
              <a:rPr lang="en-US" sz="1050" b="1" dirty="0">
                <a:solidFill>
                  <a:srgbClr val="285AF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in conclusion...</a:t>
            </a:r>
          </a:p>
          <a:p>
            <a:pPr marL="358775" lvl="1" indent="-80963">
              <a:buClr>
                <a:srgbClr val="32C8C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people of the importance of knowing about technological risks</a:t>
            </a:r>
          </a:p>
          <a:p>
            <a:pPr marL="358775" lvl="1" indent="-80963">
              <a:buClr>
                <a:srgbClr val="32C8C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 by identifying the key points;</a:t>
            </a:r>
          </a:p>
          <a:p>
            <a:pPr marL="358775" lvl="1" indent="-80963">
              <a:buClr>
                <a:srgbClr val="32C8C8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Thank all the participants before ending the session. </a:t>
            </a: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49056" y="791569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pPr marL="285750" indent="-285750">
              <a:buFont typeface="Arial" panose="020B0604020202020204" pitchFamily="34" charset="0"/>
              <a:buChar char="►"/>
            </a:pPr>
            <a:r>
              <a:rPr lang="fr-FR" sz="180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endParaRPr lang="fr-FR" sz="160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D3D3E81-A1B1-4E44-9C48-E73A85959D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8063" y="1173552"/>
            <a:ext cx="3044621" cy="268288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Standard invitation message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39CA7-92A2-4B37-9831-C5EF150FB1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4096" y="1471390"/>
            <a:ext cx="3117268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lnSpc>
                <a:spcPct val="120000"/>
              </a:lnSpc>
              <a:spcBef>
                <a:spcPts val="675"/>
              </a:spcBef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« 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 the WDfS 2023, we are inviting you to take part in a presentation &amp; discussion session on the topic of the </a:t>
            </a: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Technological risks</a:t>
            </a:r>
            <a:r>
              <a:rPr lang="fr-FR" sz="9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about an hour, using known events as examples, we will discuss the different aspects of technological risk management.</a:t>
            </a:r>
          </a:p>
          <a:p>
            <a:pPr marL="0" lvl="2">
              <a:lnSpc>
                <a:spcPct val="120000"/>
              </a:lnSpc>
              <a:spcBef>
                <a:spcPts val="675"/>
              </a:spcBef>
            </a:pPr>
            <a:r>
              <a:rPr lang="fr-FR" sz="9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Sign</a:t>
            </a:r>
            <a:r>
              <a:rPr lang="fr-FR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up </a:t>
            </a:r>
            <a:r>
              <a:rPr lang="fr-FR" sz="9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now</a:t>
            </a:r>
            <a:r>
              <a:rPr lang="fr-FR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!</a:t>
            </a: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 »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763547" y="1056536"/>
            <a:ext cx="2829318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660594" y="1172268"/>
            <a:ext cx="2940543" cy="268287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94303" y="1502841"/>
            <a:ext cx="3107409" cy="16594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fr-FR" sz="95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Communication support media</a:t>
            </a:r>
            <a:endParaRPr lang="fr-FR" sz="95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/>
            <a:r>
              <a:rPr lang="en-US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WDfS 2023 support media are available in the </a:t>
            </a:r>
          </a:p>
          <a:p>
            <a:pPr marL="0" lvl="2"/>
            <a:r>
              <a:rPr lang="en-US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HSE Toolbox</a:t>
            </a:r>
          </a:p>
          <a:p>
            <a:pPr marL="0" lvl="2">
              <a:spcBef>
                <a:spcPts val="675"/>
              </a:spcBef>
            </a:pPr>
            <a:r>
              <a:rPr lang="fr-FR" sz="1000" dirty="0">
                <a:hlinkClick r:id="rId40"/>
              </a:rPr>
              <a:t>https://toolbox-hse.totalenergies.com/en/journee-mondiale-de-la-securite-2023</a:t>
            </a:r>
            <a:b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</a:br>
            <a:endParaRPr lang="fr-FR" sz="9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Memo </a:t>
            </a: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Poster </a:t>
            </a: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Manager kit </a:t>
            </a: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" lvl="2" indent="-171450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Information &amp; discussion guide and </a:t>
            </a:r>
            <a:r>
              <a:rPr lang="fr-FR" sz="9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examples</a:t>
            </a:r>
            <a:endParaRPr lang="fr-FR" sz="95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83793" y="304544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pPr marL="285750" indent="-285750">
              <a:buFont typeface="Arial" panose="020B0604020202020204" pitchFamily="34" charset="0"/>
              <a:buChar char="►"/>
            </a:pPr>
            <a:r>
              <a:rPr lang="fr-FR" sz="180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  <a:endParaRPr lang="fr-FR" sz="160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1B7FD8-5776-4D84-99A1-4894E7E0CC4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949573" y="3843821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5-10 min.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331B56-9E38-4263-A14F-5C02172BF98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949573" y="5340104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20 min.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9753E0-9541-40C0-9879-A9694B8373A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949573" y="6360752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5 min.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F7E834-AEBF-443C-BF15-B049B2B6683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949573" y="7208009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10 min.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509B5BB-F254-49B3-B0C3-40AB85B9BD1B}"/>
              </a:ext>
            </a:extLst>
          </p:cNvPr>
          <p:cNvGrpSpPr/>
          <p:nvPr/>
        </p:nvGrpSpPr>
        <p:grpSpPr>
          <a:xfrm>
            <a:off x="3660594" y="3417020"/>
            <a:ext cx="2923911" cy="268288"/>
            <a:chOff x="3603603" y="3737662"/>
            <a:chExt cx="2923911" cy="274993"/>
          </a:xfrm>
          <a:solidFill>
            <a:srgbClr val="32C8C8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363004E-D9F5-4451-969E-1A58456FA79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3603603" y="3737662"/>
              <a:ext cx="2354330" cy="274993"/>
            </a:xfrm>
            <a:prstGeom prst="rect">
              <a:avLst/>
            </a:prstGeom>
            <a:grpFill/>
          </p:spPr>
          <p:txBody>
            <a:bodyPr wrap="square" anchor="ctr" anchorCtr="0">
              <a:noAutofit/>
            </a:bodyPr>
            <a:lstStyle/>
            <a:p>
              <a:pPr lvl="0" algn="ctr" defTabSz="257178">
                <a:spcBef>
                  <a:spcPts val="169"/>
                </a:spcBef>
                <a:spcAft>
                  <a:spcPts val="169"/>
                </a:spcAft>
                <a:buClr>
                  <a:srgbClr val="004494"/>
                </a:buClr>
                <a:buSzPct val="120000"/>
              </a:pPr>
              <a:r>
                <a:rPr lang="fr-FR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Session Schedule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84135DD-E6C5-410B-875A-F39E40855BAA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5892583" y="3737662"/>
              <a:ext cx="634931" cy="274993"/>
            </a:xfrm>
            <a:prstGeom prst="rect">
              <a:avLst/>
            </a:prstGeom>
            <a:solidFill>
              <a:srgbClr val="009B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900">
                  <a:solidFill>
                    <a:schemeClr val="bg1"/>
                  </a:solidFill>
                </a:rPr>
                <a:t>Timing</a:t>
              </a:r>
            </a:p>
          </p:txBody>
        </p:sp>
      </p:grp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3683350" y="4037533"/>
            <a:ext cx="0" cy="1274044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74906" y="3833172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1</a:t>
            </a:r>
            <a:endParaRPr lang="fr-FR" sz="1013" b="1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3"/>
            </p:custDataLst>
          </p:nvPr>
        </p:nvCxnSpPr>
        <p:spPr>
          <a:xfrm>
            <a:off x="3683350" y="5528464"/>
            <a:ext cx="1959" cy="972000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 flipH="1">
            <a:off x="3680853" y="6766961"/>
            <a:ext cx="4456" cy="674426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576865" y="6562600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3</a:t>
            </a:r>
            <a:endParaRPr lang="fr-FR" sz="1013" b="1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72409" y="7453913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4</a:t>
            </a:r>
            <a:endParaRPr lang="fr-FR" sz="1013" b="1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74906" y="5324103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2</a:t>
            </a:r>
            <a:endParaRPr lang="fr-FR" sz="1013" b="1"/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379577" y="3723905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Your </a:t>
            </a:r>
            <a:r>
              <a:rPr lang="fr-FR" sz="1100" b="1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role</a:t>
            </a:r>
            <a:r>
              <a:rPr lang="fr-FR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is to facilitate a moment where everyone can understand and discuss technological risks by being neutral in what you say, and not making any judgments. </a:t>
            </a:r>
          </a:p>
          <a:p>
            <a:pPr lvl="1"/>
            <a:endParaRPr lang="fr-FR" sz="700" dirty="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fr-FR" sz="105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  <a:endParaRPr lang="fr-FR" sz="1050" dirty="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85725" algn="just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having to worry about what other people might think.</a:t>
            </a:r>
          </a:p>
          <a:p>
            <a:pPr marL="171450" lvl="1" indent="-85725" algn="just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session should be an opportunity for everyone to gather information, express their points of view;</a:t>
            </a:r>
          </a:p>
          <a:p>
            <a:pPr marL="171450" lvl="1" indent="-85725" algn="just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 and encourage people to speak out.</a:t>
            </a: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385549" y="3418838"/>
            <a:ext cx="2979738" cy="268288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session leader</a:t>
            </a:r>
            <a:endParaRPr lang="fr-FR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93484" y="6550620"/>
            <a:ext cx="2992904" cy="2172402"/>
            <a:chOff x="287156" y="6490456"/>
            <a:chExt cx="3147297" cy="2172402"/>
          </a:xfrm>
          <a:solidFill>
            <a:srgbClr val="32C8C8"/>
          </a:solidFill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4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738338"/>
              <a:ext cx="525278" cy="332319"/>
            </a:xfrm>
            <a:prstGeom prst="rect">
              <a:avLst/>
            </a:prstGeom>
            <a:grpFill/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4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03699"/>
              <a:ext cx="407359" cy="391278"/>
            </a:xfrm>
            <a:prstGeom prst="rect">
              <a:avLst/>
            </a:prstGeom>
            <a:grpFill/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 rotWithShape="1">
            <a:blip r:embed="rId4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780510"/>
              <a:ext cx="578878" cy="369196"/>
            </a:xfrm>
            <a:prstGeom prst="rect">
              <a:avLst/>
            </a:prstGeom>
            <a:grpFill/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4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697251"/>
              <a:ext cx="362132" cy="407398"/>
            </a:xfrm>
            <a:prstGeom prst="rect">
              <a:avLst/>
            </a:prstGeom>
            <a:grpFill/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287156" y="7225908"/>
              <a:ext cx="935180" cy="425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2110687" y="8126173"/>
              <a:ext cx="1272911" cy="5366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2108642" y="7210806"/>
              <a:ext cx="1303618" cy="5366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</a:t>
              </a:r>
              <a:b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1040369" y="7222788"/>
              <a:ext cx="1219048" cy="4247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the discussion 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1155661" y="8115985"/>
              <a:ext cx="926701" cy="425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380440" y="8125190"/>
              <a:ext cx="794974" cy="3150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</a:t>
              </a:r>
              <a:b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</a:b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760470" y="6854209"/>
              <a:ext cx="90609" cy="322522"/>
              <a:chOff x="756096" y="8546788"/>
              <a:chExt cx="90609" cy="322522"/>
            </a:xfrm>
            <a:grpFill/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756096" y="8546788"/>
                <a:ext cx="90609" cy="91372"/>
                <a:chOff x="8969639" y="2945585"/>
                <a:chExt cx="161083" cy="162440"/>
              </a:xfrm>
              <a:grpFill/>
            </p:grpSpPr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8" y="3037383"/>
                  <a:ext cx="152984" cy="70642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2945585"/>
                  <a:ext cx="161083" cy="49644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8" y="3079868"/>
                  <a:ext cx="152984" cy="11067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5"/>
                </p:custDataLst>
              </p:nvPr>
            </p:nvGrpSpPr>
            <p:grpSpPr>
              <a:xfrm flipH="1">
                <a:off x="776246" y="8639927"/>
                <a:ext cx="59506" cy="229383"/>
                <a:chOff x="8977737" y="2669546"/>
                <a:chExt cx="152985" cy="589703"/>
              </a:xfrm>
              <a:grpFill/>
            </p:grpSpPr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8" y="2669546"/>
                  <a:ext cx="152984" cy="11065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2432" y="7856620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grp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292314" y="6490456"/>
              <a:ext cx="3142139" cy="247527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</a:t>
              </a:r>
              <a:r>
                <a:rPr lang="fr-FR" sz="1200" b="1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pitfalls</a:t>
              </a:r>
              <a:r>
                <a:rPr lang="fr-FR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to </a:t>
              </a:r>
              <a:r>
                <a:rPr lang="fr-FR" sz="1200" b="1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avoid</a:t>
              </a:r>
              <a:endParaRPr lang="fr-FR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E729679C-DEDF-403E-8EE1-2297B481A225}"/>
              </a:ext>
            </a:extLst>
          </p:cNvPr>
          <p:cNvSpPr txBox="1"/>
          <p:nvPr/>
        </p:nvSpPr>
        <p:spPr>
          <a:xfrm>
            <a:off x="249056" y="8764161"/>
            <a:ext cx="191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accent4"/>
                </a:solidFill>
                <a:cs typeface="Arial"/>
              </a:defRPr>
            </a:lvl1pPr>
          </a:lstStyle>
          <a:p>
            <a:pPr marL="285750" indent="-285750">
              <a:buFont typeface="Arial" panose="020B0604020202020204" pitchFamily="34" charset="0"/>
              <a:buChar char="►"/>
            </a:pPr>
            <a:r>
              <a:rPr lang="fr-FR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FEEDBACK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414E007-E848-4D12-89A1-23972C66E592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273900" y="9075064"/>
            <a:ext cx="5092184" cy="254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lnSpc>
                <a:spcPct val="120000"/>
              </a:lnSpc>
              <a:spcBef>
                <a:spcPts val="675"/>
              </a:spcBef>
            </a:pPr>
            <a:r>
              <a:rPr lang="en-US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online form to share your discussions with the HSE Division.</a:t>
            </a:r>
          </a:p>
        </p:txBody>
      </p:sp>
      <p:pic>
        <p:nvPicPr>
          <p:cNvPr id="67" name="Image 66">
            <a:hlinkClick r:id="rId45"/>
            <a:extLst>
              <a:ext uri="{FF2B5EF4-FFF2-40B4-BE49-F238E27FC236}">
                <a16:creationId xmlns:a16="http://schemas.microsoft.com/office/drawing/2014/main" id="{A34E31C1-9D41-4F70-B946-631D550F1614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4520087" y="8797348"/>
            <a:ext cx="955680" cy="947147"/>
          </a:xfrm>
          <a:prstGeom prst="rect">
            <a:avLst/>
          </a:prstGeom>
        </p:spPr>
      </p:pic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Information &amp; discussion session - WDfS April 28, 2023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374649"/>
                </a:solidFill>
              </a:rPr>
              <a:t>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A257B13-DF58-9C46-5BF2-16A3D7E32391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341312" y="235400"/>
            <a:ext cx="6242368" cy="404679"/>
          </a:xfrm>
          <a:prstGeom prst="rect">
            <a:avLst/>
          </a:prstGeom>
        </p:spPr>
        <p:txBody>
          <a:bodyPr/>
          <a:lstStyle>
            <a:lvl1pPr marL="0" algn="ctr" defTabSz="257178" rtl="0" eaLnBrk="1" latinLnBrk="0" hangingPunct="1">
              <a:spcBef>
                <a:spcPct val="0"/>
              </a:spcBef>
              <a:buNone/>
              <a:defRPr lang="fr-FR" sz="2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pPr algn="l"/>
            <a:r>
              <a:rPr lang="fr-FR" sz="1800" cap="none">
                <a:solidFill>
                  <a:srgbClr val="009CEA"/>
                </a:solidFill>
                <a:cs typeface="+mj-cs"/>
              </a:rPr>
              <a:t>WDfS 2023 Information &amp; discussion session guide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373BCE3-4B96-DBA3-CD8A-553919DF2AA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09710" y="6868070"/>
            <a:ext cx="541007" cy="37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9"/>
            <a:ext cx="5371853" cy="345288"/>
          </a:xfrm>
        </p:spPr>
        <p:txBody>
          <a:bodyPr/>
          <a:lstStyle/>
          <a:p>
            <a:r>
              <a:rPr lang="fr-FR" cap="none">
                <a:solidFill>
                  <a:srgbClr val="009CEA"/>
                </a:solidFill>
                <a:cs typeface="+mj-cs"/>
              </a:rPr>
              <a:t>Session schedule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20346-79C6-4F0E-9CBD-1B5EEF879C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0811" y="896605"/>
            <a:ext cx="6256371" cy="328822"/>
          </a:xfrm>
          <a:prstGeom prst="rect">
            <a:avLst/>
          </a:prstGeom>
          <a:solidFill>
            <a:srgbClr val="32C8C8"/>
          </a:solidFill>
          <a:ln w="9525">
            <a:noFill/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Technological risks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BCB805-1054-48EC-9805-231633B1707D}"/>
              </a:ext>
            </a:extLst>
          </p:cNvPr>
          <p:cNvSpPr txBox="1"/>
          <p:nvPr/>
        </p:nvSpPr>
        <p:spPr>
          <a:xfrm>
            <a:off x="300812" y="1297043"/>
            <a:ext cx="6099987" cy="1769331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Review the fundamentals of technological risks management presented in the Manager Kit: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model describing products &amp; energy, and potential targets,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multiplicity of situations where technological risks are present,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technological risks management process.</a:t>
            </a:r>
          </a:p>
          <a:p>
            <a:pPr>
              <a:spcAft>
                <a:spcPts val="600"/>
              </a:spcAft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Recall that we are all affected by technological risks and that we have a role to play in the technological risks management process.</a:t>
            </a:r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9C532-DD54-4DE0-B612-A6CA8CC526DF}"/>
              </a:ext>
            </a:extLst>
          </p:cNvPr>
          <p:cNvSpPr/>
          <p:nvPr/>
        </p:nvSpPr>
        <p:spPr>
          <a:xfrm>
            <a:off x="144428" y="2407182"/>
            <a:ext cx="6256372" cy="22262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393EA4-BB01-42C7-A8BC-3099F2082E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0813" y="3290034"/>
            <a:ext cx="6256372" cy="360544"/>
          </a:xfrm>
          <a:prstGeom prst="rect">
            <a:avLst/>
          </a:prstGeom>
          <a:solidFill>
            <a:srgbClr val="28C896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Example</a:t>
            </a:r>
            <a:endParaRPr lang="fr-FR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8D98B9-ED45-4EC6-AA63-593E5B106B14}"/>
              </a:ext>
            </a:extLst>
          </p:cNvPr>
          <p:cNvSpPr txBox="1"/>
          <p:nvPr/>
        </p:nvSpPr>
        <p:spPr>
          <a:xfrm>
            <a:off x="300814" y="3673173"/>
            <a:ext cx="6230616" cy="1919549"/>
          </a:xfrm>
          <a:prstGeom prst="rect">
            <a:avLst/>
          </a:prstGeom>
          <a:solidFill>
            <a:schemeClr val="bg1"/>
          </a:solidFill>
          <a:ln w="12700">
            <a:solidFill>
              <a:srgbClr val="28C896"/>
            </a:solidFill>
          </a:ln>
          <a:effectLst/>
        </p:spPr>
        <p:txBody>
          <a:bodyPr wrap="square" rtlCol="0">
            <a:noAutofit/>
          </a:bodyPr>
          <a:lstStyle/>
          <a:p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and present an example sheet in the appendix of this guide or one that you will have written based on a local REX related to technological risks.</a:t>
            </a:r>
          </a:p>
          <a:p>
            <a:endParaRPr lang="fr-FR" sz="1100" dirty="0">
              <a:solidFill>
                <a:srgbClr val="374649"/>
              </a:solidFill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11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Note: the examples given have been simplified (situations, risks and roles) for a good understanding by </a:t>
            </a:r>
            <a:r>
              <a:rPr lang="en-US" sz="1100" b="1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</a:t>
            </a:r>
            <a:r>
              <a:rPr lang="en-US" sz="11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The examples of a bleed valve left open, a faulty seal, an explosion in a petrol station or an electrical overheating, can be easily used without difficulty for their understanding.</a:t>
            </a:r>
          </a:p>
          <a:p>
            <a:r>
              <a:rPr lang="en-US" sz="11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is the reality of the Company's business and it is important to share these concepts regardless of one's role.</a:t>
            </a:r>
            <a:br>
              <a:rPr lang="fr-FR" sz="1100" dirty="0">
                <a:solidFill>
                  <a:srgbClr val="374649"/>
                </a:solidFill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fr-FR" sz="1200" i="1" dirty="0">
              <a:solidFill>
                <a:srgbClr val="374649"/>
              </a:solidFill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1AC6C9-834D-41A0-A649-7170358287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0817" y="5786230"/>
            <a:ext cx="6256370" cy="342930"/>
          </a:xfrm>
          <a:prstGeom prst="rect">
            <a:avLst/>
          </a:prstGeom>
          <a:solidFill>
            <a:srgbClr val="009BFF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Questions</a:t>
            </a:r>
            <a:endParaRPr lang="fr-FR" sz="1200" b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76E854-971C-4F34-8F74-804B6DB8DC46}"/>
              </a:ext>
            </a:extLst>
          </p:cNvPr>
          <p:cNvSpPr txBox="1"/>
          <p:nvPr/>
        </p:nvSpPr>
        <p:spPr>
          <a:xfrm>
            <a:off x="279548" y="6197964"/>
            <a:ext cx="6256370" cy="93871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marL="0" lvl="1" indent="-179705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What do you think of the example presented (hazards, risks, barriers, role, ...)?</a:t>
            </a:r>
          </a:p>
          <a:p>
            <a:pPr marL="0" lvl="1" indent="-179705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Does it evoke known or experienced situations on a site?</a:t>
            </a:r>
          </a:p>
          <a:p>
            <a:pPr marL="0" lvl="1" indent="-179705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 you know the most important technological risks of your activity/site?</a:t>
            </a:r>
          </a:p>
          <a:p>
            <a:pPr marL="0" lvl="1" indent="-179705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What are the different roles that allow the control of these risks?</a:t>
            </a:r>
          </a:p>
          <a:p>
            <a:pPr marL="0" lvl="1" indent="-179705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can you act to improve?</a:t>
            </a:r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A44D91-2AF0-4CB3-81CB-18EC3B930B98}"/>
              </a:ext>
            </a:extLst>
          </p:cNvPr>
          <p:cNvSpPr/>
          <p:nvPr/>
        </p:nvSpPr>
        <p:spPr>
          <a:xfrm>
            <a:off x="279542" y="6141352"/>
            <a:ext cx="6243683" cy="1024984"/>
          </a:xfrm>
          <a:prstGeom prst="rect">
            <a:avLst/>
          </a:prstGeom>
          <a:noFill/>
          <a:ln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2D7672-DA0D-41E1-A090-9F62B9F4556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0808" y="7333386"/>
            <a:ext cx="6256373" cy="295596"/>
          </a:xfrm>
          <a:prstGeom prst="rect">
            <a:avLst/>
          </a:prstGeom>
          <a:solidFill>
            <a:srgbClr val="285AFF"/>
          </a:solidFill>
          <a:ln>
            <a:solidFill>
              <a:srgbClr val="009BF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A68066B-404D-443E-99B9-FE3626E65AD4}"/>
              </a:ext>
            </a:extLst>
          </p:cNvPr>
          <p:cNvSpPr txBox="1"/>
          <p:nvPr/>
        </p:nvSpPr>
        <p:spPr>
          <a:xfrm>
            <a:off x="290175" y="7665994"/>
            <a:ext cx="6256373" cy="884858"/>
          </a:xfrm>
          <a:prstGeom prst="rect">
            <a:avLst/>
          </a:prstGeom>
          <a:noFill/>
          <a:ln w="12700">
            <a:solidFill>
              <a:srgbClr val="285AFF"/>
            </a:solidFill>
          </a:ln>
          <a:effectLst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285AFF"/>
              </a:buCl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 2023 poster and kakemono</a:t>
            </a:r>
          </a:p>
          <a:p>
            <a:pPr marL="171450" indent="-171450">
              <a:spcAft>
                <a:spcPts val="300"/>
              </a:spcAft>
              <a:buClr>
                <a:srgbClr val="285AFF"/>
              </a:buClr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Manager Kit</a:t>
            </a:r>
          </a:p>
          <a:p>
            <a:pPr marL="171450" indent="-171450">
              <a:spcAft>
                <a:spcPts val="300"/>
              </a:spcAft>
              <a:buClr>
                <a:srgbClr val="285AFF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Example sheets in the appendix of this workshop guide</a:t>
            </a:r>
          </a:p>
          <a:p>
            <a:pPr marL="171450" indent="-171450">
              <a:spcAft>
                <a:spcPts val="300"/>
              </a:spcAft>
              <a:buClr>
                <a:srgbClr val="285AFF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Link to the feedback questionnaire via Forms</a:t>
            </a:r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E40BD2-806D-4C9C-9535-4493E4D7B557}"/>
              </a:ext>
            </a:extLst>
          </p:cNvPr>
          <p:cNvSpPr/>
          <p:nvPr/>
        </p:nvSpPr>
        <p:spPr>
          <a:xfrm>
            <a:off x="300808" y="7742021"/>
            <a:ext cx="6256373" cy="125370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Information &amp; discussion session - WDfS April 28, 2023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374649"/>
                </a:solidFill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ED3CC1-9EE2-4EAF-9780-8A792E21DDD4}"/>
              </a:ext>
            </a:extLst>
          </p:cNvPr>
          <p:cNvSpPr/>
          <p:nvPr/>
        </p:nvSpPr>
        <p:spPr>
          <a:xfrm>
            <a:off x="300808" y="1240920"/>
            <a:ext cx="6230621" cy="1878741"/>
          </a:xfrm>
          <a:prstGeom prst="rect">
            <a:avLst/>
          </a:prstGeom>
          <a:noFill/>
          <a:ln>
            <a:solidFill>
              <a:srgbClr val="32C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172237"/>
            <a:ext cx="5986016" cy="534405"/>
          </a:xfrm>
        </p:spPr>
        <p:txBody>
          <a:bodyPr/>
          <a:lstStyle/>
          <a:p>
            <a:r>
              <a:rPr lang="fr-FR" cap="none">
                <a:solidFill>
                  <a:srgbClr val="009CEA"/>
                </a:solidFill>
                <a:cs typeface="+mj-cs"/>
              </a:rPr>
              <a:t>WDfS 2023 Information &amp; discussion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8101" y="875264"/>
            <a:ext cx="297973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Summary of discussions</a:t>
            </a:r>
          </a:p>
        </p:txBody>
      </p:sp>
      <p:graphicFrame>
        <p:nvGraphicFramePr>
          <p:cNvPr id="52" name="Tableau 51">
            <a:extLst>
              <a:ext uri="{FF2B5EF4-FFF2-40B4-BE49-F238E27FC236}">
                <a16:creationId xmlns:a16="http://schemas.microsoft.com/office/drawing/2014/main" id="{2C9C739A-E995-47A4-A443-C6B9A02ED2A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113935895"/>
              </p:ext>
            </p:extLst>
          </p:nvPr>
        </p:nvGraphicFramePr>
        <p:xfrm>
          <a:off x="331350" y="2387590"/>
          <a:ext cx="6195300" cy="5789678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885076">
                  <a:extLst>
                    <a:ext uri="{9D8B030D-6E8A-4147-A177-3AD203B41FA5}">
                      <a16:colId xmlns:a16="http://schemas.microsoft.com/office/drawing/2014/main" val="3696261041"/>
                    </a:ext>
                  </a:extLst>
                </a:gridCol>
                <a:gridCol w="4310224">
                  <a:extLst>
                    <a:ext uri="{9D8B030D-6E8A-4147-A177-3AD203B41FA5}">
                      <a16:colId xmlns:a16="http://schemas.microsoft.com/office/drawing/2014/main" val="3975907668"/>
                    </a:ext>
                  </a:extLst>
                </a:gridCol>
              </a:tblGrid>
              <a:tr h="2797254">
                <a:tc>
                  <a:txBody>
                    <a:bodyPr/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fr-FR" b="1">
                          <a:solidFill>
                            <a:schemeClr val="bg1"/>
                          </a:solidFill>
                        </a:rPr>
                        <a:t>Session notes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C8C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5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5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5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5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5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50" b="1">
                          <a:solidFill>
                            <a:schemeClr val="accent4"/>
                          </a:solidFill>
                        </a:rPr>
                        <a:t> </a:t>
                      </a:r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329852"/>
                  </a:ext>
                </a:extLst>
              </a:tr>
              <a:tr h="648845">
                <a:tc>
                  <a:txBody>
                    <a:bodyPr/>
                    <a:lstStyle/>
                    <a:p>
                      <a:pPr marL="0" marR="0" lvl="0" indent="0" algn="l" defTabSz="2571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How do you think the </a:t>
                      </a:r>
                    </a:p>
                    <a:p>
                      <a:pPr marL="0" marR="0" lvl="0" indent="0" algn="l" defTabSz="2571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chemeClr val="bg1"/>
                          </a:solidFill>
                        </a:rPr>
                        <a:t>session went?</a:t>
                      </a:r>
                      <a:endParaRPr lang="fr-FR" sz="11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C896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6194"/>
                  </a:ext>
                </a:extLst>
              </a:tr>
              <a:tr h="2343579">
                <a:tc>
                  <a:txBody>
                    <a:bodyPr/>
                    <a:lstStyle/>
                    <a:p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SUMMARY</a:t>
                      </a:r>
                    </a:p>
                    <a:p>
                      <a:endParaRPr lang="fr-FR" sz="1100" b="1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List 2 or 3 key ideas mentioned at the session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B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1987"/>
                  </a:ext>
                </a:extLst>
              </a:tr>
            </a:tbl>
          </a:graphicData>
        </a:graphic>
      </p:graphicFrame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BE9B78A-C2A2-415F-89E4-82036B85D4E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66237" y="5446188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47DA945-B7B2-4F08-A35F-1A579DBF07A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8015" y="5446188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1800D232-7645-42ED-9646-A078325434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249792" y="5446188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pic>
        <p:nvPicPr>
          <p:cNvPr id="20" name="Graphique 19" descr="Visage souriant à remplissage uni">
            <a:extLst>
              <a:ext uri="{FF2B5EF4-FFF2-40B4-BE49-F238E27FC236}">
                <a16:creationId xmlns:a16="http://schemas.microsoft.com/office/drawing/2014/main" id="{A3182457-38CD-481B-BA67-41F4C06015E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946801" y="5354989"/>
            <a:ext cx="309600" cy="309600"/>
          </a:xfrm>
          <a:prstGeom prst="rect">
            <a:avLst/>
          </a:prstGeom>
        </p:spPr>
      </p:pic>
      <p:pic>
        <p:nvPicPr>
          <p:cNvPr id="22" name="Graphique 21" descr="Visage neutre à remplissage uni">
            <a:extLst>
              <a:ext uri="{FF2B5EF4-FFF2-40B4-BE49-F238E27FC236}">
                <a16:creationId xmlns:a16="http://schemas.microsoft.com/office/drawing/2014/main" id="{FE311642-1AD3-4A9E-A49E-38B68BC6FDA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185562" y="5354989"/>
            <a:ext cx="309600" cy="309600"/>
          </a:xfrm>
          <a:prstGeom prst="rect">
            <a:avLst/>
          </a:prstGeom>
        </p:spPr>
      </p:pic>
      <p:pic>
        <p:nvPicPr>
          <p:cNvPr id="24" name="Graphique 23" descr="Visage triste à remplissage uni">
            <a:extLst>
              <a:ext uri="{FF2B5EF4-FFF2-40B4-BE49-F238E27FC236}">
                <a16:creationId xmlns:a16="http://schemas.microsoft.com/office/drawing/2014/main" id="{DD021BEB-D4AF-43FF-885A-0B8BD4D330E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424324" y="5354989"/>
            <a:ext cx="309600" cy="3096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0C576A-B854-4EB0-A161-FB0D885976A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42924" y="1496690"/>
            <a:ext cx="1236661" cy="385382"/>
          </a:xfrm>
          <a:prstGeom prst="rect">
            <a:avLst/>
          </a:prstGeom>
          <a:solidFill>
            <a:srgbClr val="32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/ Entity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207CE2-2CA7-4956-AC2B-299D45D6844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42924" y="1884717"/>
            <a:ext cx="1236661" cy="385382"/>
          </a:xfrm>
          <a:prstGeom prst="rect">
            <a:avLst/>
          </a:prstGeom>
          <a:solidFill>
            <a:srgbClr val="28C8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Leader’s name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C4C4A7-AA47-4FED-8C80-A8E6983370D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715143" y="1496690"/>
            <a:ext cx="1233607" cy="385382"/>
          </a:xfrm>
          <a:prstGeom prst="rect">
            <a:avLst/>
          </a:prstGeom>
          <a:solidFill>
            <a:srgbClr val="32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430954-A63D-4CB8-8D6E-7664C8C5547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722029" y="1879426"/>
            <a:ext cx="1226722" cy="385382"/>
          </a:xfrm>
          <a:prstGeom prst="rect">
            <a:avLst/>
          </a:prstGeom>
          <a:solidFill>
            <a:srgbClr val="28C8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No. of participants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DDC9979D-AA6B-4A92-AB88-6933CBDD3819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>
            <a:off x="319526" y="1872550"/>
            <a:ext cx="1258174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4C9C3D2-CB94-4360-817D-0AC0F1C3CFC0}"/>
              </a:ext>
            </a:extLst>
          </p:cNvPr>
          <p:cNvCxnSpPr>
            <a:cxnSpLocks/>
          </p:cNvCxnSpPr>
          <p:nvPr>
            <p:custDataLst>
              <p:tags r:id="rId15"/>
            </p:custDataLst>
          </p:nvPr>
        </p:nvCxnSpPr>
        <p:spPr>
          <a:xfrm>
            <a:off x="3712090" y="1879430"/>
            <a:ext cx="1239545" cy="2645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flipV="1">
            <a:off x="348101" y="864864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285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2C8C8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0FE4D3-43D6-5446-99D2-4BE864457D4C}"/>
              </a:ext>
            </a:extLst>
          </p:cNvPr>
          <p:cNvSpPr txBox="1"/>
          <p:nvPr/>
        </p:nvSpPr>
        <p:spPr>
          <a:xfrm>
            <a:off x="1937494" y="8409310"/>
            <a:ext cx="4522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fr-FR" sz="1800">
                <a:solidFill>
                  <a:srgbClr val="009CEA"/>
                </a:solidFill>
                <a:latin typeface="+mj-lt"/>
                <a:ea typeface="+mj-ea"/>
                <a:cs typeface="+mj-cs"/>
              </a:rPr>
              <a:t>Complete the online form to share your summary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52303-EF87-49A4-B0D1-9B2C110BF8B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72" y="8394788"/>
            <a:ext cx="1143933" cy="6608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FA041D-23A5-4856-BF33-8EB9B73ABC81}"/>
              </a:ext>
            </a:extLst>
          </p:cNvPr>
          <p:cNvSpPr/>
          <p:nvPr/>
        </p:nvSpPr>
        <p:spPr>
          <a:xfrm>
            <a:off x="329465" y="5843264"/>
            <a:ext cx="6193275" cy="2334004"/>
          </a:xfrm>
          <a:prstGeom prst="rect">
            <a:avLst/>
          </a:prstGeom>
          <a:noFill/>
          <a:ln w="44450">
            <a:solidFill>
              <a:srgbClr val="285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7" name="Image 6">
            <a:hlinkClick r:id="rId27"/>
            <a:extLst>
              <a:ext uri="{FF2B5EF4-FFF2-40B4-BE49-F238E27FC236}">
                <a16:creationId xmlns:a16="http://schemas.microsoft.com/office/drawing/2014/main" id="{A5F2413A-8AAA-4B43-84C3-99287569AE24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155705" y="8395042"/>
            <a:ext cx="683960" cy="677853"/>
          </a:xfrm>
          <a:prstGeom prst="rect">
            <a:avLst/>
          </a:prstGeom>
        </p:spPr>
      </p:pic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Information &amp; discussion session - WDfS April 28, 2023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374649"/>
                </a:solidFill>
              </a:rPr>
              <a:t>4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11E27A4-D7D0-6650-F1EB-280BF14D5EE5}"/>
              </a:ext>
            </a:extLst>
          </p:cNvPr>
          <p:cNvCxnSpPr/>
          <p:nvPr/>
        </p:nvCxnSpPr>
        <p:spPr>
          <a:xfrm>
            <a:off x="1593670" y="1867989"/>
            <a:ext cx="1854926" cy="0"/>
          </a:xfrm>
          <a:prstGeom prst="line">
            <a:avLst/>
          </a:prstGeom>
          <a:ln w="6350">
            <a:solidFill>
              <a:srgbClr val="32C8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4ACBB2A-4A44-514C-06EB-1B349F6ED74A}"/>
              </a:ext>
            </a:extLst>
          </p:cNvPr>
          <p:cNvCxnSpPr/>
          <p:nvPr/>
        </p:nvCxnSpPr>
        <p:spPr>
          <a:xfrm>
            <a:off x="5003074" y="1874267"/>
            <a:ext cx="1548000" cy="0"/>
          </a:xfrm>
          <a:prstGeom prst="line">
            <a:avLst/>
          </a:prstGeom>
          <a:ln w="6350">
            <a:solidFill>
              <a:srgbClr val="32C8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D296B42-A4D7-A4EF-54E6-808A0FCABECA}"/>
              </a:ext>
            </a:extLst>
          </p:cNvPr>
          <p:cNvCxnSpPr/>
          <p:nvPr/>
        </p:nvCxnSpPr>
        <p:spPr>
          <a:xfrm>
            <a:off x="1610582" y="2237602"/>
            <a:ext cx="1854926" cy="0"/>
          </a:xfrm>
          <a:prstGeom prst="line">
            <a:avLst/>
          </a:prstGeom>
          <a:ln w="6350">
            <a:solidFill>
              <a:srgbClr val="28C89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65F3289-54E9-5F58-0F36-C17F6BA090F5}"/>
              </a:ext>
            </a:extLst>
          </p:cNvPr>
          <p:cNvCxnSpPr/>
          <p:nvPr/>
        </p:nvCxnSpPr>
        <p:spPr>
          <a:xfrm>
            <a:off x="5011782" y="2235672"/>
            <a:ext cx="1548000" cy="0"/>
          </a:xfrm>
          <a:prstGeom prst="line">
            <a:avLst/>
          </a:prstGeom>
          <a:ln w="6350">
            <a:solidFill>
              <a:srgbClr val="28C89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D25560-D2EF-49C7-8C6C-F111D20B30B8}"/>
</file>

<file path=customXml/itemProps3.xml><?xml version="1.0" encoding="utf-8"?>
<ds:datastoreItem xmlns:ds="http://schemas.openxmlformats.org/officeDocument/2006/customXml" ds:itemID="{EB034926-5BE6-4106-94AF-050F8BF56E0D}">
  <ds:schemaRefs>
    <ds:schemaRef ds:uri="http://purl.org/dc/dcmitype/"/>
    <ds:schemaRef ds:uri="5110b012-10a1-40b4-b3f3-56f94d40c9a0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aae023e-a4af-467f-90cb-55fd2682a96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991</Words>
  <Application>Microsoft Office PowerPoint</Application>
  <PresentationFormat>Format A4 (210 x 297 mm)</PresentationFormat>
  <Paragraphs>156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Grande</vt:lpstr>
      <vt:lpstr>Roboto</vt:lpstr>
      <vt:lpstr>fr_total_modele_bleu-visuel</vt:lpstr>
      <vt:lpstr>WDFS 2023 Information &amp; discussion session guide</vt:lpstr>
      <vt:lpstr>Présentation PowerPoint</vt:lpstr>
      <vt:lpstr>Session schedule</vt:lpstr>
      <vt:lpstr>WDfS 2023 Information &amp; discussion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2023-03-24T12:05:36Z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