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notesSlides/notesSlide2.xml" ContentType="application/vnd.openxmlformats-officedocument.presentationml.notesSlide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5" r:id="rId4"/>
  </p:sldMasterIdLst>
  <p:notesMasterIdLst>
    <p:notesMasterId r:id="rId9"/>
  </p:notesMasterIdLst>
  <p:handoutMasterIdLst>
    <p:handoutMasterId r:id="rId10"/>
  </p:handoutMasterIdLst>
  <p:sldIdLst>
    <p:sldId id="272" r:id="rId5"/>
    <p:sldId id="285" r:id="rId6"/>
    <p:sldId id="287" r:id="rId7"/>
    <p:sldId id="286" r:id="rId8"/>
  </p:sldIdLst>
  <p:sldSz cx="6858000" cy="9906000" type="A4"/>
  <p:notesSz cx="6797675" cy="9926638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76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olas FOREST" initials="NF" lastIdx="1" clrIdx="0">
    <p:extLst>
      <p:ext uri="{19B8F6BF-5375-455C-9EA6-DF929625EA0E}">
        <p15:presenceInfo xmlns:p15="http://schemas.microsoft.com/office/powerpoint/2012/main" userId="S-1-5-21-1688137703-1013256711-2629252250-33091" providerId="AD"/>
      </p:ext>
    </p:extLst>
  </p:cmAuthor>
  <p:cmAuthor id="2" name="Claire MAIRET" initials="CM" lastIdx="9" clrIdx="1">
    <p:extLst>
      <p:ext uri="{19B8F6BF-5375-455C-9EA6-DF929625EA0E}">
        <p15:presenceInfo xmlns:p15="http://schemas.microsoft.com/office/powerpoint/2012/main" userId="S::claire.mairet@totalenergies.com::b91d9db2-e41b-4c98-9525-27312980cc2f" providerId="AD"/>
      </p:ext>
    </p:extLst>
  </p:cmAuthor>
  <p:cmAuthor id="3" name="Nicolas FOREST" initials="NF [2]" lastIdx="2" clrIdx="2">
    <p:extLst>
      <p:ext uri="{19B8F6BF-5375-455C-9EA6-DF929625EA0E}">
        <p15:presenceInfo xmlns:p15="http://schemas.microsoft.com/office/powerpoint/2012/main" userId="S::nicolas.forest@totalenergies.com::74d7feb1-6457-475c-bfcc-0f29457bb0a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5AFF"/>
    <a:srgbClr val="374649"/>
    <a:srgbClr val="009BFF"/>
    <a:srgbClr val="28C896"/>
    <a:srgbClr val="32C8C8"/>
    <a:srgbClr val="FFC800"/>
    <a:srgbClr val="F20035"/>
    <a:srgbClr val="000000"/>
    <a:srgbClr val="004494"/>
    <a:srgbClr val="FED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906560-9923-4855-9DC5-BBA5857F02FC}" v="14" dt="2023-03-24T10:21:01.514"/>
  </p1510:revLst>
</p1510:revInfo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38B1855-1B75-4FBE-930C-398BA8C253C6}" styleName="Style à thème 2 - Accentuation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46F890A9-2807-4EBB-B81D-B2AA78EC7F39}" styleName="Style foncé 2 - Accentuation 5/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77" autoAdjust="0"/>
  </p:normalViewPr>
  <p:slideViewPr>
    <p:cSldViewPr snapToGrid="0">
      <p:cViewPr>
        <p:scale>
          <a:sx n="80" d="100"/>
          <a:sy n="80" d="100"/>
        </p:scale>
        <p:origin x="3006" y="60"/>
      </p:cViewPr>
      <p:guideLst>
        <p:guide orient="horz" pos="2576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74625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r">
              <a:defRPr sz="2300"/>
            </a:lvl1pPr>
          </a:lstStyle>
          <a:p>
            <a:fld id="{38026C1A-E9C0-3649-8DE0-0F721770D521}" type="datetimeFigureOut">
              <a:rPr lang="fr-FR" smtClean="0"/>
              <a:pPr/>
              <a:t>24/03/2023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74625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r">
              <a:defRPr sz="2300"/>
            </a:lvl1pPr>
          </a:lstStyle>
          <a:p>
            <a:fld id="{256351CB-C7E3-8F4F-AA6E-DB407BF173D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62076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74625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r">
              <a:defRPr sz="2300"/>
            </a:lvl1pPr>
          </a:lstStyle>
          <a:p>
            <a:fld id="{B7B6820A-C1B1-9944-A68D-DA5B884778EE}" type="datetimeFigureOut">
              <a:rPr lang="fr-FR" smtClean="0"/>
              <a:pPr/>
              <a:t>24/03/2023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2392363"/>
            <a:ext cx="8278813" cy="11960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4779" tIns="87390" rIns="174779" bIns="8739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1014459" y="15148108"/>
            <a:ext cx="8115669" cy="14350839"/>
          </a:xfrm>
          <a:prstGeom prst="rect">
            <a:avLst/>
          </a:prstGeom>
        </p:spPr>
        <p:txBody>
          <a:bodyPr vert="horz" lIns="174779" tIns="87390" rIns="174779" bIns="8739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74625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r">
              <a:defRPr sz="2300"/>
            </a:lvl1pPr>
          </a:lstStyle>
          <a:p>
            <a:fld id="{83EBCA58-F001-2A42-AB6A-B366B18E47A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21086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3450" y="2392363"/>
            <a:ext cx="8278813" cy="119602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>
              <a:cs typeface="Calibri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6497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3450" y="2392363"/>
            <a:ext cx="8278813" cy="119602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>
              <a:cs typeface="Calibri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27134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3450" y="2392363"/>
            <a:ext cx="8278813" cy="119602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>
              <a:cs typeface="Calibri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05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8A31F1B-2C20-4512-9CAA-F744ED919D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2900" y="3089189"/>
            <a:ext cx="2979738" cy="6184986"/>
          </a:xfrm>
        </p:spPr>
        <p:txBody>
          <a:bodyPr lIns="0" rIns="0">
            <a:no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1A8BE10B-0ED0-47FE-89B3-8E2FD01D03F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536950" y="3089189"/>
            <a:ext cx="2987675" cy="6184986"/>
          </a:xfrm>
        </p:spPr>
        <p:txBody>
          <a:bodyPr lIns="0" rIns="0">
            <a:no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948541F3-EA57-48EF-9DE7-F01A6920A2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fr-FR" sz="800">
                <a:solidFill>
                  <a:srgbClr val="374649"/>
                </a:solidFill>
              </a:rPr>
              <a:t>Information &amp; discussion session - WDfS April 28, 2023</a:t>
            </a:r>
          </a:p>
        </p:txBody>
      </p:sp>
      <p:sp>
        <p:nvSpPr>
          <p:cNvPr id="8" name="Espace réservé du numéro de diapositive 5">
            <a:extLst>
              <a:ext uri="{FF2B5EF4-FFF2-40B4-BE49-F238E27FC236}">
                <a16:creationId xmlns:a16="http://schemas.microsoft.com/office/drawing/2014/main" id="{2DD3DF5C-DDC8-4930-B93B-63D2F43B19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9576854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1941" userDrawn="1">
          <p15:clr>
            <a:srgbClr val="FBAE40"/>
          </p15:clr>
        </p15:guide>
        <p15:guide id="2" orient="horz" pos="5842" userDrawn="1">
          <p15:clr>
            <a:srgbClr val="FBAE40"/>
          </p15:clr>
        </p15:guide>
        <p15:guide id="3" pos="210" userDrawn="1">
          <p15:clr>
            <a:srgbClr val="FBAE40"/>
          </p15:clr>
        </p15:guide>
        <p15:guide id="4" pos="2092" userDrawn="1">
          <p15:clr>
            <a:srgbClr val="FBAE40"/>
          </p15:clr>
        </p15:guide>
        <p15:guide id="5" pos="2228" userDrawn="1">
          <p15:clr>
            <a:srgbClr val="FBAE40"/>
          </p15:clr>
        </p15:guide>
        <p15:guide id="6" pos="41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328799-B30C-4C1F-B4C3-7964A5B12703}"/>
              </a:ext>
            </a:extLst>
          </p:cNvPr>
          <p:cNvSpPr/>
          <p:nvPr userDrawn="1"/>
        </p:nvSpPr>
        <p:spPr>
          <a:xfrm>
            <a:off x="-158" y="0"/>
            <a:ext cx="6858158" cy="44577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17" name="Titre 16">
            <a:extLst>
              <a:ext uri="{FF2B5EF4-FFF2-40B4-BE49-F238E27FC236}">
                <a16:creationId xmlns:a16="http://schemas.microsoft.com/office/drawing/2014/main" id="{94A02776-E773-478F-8007-D8D6F8DF6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2772" y="286537"/>
            <a:ext cx="5371853" cy="345288"/>
          </a:xfrm>
          <a:prstGeom prst="rect">
            <a:avLst/>
          </a:prstGeom>
        </p:spPr>
        <p:txBody>
          <a:bodyPr/>
          <a:lstStyle>
            <a:lvl1pPr algn="l">
              <a:defRPr sz="18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9" name="Espace réservé du pied de page 4">
            <a:extLst>
              <a:ext uri="{FF2B5EF4-FFF2-40B4-BE49-F238E27FC236}">
                <a16:creationId xmlns:a16="http://schemas.microsoft.com/office/drawing/2014/main" id="{F8A55F5B-1C6A-4D92-B107-84606AC843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fr-FR" sz="800">
                <a:solidFill>
                  <a:srgbClr val="374649"/>
                </a:solidFill>
              </a:rPr>
              <a:t>Information &amp; discussion session - WDfS April 28, 2023</a:t>
            </a:r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C6AEC7EB-CE6D-4A05-AB55-B7D08A4A61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5762399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84" userDrawn="1">
          <p15:clr>
            <a:srgbClr val="FBAE40"/>
          </p15:clr>
        </p15:guide>
        <p15:guide id="2" orient="horz" pos="5842">
          <p15:clr>
            <a:srgbClr val="FBAE40"/>
          </p15:clr>
        </p15:guide>
        <p15:guide id="3" pos="210">
          <p15:clr>
            <a:srgbClr val="FBAE40"/>
          </p15:clr>
        </p15:guide>
        <p15:guide id="4" pos="2092">
          <p15:clr>
            <a:srgbClr val="FBAE40"/>
          </p15:clr>
        </p15:guide>
        <p15:guide id="5" pos="2228">
          <p15:clr>
            <a:srgbClr val="FBAE40"/>
          </p15:clr>
        </p15:guide>
        <p15:guide id="6" pos="41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342900" y="2829697"/>
            <a:ext cx="6164100" cy="6019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082010E0-CFFD-41E4-9EC7-15C3C6F5F81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25692" y="161663"/>
            <a:ext cx="1239923" cy="980971"/>
          </a:xfrm>
          <a:prstGeom prst="rect">
            <a:avLst/>
          </a:prstGeom>
          <a:ln>
            <a:noFill/>
          </a:ln>
        </p:spPr>
      </p:pic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D5819836-614B-444C-96F3-C43743589BB7}"/>
              </a:ext>
            </a:extLst>
          </p:cNvPr>
          <p:cNvCxnSpPr>
            <a:cxnSpLocks/>
          </p:cNvCxnSpPr>
          <p:nvPr userDrawn="1"/>
        </p:nvCxnSpPr>
        <p:spPr>
          <a:xfrm>
            <a:off x="920272" y="9525527"/>
            <a:ext cx="0" cy="100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0BCDBCC6-B72D-4A9F-AF80-670B1521AA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fr-FR" sz="800">
                <a:solidFill>
                  <a:srgbClr val="374649"/>
                </a:solidFill>
              </a:rPr>
              <a:t>Information &amp; discussion session - WDfS April 28, 2023</a:t>
            </a:r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AC96FBE1-824A-408E-9038-ECE2B0C2DF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/>
              <a:t>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7" r:id="rId2"/>
  </p:sldLayoutIdLst>
  <p:hf hdr="0" dt="0"/>
  <p:txStyles>
    <p:titleStyle>
      <a:lvl1pPr marL="0" algn="ctr" defTabSz="257178" rtl="0" eaLnBrk="1" latinLnBrk="0" hangingPunct="1">
        <a:spcBef>
          <a:spcPct val="0"/>
        </a:spcBef>
        <a:buNone/>
        <a:defRPr lang="fr-FR" sz="2800" b="1" i="0" kern="1200" cap="all" noProof="0">
          <a:solidFill>
            <a:schemeClr val="bg1"/>
          </a:solidFill>
          <a:latin typeface="+mj-lt"/>
          <a:ea typeface="+mj-ea"/>
          <a:cs typeface="Arial"/>
        </a:defRPr>
      </a:lvl1pPr>
    </p:titleStyle>
    <p:bodyStyle>
      <a:lvl1pPr marL="0" indent="0" algn="l" defTabSz="257178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SzPct val="120000"/>
        <a:buFont typeface="Lucida Grande"/>
        <a:buNone/>
        <a:defRPr sz="1200" b="1" kern="1200">
          <a:solidFill>
            <a:schemeClr val="accent4"/>
          </a:solidFill>
          <a:latin typeface="+mn-lt"/>
          <a:ea typeface="+mn-ea"/>
          <a:cs typeface="Arial"/>
        </a:defRPr>
      </a:lvl1pPr>
      <a:lvl2pPr marL="0" indent="0" algn="l" defTabSz="300042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Font typeface="Arial" panose="020B0604020202020204" pitchFamily="34" charset="0"/>
        <a:buNone/>
        <a:defRPr sz="1000" kern="1200">
          <a:solidFill>
            <a:schemeClr val="tx1"/>
          </a:solidFill>
          <a:latin typeface="+mn-lt"/>
          <a:ea typeface="+mn-ea"/>
          <a:cs typeface="Arial"/>
        </a:defRPr>
      </a:lvl2pPr>
      <a:lvl3pPr marL="0" indent="0" algn="l" defTabSz="257178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SzPct val="100000"/>
        <a:buFont typeface="Arial" panose="020B0604020202020204" pitchFamily="34" charset="0"/>
        <a:buNone/>
        <a:defRPr sz="1000" kern="1200">
          <a:solidFill>
            <a:schemeClr val="tx1"/>
          </a:solidFill>
          <a:latin typeface="+mn-lt"/>
          <a:ea typeface="+mn-ea"/>
          <a:cs typeface="Arial"/>
        </a:defRPr>
      </a:lvl3pPr>
      <a:lvl4pPr marL="607508" indent="-101251" algn="l" defTabSz="257178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SzPct val="80000"/>
        <a:buFont typeface="Lucida Grande"/>
        <a:buChar char="-"/>
        <a:tabLst/>
        <a:defRPr sz="1000" kern="1200">
          <a:solidFill>
            <a:schemeClr val="tx1"/>
          </a:solidFill>
          <a:latin typeface="+mn-lt"/>
          <a:ea typeface="+mn-ea"/>
          <a:cs typeface="Helvetica"/>
        </a:defRPr>
      </a:lvl4pPr>
      <a:lvl5pPr marL="708759" indent="-101799" algn="l" defTabSz="198241" rtl="0" eaLnBrk="1" latinLnBrk="0" hangingPunct="1">
        <a:spcBef>
          <a:spcPts val="169"/>
        </a:spcBef>
        <a:spcAft>
          <a:spcPts val="169"/>
        </a:spcAft>
        <a:buClr>
          <a:srgbClr val="133C75"/>
        </a:buClr>
        <a:buSzPct val="100000"/>
        <a:buFont typeface="Lucida Grande"/>
        <a:buNone/>
        <a:defRPr sz="900" kern="1200">
          <a:solidFill>
            <a:schemeClr val="tx1"/>
          </a:solidFill>
          <a:latin typeface="+mn-lt"/>
          <a:ea typeface="+mn-ea"/>
          <a:cs typeface="Helvetica"/>
        </a:defRPr>
      </a:lvl5pPr>
      <a:lvl6pPr marL="759385" indent="0" algn="l" defTabSz="257178" rtl="0" eaLnBrk="1" latinLnBrk="0" hangingPunct="1">
        <a:spcBef>
          <a:spcPct val="20000"/>
        </a:spcBef>
        <a:buFontTx/>
        <a:buNone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858154" indent="0" algn="l" defTabSz="257178" rtl="0" eaLnBrk="1" latinLnBrk="0" hangingPunct="1">
        <a:spcBef>
          <a:spcPct val="20000"/>
        </a:spcBef>
        <a:buFont typeface="Arial"/>
        <a:buNone/>
        <a:defRPr sz="788" kern="1200">
          <a:solidFill>
            <a:schemeClr val="tx1"/>
          </a:solidFill>
          <a:latin typeface="+mn-lt"/>
          <a:ea typeface="+mn-ea"/>
          <a:cs typeface="+mn-cs"/>
        </a:defRPr>
      </a:lvl7pPr>
      <a:lvl8pPr marL="1928837" indent="-128590" algn="l" defTabSz="257178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186015" indent="-128590" algn="l" defTabSz="257178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8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6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35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13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91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69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48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26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10" Type="http://schemas.openxmlformats.org/officeDocument/2006/relationships/image" Target="../media/image2.png"/><Relationship Id="rId4" Type="http://schemas.openxmlformats.org/officeDocument/2006/relationships/tags" Target="../tags/tag4.xml"/><Relationship Id="rId9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20.xml"/><Relationship Id="rId18" Type="http://schemas.openxmlformats.org/officeDocument/2006/relationships/tags" Target="../tags/tag25.xml"/><Relationship Id="rId26" Type="http://schemas.openxmlformats.org/officeDocument/2006/relationships/tags" Target="../tags/tag33.xml"/><Relationship Id="rId39" Type="http://schemas.openxmlformats.org/officeDocument/2006/relationships/notesSlide" Target="../notesSlides/notesSlide2.xml"/><Relationship Id="rId21" Type="http://schemas.openxmlformats.org/officeDocument/2006/relationships/tags" Target="../tags/tag28.xml"/><Relationship Id="rId34" Type="http://schemas.openxmlformats.org/officeDocument/2006/relationships/tags" Target="../tags/tag41.xml"/><Relationship Id="rId42" Type="http://schemas.openxmlformats.org/officeDocument/2006/relationships/image" Target="../media/image4.png"/><Relationship Id="rId47" Type="http://schemas.openxmlformats.org/officeDocument/2006/relationships/image" Target="../media/image8.png"/><Relationship Id="rId7" Type="http://schemas.openxmlformats.org/officeDocument/2006/relationships/tags" Target="../tags/tag14.xml"/><Relationship Id="rId2" Type="http://schemas.openxmlformats.org/officeDocument/2006/relationships/tags" Target="../tags/tag9.xml"/><Relationship Id="rId16" Type="http://schemas.openxmlformats.org/officeDocument/2006/relationships/tags" Target="../tags/tag23.xml"/><Relationship Id="rId29" Type="http://schemas.openxmlformats.org/officeDocument/2006/relationships/tags" Target="../tags/tag36.xml"/><Relationship Id="rId1" Type="http://schemas.openxmlformats.org/officeDocument/2006/relationships/tags" Target="../tags/tag8.xml"/><Relationship Id="rId6" Type="http://schemas.openxmlformats.org/officeDocument/2006/relationships/tags" Target="../tags/tag13.xml"/><Relationship Id="rId11" Type="http://schemas.openxmlformats.org/officeDocument/2006/relationships/tags" Target="../tags/tag18.xml"/><Relationship Id="rId24" Type="http://schemas.openxmlformats.org/officeDocument/2006/relationships/tags" Target="../tags/tag31.xml"/><Relationship Id="rId32" Type="http://schemas.openxmlformats.org/officeDocument/2006/relationships/tags" Target="../tags/tag39.xml"/><Relationship Id="rId37" Type="http://schemas.openxmlformats.org/officeDocument/2006/relationships/tags" Target="../tags/tag44.xml"/><Relationship Id="rId40" Type="http://schemas.openxmlformats.org/officeDocument/2006/relationships/hyperlink" Target="https://toolbox-hse.totalenergies.com/en/journee-mondiale-de-la-securite-2023" TargetMode="External"/><Relationship Id="rId45" Type="http://schemas.openxmlformats.org/officeDocument/2006/relationships/hyperlink" Target="https://forms.office.com/e/D7Au9cpdzF" TargetMode="External"/><Relationship Id="rId5" Type="http://schemas.openxmlformats.org/officeDocument/2006/relationships/tags" Target="../tags/tag12.xml"/><Relationship Id="rId15" Type="http://schemas.openxmlformats.org/officeDocument/2006/relationships/tags" Target="../tags/tag22.xml"/><Relationship Id="rId23" Type="http://schemas.openxmlformats.org/officeDocument/2006/relationships/tags" Target="../tags/tag30.xml"/><Relationship Id="rId28" Type="http://schemas.openxmlformats.org/officeDocument/2006/relationships/tags" Target="../tags/tag35.xml"/><Relationship Id="rId36" Type="http://schemas.openxmlformats.org/officeDocument/2006/relationships/tags" Target="../tags/tag43.xml"/><Relationship Id="rId10" Type="http://schemas.openxmlformats.org/officeDocument/2006/relationships/tags" Target="../tags/tag17.xml"/><Relationship Id="rId19" Type="http://schemas.openxmlformats.org/officeDocument/2006/relationships/tags" Target="../tags/tag26.xml"/><Relationship Id="rId31" Type="http://schemas.openxmlformats.org/officeDocument/2006/relationships/tags" Target="../tags/tag38.xml"/><Relationship Id="rId44" Type="http://schemas.openxmlformats.org/officeDocument/2006/relationships/image" Target="../media/image6.png"/><Relationship Id="rId4" Type="http://schemas.openxmlformats.org/officeDocument/2006/relationships/tags" Target="../tags/tag11.xml"/><Relationship Id="rId9" Type="http://schemas.openxmlformats.org/officeDocument/2006/relationships/tags" Target="../tags/tag16.xml"/><Relationship Id="rId14" Type="http://schemas.openxmlformats.org/officeDocument/2006/relationships/tags" Target="../tags/tag21.xml"/><Relationship Id="rId22" Type="http://schemas.openxmlformats.org/officeDocument/2006/relationships/tags" Target="../tags/tag29.xml"/><Relationship Id="rId27" Type="http://schemas.openxmlformats.org/officeDocument/2006/relationships/tags" Target="../tags/tag34.xml"/><Relationship Id="rId30" Type="http://schemas.openxmlformats.org/officeDocument/2006/relationships/tags" Target="../tags/tag37.xml"/><Relationship Id="rId35" Type="http://schemas.openxmlformats.org/officeDocument/2006/relationships/tags" Target="../tags/tag42.xml"/><Relationship Id="rId43" Type="http://schemas.openxmlformats.org/officeDocument/2006/relationships/image" Target="../media/image5.png"/><Relationship Id="rId8" Type="http://schemas.openxmlformats.org/officeDocument/2006/relationships/tags" Target="../tags/tag15.xml"/><Relationship Id="rId3" Type="http://schemas.openxmlformats.org/officeDocument/2006/relationships/tags" Target="../tags/tag10.xml"/><Relationship Id="rId12" Type="http://schemas.openxmlformats.org/officeDocument/2006/relationships/tags" Target="../tags/tag19.xml"/><Relationship Id="rId17" Type="http://schemas.openxmlformats.org/officeDocument/2006/relationships/tags" Target="../tags/tag24.xml"/><Relationship Id="rId25" Type="http://schemas.openxmlformats.org/officeDocument/2006/relationships/tags" Target="../tags/tag32.xml"/><Relationship Id="rId33" Type="http://schemas.openxmlformats.org/officeDocument/2006/relationships/tags" Target="../tags/tag40.xml"/><Relationship Id="rId38" Type="http://schemas.openxmlformats.org/officeDocument/2006/relationships/slideLayout" Target="../slideLayouts/slideLayout2.xml"/><Relationship Id="rId46" Type="http://schemas.openxmlformats.org/officeDocument/2006/relationships/image" Target="../media/image7.png"/><Relationship Id="rId20" Type="http://schemas.openxmlformats.org/officeDocument/2006/relationships/tags" Target="../tags/tag27.xml"/><Relationship Id="rId4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47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8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56.xml"/><Relationship Id="rId13" Type="http://schemas.openxmlformats.org/officeDocument/2006/relationships/tags" Target="../tags/tag61.xml"/><Relationship Id="rId18" Type="http://schemas.openxmlformats.org/officeDocument/2006/relationships/notesSlide" Target="../notesSlides/notesSlide3.xml"/><Relationship Id="rId26" Type="http://schemas.microsoft.com/office/2007/relationships/hdphoto" Target="../media/hdphoto1.wdp"/><Relationship Id="rId3" Type="http://schemas.openxmlformats.org/officeDocument/2006/relationships/tags" Target="../tags/tag51.xml"/><Relationship Id="rId21" Type="http://schemas.openxmlformats.org/officeDocument/2006/relationships/image" Target="../media/image11.png"/><Relationship Id="rId7" Type="http://schemas.openxmlformats.org/officeDocument/2006/relationships/tags" Target="../tags/tag55.xml"/><Relationship Id="rId12" Type="http://schemas.openxmlformats.org/officeDocument/2006/relationships/tags" Target="../tags/tag60.xml"/><Relationship Id="rId17" Type="http://schemas.openxmlformats.org/officeDocument/2006/relationships/slideLayout" Target="../slideLayouts/slideLayout2.xml"/><Relationship Id="rId25" Type="http://schemas.openxmlformats.org/officeDocument/2006/relationships/image" Target="../media/image15.png"/><Relationship Id="rId2" Type="http://schemas.openxmlformats.org/officeDocument/2006/relationships/tags" Target="../tags/tag50.xml"/><Relationship Id="rId16" Type="http://schemas.openxmlformats.org/officeDocument/2006/relationships/tags" Target="../tags/tag64.xml"/><Relationship Id="rId20" Type="http://schemas.openxmlformats.org/officeDocument/2006/relationships/image" Target="../media/image10.svg"/><Relationship Id="rId1" Type="http://schemas.openxmlformats.org/officeDocument/2006/relationships/tags" Target="../tags/tag49.xml"/><Relationship Id="rId6" Type="http://schemas.openxmlformats.org/officeDocument/2006/relationships/tags" Target="../tags/tag54.xml"/><Relationship Id="rId11" Type="http://schemas.openxmlformats.org/officeDocument/2006/relationships/tags" Target="../tags/tag59.xml"/><Relationship Id="rId24" Type="http://schemas.openxmlformats.org/officeDocument/2006/relationships/image" Target="../media/image14.svg"/><Relationship Id="rId5" Type="http://schemas.openxmlformats.org/officeDocument/2006/relationships/tags" Target="../tags/tag53.xml"/><Relationship Id="rId15" Type="http://schemas.openxmlformats.org/officeDocument/2006/relationships/tags" Target="../tags/tag63.xml"/><Relationship Id="rId23" Type="http://schemas.openxmlformats.org/officeDocument/2006/relationships/image" Target="../media/image13.png"/><Relationship Id="rId28" Type="http://schemas.openxmlformats.org/officeDocument/2006/relationships/image" Target="../media/image7.png"/><Relationship Id="rId10" Type="http://schemas.openxmlformats.org/officeDocument/2006/relationships/tags" Target="../tags/tag58.xml"/><Relationship Id="rId19" Type="http://schemas.openxmlformats.org/officeDocument/2006/relationships/image" Target="../media/image9.png"/><Relationship Id="rId4" Type="http://schemas.openxmlformats.org/officeDocument/2006/relationships/tags" Target="../tags/tag52.xml"/><Relationship Id="rId9" Type="http://schemas.openxmlformats.org/officeDocument/2006/relationships/tags" Target="../tags/tag57.xml"/><Relationship Id="rId14" Type="http://schemas.openxmlformats.org/officeDocument/2006/relationships/tags" Target="../tags/tag62.xml"/><Relationship Id="rId22" Type="http://schemas.openxmlformats.org/officeDocument/2006/relationships/image" Target="../media/image12.svg"/><Relationship Id="rId27" Type="http://schemas.openxmlformats.org/officeDocument/2006/relationships/hyperlink" Target="https://forms.office.com/e/D7Au9cpdz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Espace réservé du texte 55">
            <a:extLst>
              <a:ext uri="{FF2B5EF4-FFF2-40B4-BE49-F238E27FC236}">
                <a16:creationId xmlns:a16="http://schemas.microsoft.com/office/drawing/2014/main" id="{C5A31F5B-A8C4-4A5B-9C6B-647843CC4FA3}"/>
              </a:ext>
            </a:extLst>
          </p:cNvPr>
          <p:cNvSpPr>
            <a:spLocks noGrp="1"/>
          </p:cNvSpPr>
          <p:nvPr>
            <p:ph type="body" sz="quarter" idx="13"/>
            <p:custDataLst>
              <p:tags r:id="rId1"/>
            </p:custDataLst>
          </p:nvPr>
        </p:nvSpPr>
        <p:spPr>
          <a:xfrm>
            <a:off x="3572874" y="4367833"/>
            <a:ext cx="2987675" cy="4634896"/>
          </a:xfrm>
        </p:spPr>
        <p:txBody>
          <a:bodyPr vert="horz" lIns="0" tIns="45720" rIns="0" bIns="45720" rtlCol="0" anchor="t">
            <a:noAutofit/>
          </a:bodyPr>
          <a:lstStyle/>
          <a:p>
            <a:r>
              <a:rPr lang="fr-FR" sz="14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How to </a:t>
            </a:r>
            <a:r>
              <a:rPr lang="fr-FR" sz="1400" dirty="0" err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organize</a:t>
            </a:r>
            <a:r>
              <a:rPr lang="fr-FR" sz="14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the session?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COMPLIANCE WITH COVID MEASURES</a:t>
            </a:r>
          </a:p>
          <a:p>
            <a:pPr marL="171450" lvl="1" indent="-171450">
              <a:spcBef>
                <a:spcPts val="300"/>
              </a:spcBef>
              <a:spcAft>
                <a:spcPts val="300"/>
              </a:spcAft>
              <a:buClr>
                <a:srgbClr val="009BFF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Book a 1-hr time slot (on-site or by Teams);</a:t>
            </a:r>
          </a:p>
          <a:p>
            <a:pPr marL="171450" lvl="1" indent="-171450">
              <a:spcBef>
                <a:spcPts val="300"/>
              </a:spcBef>
              <a:spcAft>
                <a:spcPts val="300"/>
              </a:spcAft>
              <a:buClr>
                <a:srgbClr val="009BFF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Invite employees ahead of the session (see example invitation on back of sheet);</a:t>
            </a:r>
          </a:p>
          <a:p>
            <a:pPr marL="171450" lvl="1" indent="-171450">
              <a:spcBef>
                <a:spcPts val="300"/>
              </a:spcBef>
              <a:spcAft>
                <a:spcPts val="300"/>
              </a:spcAft>
              <a:buClr>
                <a:srgbClr val="009BFF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Create groups of 5 to 20 people max.</a:t>
            </a:r>
          </a:p>
          <a:p>
            <a:pPr lvl="1">
              <a:buClr>
                <a:srgbClr val="009BFF"/>
              </a:buClr>
            </a:pPr>
            <a:endParaRPr lang="fr-FR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fr-FR" sz="1050" dirty="0" err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Who</a:t>
            </a:r>
            <a:r>
              <a:rPr lang="fr-FR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lead the session? </a:t>
            </a:r>
          </a:p>
          <a:p>
            <a:pPr marL="171450" lvl="2" indent="-171450">
              <a:buClr>
                <a:srgbClr val="009BFF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 member of a Management Committee ;</a:t>
            </a:r>
          </a:p>
          <a:p>
            <a:pPr marL="171450" lvl="2" indent="-171450">
              <a:buClr>
                <a:srgbClr val="009BFF"/>
              </a:buClr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Local manager local </a:t>
            </a:r>
            <a:r>
              <a:rPr lang="fr-FR" dirty="0" err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with</a:t>
            </a:r>
            <a:r>
              <a:rPr lang="fr-FR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 </a:t>
            </a:r>
            <a:r>
              <a:rPr lang="fr-FR" dirty="0" err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representative</a:t>
            </a:r>
            <a:r>
              <a:rPr lang="fr-FR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fr-FR" dirty="0" err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from</a:t>
            </a:r>
            <a:r>
              <a:rPr lang="fr-FR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fr-FR" dirty="0" err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contractor</a:t>
            </a:r>
            <a:r>
              <a:rPr lang="fr-FR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fr-FR" dirty="0" err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company</a:t>
            </a:r>
            <a:r>
              <a:rPr lang="fr-FR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(</a:t>
            </a:r>
            <a:r>
              <a:rPr lang="fr-FR" dirty="0" err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co-animation</a:t>
            </a:r>
            <a:r>
              <a:rPr lang="fr-FR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) ;</a:t>
            </a:r>
          </a:p>
          <a:p>
            <a:pPr marL="171450" lvl="2" indent="-171450">
              <a:buClr>
                <a:srgbClr val="009BFF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Department manager or team leader</a:t>
            </a:r>
            <a:r>
              <a:rPr lang="fr-FR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</a:t>
            </a:r>
          </a:p>
          <a:p>
            <a:pPr marL="171450" indent="-171450">
              <a:buClr>
                <a:srgbClr val="FFC800"/>
              </a:buClr>
              <a:buFont typeface="Arial" panose="020B0604020202020204" pitchFamily="34" charset="0"/>
              <a:buChar char="•"/>
            </a:pPr>
            <a:endParaRPr lang="fr-FR" sz="10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fr-FR" sz="1050" dirty="0" err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Who</a:t>
            </a:r>
            <a:r>
              <a:rPr lang="fr-FR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fr-FR" sz="1050" dirty="0" err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should</a:t>
            </a:r>
            <a:r>
              <a:rPr lang="fr-FR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attend? </a:t>
            </a:r>
          </a:p>
          <a:p>
            <a:pPr marL="171450" lvl="1" indent="-171450">
              <a:buClr>
                <a:srgbClr val="009BFF"/>
              </a:buCl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Employees from TotalEnergies and from contractors</a:t>
            </a: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who are regularly present on site;</a:t>
            </a:r>
          </a:p>
          <a:p>
            <a:pPr marL="171450" lvl="1" indent="-171450">
              <a:buClr>
                <a:srgbClr val="009BFF"/>
              </a:buCl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Visitors attending the WDfS </a:t>
            </a: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are invited to  participate in a session.</a:t>
            </a:r>
          </a:p>
          <a:p>
            <a:pPr lvl="1">
              <a:buClr>
                <a:srgbClr val="009BFF"/>
              </a:buClr>
            </a:pPr>
            <a:endParaRPr lang="fr-FR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lvl="1" defTabSz="257178">
              <a:buSzPct val="120000"/>
            </a:pPr>
            <a:r>
              <a:rPr lang="fr-FR" sz="10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And </a:t>
            </a:r>
            <a:r>
              <a:rPr lang="fr-FR" sz="1050" b="1" dirty="0" err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after</a:t>
            </a:r>
            <a:r>
              <a:rPr lang="fr-FR" sz="10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fr-FR" sz="1050" b="1" dirty="0" err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that</a:t>
            </a:r>
            <a:r>
              <a:rPr lang="fr-FR" sz="10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?</a:t>
            </a:r>
          </a:p>
          <a:p>
            <a:pPr marL="171450" lvl="2" indent="-171450">
              <a:buClr>
                <a:srgbClr val="009BFF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You can send key points from your discussions to the HSE Division</a:t>
            </a:r>
            <a:r>
              <a:rPr lang="fr-FR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</a:t>
            </a:r>
          </a:p>
          <a:p>
            <a:pPr lvl="1" defTabSz="257178">
              <a:buSzPct val="120000"/>
            </a:pPr>
            <a:endParaRPr lang="fr-FR" sz="1200" b="1" dirty="0">
              <a:solidFill>
                <a:schemeClr val="accent4"/>
              </a:solidFill>
            </a:endParaRPr>
          </a:p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  <p:custDataLst>
              <p:tags r:id="rId2"/>
            </p:custDataLst>
          </p:nvPr>
        </p:nvSpPr>
        <p:spPr>
          <a:xfrm>
            <a:off x="341312" y="209275"/>
            <a:ext cx="4753201" cy="1384394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 cap="none">
                <a:solidFill>
                  <a:srgbClr val="009CEA"/>
                </a:solidFill>
                <a:cs typeface="+mj-cs"/>
              </a:rPr>
              <a:t>WDFS 2023</a:t>
            </a:r>
            <a:br>
              <a:rPr lang="fr-FR" cap="none">
                <a:solidFill>
                  <a:srgbClr val="009CEA"/>
                </a:solidFill>
                <a:cs typeface="+mj-cs"/>
              </a:rPr>
            </a:br>
            <a:r>
              <a:rPr lang="fr-FR" cap="none">
                <a:solidFill>
                  <a:srgbClr val="009CEA"/>
                </a:solidFill>
                <a:cs typeface="+mj-cs"/>
              </a:rPr>
              <a:t>Information &amp; discussion session guide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6D83647-D2F5-45E7-9102-A36BE5B37D2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427660" y="1671268"/>
            <a:ext cx="2877243" cy="1706167"/>
          </a:xfrm>
          <a:prstGeom prst="rect">
            <a:avLst/>
          </a:prstGeom>
          <a:noFill/>
          <a:ln>
            <a:noFill/>
          </a:ln>
        </p:spPr>
        <p:txBody>
          <a:bodyPr wrap="square" anchor="ctr" anchorCtr="0">
            <a:noAutofit/>
          </a:bodyPr>
          <a:lstStyle/>
          <a:p>
            <a:pPr marL="0" lvl="1"/>
            <a:r>
              <a:rPr lang="en-US" sz="1200" b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For the 2023 World Day for Safety</a:t>
            </a:r>
            <a:r>
              <a:rPr lang="en-US" sz="120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we are inviting you to organize information &amp; discussion sessions with employees from TotalEnergies and contractors to discuss on the theme of</a:t>
            </a:r>
            <a:r>
              <a:rPr lang="fr-FR" sz="120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Technological risks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CE6414-97A0-4E9C-AB09-828EF951187B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54375" y="7889965"/>
            <a:ext cx="2964464" cy="944876"/>
          </a:xfrm>
          <a:prstGeom prst="rect">
            <a:avLst/>
          </a:prstGeom>
          <a:solidFill>
            <a:srgbClr val="32C8C8"/>
          </a:solidFill>
          <a:ln w="19050">
            <a:noFill/>
          </a:ln>
        </p:spPr>
        <p:txBody>
          <a:bodyPr wrap="square" anchor="ctr" anchorCtr="0">
            <a:noAutofit/>
          </a:bodyPr>
          <a:lstStyle/>
          <a:p>
            <a:pPr algn="ctr"/>
            <a:r>
              <a:rPr lang="en-US" sz="140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This guide is designed to help you </a:t>
            </a:r>
          </a:p>
          <a:p>
            <a:pPr algn="ctr"/>
            <a:r>
              <a:rPr lang="en-US" sz="140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lead the session locally or remotely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86940C-3617-4A62-BC5C-3F07F0187F03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3551274" y="1938112"/>
            <a:ext cx="3001339" cy="2304279"/>
          </a:xfrm>
          <a:prstGeom prst="rect">
            <a:avLst/>
          </a:prstGeom>
          <a:noFill/>
          <a:ln w="9525">
            <a:solidFill>
              <a:srgbClr val="00B0F0"/>
            </a:solidFill>
          </a:ln>
        </p:spPr>
        <p:txBody>
          <a:bodyPr wrap="square" lIns="91440" tIns="180000" rIns="91440" bIns="45720" anchor="ctr" anchorCtr="0">
            <a:noAutofit/>
          </a:bodyPr>
          <a:lstStyle/>
          <a:p>
            <a:pPr marL="99695" lvl="1" defTabSz="300042">
              <a:spcBef>
                <a:spcPts val="169"/>
              </a:spcBef>
              <a:spcAft>
                <a:spcPts val="1200"/>
              </a:spcAft>
              <a:buClr>
                <a:srgbClr val="004494"/>
              </a:buClr>
            </a:pPr>
            <a:r>
              <a:rPr lang="fr-FR" sz="10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For about one </a:t>
            </a:r>
            <a:r>
              <a:rPr lang="fr-FR" sz="1000" b="1" dirty="0" err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hour</a:t>
            </a:r>
            <a:r>
              <a:rPr lang="fr-FR" sz="10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:</a:t>
            </a:r>
            <a:endParaRPr lang="fr-FR" sz="10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</a:endParaRPr>
          </a:p>
          <a:p>
            <a:pPr marL="271145" indent="-171450" defTabSz="300042">
              <a:spcBef>
                <a:spcPts val="600"/>
              </a:spcBef>
              <a:spcAft>
                <a:spcPts val="600"/>
              </a:spcAft>
              <a:buClr>
                <a:srgbClr val="009BFF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latin typeface="Roboto"/>
                <a:ea typeface="Roboto"/>
                <a:cs typeface="+mn-lt"/>
              </a:rPr>
              <a:t>To raise awareness of technological risks </a:t>
            </a:r>
          </a:p>
          <a:p>
            <a:pPr marL="271145" indent="-171450" defTabSz="300042">
              <a:spcBef>
                <a:spcPts val="600"/>
              </a:spcBef>
              <a:spcAft>
                <a:spcPts val="600"/>
              </a:spcAft>
              <a:buClr>
                <a:srgbClr val="009BFF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latin typeface="Roboto"/>
                <a:ea typeface="Roboto"/>
                <a:cs typeface="+mn-lt"/>
              </a:rPr>
              <a:t>To become aware of what is at stake for the Company</a:t>
            </a:r>
          </a:p>
          <a:p>
            <a:pPr marL="271145" indent="-171450" defTabSz="300042">
              <a:spcBef>
                <a:spcPts val="600"/>
              </a:spcBef>
              <a:spcAft>
                <a:spcPts val="600"/>
              </a:spcAft>
              <a:buClr>
                <a:srgbClr val="009BFF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latin typeface="Roboto"/>
                <a:ea typeface="Roboto"/>
                <a:cs typeface="+mn-lt"/>
              </a:rPr>
              <a:t>Knowing how to identify risk situations on a daily basis</a:t>
            </a:r>
          </a:p>
          <a:p>
            <a:pPr marL="271145" indent="-171450" defTabSz="300042">
              <a:spcBef>
                <a:spcPts val="600"/>
              </a:spcBef>
              <a:spcAft>
                <a:spcPts val="600"/>
              </a:spcAft>
              <a:buClr>
                <a:srgbClr val="009BFF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latin typeface="Roboto"/>
                <a:ea typeface="Roboto"/>
                <a:cs typeface="+mn-lt"/>
              </a:rPr>
              <a:t>Understand the roles in management of technological risks</a:t>
            </a:r>
            <a:endParaRPr lang="fr-FR" sz="1000" dirty="0">
              <a:latin typeface="Roboto"/>
              <a:ea typeface="Roboto"/>
              <a:cs typeface="+mn-lt"/>
            </a:endParaRPr>
          </a:p>
          <a:p>
            <a:endParaRPr lang="fr-FR" sz="1200" b="1" dirty="0">
              <a:solidFill>
                <a:schemeClr val="accent4"/>
              </a:solidFill>
              <a:cs typeface="Arial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AAD629B-D0DF-435F-A137-D1466C359F81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3551610" y="1609553"/>
            <a:ext cx="3005944" cy="315496"/>
          </a:xfrm>
          <a:prstGeom prst="rect">
            <a:avLst/>
          </a:prstGeom>
          <a:solidFill>
            <a:srgbClr val="32C8C8"/>
          </a:solidFill>
          <a:ln w="19050">
            <a:noFill/>
          </a:ln>
        </p:spPr>
        <p:txBody>
          <a:bodyPr wrap="square" anchor="ctr" anchorCtr="0">
            <a:noAutofit/>
          </a:bodyPr>
          <a:lstStyle/>
          <a:p>
            <a:pPr marL="0" lvl="1" algn="ctr">
              <a:spcAft>
                <a:spcPts val="169"/>
              </a:spcAft>
            </a:pPr>
            <a:r>
              <a:rPr lang="fr-FR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Purpose of the session:</a:t>
            </a:r>
          </a:p>
        </p:txBody>
      </p:sp>
      <p:sp>
        <p:nvSpPr>
          <p:cNvPr id="8" name="Forme libre : forme 7">
            <a:extLst>
              <a:ext uri="{FF2B5EF4-FFF2-40B4-BE49-F238E27FC236}">
                <a16:creationId xmlns:a16="http://schemas.microsoft.com/office/drawing/2014/main" id="{AA64CC0C-5E58-4D61-8A27-4BE577F259EB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 flipV="1">
            <a:off x="341312" y="1840535"/>
            <a:ext cx="939800" cy="952500"/>
          </a:xfrm>
          <a:custGeom>
            <a:avLst/>
            <a:gdLst>
              <a:gd name="connsiteX0" fmla="*/ 0 w 939800"/>
              <a:gd name="connsiteY0" fmla="*/ 0 h 952500"/>
              <a:gd name="connsiteX1" fmla="*/ 0 w 939800"/>
              <a:gd name="connsiteY1" fmla="*/ 952500 h 952500"/>
              <a:gd name="connsiteX2" fmla="*/ 939800 w 939800"/>
              <a:gd name="connsiteY2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9800" h="952500">
                <a:moveTo>
                  <a:pt x="0" y="0"/>
                </a:moveTo>
                <a:lnTo>
                  <a:pt x="0" y="952500"/>
                </a:lnTo>
                <a:lnTo>
                  <a:pt x="939800" y="952500"/>
                </a:lnTo>
              </a:path>
            </a:pathLst>
          </a:custGeom>
          <a:noFill/>
          <a:ln w="19050">
            <a:solidFill>
              <a:srgbClr val="00B0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space réservé du pied de page 4">
            <a:extLst>
              <a:ext uri="{FF2B5EF4-FFF2-40B4-BE49-F238E27FC236}">
                <a16:creationId xmlns:a16="http://schemas.microsoft.com/office/drawing/2014/main" id="{08B445BA-AC91-48D8-BDDF-DFDE674AD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fr-FR" dirty="0">
                <a:solidFill>
                  <a:srgbClr val="374649"/>
                </a:solidFill>
              </a:rPr>
              <a:t>Information &amp; discussion session - WDfS April 28, 2023</a:t>
            </a:r>
            <a:endParaRPr lang="fr-FR" sz="800">
              <a:solidFill>
                <a:srgbClr val="374649"/>
              </a:solidFill>
            </a:endParaRPr>
          </a:p>
        </p:txBody>
      </p:sp>
      <p:sp>
        <p:nvSpPr>
          <p:cNvPr id="19" name="Espace réservé du numéro de diapositive 5">
            <a:extLst>
              <a:ext uri="{FF2B5EF4-FFF2-40B4-BE49-F238E27FC236}">
                <a16:creationId xmlns:a16="http://schemas.microsoft.com/office/drawing/2014/main" id="{C35D1F20-C344-448B-8D3D-3892813A55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>
                <a:solidFill>
                  <a:srgbClr val="374649"/>
                </a:solidFill>
              </a:rPr>
              <a:t>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D6265904-AD6F-79E7-E6DF-56416703C6A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3174" y="3320553"/>
            <a:ext cx="2962921" cy="4216718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920847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55">
            <a:extLst>
              <a:ext uri="{FF2B5EF4-FFF2-40B4-BE49-F238E27FC236}">
                <a16:creationId xmlns:a16="http://schemas.microsoft.com/office/drawing/2014/main" id="{8B6846FB-5748-C22A-97AD-E618E0E002E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3605190" y="3813994"/>
            <a:ext cx="3107409" cy="4927345"/>
          </a:xfrm>
          <a:prstGeom prst="rect">
            <a:avLst/>
          </a:prstGeom>
        </p:spPr>
        <p:txBody>
          <a:bodyPr/>
          <a:lstStyle>
            <a:lvl1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20000"/>
              <a:buFont typeface="Lucida Grande"/>
              <a:buNone/>
              <a:defRPr sz="1200" b="1" kern="1200">
                <a:solidFill>
                  <a:schemeClr val="accent4"/>
                </a:solidFill>
                <a:latin typeface="+mn-lt"/>
                <a:ea typeface="+mn-ea"/>
                <a:cs typeface="Arial"/>
              </a:defRPr>
            </a:lvl1pPr>
            <a:lvl2pPr marL="0" indent="0" algn="l" defTabSz="300042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2pPr>
            <a:lvl3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00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3pPr>
            <a:lvl4pPr marL="607508" indent="-101251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80000"/>
              <a:buFont typeface="Lucida Grande"/>
              <a:buChar char="-"/>
              <a:tabLst/>
              <a:defRPr sz="10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4pPr>
            <a:lvl5pPr marL="708759" indent="-101799" algn="l" defTabSz="198241" rtl="0" eaLnBrk="1" latinLnBrk="0" hangingPunct="1">
              <a:spcBef>
                <a:spcPts val="169"/>
              </a:spcBef>
              <a:spcAft>
                <a:spcPts val="169"/>
              </a:spcAft>
              <a:buClr>
                <a:srgbClr val="133C75"/>
              </a:buClr>
              <a:buSzPct val="100000"/>
              <a:buFont typeface="Lucida Grande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5pPr>
            <a:lvl6pPr marL="759385" indent="0" algn="l" defTabSz="257178" rtl="0" eaLnBrk="1" latinLnBrk="0" hangingPunct="1">
              <a:spcBef>
                <a:spcPct val="20000"/>
              </a:spcBef>
              <a:buFontTx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58154" indent="0" algn="l" defTabSz="257178" rtl="0" eaLnBrk="1" latinLnBrk="0" hangingPunct="1">
              <a:spcBef>
                <a:spcPct val="20000"/>
              </a:spcBef>
              <a:buFont typeface="Arial"/>
              <a:buNone/>
              <a:defRPr sz="7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37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6015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/>
            <a:r>
              <a:rPr lang="en-US" sz="1050" dirty="0">
                <a:solidFill>
                  <a:srgbClr val="009BFF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Let’s get started, we’re all ears ;-</a:t>
            </a:r>
            <a:r>
              <a:rPr lang="en-US" sz="1050" dirty="0">
                <a:solidFill>
                  <a:srgbClr val="285AFF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)</a:t>
            </a:r>
          </a:p>
          <a:p>
            <a:pPr marL="449262" lvl="1" indent="-171450">
              <a:buClr>
                <a:srgbClr val="28C896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Introduce yourself and thank participants for being there;</a:t>
            </a:r>
          </a:p>
          <a:p>
            <a:pPr marL="449262" lvl="1" indent="-171450">
              <a:buClr>
                <a:srgbClr val="28C896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Explain the principle and purpose of the session;</a:t>
            </a:r>
          </a:p>
          <a:p>
            <a:pPr marL="449262" lvl="1" indent="-171450">
              <a:buClr>
                <a:srgbClr val="28C896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Recall the fundamentals of technology risks management and present an </a:t>
            </a:r>
            <a:r>
              <a:rPr lang="en-US" sz="95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illustration available in </a:t>
            </a: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the appendix to this guide</a:t>
            </a:r>
            <a:r>
              <a:rPr lang="fr-FR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</a:t>
            </a:r>
          </a:p>
          <a:p>
            <a:pPr marL="266700" lvl="1">
              <a:spcBef>
                <a:spcPts val="1200"/>
              </a:spcBef>
            </a:pPr>
            <a:r>
              <a:rPr lang="en-US" sz="1050" b="1" dirty="0">
                <a:solidFill>
                  <a:srgbClr val="009BFF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Encourage participation from </a:t>
            </a:r>
            <a:br>
              <a:rPr lang="en-US" sz="1050" b="1" dirty="0">
                <a:solidFill>
                  <a:srgbClr val="009BFF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050" b="1" dirty="0">
                <a:solidFill>
                  <a:srgbClr val="009BFF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the group...</a:t>
            </a:r>
          </a:p>
          <a:p>
            <a:pPr marL="447675" lvl="1" indent="-171450">
              <a:buClr>
                <a:srgbClr val="32C8C8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Share opinions, comments, questions about the example presented, the identification of technological risks and everyone's role in risk management.</a:t>
            </a:r>
          </a:p>
          <a:p>
            <a:pPr marL="276225" lvl="1">
              <a:buClr>
                <a:srgbClr val="009BFF"/>
              </a:buClr>
            </a:pPr>
            <a:endParaRPr lang="fr-FR" sz="1050" b="1" dirty="0">
              <a:solidFill>
                <a:schemeClr val="accent4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277812" lvl="1"/>
            <a:r>
              <a:rPr lang="en-US" sz="1050" b="1" dirty="0">
                <a:solidFill>
                  <a:srgbClr val="009BFF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Summarize the discussions</a:t>
            </a:r>
          </a:p>
          <a:p>
            <a:pPr marL="358775" lvl="1" indent="-80963">
              <a:buClr>
                <a:srgbClr val="32C8C8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prstClr val="black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</a:t>
            </a: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ework and regroup the key ideas put forward</a:t>
            </a:r>
            <a:b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by participants.</a:t>
            </a:r>
          </a:p>
          <a:p>
            <a:pPr marL="266700" lvl="1">
              <a:spcBef>
                <a:spcPts val="1200"/>
              </a:spcBef>
              <a:spcAft>
                <a:spcPts val="0"/>
              </a:spcAft>
            </a:pPr>
            <a:br>
              <a:rPr lang="en-US" sz="1050" b="1" dirty="0">
                <a:solidFill>
                  <a:srgbClr val="285AFF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050" b="1" dirty="0">
                <a:solidFill>
                  <a:srgbClr val="009BFF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And in conclusion...</a:t>
            </a:r>
          </a:p>
          <a:p>
            <a:pPr marL="358775" lvl="1" indent="-80963">
              <a:buClr>
                <a:srgbClr val="32C8C8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Remind people of the importance of knowing about technological risks</a:t>
            </a:r>
          </a:p>
          <a:p>
            <a:pPr marL="358775" lvl="1" indent="-80963">
              <a:buClr>
                <a:srgbClr val="32C8C8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Summarize the discussions by identifying the key points;</a:t>
            </a:r>
          </a:p>
          <a:p>
            <a:pPr marL="358775" lvl="1" indent="-80963">
              <a:buClr>
                <a:srgbClr val="32C8C8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Thank all the participants before ending the session. </a:t>
            </a:r>
          </a:p>
          <a:p>
            <a:pPr marL="358775" lvl="1" indent="-80963">
              <a:buFont typeface="Arial" panose="020B0604020202020204" pitchFamily="34" charset="0"/>
              <a:buChar char="•"/>
            </a:pPr>
            <a:endParaRPr lang="fr-FR" sz="9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266700" lvl="1"/>
            <a:endParaRPr lang="fr-FR" sz="1050" b="1" dirty="0">
              <a:solidFill>
                <a:schemeClr val="accent4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lvl="1"/>
            <a:endParaRPr lang="fr-FR" b="1" dirty="0">
              <a:solidFill>
                <a:schemeClr val="accent4"/>
              </a:solidFill>
            </a:endParaRPr>
          </a:p>
          <a:p>
            <a:pPr lvl="1"/>
            <a:endParaRPr lang="fr-FR" b="1" dirty="0">
              <a:solidFill>
                <a:schemeClr val="accent4"/>
              </a:solidFill>
            </a:endParaRPr>
          </a:p>
          <a:p>
            <a:pPr lvl="1"/>
            <a:endParaRPr lang="fr-FR" dirty="0"/>
          </a:p>
          <a:p>
            <a:pPr lvl="1"/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CA625D36-0596-8341-85F6-494301E0B39F}"/>
              </a:ext>
            </a:extLst>
          </p:cNvPr>
          <p:cNvSpPr txBox="1"/>
          <p:nvPr/>
        </p:nvSpPr>
        <p:spPr>
          <a:xfrm>
            <a:off x="249056" y="791569"/>
            <a:ext cx="3086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200" b="1">
                <a:solidFill>
                  <a:schemeClr val="accent4"/>
                </a:solidFill>
                <a:cs typeface="Arial"/>
              </a:defRPr>
            </a:lvl1pPr>
          </a:lstStyle>
          <a:p>
            <a:pPr marL="285750" indent="-285750">
              <a:buFont typeface="Arial" panose="020B0604020202020204" pitchFamily="34" charset="0"/>
              <a:buChar char="►"/>
            </a:pPr>
            <a:r>
              <a:rPr lang="fr-FR" sz="1800">
                <a:solidFill>
                  <a:srgbClr val="009BFF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PREPARE</a:t>
            </a:r>
            <a:endParaRPr lang="fr-FR" sz="1600">
              <a:solidFill>
                <a:srgbClr val="009B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BD3D3E81-A1B1-4E44-9C48-E73A85959DDB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48063" y="1173552"/>
            <a:ext cx="3044621" cy="268288"/>
          </a:xfrm>
          <a:prstGeom prst="rect">
            <a:avLst/>
          </a:prstGeom>
          <a:solidFill>
            <a:srgbClr val="32C8C8"/>
          </a:solidFill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fr-FR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Standard invitation message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D039CA7-92A2-4B37-9831-C5EF150FB1BD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44096" y="1471390"/>
            <a:ext cx="3117268" cy="1396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>
              <a:lnSpc>
                <a:spcPct val="120000"/>
              </a:lnSpc>
              <a:spcBef>
                <a:spcPts val="675"/>
              </a:spcBef>
            </a:pPr>
            <a:r>
              <a:rPr lang="fr-FR" sz="95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« </a:t>
            </a: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For the WDfS 2023, we are inviting you to take part in a presentation &amp; discussion session on the topic of the </a:t>
            </a:r>
            <a:r>
              <a:rPr lang="en-US" sz="9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Technological risks</a:t>
            </a:r>
            <a:r>
              <a:rPr lang="fr-FR" sz="950" b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</a:t>
            </a:r>
            <a:br>
              <a:rPr lang="fr-FR" sz="95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For about an hour, using known events as examples, we will discuss the different aspects of technological risk management.</a:t>
            </a:r>
          </a:p>
          <a:p>
            <a:pPr marL="0" lvl="2">
              <a:lnSpc>
                <a:spcPct val="120000"/>
              </a:lnSpc>
              <a:spcBef>
                <a:spcPts val="675"/>
              </a:spcBef>
            </a:pPr>
            <a:r>
              <a:rPr lang="fr-FR" sz="950" dirty="0" err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Sign</a:t>
            </a:r>
            <a:r>
              <a:rPr lang="fr-FR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up </a:t>
            </a:r>
            <a:r>
              <a:rPr lang="fr-FR" sz="950" dirty="0" err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now</a:t>
            </a:r>
            <a:r>
              <a:rPr lang="fr-FR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!</a:t>
            </a:r>
            <a:r>
              <a:rPr lang="fr-FR" sz="95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 »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DABDF27-9764-423E-B001-4F12934392AE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763547" y="1056536"/>
            <a:ext cx="2829318" cy="91841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00" b="1">
              <a:solidFill>
                <a:schemeClr val="accent1"/>
              </a:solidFill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9657512-2182-4DF7-ADF4-3A73E52B061F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3660594" y="1172268"/>
            <a:ext cx="2940543" cy="268287"/>
          </a:xfrm>
          <a:prstGeom prst="rect">
            <a:avLst/>
          </a:prstGeom>
          <a:solidFill>
            <a:srgbClr val="32C8C8"/>
          </a:solidFill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fr-FR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Available support media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B946E0C4-6593-48DC-88B4-40289605EA64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3694303" y="1502841"/>
            <a:ext cx="3107409" cy="165942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lvl="2">
              <a:spcBef>
                <a:spcPts val="675"/>
              </a:spcBef>
            </a:pPr>
            <a:r>
              <a:rPr lang="fr-FR" sz="950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Communication support media</a:t>
            </a:r>
            <a:endParaRPr lang="fr-FR" sz="950">
              <a:solidFill>
                <a:srgbClr val="FF000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lvl="2"/>
            <a:r>
              <a:rPr lang="en-US" sz="9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The WDfS 2023 support media are available in the </a:t>
            </a:r>
          </a:p>
          <a:p>
            <a:pPr marL="0" lvl="2"/>
            <a:r>
              <a:rPr lang="en-US" sz="9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HSE Toolbox</a:t>
            </a:r>
          </a:p>
          <a:p>
            <a:pPr marL="0" lvl="2">
              <a:spcBef>
                <a:spcPts val="675"/>
              </a:spcBef>
            </a:pPr>
            <a:r>
              <a:rPr lang="fr-FR" sz="1000" dirty="0">
                <a:hlinkClick r:id="rId40"/>
              </a:rPr>
              <a:t>https://toolbox-hse.totalenergies.com/en/journee-mondiale-de-la-securite-2023</a:t>
            </a:r>
            <a:br>
              <a:rPr lang="fr-FR" sz="9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+mn-lt"/>
              </a:rPr>
            </a:br>
            <a:endParaRPr lang="fr-FR" sz="950" dirty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lvl="2" indent="-171450">
              <a:buClr>
                <a:srgbClr val="009BFF"/>
              </a:buClr>
              <a:buFont typeface="Arial" panose="020B0604020202020204" pitchFamily="34" charset="0"/>
              <a:buChar char="•"/>
            </a:pPr>
            <a:r>
              <a:rPr lang="fr-FR" sz="9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Memo </a:t>
            </a:r>
            <a:r>
              <a:rPr lang="fr-FR" sz="95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;</a:t>
            </a:r>
          </a:p>
          <a:p>
            <a:pPr marL="171450" lvl="2" indent="-171450">
              <a:buClr>
                <a:srgbClr val="009BFF"/>
              </a:buClr>
              <a:buFont typeface="Arial" panose="020B0604020202020204" pitchFamily="34" charset="0"/>
              <a:buChar char="•"/>
            </a:pPr>
            <a:r>
              <a:rPr lang="fr-FR" sz="9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Poster </a:t>
            </a:r>
            <a:r>
              <a:rPr lang="fr-FR" sz="95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;</a:t>
            </a:r>
          </a:p>
          <a:p>
            <a:pPr marL="171450" lvl="2" indent="-171450">
              <a:buClr>
                <a:srgbClr val="009BFF"/>
              </a:buClr>
              <a:buFont typeface="Arial" panose="020B0604020202020204" pitchFamily="34" charset="0"/>
              <a:buChar char="•"/>
            </a:pPr>
            <a:r>
              <a:rPr lang="fr-FR" sz="9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Manager kit </a:t>
            </a:r>
            <a:r>
              <a:rPr lang="fr-FR" sz="95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;</a:t>
            </a:r>
          </a:p>
          <a:p>
            <a:pPr marL="171450" lvl="2" indent="-171450">
              <a:buClr>
                <a:srgbClr val="009BFF"/>
              </a:buClr>
              <a:buFont typeface="Arial" panose="020B0604020202020204" pitchFamily="34" charset="0"/>
              <a:buChar char="•"/>
            </a:pPr>
            <a:r>
              <a:rPr lang="fr-FR" sz="9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Information &amp; discussion guide and </a:t>
            </a:r>
            <a:r>
              <a:rPr lang="fr-FR" sz="9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examples</a:t>
            </a:r>
            <a:endParaRPr lang="fr-FR" sz="95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23F0CF50-2ADC-4EA6-88DF-8F37825CA125}"/>
              </a:ext>
            </a:extLst>
          </p:cNvPr>
          <p:cNvSpPr txBox="1"/>
          <p:nvPr/>
        </p:nvSpPr>
        <p:spPr>
          <a:xfrm>
            <a:off x="283793" y="3045440"/>
            <a:ext cx="3008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200" b="1">
                <a:solidFill>
                  <a:schemeClr val="accent4"/>
                </a:solidFill>
                <a:cs typeface="Arial"/>
              </a:defRPr>
            </a:lvl1pPr>
          </a:lstStyle>
          <a:p>
            <a:pPr marL="285750" indent="-285750">
              <a:buFont typeface="Arial" panose="020B0604020202020204" pitchFamily="34" charset="0"/>
              <a:buChar char="►"/>
            </a:pPr>
            <a:r>
              <a:rPr lang="fr-FR" sz="1800">
                <a:solidFill>
                  <a:srgbClr val="009BFF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LEAD</a:t>
            </a:r>
            <a:endParaRPr lang="fr-FR" sz="1600">
              <a:solidFill>
                <a:srgbClr val="009B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B1B7FD8-5776-4D84-99A1-4894E7E0CC46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5949573" y="3843821"/>
            <a:ext cx="634931" cy="194945"/>
          </a:xfrm>
          <a:prstGeom prst="rect">
            <a:avLst/>
          </a:prstGeom>
          <a:solidFill>
            <a:srgbClr val="009B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/>
              <a:t>5-10 min.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8331B56-9E38-4263-A14F-5C02172BF980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5949573" y="5340104"/>
            <a:ext cx="634931" cy="194945"/>
          </a:xfrm>
          <a:prstGeom prst="rect">
            <a:avLst/>
          </a:prstGeom>
          <a:solidFill>
            <a:srgbClr val="009B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/>
              <a:t>20 min.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39753E0-9541-40C0-9879-A9694B8373A8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5949573" y="6360752"/>
            <a:ext cx="634931" cy="194945"/>
          </a:xfrm>
          <a:prstGeom prst="rect">
            <a:avLst/>
          </a:prstGeom>
          <a:solidFill>
            <a:srgbClr val="009B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/>
              <a:t>5 min.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0F7E834-AEBF-443C-BF15-B049B2B6683B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5949573" y="7208009"/>
            <a:ext cx="634931" cy="194945"/>
          </a:xfrm>
          <a:prstGeom prst="rect">
            <a:avLst/>
          </a:prstGeom>
          <a:solidFill>
            <a:srgbClr val="009B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/>
              <a:t>10 min.</a:t>
            </a:r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6509B5BB-F254-49B3-B0C3-40AB85B9BD1B}"/>
              </a:ext>
            </a:extLst>
          </p:cNvPr>
          <p:cNvGrpSpPr/>
          <p:nvPr/>
        </p:nvGrpSpPr>
        <p:grpSpPr>
          <a:xfrm>
            <a:off x="3660594" y="3417020"/>
            <a:ext cx="2923911" cy="268288"/>
            <a:chOff x="3603603" y="3737662"/>
            <a:chExt cx="2923911" cy="274993"/>
          </a:xfrm>
          <a:solidFill>
            <a:srgbClr val="32C8C8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B363004E-D9F5-4451-969E-1A58456FA79F}"/>
                </a:ext>
              </a:extLst>
            </p:cNvPr>
            <p:cNvSpPr/>
            <p:nvPr>
              <p:custDataLst>
                <p:tags r:id="rId36"/>
              </p:custDataLst>
            </p:nvPr>
          </p:nvSpPr>
          <p:spPr>
            <a:xfrm>
              <a:off x="3603603" y="3737662"/>
              <a:ext cx="2354330" cy="274993"/>
            </a:xfrm>
            <a:prstGeom prst="rect">
              <a:avLst/>
            </a:prstGeom>
            <a:grpFill/>
          </p:spPr>
          <p:txBody>
            <a:bodyPr wrap="square" anchor="ctr" anchorCtr="0">
              <a:noAutofit/>
            </a:bodyPr>
            <a:lstStyle/>
            <a:p>
              <a:pPr lvl="0" algn="ctr" defTabSz="257178">
                <a:spcBef>
                  <a:spcPts val="169"/>
                </a:spcBef>
                <a:spcAft>
                  <a:spcPts val="169"/>
                </a:spcAft>
                <a:buClr>
                  <a:srgbClr val="004494"/>
                </a:buClr>
                <a:buSzPct val="120000"/>
              </a:pPr>
              <a:r>
                <a:rPr lang="fr-FR" sz="1200" b="1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  <a:cs typeface="Arial"/>
                </a:rPr>
                <a:t>Session Schedule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F84135DD-E6C5-410B-875A-F39E40855BAA}"/>
                </a:ext>
              </a:extLst>
            </p:cNvPr>
            <p:cNvSpPr/>
            <p:nvPr>
              <p:custDataLst>
                <p:tags r:id="rId37"/>
              </p:custDataLst>
            </p:nvPr>
          </p:nvSpPr>
          <p:spPr>
            <a:xfrm>
              <a:off x="5892583" y="3737662"/>
              <a:ext cx="634931" cy="274993"/>
            </a:xfrm>
            <a:prstGeom prst="rect">
              <a:avLst/>
            </a:prstGeom>
            <a:solidFill>
              <a:srgbClr val="009B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900">
                  <a:solidFill>
                    <a:schemeClr val="bg1"/>
                  </a:solidFill>
                </a:rPr>
                <a:t>Timing</a:t>
              </a:r>
            </a:p>
          </p:txBody>
        </p:sp>
      </p:grp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F0740F23-7E9B-4E78-9283-8693C38C5597}"/>
              </a:ext>
            </a:extLst>
          </p:cNvPr>
          <p:cNvCxnSpPr>
            <a:cxnSpLocks/>
          </p:cNvCxnSpPr>
          <p:nvPr>
            <p:custDataLst>
              <p:tags r:id="rId11"/>
            </p:custDataLst>
          </p:nvPr>
        </p:nvCxnSpPr>
        <p:spPr>
          <a:xfrm>
            <a:off x="3683350" y="4037533"/>
            <a:ext cx="0" cy="1274044"/>
          </a:xfrm>
          <a:prstGeom prst="straightConnector1">
            <a:avLst/>
          </a:prstGeom>
          <a:ln w="12700">
            <a:solidFill>
              <a:srgbClr val="009BFF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6" name="Ellipse 25">
            <a:extLst>
              <a:ext uri="{FF2B5EF4-FFF2-40B4-BE49-F238E27FC236}">
                <a16:creationId xmlns:a16="http://schemas.microsoft.com/office/drawing/2014/main" id="{7D294FCF-63BA-4BC8-A08E-45DEA043F1E8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3574906" y="3833172"/>
            <a:ext cx="216887" cy="216887"/>
          </a:xfrm>
          <a:prstGeom prst="ellipse">
            <a:avLst/>
          </a:prstGeom>
          <a:solidFill>
            <a:srgbClr val="009BFF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/>
              <a:t>1</a:t>
            </a:r>
            <a:endParaRPr lang="fr-FR" sz="1013" b="1"/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74344904-6423-4553-9A76-8DE7FD1073EA}"/>
              </a:ext>
            </a:extLst>
          </p:cNvPr>
          <p:cNvCxnSpPr>
            <a:cxnSpLocks/>
          </p:cNvCxnSpPr>
          <p:nvPr>
            <p:custDataLst>
              <p:tags r:id="rId13"/>
            </p:custDataLst>
          </p:nvPr>
        </p:nvCxnSpPr>
        <p:spPr>
          <a:xfrm>
            <a:off x="3683350" y="5528464"/>
            <a:ext cx="1959" cy="972000"/>
          </a:xfrm>
          <a:prstGeom prst="straightConnector1">
            <a:avLst/>
          </a:prstGeom>
          <a:ln w="12700">
            <a:solidFill>
              <a:srgbClr val="009BFF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71A298E8-D11E-4017-BFB7-0F0101402FC0}"/>
              </a:ext>
            </a:extLst>
          </p:cNvPr>
          <p:cNvCxnSpPr>
            <a:cxnSpLocks/>
          </p:cNvCxnSpPr>
          <p:nvPr>
            <p:custDataLst>
              <p:tags r:id="rId14"/>
            </p:custDataLst>
          </p:nvPr>
        </p:nvCxnSpPr>
        <p:spPr>
          <a:xfrm flipH="1">
            <a:off x="3680853" y="6766961"/>
            <a:ext cx="4456" cy="674426"/>
          </a:xfrm>
          <a:prstGeom prst="straightConnector1">
            <a:avLst/>
          </a:prstGeom>
          <a:ln w="12700">
            <a:solidFill>
              <a:srgbClr val="009BFF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1" name="Ellipse 30">
            <a:extLst>
              <a:ext uri="{FF2B5EF4-FFF2-40B4-BE49-F238E27FC236}">
                <a16:creationId xmlns:a16="http://schemas.microsoft.com/office/drawing/2014/main" id="{046F1B10-6B15-4FF8-BAE3-D179A12B74EB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3576865" y="6562600"/>
            <a:ext cx="216887" cy="216887"/>
          </a:xfrm>
          <a:prstGeom prst="ellipse">
            <a:avLst/>
          </a:prstGeom>
          <a:solidFill>
            <a:srgbClr val="009BFF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/>
              <a:t>3</a:t>
            </a:r>
            <a:endParaRPr lang="fr-FR" sz="1013" b="1"/>
          </a:p>
        </p:txBody>
      </p:sp>
      <p:sp>
        <p:nvSpPr>
          <p:cNvPr id="34" name="Ellipse 33">
            <a:extLst>
              <a:ext uri="{FF2B5EF4-FFF2-40B4-BE49-F238E27FC236}">
                <a16:creationId xmlns:a16="http://schemas.microsoft.com/office/drawing/2014/main" id="{0A040165-86A0-4AEA-9D3A-4E09B4E30707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3572409" y="7453913"/>
            <a:ext cx="216887" cy="216887"/>
          </a:xfrm>
          <a:prstGeom prst="ellipse">
            <a:avLst/>
          </a:prstGeom>
          <a:solidFill>
            <a:srgbClr val="009BFF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/>
              <a:t>4</a:t>
            </a:r>
            <a:endParaRPr lang="fr-FR" sz="1013" b="1"/>
          </a:p>
        </p:txBody>
      </p:sp>
      <p:sp>
        <p:nvSpPr>
          <p:cNvPr id="35" name="Ellipse 34">
            <a:extLst>
              <a:ext uri="{FF2B5EF4-FFF2-40B4-BE49-F238E27FC236}">
                <a16:creationId xmlns:a16="http://schemas.microsoft.com/office/drawing/2014/main" id="{6CBD728C-42A9-4218-9915-C5F0D444973C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3574906" y="5324103"/>
            <a:ext cx="216887" cy="216887"/>
          </a:xfrm>
          <a:prstGeom prst="ellipse">
            <a:avLst/>
          </a:prstGeom>
          <a:solidFill>
            <a:srgbClr val="009BFF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900" b="1"/>
              <a:t>2</a:t>
            </a:r>
            <a:endParaRPr lang="fr-FR" sz="1013" b="1"/>
          </a:p>
        </p:txBody>
      </p:sp>
      <p:sp>
        <p:nvSpPr>
          <p:cNvPr id="36" name="Espace réservé du texte 54">
            <a:extLst>
              <a:ext uri="{FF2B5EF4-FFF2-40B4-BE49-F238E27FC236}">
                <a16:creationId xmlns:a16="http://schemas.microsoft.com/office/drawing/2014/main" id="{156FA4AE-A3E8-47D3-8189-E6501F99B5D2}"/>
              </a:ext>
            </a:extLst>
          </p:cNvPr>
          <p:cNvSpPr txBox="1">
            <a:spLocks/>
          </p:cNvSpPr>
          <p:nvPr>
            <p:custDataLst>
              <p:tags r:id="rId18"/>
            </p:custDataLst>
          </p:nvPr>
        </p:nvSpPr>
        <p:spPr>
          <a:xfrm>
            <a:off x="379577" y="3723905"/>
            <a:ext cx="2979738" cy="4927345"/>
          </a:xfrm>
          <a:prstGeom prst="rect">
            <a:avLst/>
          </a:prstGeom>
        </p:spPr>
        <p:txBody>
          <a:bodyPr/>
          <a:lstStyle>
            <a:lvl1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20000"/>
              <a:buFont typeface="Lucida Grande"/>
              <a:buNone/>
              <a:defRPr sz="1200" b="1" kern="1200">
                <a:solidFill>
                  <a:schemeClr val="accent4"/>
                </a:solidFill>
                <a:latin typeface="+mn-lt"/>
                <a:ea typeface="+mn-ea"/>
                <a:cs typeface="Arial"/>
              </a:defRPr>
            </a:lvl1pPr>
            <a:lvl2pPr marL="0" indent="0" algn="l" defTabSz="300042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2pPr>
            <a:lvl3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00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3pPr>
            <a:lvl4pPr marL="607508" indent="-101251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80000"/>
              <a:buFont typeface="Lucida Grande"/>
              <a:buChar char="-"/>
              <a:tabLst/>
              <a:defRPr sz="10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4pPr>
            <a:lvl5pPr marL="708759" indent="-101799" algn="l" defTabSz="198241" rtl="0" eaLnBrk="1" latinLnBrk="0" hangingPunct="1">
              <a:spcBef>
                <a:spcPts val="169"/>
              </a:spcBef>
              <a:spcAft>
                <a:spcPts val="169"/>
              </a:spcAft>
              <a:buClr>
                <a:srgbClr val="133C75"/>
              </a:buClr>
              <a:buSzPct val="100000"/>
              <a:buFont typeface="Lucida Grande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5pPr>
            <a:lvl6pPr marL="759385" indent="0" algn="l" defTabSz="257178" rtl="0" eaLnBrk="1" latinLnBrk="0" hangingPunct="1">
              <a:spcBef>
                <a:spcPct val="20000"/>
              </a:spcBef>
              <a:buFontTx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58154" indent="0" algn="l" defTabSz="257178" rtl="0" eaLnBrk="1" latinLnBrk="0" hangingPunct="1">
              <a:spcBef>
                <a:spcPct val="20000"/>
              </a:spcBef>
              <a:buFont typeface="Arial"/>
              <a:buNone/>
              <a:defRPr sz="7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37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6015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fr-FR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Your </a:t>
            </a:r>
            <a:r>
              <a:rPr lang="fr-FR" sz="1100" b="1" dirty="0" err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role</a:t>
            </a:r>
            <a:r>
              <a:rPr lang="fr-FR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is to facilitate a moment where everyone can understand and discuss technological risks by being neutral in what you say, and not making any judgments. </a:t>
            </a:r>
          </a:p>
          <a:p>
            <a:pPr lvl="1"/>
            <a:endParaRPr lang="fr-FR" sz="700" dirty="0">
              <a:solidFill>
                <a:srgbClr val="009B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lvl="1"/>
            <a:r>
              <a:rPr lang="fr-FR" sz="1050">
                <a:solidFill>
                  <a:srgbClr val="009BFF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Follow this leadership advice</a:t>
            </a:r>
            <a:endParaRPr lang="fr-FR" sz="1050" dirty="0">
              <a:solidFill>
                <a:srgbClr val="009B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lvl="1" indent="-85725" algn="just">
              <a:buClr>
                <a:srgbClr val="28C896"/>
              </a:buClr>
              <a:buFont typeface="Arial" panose="020B0604020202020204" pitchFamily="34" charset="0"/>
              <a:buChar char="•"/>
            </a:pPr>
            <a:r>
              <a:rPr lang="en-US" sz="9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Encourage attentive listening</a:t>
            </a: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create a climate where everyone can participate and give their opinions, without having to worry about what other people might think.</a:t>
            </a:r>
          </a:p>
          <a:p>
            <a:pPr marL="171450" lvl="1" indent="-85725" algn="just">
              <a:buClr>
                <a:srgbClr val="28C896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The session should be an opportunity for everyone to gather information, express their points of view;</a:t>
            </a:r>
          </a:p>
          <a:p>
            <a:pPr marL="171450" lvl="1" indent="-85725" algn="just">
              <a:buClr>
                <a:srgbClr val="28C896"/>
              </a:buClr>
              <a:buFont typeface="Arial" panose="020B0604020202020204" pitchFamily="34" charset="0"/>
              <a:buChar char="•"/>
            </a:pPr>
            <a:r>
              <a:rPr lang="en-US" sz="9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Facilitate discussions and encourage people to speak out.</a:t>
            </a:r>
            <a:endParaRPr lang="fr-FR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lvl="1"/>
            <a:endParaRPr lang="fr-FR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6CCC2B1-F243-42E3-8953-977DF626816B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385549" y="3418838"/>
            <a:ext cx="2979738" cy="268288"/>
          </a:xfrm>
          <a:prstGeom prst="rect">
            <a:avLst/>
          </a:prstGeom>
          <a:solidFill>
            <a:srgbClr val="32C8C8"/>
          </a:solidFill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Your role as session leader</a:t>
            </a:r>
            <a:endParaRPr lang="fr-FR" sz="1200" b="1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</a:endParaRP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3FAB188E-E42B-446D-BFAE-26E2B579F634}"/>
              </a:ext>
            </a:extLst>
          </p:cNvPr>
          <p:cNvGrpSpPr/>
          <p:nvPr/>
        </p:nvGrpSpPr>
        <p:grpSpPr>
          <a:xfrm>
            <a:off x="393484" y="6550620"/>
            <a:ext cx="2992904" cy="2172402"/>
            <a:chOff x="287156" y="6490456"/>
            <a:chExt cx="3147297" cy="2172402"/>
          </a:xfrm>
          <a:solidFill>
            <a:srgbClr val="32C8C8"/>
          </a:solidFill>
        </p:grpSpPr>
        <p:pic>
          <p:nvPicPr>
            <p:cNvPr id="37" name="Image 36">
              <a:extLst>
                <a:ext uri="{FF2B5EF4-FFF2-40B4-BE49-F238E27FC236}">
                  <a16:creationId xmlns:a16="http://schemas.microsoft.com/office/drawing/2014/main" id="{FC60A98D-D4CD-4449-A9F8-A850A16BC0F0}"/>
                </a:ext>
              </a:extLst>
            </p:cNvPr>
            <p:cNvPicPr>
              <a:picLocks noChangeAspect="1"/>
            </p:cNvPicPr>
            <p:nvPr>
              <p:custDataLst>
                <p:tags r:id="rId22"/>
              </p:custDataLst>
            </p:nvPr>
          </p:nvPicPr>
          <p:blipFill>
            <a:blip r:embed="rId41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2475061" y="7738338"/>
              <a:ext cx="525278" cy="332319"/>
            </a:xfrm>
            <a:prstGeom prst="rect">
              <a:avLst/>
            </a:prstGeom>
            <a:grpFill/>
          </p:spPr>
        </p:pic>
        <p:pic>
          <p:nvPicPr>
            <p:cNvPr id="38" name="Image 37">
              <a:extLst>
                <a:ext uri="{FF2B5EF4-FFF2-40B4-BE49-F238E27FC236}">
                  <a16:creationId xmlns:a16="http://schemas.microsoft.com/office/drawing/2014/main" id="{A2E004FB-50B5-45BE-96A8-652D8550D499}"/>
                </a:ext>
              </a:extLst>
            </p:cNvPr>
            <p:cNvPicPr>
              <a:picLocks noChangeAspect="1"/>
            </p:cNvPicPr>
            <p:nvPr>
              <p:custDataLst>
                <p:tags r:id="rId23"/>
              </p:custDataLst>
            </p:nvPr>
          </p:nvPicPr>
          <p:blipFill>
            <a:blip r:embed="rId42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2551913" y="6803699"/>
              <a:ext cx="407359" cy="391278"/>
            </a:xfrm>
            <a:prstGeom prst="rect">
              <a:avLst/>
            </a:prstGeom>
            <a:grpFill/>
          </p:spPr>
        </p:pic>
        <p:pic>
          <p:nvPicPr>
            <p:cNvPr id="39" name="Image 38">
              <a:extLst>
                <a:ext uri="{FF2B5EF4-FFF2-40B4-BE49-F238E27FC236}">
                  <a16:creationId xmlns:a16="http://schemas.microsoft.com/office/drawing/2014/main" id="{255DC159-023C-42FA-B61D-1930D92A77E6}"/>
                </a:ext>
              </a:extLst>
            </p:cNvPr>
            <p:cNvPicPr>
              <a:picLocks noChangeAspect="1"/>
            </p:cNvPicPr>
            <p:nvPr>
              <p:custDataLst>
                <p:tags r:id="rId24"/>
              </p:custDataLst>
            </p:nvPr>
          </p:nvPicPr>
          <p:blipFill rotWithShape="1">
            <a:blip r:embed="rId43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 t="-2" b="2987"/>
            <a:stretch/>
          </p:blipFill>
          <p:spPr>
            <a:xfrm>
              <a:off x="1407378" y="6780510"/>
              <a:ext cx="578878" cy="369196"/>
            </a:xfrm>
            <a:prstGeom prst="rect">
              <a:avLst/>
            </a:prstGeom>
            <a:grpFill/>
          </p:spPr>
        </p:pic>
        <p:pic>
          <p:nvPicPr>
            <p:cNvPr id="40" name="Image 39">
              <a:extLst>
                <a:ext uri="{FF2B5EF4-FFF2-40B4-BE49-F238E27FC236}">
                  <a16:creationId xmlns:a16="http://schemas.microsoft.com/office/drawing/2014/main" id="{3B79E44C-9BA6-444E-B78B-E51143908BA8}"/>
                </a:ext>
              </a:extLst>
            </p:cNvPr>
            <p:cNvPicPr>
              <a:picLocks noChangeAspect="1"/>
            </p:cNvPicPr>
            <p:nvPr>
              <p:custDataLst>
                <p:tags r:id="rId25"/>
              </p:custDataLst>
            </p:nvPr>
          </p:nvPicPr>
          <p:blipFill>
            <a:blip r:embed="rId4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444349" y="7697251"/>
              <a:ext cx="362132" cy="407398"/>
            </a:xfrm>
            <a:prstGeom prst="rect">
              <a:avLst/>
            </a:prstGeom>
            <a:grpFill/>
          </p:spPr>
        </p:pic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6A31F757-AE6E-4006-B442-396C28DA9976}"/>
                </a:ext>
              </a:extLst>
            </p:cNvPr>
            <p:cNvSpPr/>
            <p:nvPr>
              <p:custDataLst>
                <p:tags r:id="rId26"/>
              </p:custDataLst>
            </p:nvPr>
          </p:nvSpPr>
          <p:spPr>
            <a:xfrm>
              <a:off x="287156" y="7225908"/>
              <a:ext cx="935180" cy="425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Setting </a:t>
              </a:r>
              <a:br>
                <a:rPr lang="en-US" sz="9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</a:br>
              <a:r>
                <a:rPr lang="en-US" sz="9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the wrong tone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BFDFF3DA-F4F9-4967-B09E-99C95B0B37B2}"/>
                </a:ext>
              </a:extLst>
            </p:cNvPr>
            <p:cNvSpPr/>
            <p:nvPr>
              <p:custDataLst>
                <p:tags r:id="rId27"/>
              </p:custDataLst>
            </p:nvPr>
          </p:nvSpPr>
          <p:spPr>
            <a:xfrm>
              <a:off x="2110687" y="8126173"/>
              <a:ext cx="1272911" cy="53668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Preventing </a:t>
              </a:r>
              <a:br>
                <a:rPr lang="en-US" sz="9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</a:br>
              <a:r>
                <a:rPr lang="en-US" sz="9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the group from reaching its own conclusions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74CFDE9D-72CE-4BD7-A9A4-E3E9329C09C1}"/>
                </a:ext>
              </a:extLst>
            </p:cNvPr>
            <p:cNvSpPr/>
            <p:nvPr>
              <p:custDataLst>
                <p:tags r:id="rId28"/>
              </p:custDataLst>
            </p:nvPr>
          </p:nvSpPr>
          <p:spPr>
            <a:xfrm>
              <a:off x="2108642" y="7210806"/>
              <a:ext cx="1303618" cy="53668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Focusing more </a:t>
              </a:r>
              <a:br>
                <a:rPr lang="en-US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</a:br>
              <a:r>
                <a:rPr lang="en-US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on the problems than on the solutions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76AA8D38-4B50-48EF-85E1-3D9E10176CF9}"/>
                </a:ext>
              </a:extLst>
            </p:cNvPr>
            <p:cNvSpPr/>
            <p:nvPr>
              <p:custDataLst>
                <p:tags r:id="rId29"/>
              </p:custDataLst>
            </p:nvPr>
          </p:nvSpPr>
          <p:spPr>
            <a:xfrm>
              <a:off x="1040369" y="7222788"/>
              <a:ext cx="1219048" cy="424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Leading</a:t>
              </a:r>
              <a:br>
                <a:rPr lang="en-US" sz="9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</a:br>
              <a:r>
                <a:rPr lang="en-US" sz="9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 the discussion </a:t>
              </a:r>
              <a:br>
                <a:rPr lang="en-US" sz="9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</a:br>
              <a:r>
                <a:rPr lang="en-US" sz="9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too fast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FEC24EE3-C37C-4716-A2F9-557CF7FC026E}"/>
                </a:ext>
              </a:extLst>
            </p:cNvPr>
            <p:cNvSpPr/>
            <p:nvPr>
              <p:custDataLst>
                <p:tags r:id="rId30"/>
              </p:custDataLst>
            </p:nvPr>
          </p:nvSpPr>
          <p:spPr>
            <a:xfrm>
              <a:off x="1155661" y="8115985"/>
              <a:ext cx="926701" cy="425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Making </a:t>
              </a:r>
              <a:br>
                <a:rPr lang="en-US" sz="9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</a:br>
              <a:r>
                <a:rPr lang="en-US" sz="9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too many suggestions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8F19F8D1-B473-4D55-90B9-52FDBFBC2A1C}"/>
                </a:ext>
              </a:extLst>
            </p:cNvPr>
            <p:cNvSpPr/>
            <p:nvPr>
              <p:custDataLst>
                <p:tags r:id="rId31"/>
              </p:custDataLst>
            </p:nvPr>
          </p:nvSpPr>
          <p:spPr>
            <a:xfrm>
              <a:off x="380440" y="8125190"/>
              <a:ext cx="794974" cy="31508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Losing </a:t>
              </a:r>
              <a:br>
                <a:rPr lang="en-US" sz="9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</a:br>
              <a:r>
                <a:rPr lang="en-US" sz="9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the thread</a:t>
              </a:r>
            </a:p>
          </p:txBody>
        </p:sp>
        <p:grpSp>
          <p:nvGrpSpPr>
            <p:cNvPr id="47" name="Groupe 46">
              <a:extLst>
                <a:ext uri="{FF2B5EF4-FFF2-40B4-BE49-F238E27FC236}">
                  <a16:creationId xmlns:a16="http://schemas.microsoft.com/office/drawing/2014/main" id="{02DCCAFB-F970-47B7-9A97-DAB26F7CD3F3}"/>
                </a:ext>
              </a:extLst>
            </p:cNvPr>
            <p:cNvGrpSpPr/>
            <p:nvPr/>
          </p:nvGrpSpPr>
          <p:grpSpPr>
            <a:xfrm>
              <a:off x="760470" y="6854209"/>
              <a:ext cx="90609" cy="322522"/>
              <a:chOff x="756096" y="8546788"/>
              <a:chExt cx="90609" cy="322522"/>
            </a:xfrm>
            <a:grpFill/>
          </p:grpSpPr>
          <p:grpSp>
            <p:nvGrpSpPr>
              <p:cNvPr id="48" name="Groupe 47">
                <a:extLst>
                  <a:ext uri="{FF2B5EF4-FFF2-40B4-BE49-F238E27FC236}">
                    <a16:creationId xmlns:a16="http://schemas.microsoft.com/office/drawing/2014/main" id="{43102368-B0EB-4AE5-9161-9CA44C26F0F7}"/>
                  </a:ext>
                </a:extLst>
              </p:cNvPr>
              <p:cNvGrpSpPr/>
              <p:nvPr>
                <p:custDataLst>
                  <p:tags r:id="rId34"/>
                </p:custDataLst>
              </p:nvPr>
            </p:nvGrpSpPr>
            <p:grpSpPr>
              <a:xfrm>
                <a:off x="756096" y="8546788"/>
                <a:ext cx="90609" cy="91372"/>
                <a:chOff x="8969639" y="2945585"/>
                <a:chExt cx="161083" cy="162440"/>
              </a:xfrm>
              <a:grpFill/>
            </p:grpSpPr>
            <p:cxnSp>
              <p:nvCxnSpPr>
                <p:cNvPr id="55" name="Connecteur droit 54">
                  <a:extLst>
                    <a:ext uri="{FF2B5EF4-FFF2-40B4-BE49-F238E27FC236}">
                      <a16:creationId xmlns:a16="http://schemas.microsoft.com/office/drawing/2014/main" id="{F319C3FF-81DD-46C3-8B3E-60F4911653F7}"/>
                    </a:ext>
                  </a:extLst>
                </p:cNvPr>
                <p:cNvCxnSpPr/>
                <p:nvPr/>
              </p:nvCxnSpPr>
              <p:spPr>
                <a:xfrm flipV="1">
                  <a:off x="8977738" y="3037383"/>
                  <a:ext cx="152984" cy="70642"/>
                </a:xfrm>
                <a:prstGeom prst="line">
                  <a:avLst/>
                </a:prstGeom>
                <a:grpFill/>
                <a:ln w="19050">
                  <a:solidFill>
                    <a:schemeClr val="accent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Connecteur droit 55">
                  <a:extLst>
                    <a:ext uri="{FF2B5EF4-FFF2-40B4-BE49-F238E27FC236}">
                      <a16:creationId xmlns:a16="http://schemas.microsoft.com/office/drawing/2014/main" id="{08F32F25-4391-4D7E-AABB-F8FCE86E02E5}"/>
                    </a:ext>
                  </a:extLst>
                </p:cNvPr>
                <p:cNvCxnSpPr/>
                <p:nvPr/>
              </p:nvCxnSpPr>
              <p:spPr>
                <a:xfrm flipV="1">
                  <a:off x="8969639" y="2945585"/>
                  <a:ext cx="161083" cy="49644"/>
                </a:xfrm>
                <a:prstGeom prst="line">
                  <a:avLst/>
                </a:prstGeom>
                <a:grpFill/>
                <a:ln w="19050">
                  <a:solidFill>
                    <a:schemeClr val="accent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Connecteur droit 56">
                  <a:extLst>
                    <a:ext uri="{FF2B5EF4-FFF2-40B4-BE49-F238E27FC236}">
                      <a16:creationId xmlns:a16="http://schemas.microsoft.com/office/drawing/2014/main" id="{39FB0C96-0A69-4986-9EAB-5DB0FBD21932}"/>
                    </a:ext>
                  </a:extLst>
                </p:cNvPr>
                <p:cNvCxnSpPr/>
                <p:nvPr/>
              </p:nvCxnSpPr>
              <p:spPr>
                <a:xfrm>
                  <a:off x="8977738" y="3079868"/>
                  <a:ext cx="152984" cy="11067"/>
                </a:xfrm>
                <a:prstGeom prst="line">
                  <a:avLst/>
                </a:prstGeom>
                <a:grpFill/>
                <a:ln w="19050">
                  <a:solidFill>
                    <a:schemeClr val="accent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9" name="Groupe 48">
                <a:extLst>
                  <a:ext uri="{FF2B5EF4-FFF2-40B4-BE49-F238E27FC236}">
                    <a16:creationId xmlns:a16="http://schemas.microsoft.com/office/drawing/2014/main" id="{699F16D8-E141-475F-93FB-D46FD40B80D5}"/>
                  </a:ext>
                </a:extLst>
              </p:cNvPr>
              <p:cNvGrpSpPr/>
              <p:nvPr>
                <p:custDataLst>
                  <p:tags r:id="rId35"/>
                </p:custDataLst>
              </p:nvPr>
            </p:nvGrpSpPr>
            <p:grpSpPr>
              <a:xfrm flipH="1">
                <a:off x="776246" y="8639927"/>
                <a:ext cx="59506" cy="229383"/>
                <a:chOff x="8977737" y="2669546"/>
                <a:chExt cx="152985" cy="589703"/>
              </a:xfrm>
              <a:grpFill/>
            </p:grpSpPr>
            <p:cxnSp>
              <p:nvCxnSpPr>
                <p:cNvPr id="51" name="Connecteur droit 50">
                  <a:extLst>
                    <a:ext uri="{FF2B5EF4-FFF2-40B4-BE49-F238E27FC236}">
                      <a16:creationId xmlns:a16="http://schemas.microsoft.com/office/drawing/2014/main" id="{6B0824DD-FFB3-494E-93CC-820C219FDD98}"/>
                    </a:ext>
                  </a:extLst>
                </p:cNvPr>
                <p:cNvCxnSpPr/>
                <p:nvPr/>
              </p:nvCxnSpPr>
              <p:spPr>
                <a:xfrm flipV="1">
                  <a:off x="8977737" y="3188608"/>
                  <a:ext cx="152985" cy="70641"/>
                </a:xfrm>
                <a:prstGeom prst="line">
                  <a:avLst/>
                </a:prstGeom>
                <a:grpFill/>
                <a:ln w="12700">
                  <a:solidFill>
                    <a:schemeClr val="accent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Connecteur droit 52">
                  <a:extLst>
                    <a:ext uri="{FF2B5EF4-FFF2-40B4-BE49-F238E27FC236}">
                      <a16:creationId xmlns:a16="http://schemas.microsoft.com/office/drawing/2014/main" id="{AB84A50B-D2BA-4750-901F-9A9BC266EBA0}"/>
                    </a:ext>
                  </a:extLst>
                </p:cNvPr>
                <p:cNvCxnSpPr/>
                <p:nvPr/>
              </p:nvCxnSpPr>
              <p:spPr>
                <a:xfrm>
                  <a:off x="8977738" y="2669546"/>
                  <a:ext cx="152984" cy="11065"/>
                </a:xfrm>
                <a:prstGeom prst="line">
                  <a:avLst/>
                </a:prstGeom>
                <a:grpFill/>
                <a:ln w="12700">
                  <a:solidFill>
                    <a:schemeClr val="accent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8" name="Forme libre : forme 57">
              <a:extLst>
                <a:ext uri="{FF2B5EF4-FFF2-40B4-BE49-F238E27FC236}">
                  <a16:creationId xmlns:a16="http://schemas.microsoft.com/office/drawing/2014/main" id="{235FA13E-24C5-4C41-A11B-2B4977C9070C}"/>
                </a:ext>
              </a:extLst>
            </p:cNvPr>
            <p:cNvSpPr/>
            <p:nvPr>
              <p:custDataLst>
                <p:tags r:id="rId32"/>
              </p:custDataLst>
            </p:nvPr>
          </p:nvSpPr>
          <p:spPr>
            <a:xfrm>
              <a:off x="632432" y="7856620"/>
              <a:ext cx="301377" cy="253669"/>
            </a:xfrm>
            <a:custGeom>
              <a:avLst/>
              <a:gdLst>
                <a:gd name="connsiteX0" fmla="*/ 535781 w 535781"/>
                <a:gd name="connsiteY0" fmla="*/ 443180 h 454777"/>
                <a:gd name="connsiteX1" fmla="*/ 230981 w 535781"/>
                <a:gd name="connsiteY1" fmla="*/ 447943 h 454777"/>
                <a:gd name="connsiteX2" fmla="*/ 228600 w 535781"/>
                <a:gd name="connsiteY2" fmla="*/ 362218 h 454777"/>
                <a:gd name="connsiteX3" fmla="*/ 428625 w 535781"/>
                <a:gd name="connsiteY3" fmla="*/ 178862 h 454777"/>
                <a:gd name="connsiteX4" fmla="*/ 409575 w 535781"/>
                <a:gd name="connsiteY4" fmla="*/ 105043 h 454777"/>
                <a:gd name="connsiteX5" fmla="*/ 354806 w 535781"/>
                <a:gd name="connsiteY5" fmla="*/ 31224 h 454777"/>
                <a:gd name="connsiteX6" fmla="*/ 304800 w 535781"/>
                <a:gd name="connsiteY6" fmla="*/ 19318 h 454777"/>
                <a:gd name="connsiteX7" fmla="*/ 40481 w 535781"/>
                <a:gd name="connsiteY7" fmla="*/ 290780 h 454777"/>
                <a:gd name="connsiteX8" fmla="*/ 71437 w 535781"/>
                <a:gd name="connsiteY8" fmla="*/ 388412 h 454777"/>
                <a:gd name="connsiteX9" fmla="*/ 333375 w 535781"/>
                <a:gd name="connsiteY9" fmla="*/ 378887 h 454777"/>
                <a:gd name="connsiteX10" fmla="*/ 366712 w 535781"/>
                <a:gd name="connsiteY10" fmla="*/ 316974 h 454777"/>
                <a:gd name="connsiteX11" fmla="*/ 357187 w 535781"/>
                <a:gd name="connsiteY11" fmla="*/ 138380 h 454777"/>
                <a:gd name="connsiteX12" fmla="*/ 269081 w 535781"/>
                <a:gd name="connsiteY12" fmla="*/ 112187 h 454777"/>
                <a:gd name="connsiteX13" fmla="*/ 0 w 535781"/>
                <a:gd name="connsiteY13" fmla="*/ 116949 h 454777"/>
                <a:gd name="connsiteX0" fmla="*/ 535781 w 535781"/>
                <a:gd name="connsiteY0" fmla="*/ 442422 h 454019"/>
                <a:gd name="connsiteX1" fmla="*/ 230981 w 535781"/>
                <a:gd name="connsiteY1" fmla="*/ 447185 h 454019"/>
                <a:gd name="connsiteX2" fmla="*/ 228600 w 535781"/>
                <a:gd name="connsiteY2" fmla="*/ 361460 h 454019"/>
                <a:gd name="connsiteX3" fmla="*/ 428625 w 535781"/>
                <a:gd name="connsiteY3" fmla="*/ 178104 h 454019"/>
                <a:gd name="connsiteX4" fmla="*/ 409575 w 535781"/>
                <a:gd name="connsiteY4" fmla="*/ 104285 h 454019"/>
                <a:gd name="connsiteX5" fmla="*/ 357187 w 535781"/>
                <a:gd name="connsiteY5" fmla="*/ 32847 h 454019"/>
                <a:gd name="connsiteX6" fmla="*/ 304800 w 535781"/>
                <a:gd name="connsiteY6" fmla="*/ 18560 h 454019"/>
                <a:gd name="connsiteX7" fmla="*/ 40481 w 535781"/>
                <a:gd name="connsiteY7" fmla="*/ 290022 h 454019"/>
                <a:gd name="connsiteX8" fmla="*/ 71437 w 535781"/>
                <a:gd name="connsiteY8" fmla="*/ 387654 h 454019"/>
                <a:gd name="connsiteX9" fmla="*/ 333375 w 535781"/>
                <a:gd name="connsiteY9" fmla="*/ 378129 h 454019"/>
                <a:gd name="connsiteX10" fmla="*/ 366712 w 535781"/>
                <a:gd name="connsiteY10" fmla="*/ 316216 h 454019"/>
                <a:gd name="connsiteX11" fmla="*/ 357187 w 535781"/>
                <a:gd name="connsiteY11" fmla="*/ 137622 h 454019"/>
                <a:gd name="connsiteX12" fmla="*/ 269081 w 535781"/>
                <a:gd name="connsiteY12" fmla="*/ 111429 h 454019"/>
                <a:gd name="connsiteX13" fmla="*/ 0 w 535781"/>
                <a:gd name="connsiteY13" fmla="*/ 116191 h 454019"/>
                <a:gd name="connsiteX0" fmla="*/ 535781 w 535781"/>
                <a:gd name="connsiteY0" fmla="*/ 431877 h 443474"/>
                <a:gd name="connsiteX1" fmla="*/ 230981 w 535781"/>
                <a:gd name="connsiteY1" fmla="*/ 436640 h 443474"/>
                <a:gd name="connsiteX2" fmla="*/ 228600 w 535781"/>
                <a:gd name="connsiteY2" fmla="*/ 350915 h 443474"/>
                <a:gd name="connsiteX3" fmla="*/ 428625 w 535781"/>
                <a:gd name="connsiteY3" fmla="*/ 167559 h 443474"/>
                <a:gd name="connsiteX4" fmla="*/ 409575 w 535781"/>
                <a:gd name="connsiteY4" fmla="*/ 93740 h 443474"/>
                <a:gd name="connsiteX5" fmla="*/ 357187 w 535781"/>
                <a:gd name="connsiteY5" fmla="*/ 22302 h 443474"/>
                <a:gd name="connsiteX6" fmla="*/ 304800 w 535781"/>
                <a:gd name="connsiteY6" fmla="*/ 8015 h 443474"/>
                <a:gd name="connsiteX7" fmla="*/ 40481 w 535781"/>
                <a:gd name="connsiteY7" fmla="*/ 279477 h 443474"/>
                <a:gd name="connsiteX8" fmla="*/ 71437 w 535781"/>
                <a:gd name="connsiteY8" fmla="*/ 377109 h 443474"/>
                <a:gd name="connsiteX9" fmla="*/ 333375 w 535781"/>
                <a:gd name="connsiteY9" fmla="*/ 367584 h 443474"/>
                <a:gd name="connsiteX10" fmla="*/ 366712 w 535781"/>
                <a:gd name="connsiteY10" fmla="*/ 305671 h 443474"/>
                <a:gd name="connsiteX11" fmla="*/ 357187 w 535781"/>
                <a:gd name="connsiteY11" fmla="*/ 127077 h 443474"/>
                <a:gd name="connsiteX12" fmla="*/ 269081 w 535781"/>
                <a:gd name="connsiteY12" fmla="*/ 100884 h 443474"/>
                <a:gd name="connsiteX13" fmla="*/ 0 w 535781"/>
                <a:gd name="connsiteY13" fmla="*/ 105646 h 443474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6700 w 535781"/>
                <a:gd name="connsiteY12" fmla="*/ 91138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90513 w 535781"/>
                <a:gd name="connsiteY12" fmla="*/ 91138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90513 w 535781"/>
                <a:gd name="connsiteY12" fmla="*/ 91138 h 443253"/>
                <a:gd name="connsiteX13" fmla="*/ 0 w 535781"/>
                <a:gd name="connsiteY13" fmla="*/ 105425 h 443253"/>
                <a:gd name="connsiteX0" fmla="*/ 535781 w 535781"/>
                <a:gd name="connsiteY0" fmla="*/ 440128 h 451725"/>
                <a:gd name="connsiteX1" fmla="*/ 230981 w 535781"/>
                <a:gd name="connsiteY1" fmla="*/ 444891 h 451725"/>
                <a:gd name="connsiteX2" fmla="*/ 228600 w 535781"/>
                <a:gd name="connsiteY2" fmla="*/ 359166 h 451725"/>
                <a:gd name="connsiteX3" fmla="*/ 428625 w 535781"/>
                <a:gd name="connsiteY3" fmla="*/ 175810 h 451725"/>
                <a:gd name="connsiteX4" fmla="*/ 419100 w 535781"/>
                <a:gd name="connsiteY4" fmla="*/ 94847 h 451725"/>
                <a:gd name="connsiteX5" fmla="*/ 357187 w 535781"/>
                <a:gd name="connsiteY5" fmla="*/ 37697 h 451725"/>
                <a:gd name="connsiteX6" fmla="*/ 304800 w 535781"/>
                <a:gd name="connsiteY6" fmla="*/ 16266 h 451725"/>
                <a:gd name="connsiteX7" fmla="*/ 40481 w 535781"/>
                <a:gd name="connsiteY7" fmla="*/ 287728 h 451725"/>
                <a:gd name="connsiteX8" fmla="*/ 71437 w 535781"/>
                <a:gd name="connsiteY8" fmla="*/ 385360 h 451725"/>
                <a:gd name="connsiteX9" fmla="*/ 333375 w 535781"/>
                <a:gd name="connsiteY9" fmla="*/ 375835 h 451725"/>
                <a:gd name="connsiteX10" fmla="*/ 366712 w 535781"/>
                <a:gd name="connsiteY10" fmla="*/ 313922 h 451725"/>
                <a:gd name="connsiteX11" fmla="*/ 357187 w 535781"/>
                <a:gd name="connsiteY11" fmla="*/ 135328 h 451725"/>
                <a:gd name="connsiteX12" fmla="*/ 290513 w 535781"/>
                <a:gd name="connsiteY12" fmla="*/ 99610 h 451725"/>
                <a:gd name="connsiteX13" fmla="*/ 0 w 535781"/>
                <a:gd name="connsiteY13" fmla="*/ 113897 h 451725"/>
                <a:gd name="connsiteX0" fmla="*/ 535781 w 535781"/>
                <a:gd name="connsiteY0" fmla="*/ 442404 h 454001"/>
                <a:gd name="connsiteX1" fmla="*/ 230981 w 535781"/>
                <a:gd name="connsiteY1" fmla="*/ 447167 h 454001"/>
                <a:gd name="connsiteX2" fmla="*/ 228600 w 535781"/>
                <a:gd name="connsiteY2" fmla="*/ 361442 h 454001"/>
                <a:gd name="connsiteX3" fmla="*/ 428625 w 535781"/>
                <a:gd name="connsiteY3" fmla="*/ 178086 h 454001"/>
                <a:gd name="connsiteX4" fmla="*/ 419100 w 535781"/>
                <a:gd name="connsiteY4" fmla="*/ 97123 h 454001"/>
                <a:gd name="connsiteX5" fmla="*/ 357187 w 535781"/>
                <a:gd name="connsiteY5" fmla="*/ 39973 h 454001"/>
                <a:gd name="connsiteX6" fmla="*/ 304800 w 535781"/>
                <a:gd name="connsiteY6" fmla="*/ 18542 h 454001"/>
                <a:gd name="connsiteX7" fmla="*/ 40481 w 535781"/>
                <a:gd name="connsiteY7" fmla="*/ 290004 h 454001"/>
                <a:gd name="connsiteX8" fmla="*/ 71437 w 535781"/>
                <a:gd name="connsiteY8" fmla="*/ 387636 h 454001"/>
                <a:gd name="connsiteX9" fmla="*/ 333375 w 535781"/>
                <a:gd name="connsiteY9" fmla="*/ 378111 h 454001"/>
                <a:gd name="connsiteX10" fmla="*/ 366712 w 535781"/>
                <a:gd name="connsiteY10" fmla="*/ 316198 h 454001"/>
                <a:gd name="connsiteX11" fmla="*/ 357187 w 535781"/>
                <a:gd name="connsiteY11" fmla="*/ 137604 h 454001"/>
                <a:gd name="connsiteX12" fmla="*/ 290513 w 535781"/>
                <a:gd name="connsiteY12" fmla="*/ 101886 h 454001"/>
                <a:gd name="connsiteX13" fmla="*/ 0 w 535781"/>
                <a:gd name="connsiteY13" fmla="*/ 116173 h 454001"/>
                <a:gd name="connsiteX0" fmla="*/ 535781 w 535781"/>
                <a:gd name="connsiteY0" fmla="*/ 445707 h 457304"/>
                <a:gd name="connsiteX1" fmla="*/ 230981 w 535781"/>
                <a:gd name="connsiteY1" fmla="*/ 450470 h 457304"/>
                <a:gd name="connsiteX2" fmla="*/ 228600 w 535781"/>
                <a:gd name="connsiteY2" fmla="*/ 364745 h 457304"/>
                <a:gd name="connsiteX3" fmla="*/ 428625 w 535781"/>
                <a:gd name="connsiteY3" fmla="*/ 181389 h 457304"/>
                <a:gd name="connsiteX4" fmla="*/ 419100 w 535781"/>
                <a:gd name="connsiteY4" fmla="*/ 100426 h 457304"/>
                <a:gd name="connsiteX5" fmla="*/ 361950 w 535781"/>
                <a:gd name="connsiteY5" fmla="*/ 33751 h 457304"/>
                <a:gd name="connsiteX6" fmla="*/ 304800 w 535781"/>
                <a:gd name="connsiteY6" fmla="*/ 21845 h 457304"/>
                <a:gd name="connsiteX7" fmla="*/ 40481 w 535781"/>
                <a:gd name="connsiteY7" fmla="*/ 293307 h 457304"/>
                <a:gd name="connsiteX8" fmla="*/ 71437 w 535781"/>
                <a:gd name="connsiteY8" fmla="*/ 390939 h 457304"/>
                <a:gd name="connsiteX9" fmla="*/ 333375 w 535781"/>
                <a:gd name="connsiteY9" fmla="*/ 381414 h 457304"/>
                <a:gd name="connsiteX10" fmla="*/ 366712 w 535781"/>
                <a:gd name="connsiteY10" fmla="*/ 319501 h 457304"/>
                <a:gd name="connsiteX11" fmla="*/ 357187 w 535781"/>
                <a:gd name="connsiteY11" fmla="*/ 140907 h 457304"/>
                <a:gd name="connsiteX12" fmla="*/ 290513 w 535781"/>
                <a:gd name="connsiteY12" fmla="*/ 105189 h 457304"/>
                <a:gd name="connsiteX13" fmla="*/ 0 w 535781"/>
                <a:gd name="connsiteY13" fmla="*/ 119476 h 457304"/>
                <a:gd name="connsiteX0" fmla="*/ 535781 w 535781"/>
                <a:gd name="connsiteY0" fmla="*/ 446627 h 458224"/>
                <a:gd name="connsiteX1" fmla="*/ 230981 w 535781"/>
                <a:gd name="connsiteY1" fmla="*/ 451390 h 458224"/>
                <a:gd name="connsiteX2" fmla="*/ 228600 w 535781"/>
                <a:gd name="connsiteY2" fmla="*/ 365665 h 458224"/>
                <a:gd name="connsiteX3" fmla="*/ 428625 w 535781"/>
                <a:gd name="connsiteY3" fmla="*/ 182309 h 458224"/>
                <a:gd name="connsiteX4" fmla="*/ 419100 w 535781"/>
                <a:gd name="connsiteY4" fmla="*/ 101346 h 458224"/>
                <a:gd name="connsiteX5" fmla="*/ 366713 w 535781"/>
                <a:gd name="connsiteY5" fmla="*/ 32289 h 458224"/>
                <a:gd name="connsiteX6" fmla="*/ 304800 w 535781"/>
                <a:gd name="connsiteY6" fmla="*/ 22765 h 458224"/>
                <a:gd name="connsiteX7" fmla="*/ 40481 w 535781"/>
                <a:gd name="connsiteY7" fmla="*/ 294227 h 458224"/>
                <a:gd name="connsiteX8" fmla="*/ 71437 w 535781"/>
                <a:gd name="connsiteY8" fmla="*/ 391859 h 458224"/>
                <a:gd name="connsiteX9" fmla="*/ 333375 w 535781"/>
                <a:gd name="connsiteY9" fmla="*/ 382334 h 458224"/>
                <a:gd name="connsiteX10" fmla="*/ 366712 w 535781"/>
                <a:gd name="connsiteY10" fmla="*/ 320421 h 458224"/>
                <a:gd name="connsiteX11" fmla="*/ 357187 w 535781"/>
                <a:gd name="connsiteY11" fmla="*/ 141827 h 458224"/>
                <a:gd name="connsiteX12" fmla="*/ 290513 w 535781"/>
                <a:gd name="connsiteY12" fmla="*/ 106109 h 458224"/>
                <a:gd name="connsiteX13" fmla="*/ 0 w 535781"/>
                <a:gd name="connsiteY13" fmla="*/ 120396 h 458224"/>
                <a:gd name="connsiteX0" fmla="*/ 535781 w 535781"/>
                <a:gd name="connsiteY0" fmla="*/ 439370 h 450967"/>
                <a:gd name="connsiteX1" fmla="*/ 230981 w 535781"/>
                <a:gd name="connsiteY1" fmla="*/ 444133 h 450967"/>
                <a:gd name="connsiteX2" fmla="*/ 228600 w 535781"/>
                <a:gd name="connsiteY2" fmla="*/ 358408 h 450967"/>
                <a:gd name="connsiteX3" fmla="*/ 428625 w 535781"/>
                <a:gd name="connsiteY3" fmla="*/ 175052 h 450967"/>
                <a:gd name="connsiteX4" fmla="*/ 419100 w 535781"/>
                <a:gd name="connsiteY4" fmla="*/ 94089 h 450967"/>
                <a:gd name="connsiteX5" fmla="*/ 366713 w 535781"/>
                <a:gd name="connsiteY5" fmla="*/ 25032 h 450967"/>
                <a:gd name="connsiteX6" fmla="*/ 304800 w 535781"/>
                <a:gd name="connsiteY6" fmla="*/ 15508 h 450967"/>
                <a:gd name="connsiteX7" fmla="*/ 40481 w 535781"/>
                <a:gd name="connsiteY7" fmla="*/ 286970 h 450967"/>
                <a:gd name="connsiteX8" fmla="*/ 71437 w 535781"/>
                <a:gd name="connsiteY8" fmla="*/ 384602 h 450967"/>
                <a:gd name="connsiteX9" fmla="*/ 333375 w 535781"/>
                <a:gd name="connsiteY9" fmla="*/ 375077 h 450967"/>
                <a:gd name="connsiteX10" fmla="*/ 366712 w 535781"/>
                <a:gd name="connsiteY10" fmla="*/ 313164 h 450967"/>
                <a:gd name="connsiteX11" fmla="*/ 357187 w 535781"/>
                <a:gd name="connsiteY11" fmla="*/ 134570 h 450967"/>
                <a:gd name="connsiteX12" fmla="*/ 290513 w 535781"/>
                <a:gd name="connsiteY12" fmla="*/ 98852 h 450967"/>
                <a:gd name="connsiteX13" fmla="*/ 0 w 535781"/>
                <a:gd name="connsiteY13" fmla="*/ 113139 h 450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35781" h="450967">
                  <a:moveTo>
                    <a:pt x="535781" y="439370"/>
                  </a:moveTo>
                  <a:cubicBezTo>
                    <a:pt x="408979" y="448498"/>
                    <a:pt x="282178" y="457627"/>
                    <a:pt x="230981" y="444133"/>
                  </a:cubicBezTo>
                  <a:cubicBezTo>
                    <a:pt x="179784" y="430639"/>
                    <a:pt x="195659" y="403255"/>
                    <a:pt x="228600" y="358408"/>
                  </a:cubicBezTo>
                  <a:cubicBezTo>
                    <a:pt x="261541" y="313561"/>
                    <a:pt x="396875" y="219105"/>
                    <a:pt x="428625" y="175052"/>
                  </a:cubicBezTo>
                  <a:cubicBezTo>
                    <a:pt x="460375" y="130999"/>
                    <a:pt x="429419" y="119092"/>
                    <a:pt x="419100" y="94089"/>
                  </a:cubicBezTo>
                  <a:cubicBezTo>
                    <a:pt x="408781" y="69086"/>
                    <a:pt x="390525" y="50035"/>
                    <a:pt x="366713" y="25032"/>
                  </a:cubicBezTo>
                  <a:cubicBezTo>
                    <a:pt x="342901" y="29"/>
                    <a:pt x="340122" y="-11479"/>
                    <a:pt x="304800" y="15508"/>
                  </a:cubicBezTo>
                  <a:cubicBezTo>
                    <a:pt x="269478" y="42495"/>
                    <a:pt x="79375" y="225454"/>
                    <a:pt x="40481" y="286970"/>
                  </a:cubicBezTo>
                  <a:cubicBezTo>
                    <a:pt x="1587" y="348486"/>
                    <a:pt x="22621" y="369917"/>
                    <a:pt x="71437" y="384602"/>
                  </a:cubicBezTo>
                  <a:cubicBezTo>
                    <a:pt x="120253" y="399287"/>
                    <a:pt x="291305" y="382221"/>
                    <a:pt x="333375" y="375077"/>
                  </a:cubicBezTo>
                  <a:cubicBezTo>
                    <a:pt x="375445" y="367933"/>
                    <a:pt x="367505" y="360392"/>
                    <a:pt x="366712" y="313164"/>
                  </a:cubicBezTo>
                  <a:cubicBezTo>
                    <a:pt x="365919" y="265936"/>
                    <a:pt x="369887" y="170289"/>
                    <a:pt x="357187" y="134570"/>
                  </a:cubicBezTo>
                  <a:cubicBezTo>
                    <a:pt x="344487" y="98851"/>
                    <a:pt x="347663" y="100043"/>
                    <a:pt x="290513" y="98852"/>
                  </a:cubicBezTo>
                  <a:cubicBezTo>
                    <a:pt x="233363" y="97661"/>
                    <a:pt x="104775" y="108972"/>
                    <a:pt x="0" y="113139"/>
                  </a:cubicBezTo>
                </a:path>
              </a:pathLst>
            </a:custGeom>
            <a:grpFill/>
            <a:ln w="19050">
              <a:solidFill>
                <a:schemeClr val="accent5"/>
              </a:solidFill>
              <a:headEnd type="triangle" w="med" len="med"/>
              <a:tailEnd type="triangle" w="med" len="med"/>
            </a:ln>
            <a:effectLst>
              <a:outerShdw blurRad="25400" sx="101000" sy="101000" algn="ctr" rotWithShape="0">
                <a:prstClr val="black">
                  <a:alpha val="54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013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1E61AA3D-F34D-4980-A6D2-7ABC90C58239}"/>
                </a:ext>
              </a:extLst>
            </p:cNvPr>
            <p:cNvSpPr/>
            <p:nvPr>
              <p:custDataLst>
                <p:tags r:id="rId33"/>
              </p:custDataLst>
            </p:nvPr>
          </p:nvSpPr>
          <p:spPr>
            <a:xfrm>
              <a:off x="292314" y="6490456"/>
              <a:ext cx="3142139" cy="247527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fr-FR" sz="12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6 </a:t>
              </a:r>
              <a:r>
                <a:rPr lang="fr-FR" sz="1200" b="1" dirty="0" err="1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pitfalls</a:t>
              </a:r>
              <a:r>
                <a:rPr lang="fr-FR" sz="12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 to </a:t>
              </a:r>
              <a:r>
                <a:rPr lang="fr-FR" sz="1200" b="1" dirty="0" err="1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avoid</a:t>
              </a:r>
              <a:endParaRPr lang="fr-FR" sz="12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</p:grpSp>
      <p:sp>
        <p:nvSpPr>
          <p:cNvPr id="62" name="ZoneTexte 61">
            <a:extLst>
              <a:ext uri="{FF2B5EF4-FFF2-40B4-BE49-F238E27FC236}">
                <a16:creationId xmlns:a16="http://schemas.microsoft.com/office/drawing/2014/main" id="{E729679C-DEDF-403E-8EE1-2297B481A225}"/>
              </a:ext>
            </a:extLst>
          </p:cNvPr>
          <p:cNvSpPr txBox="1"/>
          <p:nvPr/>
        </p:nvSpPr>
        <p:spPr>
          <a:xfrm>
            <a:off x="249056" y="8764161"/>
            <a:ext cx="1919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chemeClr val="accent4"/>
                </a:solidFill>
                <a:cs typeface="Arial"/>
              </a:defRPr>
            </a:lvl1pPr>
          </a:lstStyle>
          <a:p>
            <a:pPr marL="285750" indent="-285750">
              <a:buFont typeface="Arial" panose="020B0604020202020204" pitchFamily="34" charset="0"/>
              <a:buChar char="►"/>
            </a:pPr>
            <a:r>
              <a:rPr lang="fr-FR">
                <a:solidFill>
                  <a:srgbClr val="009BFF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FEEDBACK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E414E007-E848-4D12-89A1-23972C66E592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273900" y="9075064"/>
            <a:ext cx="5092184" cy="2543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just">
              <a:lnSpc>
                <a:spcPct val="120000"/>
              </a:lnSpc>
              <a:spcBef>
                <a:spcPts val="675"/>
              </a:spcBef>
            </a:pPr>
            <a:r>
              <a:rPr lang="en-US" sz="9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Complete the online form to share your discussions with the HSE Division.</a:t>
            </a:r>
          </a:p>
        </p:txBody>
      </p:sp>
      <p:pic>
        <p:nvPicPr>
          <p:cNvPr id="67" name="Image 66">
            <a:hlinkClick r:id="rId45"/>
            <a:extLst>
              <a:ext uri="{FF2B5EF4-FFF2-40B4-BE49-F238E27FC236}">
                <a16:creationId xmlns:a16="http://schemas.microsoft.com/office/drawing/2014/main" id="{A34E31C1-9D41-4F70-B946-631D550F1614}"/>
              </a:ext>
            </a:extLst>
          </p:cNvPr>
          <p:cNvPicPr>
            <a:picLocks noChangeAspect="1"/>
          </p:cNvPicPr>
          <p:nvPr/>
        </p:nvPicPr>
        <p:blipFill>
          <a:blip r:embed="rId46"/>
          <a:srcRect/>
          <a:stretch/>
        </p:blipFill>
        <p:spPr>
          <a:xfrm>
            <a:off x="4520087" y="8797348"/>
            <a:ext cx="955680" cy="947147"/>
          </a:xfrm>
          <a:prstGeom prst="rect">
            <a:avLst/>
          </a:prstGeom>
        </p:spPr>
      </p:pic>
      <p:sp>
        <p:nvSpPr>
          <p:cNvPr id="68" name="Espace réservé du pied de page 4">
            <a:extLst>
              <a:ext uri="{FF2B5EF4-FFF2-40B4-BE49-F238E27FC236}">
                <a16:creationId xmlns:a16="http://schemas.microsoft.com/office/drawing/2014/main" id="{14E3B7A5-3478-4FFE-8A55-D41E9EBDE3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fr-FR">
                <a:solidFill>
                  <a:srgbClr val="374649"/>
                </a:solidFill>
              </a:rPr>
              <a:t>Information &amp; discussion session - WDfS April 28, 2023</a:t>
            </a:r>
            <a:endParaRPr lang="fr-FR" sz="800">
              <a:solidFill>
                <a:srgbClr val="374649"/>
              </a:solidFill>
            </a:endParaRPr>
          </a:p>
        </p:txBody>
      </p:sp>
      <p:sp>
        <p:nvSpPr>
          <p:cNvPr id="69" name="Espace réservé du numéro de diapositive 5">
            <a:extLst>
              <a:ext uri="{FF2B5EF4-FFF2-40B4-BE49-F238E27FC236}">
                <a16:creationId xmlns:a16="http://schemas.microsoft.com/office/drawing/2014/main" id="{A92D34DB-8683-4F38-85C0-D41227DCB7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 dirty="0">
                <a:solidFill>
                  <a:srgbClr val="374649"/>
                </a:solidFill>
              </a:rPr>
              <a:t>2</a:t>
            </a:r>
          </a:p>
        </p:txBody>
      </p:sp>
      <p:sp>
        <p:nvSpPr>
          <p:cNvPr id="11" name="Titre 1">
            <a:extLst>
              <a:ext uri="{FF2B5EF4-FFF2-40B4-BE49-F238E27FC236}">
                <a16:creationId xmlns:a16="http://schemas.microsoft.com/office/drawing/2014/main" id="{CA257B13-DF58-9C46-5BF2-16A3D7E32391}"/>
              </a:ext>
            </a:extLst>
          </p:cNvPr>
          <p:cNvSpPr txBox="1">
            <a:spLocks/>
          </p:cNvSpPr>
          <p:nvPr>
            <p:custDataLst>
              <p:tags r:id="rId21"/>
            </p:custDataLst>
          </p:nvPr>
        </p:nvSpPr>
        <p:spPr>
          <a:xfrm>
            <a:off x="341312" y="235400"/>
            <a:ext cx="6242368" cy="404679"/>
          </a:xfrm>
          <a:prstGeom prst="rect">
            <a:avLst/>
          </a:prstGeom>
        </p:spPr>
        <p:txBody>
          <a:bodyPr/>
          <a:lstStyle>
            <a:lvl1pPr marL="0" algn="ctr" defTabSz="257178" rtl="0" eaLnBrk="1" latinLnBrk="0" hangingPunct="1">
              <a:spcBef>
                <a:spcPct val="0"/>
              </a:spcBef>
              <a:buNone/>
              <a:defRPr lang="fr-FR" sz="2800" b="1" i="0" kern="1200" cap="all" noProof="0">
                <a:solidFill>
                  <a:schemeClr val="bg1"/>
                </a:solidFill>
                <a:latin typeface="+mj-lt"/>
                <a:ea typeface="+mj-ea"/>
                <a:cs typeface="Arial"/>
              </a:defRPr>
            </a:lvl1pPr>
          </a:lstStyle>
          <a:p>
            <a:pPr algn="l"/>
            <a:r>
              <a:rPr lang="fr-FR" sz="1800" cap="none">
                <a:solidFill>
                  <a:srgbClr val="009CEA"/>
                </a:solidFill>
                <a:cs typeface="+mj-cs"/>
              </a:rPr>
              <a:t>WDfS 2023 Information &amp; discussion session guide 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9373BCE3-4B96-DBA3-CD8A-553919DF2AA1}"/>
              </a:ext>
            </a:extLst>
          </p:cNvPr>
          <p:cNvPicPr>
            <a:picLocks noChangeAspect="1"/>
          </p:cNvPicPr>
          <p:nvPr/>
        </p:nvPicPr>
        <p:blipFill>
          <a:blip r:embed="rId47"/>
          <a:stretch>
            <a:fillRect/>
          </a:stretch>
        </p:blipFill>
        <p:spPr>
          <a:xfrm>
            <a:off x="609710" y="6868070"/>
            <a:ext cx="541007" cy="372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025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900BB5-3D46-4932-87F4-17D2E6DE0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812" y="275539"/>
            <a:ext cx="5371853" cy="345288"/>
          </a:xfrm>
        </p:spPr>
        <p:txBody>
          <a:bodyPr/>
          <a:lstStyle/>
          <a:p>
            <a:r>
              <a:rPr lang="fr-FR" cap="none">
                <a:solidFill>
                  <a:srgbClr val="009CEA"/>
                </a:solidFill>
                <a:cs typeface="+mj-cs"/>
              </a:rPr>
              <a:t>Session schedule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9120346-79C6-4F0E-9CBD-1B5EEF879CC8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300811" y="896605"/>
            <a:ext cx="6256371" cy="328822"/>
          </a:xfrm>
          <a:prstGeom prst="rect">
            <a:avLst/>
          </a:prstGeom>
          <a:solidFill>
            <a:srgbClr val="32C8C8"/>
          </a:solidFill>
          <a:ln w="9525">
            <a:noFill/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fr-FR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Technological risks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FBCB805-1054-48EC-9805-231633B1707D}"/>
              </a:ext>
            </a:extLst>
          </p:cNvPr>
          <p:cNvSpPr txBox="1"/>
          <p:nvPr/>
        </p:nvSpPr>
        <p:spPr>
          <a:xfrm>
            <a:off x="300812" y="1297043"/>
            <a:ext cx="6099987" cy="1769331"/>
          </a:xfrm>
          <a:prstGeom prst="rect">
            <a:avLst/>
          </a:prstGeom>
          <a:noFill/>
          <a:ln w="12700">
            <a:noFill/>
          </a:ln>
          <a:effectLst/>
        </p:spPr>
        <p:txBody>
          <a:bodyPr wrap="square" rtlCol="0">
            <a:noAutofit/>
          </a:bodyPr>
          <a:lstStyle/>
          <a:p>
            <a:pPr>
              <a:spcAft>
                <a:spcPts val="600"/>
              </a:spcAft>
            </a:pPr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Review the fundamentals of technological risks management presented in the Manager Kit: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the model describing products &amp; energy, and potential targets,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the multiplicity of situations where technological risks are present,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the technological risks management process.</a:t>
            </a:r>
          </a:p>
          <a:p>
            <a:pPr>
              <a:spcAft>
                <a:spcPts val="600"/>
              </a:spcAft>
            </a:pPr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Recall that we are all affected by technological risks and that we have a role to play in the technological risks management process.</a:t>
            </a:r>
            <a:endParaRPr lang="fr-FR" sz="11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AC9C532-DD54-4DE0-B612-A6CA8CC526DF}"/>
              </a:ext>
            </a:extLst>
          </p:cNvPr>
          <p:cNvSpPr/>
          <p:nvPr/>
        </p:nvSpPr>
        <p:spPr>
          <a:xfrm>
            <a:off x="144428" y="2407182"/>
            <a:ext cx="6256372" cy="222625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B393EA4-BB01-42C7-A8BC-3099F2082E63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00813" y="3290034"/>
            <a:ext cx="6256372" cy="360544"/>
          </a:xfrm>
          <a:prstGeom prst="rect">
            <a:avLst/>
          </a:prstGeom>
          <a:solidFill>
            <a:srgbClr val="28C896"/>
          </a:solidFill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fr-FR" sz="12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Example</a:t>
            </a:r>
            <a:endParaRPr lang="fr-FR" sz="1200" b="1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E8D98B9-ED45-4EC6-AA63-593E5B106B14}"/>
              </a:ext>
            </a:extLst>
          </p:cNvPr>
          <p:cNvSpPr txBox="1"/>
          <p:nvPr/>
        </p:nvSpPr>
        <p:spPr>
          <a:xfrm>
            <a:off x="300814" y="3673173"/>
            <a:ext cx="6230616" cy="1919549"/>
          </a:xfrm>
          <a:prstGeom prst="rect">
            <a:avLst/>
          </a:prstGeom>
          <a:solidFill>
            <a:schemeClr val="bg1"/>
          </a:solidFill>
          <a:ln w="12700">
            <a:solidFill>
              <a:srgbClr val="28C896"/>
            </a:solidFill>
          </a:ln>
          <a:effectLst/>
        </p:spPr>
        <p:txBody>
          <a:bodyPr wrap="square" rtlCol="0">
            <a:noAutofit/>
          </a:bodyPr>
          <a:lstStyle/>
          <a:p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Select and present an example sheet in the appendix of this guide or one that you will have written based on a local REX related to technological risks.</a:t>
            </a:r>
          </a:p>
          <a:p>
            <a:endParaRPr lang="fr-FR" sz="1100" dirty="0">
              <a:solidFill>
                <a:srgbClr val="374649"/>
              </a:solidFill>
              <a:highlight>
                <a:srgbClr val="FFFF00"/>
              </a:highlight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en-US" sz="11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Note: the examples given have been simplified (situations, risks and roles) for a good understanding by </a:t>
            </a:r>
            <a:r>
              <a:rPr lang="en-US" sz="1100" b="1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all</a:t>
            </a:r>
            <a:r>
              <a:rPr lang="en-US" sz="11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 The examples of a bleed valve left open, a faulty seal, an explosion in a petrol station or an electrical overheating, can be easily used without difficulty for their understanding.</a:t>
            </a:r>
          </a:p>
          <a:p>
            <a:r>
              <a:rPr lang="en-US" sz="11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This is the reality of the Company's business and it is important to share these concepts regardless of one's role.</a:t>
            </a:r>
            <a:br>
              <a:rPr lang="fr-FR" sz="1100" dirty="0">
                <a:solidFill>
                  <a:srgbClr val="374649"/>
                </a:solidFill>
                <a:highlight>
                  <a:srgbClr val="FFFF00"/>
                </a:highlight>
                <a:latin typeface="Roboto" panose="02000000000000000000" pitchFamily="2" charset="0"/>
                <a:ea typeface="Roboto" panose="02000000000000000000" pitchFamily="2" charset="0"/>
              </a:rPr>
            </a:br>
            <a:endParaRPr lang="fr-FR" sz="1200" i="1" dirty="0">
              <a:solidFill>
                <a:srgbClr val="374649"/>
              </a:solidFill>
              <a:highlight>
                <a:srgbClr val="FFFF00"/>
              </a:highlight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21AC6C9-834D-41A0-A649-717035828782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00817" y="5786230"/>
            <a:ext cx="6256370" cy="342930"/>
          </a:xfrm>
          <a:prstGeom prst="rect">
            <a:avLst/>
          </a:prstGeom>
          <a:solidFill>
            <a:srgbClr val="009BFF"/>
          </a:solidFill>
          <a:ln>
            <a:noFill/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fr-FR" sz="12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Questions</a:t>
            </a:r>
            <a:endParaRPr lang="fr-FR" sz="1200" b="1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1B76E854-971C-4F34-8F74-804B6DB8DC46}"/>
              </a:ext>
            </a:extLst>
          </p:cNvPr>
          <p:cNvSpPr txBox="1"/>
          <p:nvPr/>
        </p:nvSpPr>
        <p:spPr>
          <a:xfrm>
            <a:off x="279548" y="6197964"/>
            <a:ext cx="6256370" cy="938719"/>
          </a:xfrm>
          <a:prstGeom prst="rect">
            <a:avLst/>
          </a:prstGeom>
          <a:noFill/>
          <a:ln w="12700">
            <a:noFill/>
          </a:ln>
          <a:effectLst/>
        </p:spPr>
        <p:txBody>
          <a:bodyPr wrap="square" rtlCol="0">
            <a:spAutoFit/>
          </a:bodyPr>
          <a:lstStyle/>
          <a:p>
            <a:pPr marL="0" lvl="1" indent="-179705"/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What do you think of the example presented (hazards, risks, barriers, role, ...)?</a:t>
            </a:r>
          </a:p>
          <a:p>
            <a:pPr marL="0" lvl="1" indent="-179705"/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Does it evoke known or experienced situations on a site?</a:t>
            </a:r>
          </a:p>
          <a:p>
            <a:pPr marL="0" lvl="1" indent="-179705"/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Do you know the most important technological risks of your activity/site?</a:t>
            </a:r>
          </a:p>
          <a:p>
            <a:pPr marL="0" lvl="1" indent="-179705"/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What are the different roles that allow the control of these risks?</a:t>
            </a:r>
          </a:p>
          <a:p>
            <a:pPr marL="0" lvl="1" indent="-179705"/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How can you act to improve?</a:t>
            </a:r>
            <a:endParaRPr lang="fr-FR" sz="11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BA44D91-2AF0-4CB3-81CB-18EC3B930B98}"/>
              </a:ext>
            </a:extLst>
          </p:cNvPr>
          <p:cNvSpPr/>
          <p:nvPr/>
        </p:nvSpPr>
        <p:spPr>
          <a:xfrm>
            <a:off x="279542" y="6141352"/>
            <a:ext cx="6243683" cy="1024984"/>
          </a:xfrm>
          <a:prstGeom prst="rect">
            <a:avLst/>
          </a:prstGeom>
          <a:noFill/>
          <a:ln>
            <a:solidFill>
              <a:srgbClr val="009B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A2D7672-DA0D-41E1-A090-9F62B9F4556B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00808" y="7333386"/>
            <a:ext cx="6256373" cy="295596"/>
          </a:xfrm>
          <a:prstGeom prst="rect">
            <a:avLst/>
          </a:prstGeom>
          <a:solidFill>
            <a:srgbClr val="285AFF"/>
          </a:solidFill>
          <a:ln>
            <a:solidFill>
              <a:srgbClr val="009BFF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fr-FR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Available support media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5A68066B-404D-443E-99B9-FE3626E65AD4}"/>
              </a:ext>
            </a:extLst>
          </p:cNvPr>
          <p:cNvSpPr txBox="1"/>
          <p:nvPr/>
        </p:nvSpPr>
        <p:spPr>
          <a:xfrm>
            <a:off x="290175" y="7665994"/>
            <a:ext cx="6256373" cy="884858"/>
          </a:xfrm>
          <a:prstGeom prst="rect">
            <a:avLst/>
          </a:prstGeom>
          <a:noFill/>
          <a:ln w="12700">
            <a:solidFill>
              <a:srgbClr val="285AFF"/>
            </a:solidFill>
          </a:ln>
          <a:effectLst/>
        </p:spPr>
        <p:txBody>
          <a:bodyPr wrap="square" rtlCol="0">
            <a:spAutoFit/>
          </a:bodyPr>
          <a:lstStyle/>
          <a:p>
            <a:pPr marL="171450" indent="-171450">
              <a:spcAft>
                <a:spcPts val="300"/>
              </a:spcAft>
              <a:buClr>
                <a:srgbClr val="285AFF"/>
              </a:buClr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WDfS 2023 poster and kakemono</a:t>
            </a:r>
          </a:p>
          <a:p>
            <a:pPr marL="171450" indent="-171450">
              <a:spcAft>
                <a:spcPts val="300"/>
              </a:spcAft>
              <a:buClr>
                <a:srgbClr val="285AFF"/>
              </a:buClr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Manager Kit</a:t>
            </a:r>
          </a:p>
          <a:p>
            <a:pPr marL="171450" indent="-171450">
              <a:spcAft>
                <a:spcPts val="300"/>
              </a:spcAft>
              <a:buClr>
                <a:srgbClr val="285AFF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Example sheets in the appendix of this workshop guide</a:t>
            </a:r>
          </a:p>
          <a:p>
            <a:pPr marL="171450" indent="-171450">
              <a:spcAft>
                <a:spcPts val="300"/>
              </a:spcAft>
              <a:buClr>
                <a:srgbClr val="285AFF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Link to the feedback questionnaire via Forms</a:t>
            </a:r>
            <a:endParaRPr lang="fr-FR" sz="11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2E40BD2-806D-4C9C-9535-4493E4D7B557}"/>
              </a:ext>
            </a:extLst>
          </p:cNvPr>
          <p:cNvSpPr/>
          <p:nvPr/>
        </p:nvSpPr>
        <p:spPr>
          <a:xfrm>
            <a:off x="300808" y="7742021"/>
            <a:ext cx="6256373" cy="125370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27" name="Espace réservé du pied de page 4">
            <a:extLst>
              <a:ext uri="{FF2B5EF4-FFF2-40B4-BE49-F238E27FC236}">
                <a16:creationId xmlns:a16="http://schemas.microsoft.com/office/drawing/2014/main" id="{55AC0581-57AB-4F7D-9336-79D82604A6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fr-FR">
                <a:solidFill>
                  <a:srgbClr val="374649"/>
                </a:solidFill>
              </a:rPr>
              <a:t>Information &amp; discussion session - WDfS April 28, 2023</a:t>
            </a:r>
            <a:endParaRPr lang="fr-FR" sz="800">
              <a:solidFill>
                <a:srgbClr val="374649"/>
              </a:solidFill>
            </a:endParaRPr>
          </a:p>
        </p:txBody>
      </p:sp>
      <p:sp>
        <p:nvSpPr>
          <p:cNvPr id="28" name="Espace réservé du numéro de diapositive 5">
            <a:extLst>
              <a:ext uri="{FF2B5EF4-FFF2-40B4-BE49-F238E27FC236}">
                <a16:creationId xmlns:a16="http://schemas.microsoft.com/office/drawing/2014/main" id="{A0D07603-7708-4881-A212-E8CBA91E14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 dirty="0">
                <a:solidFill>
                  <a:srgbClr val="374649"/>
                </a:solidFill>
              </a:rPr>
              <a:t>3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9ED3CC1-9EE2-4EAF-9780-8A792E21DDD4}"/>
              </a:ext>
            </a:extLst>
          </p:cNvPr>
          <p:cNvSpPr/>
          <p:nvPr/>
        </p:nvSpPr>
        <p:spPr>
          <a:xfrm>
            <a:off x="300808" y="1240920"/>
            <a:ext cx="6230621" cy="1878741"/>
          </a:xfrm>
          <a:prstGeom prst="rect">
            <a:avLst/>
          </a:prstGeom>
          <a:noFill/>
          <a:ln>
            <a:solidFill>
              <a:srgbClr val="32C8C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2224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98216" y="172237"/>
            <a:ext cx="5986016" cy="534405"/>
          </a:xfrm>
        </p:spPr>
        <p:txBody>
          <a:bodyPr/>
          <a:lstStyle/>
          <a:p>
            <a:r>
              <a:rPr lang="fr-FR" cap="none">
                <a:solidFill>
                  <a:srgbClr val="009CEA"/>
                </a:solidFill>
                <a:cs typeface="+mj-cs"/>
              </a:rPr>
              <a:t>WDfS 2023 Information &amp; discussion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3E7C8226-DC59-40B4-9E80-1E19F655D195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48101" y="875264"/>
            <a:ext cx="2979738" cy="473030"/>
          </a:xfrm>
          <a:prstGeom prst="rect">
            <a:avLst/>
          </a:prstGeom>
          <a:noFill/>
          <a:ln>
            <a:noFill/>
          </a:ln>
        </p:spPr>
        <p:txBody>
          <a:bodyPr wrap="square" anchor="ctr" anchorCtr="0">
            <a:noAutofit/>
          </a:bodyPr>
          <a:lstStyle/>
          <a:p>
            <a:pPr lvl="0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fr-FR" sz="1400" b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Summary of discussions</a:t>
            </a:r>
          </a:p>
        </p:txBody>
      </p:sp>
      <p:graphicFrame>
        <p:nvGraphicFramePr>
          <p:cNvPr id="52" name="Tableau 51">
            <a:extLst>
              <a:ext uri="{FF2B5EF4-FFF2-40B4-BE49-F238E27FC236}">
                <a16:creationId xmlns:a16="http://schemas.microsoft.com/office/drawing/2014/main" id="{2C9C739A-E995-47A4-A443-C6B9A02ED2A0}"/>
              </a:ext>
            </a:extLst>
          </p:cNvPr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113935895"/>
              </p:ext>
            </p:extLst>
          </p:nvPr>
        </p:nvGraphicFramePr>
        <p:xfrm>
          <a:off x="331350" y="2387590"/>
          <a:ext cx="6195300" cy="5789678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1885076">
                  <a:extLst>
                    <a:ext uri="{9D8B030D-6E8A-4147-A177-3AD203B41FA5}">
                      <a16:colId xmlns:a16="http://schemas.microsoft.com/office/drawing/2014/main" val="3696261041"/>
                    </a:ext>
                  </a:extLst>
                </a:gridCol>
                <a:gridCol w="4310224">
                  <a:extLst>
                    <a:ext uri="{9D8B030D-6E8A-4147-A177-3AD203B41FA5}">
                      <a16:colId xmlns:a16="http://schemas.microsoft.com/office/drawing/2014/main" val="3975907668"/>
                    </a:ext>
                  </a:extLst>
                </a:gridCol>
              </a:tblGrid>
              <a:tr h="2797254">
                <a:tc>
                  <a:txBody>
                    <a:bodyPr/>
                    <a:lstStyle/>
                    <a:p>
                      <a:endParaRPr lang="fr-FR" b="1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fr-FR" b="1">
                          <a:solidFill>
                            <a:schemeClr val="bg1"/>
                          </a:solidFill>
                        </a:rPr>
                        <a:t>Session notes</a:t>
                      </a:r>
                    </a:p>
                  </a:txBody>
                  <a:tcPr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2C8C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Clr>
                          <a:srgbClr val="009BFF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FR" sz="1050" b="1">
                          <a:solidFill>
                            <a:schemeClr val="accent4"/>
                          </a:solidFill>
                        </a:rPr>
                        <a:t> </a:t>
                      </a:r>
                    </a:p>
                    <a:p>
                      <a:pPr marL="171450" indent="-171450">
                        <a:buClr>
                          <a:srgbClr val="009BFF"/>
                        </a:buClr>
                        <a:buFont typeface="Arial" panose="020B0604020202020204" pitchFamily="34" charset="0"/>
                        <a:buChar char="•"/>
                      </a:pPr>
                      <a:endParaRPr lang="fr-FR" sz="1050" b="1">
                        <a:solidFill>
                          <a:schemeClr val="accent4"/>
                        </a:solidFill>
                      </a:endParaRPr>
                    </a:p>
                    <a:p>
                      <a:pPr marL="171450" indent="-171450">
                        <a:buClr>
                          <a:srgbClr val="009BFF"/>
                        </a:buClr>
                        <a:buFont typeface="Arial" panose="020B0604020202020204" pitchFamily="34" charset="0"/>
                        <a:buChar char="•"/>
                      </a:pPr>
                      <a:endParaRPr lang="fr-FR" sz="1050" b="1">
                        <a:solidFill>
                          <a:schemeClr val="accent4"/>
                        </a:solidFill>
                      </a:endParaRPr>
                    </a:p>
                    <a:p>
                      <a:pPr marL="171450" indent="-171450">
                        <a:buClr>
                          <a:srgbClr val="009BFF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FR" sz="1050" b="1">
                          <a:solidFill>
                            <a:schemeClr val="accent4"/>
                          </a:solidFill>
                        </a:rPr>
                        <a:t> </a:t>
                      </a:r>
                    </a:p>
                    <a:p>
                      <a:pPr marL="171450" indent="-171450">
                        <a:buClr>
                          <a:srgbClr val="009BFF"/>
                        </a:buClr>
                        <a:buFont typeface="Arial" panose="020B0604020202020204" pitchFamily="34" charset="0"/>
                        <a:buChar char="•"/>
                      </a:pPr>
                      <a:endParaRPr lang="fr-FR" sz="1050" b="1">
                        <a:solidFill>
                          <a:schemeClr val="accent4"/>
                        </a:solidFill>
                      </a:endParaRPr>
                    </a:p>
                    <a:p>
                      <a:pPr marL="171450" indent="-171450">
                        <a:buClr>
                          <a:srgbClr val="009BFF"/>
                        </a:buClr>
                        <a:buFont typeface="Arial" panose="020B0604020202020204" pitchFamily="34" charset="0"/>
                        <a:buChar char="•"/>
                      </a:pPr>
                      <a:endParaRPr lang="fr-FR" sz="1050" b="1">
                        <a:solidFill>
                          <a:schemeClr val="accent4"/>
                        </a:solidFill>
                      </a:endParaRPr>
                    </a:p>
                    <a:p>
                      <a:pPr marL="171450" indent="-171450">
                        <a:buClr>
                          <a:srgbClr val="009BFF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FR" sz="1050" b="1">
                          <a:solidFill>
                            <a:schemeClr val="accent4"/>
                          </a:solidFill>
                        </a:rPr>
                        <a:t> </a:t>
                      </a:r>
                    </a:p>
                    <a:p>
                      <a:pPr marL="171450" indent="-171450">
                        <a:buClr>
                          <a:srgbClr val="009BFF"/>
                        </a:buClr>
                        <a:buFont typeface="Arial" panose="020B0604020202020204" pitchFamily="34" charset="0"/>
                        <a:buChar char="•"/>
                      </a:pPr>
                      <a:endParaRPr lang="fr-FR" sz="1050" b="1">
                        <a:solidFill>
                          <a:schemeClr val="accent4"/>
                        </a:solidFill>
                      </a:endParaRPr>
                    </a:p>
                    <a:p>
                      <a:pPr marL="171450" indent="-171450">
                        <a:buClr>
                          <a:srgbClr val="009BFF"/>
                        </a:buClr>
                        <a:buFont typeface="Arial" panose="020B0604020202020204" pitchFamily="34" charset="0"/>
                        <a:buChar char="•"/>
                      </a:pPr>
                      <a:endParaRPr lang="fr-FR" sz="1050" b="1">
                        <a:solidFill>
                          <a:schemeClr val="accent4"/>
                        </a:solidFill>
                      </a:endParaRPr>
                    </a:p>
                    <a:p>
                      <a:pPr marL="171450" indent="-171450">
                        <a:buClr>
                          <a:srgbClr val="009BFF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FR" sz="1050" b="1">
                          <a:solidFill>
                            <a:schemeClr val="accent4"/>
                          </a:solidFill>
                        </a:rPr>
                        <a:t> </a:t>
                      </a:r>
                    </a:p>
                    <a:p>
                      <a:pPr marL="171450" indent="-171450">
                        <a:buClr>
                          <a:srgbClr val="009BFF"/>
                        </a:buClr>
                        <a:buFont typeface="Arial" panose="020B0604020202020204" pitchFamily="34" charset="0"/>
                        <a:buChar char="•"/>
                      </a:pPr>
                      <a:endParaRPr lang="fr-FR" sz="1050" b="1">
                        <a:solidFill>
                          <a:schemeClr val="accent4"/>
                        </a:solidFill>
                      </a:endParaRPr>
                    </a:p>
                    <a:p>
                      <a:pPr marL="171450" indent="-171450">
                        <a:buClr>
                          <a:srgbClr val="009BFF"/>
                        </a:buClr>
                        <a:buFont typeface="Arial" panose="020B0604020202020204" pitchFamily="34" charset="0"/>
                        <a:buChar char="•"/>
                      </a:pPr>
                      <a:endParaRPr lang="fr-FR" sz="1050" b="1">
                        <a:solidFill>
                          <a:schemeClr val="accent4"/>
                        </a:solidFill>
                      </a:endParaRPr>
                    </a:p>
                    <a:p>
                      <a:pPr marL="171450" indent="-171450">
                        <a:buClr>
                          <a:srgbClr val="009BFF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FR" sz="1050" b="1">
                          <a:solidFill>
                            <a:schemeClr val="accent4"/>
                          </a:solidFill>
                        </a:rPr>
                        <a:t> </a:t>
                      </a:r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4329852"/>
                  </a:ext>
                </a:extLst>
              </a:tr>
              <a:tr h="648845">
                <a:tc>
                  <a:txBody>
                    <a:bodyPr/>
                    <a:lstStyle/>
                    <a:p>
                      <a:pPr marL="0" marR="0" lvl="0" indent="0" algn="l" defTabSz="2571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>
                          <a:solidFill>
                            <a:schemeClr val="bg1"/>
                          </a:solidFill>
                        </a:rPr>
                        <a:t>How do you think the </a:t>
                      </a:r>
                    </a:p>
                    <a:p>
                      <a:pPr marL="0" marR="0" lvl="0" indent="0" algn="l" defTabSz="2571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>
                          <a:solidFill>
                            <a:schemeClr val="bg1"/>
                          </a:solidFill>
                        </a:rPr>
                        <a:t>session went?</a:t>
                      </a:r>
                      <a:endParaRPr lang="fr-FR" sz="1100" b="1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8C896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100" b="1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0786194"/>
                  </a:ext>
                </a:extLst>
              </a:tr>
              <a:tr h="2343579">
                <a:tc>
                  <a:txBody>
                    <a:bodyPr/>
                    <a:lstStyle/>
                    <a:p>
                      <a:r>
                        <a:rPr lang="fr-FR" sz="1100" b="1">
                          <a:solidFill>
                            <a:schemeClr val="bg1"/>
                          </a:solidFill>
                        </a:rPr>
                        <a:t>SUMMARY</a:t>
                      </a:r>
                    </a:p>
                    <a:p>
                      <a:endParaRPr lang="fr-FR" sz="1100" b="1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fr-FR" sz="1100" b="1">
                          <a:solidFill>
                            <a:schemeClr val="bg1"/>
                          </a:solidFill>
                        </a:rPr>
                        <a:t>List 2 or 3 key ideas mentioned at the session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BFF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Clr>
                          <a:srgbClr val="009BFF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FR" sz="1100" b="1">
                          <a:solidFill>
                            <a:schemeClr val="accent4"/>
                          </a:solidFill>
                        </a:rPr>
                        <a:t>  </a:t>
                      </a:r>
                    </a:p>
                    <a:p>
                      <a:pPr marL="171450" indent="-171450">
                        <a:buClr>
                          <a:srgbClr val="009BFF"/>
                        </a:buClr>
                        <a:buFont typeface="Arial" panose="020B0604020202020204" pitchFamily="34" charset="0"/>
                        <a:buChar char="•"/>
                      </a:pPr>
                      <a:endParaRPr lang="fr-FR" sz="1100" b="1">
                        <a:solidFill>
                          <a:schemeClr val="accent4"/>
                        </a:solidFill>
                      </a:endParaRPr>
                    </a:p>
                    <a:p>
                      <a:pPr marL="171450" indent="-171450">
                        <a:buClr>
                          <a:srgbClr val="009BFF"/>
                        </a:buClr>
                        <a:buFont typeface="Arial" panose="020B0604020202020204" pitchFamily="34" charset="0"/>
                        <a:buChar char="•"/>
                      </a:pPr>
                      <a:endParaRPr lang="fr-FR" sz="1100" b="1">
                        <a:solidFill>
                          <a:schemeClr val="accent4"/>
                        </a:solidFill>
                      </a:endParaRPr>
                    </a:p>
                    <a:p>
                      <a:pPr marL="171450" indent="-171450">
                        <a:buClr>
                          <a:srgbClr val="009BFF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FR" sz="1100" b="1">
                          <a:solidFill>
                            <a:schemeClr val="accent4"/>
                          </a:solidFill>
                        </a:rPr>
                        <a:t> </a:t>
                      </a:r>
                    </a:p>
                    <a:p>
                      <a:pPr marL="171450" indent="-171450">
                        <a:buClr>
                          <a:srgbClr val="009BFF"/>
                        </a:buClr>
                        <a:buFont typeface="Arial" panose="020B0604020202020204" pitchFamily="34" charset="0"/>
                        <a:buChar char="•"/>
                      </a:pPr>
                      <a:endParaRPr lang="fr-FR" sz="1100" b="1">
                        <a:solidFill>
                          <a:schemeClr val="accent4"/>
                        </a:solidFill>
                      </a:endParaRPr>
                    </a:p>
                    <a:p>
                      <a:pPr marL="171450" indent="-171450">
                        <a:buClr>
                          <a:srgbClr val="009BFF"/>
                        </a:buClr>
                        <a:buFont typeface="Arial" panose="020B0604020202020204" pitchFamily="34" charset="0"/>
                        <a:buChar char="•"/>
                      </a:pPr>
                      <a:endParaRPr lang="fr-FR" sz="1100" b="1">
                        <a:solidFill>
                          <a:schemeClr val="accent4"/>
                        </a:solidFill>
                      </a:endParaRPr>
                    </a:p>
                    <a:p>
                      <a:pPr marL="171450" indent="-171450">
                        <a:buClr>
                          <a:srgbClr val="009BFF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fr-FR" sz="1100" b="1">
                          <a:solidFill>
                            <a:schemeClr val="accent4"/>
                          </a:solidFill>
                        </a:rPr>
                        <a:t>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r-FR" sz="1100" b="1">
                        <a:solidFill>
                          <a:schemeClr val="accent4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100" b="1">
                        <a:solidFill>
                          <a:schemeClr val="bg1"/>
                        </a:solidFill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381987"/>
                  </a:ext>
                </a:extLst>
              </a:tr>
            </a:tbl>
          </a:graphicData>
        </a:graphic>
      </p:graphicFrame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DBE9B78A-C2A2-415F-89E4-82036B85D4E7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2766237" y="5446188"/>
            <a:ext cx="141587" cy="141587"/>
          </a:xfrm>
          <a:prstGeom prst="roundRect">
            <a:avLst/>
          </a:prstGeom>
          <a:noFill/>
          <a:ln w="19050">
            <a:solidFill>
              <a:srgbClr val="009B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>
              <a:solidFill>
                <a:srgbClr val="009BFF"/>
              </a:solidFill>
            </a:endParaRPr>
          </a:p>
        </p:txBody>
      </p:sp>
      <p:sp>
        <p:nvSpPr>
          <p:cNvPr id="57" name="Rectangle : coins arrondis 56">
            <a:extLst>
              <a:ext uri="{FF2B5EF4-FFF2-40B4-BE49-F238E27FC236}">
                <a16:creationId xmlns:a16="http://schemas.microsoft.com/office/drawing/2014/main" id="{B47DA945-B7B2-4F08-A35F-1A579DBF07AB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4008015" y="5446188"/>
            <a:ext cx="141587" cy="141587"/>
          </a:xfrm>
          <a:prstGeom prst="roundRect">
            <a:avLst/>
          </a:prstGeom>
          <a:noFill/>
          <a:ln w="19050">
            <a:solidFill>
              <a:srgbClr val="009B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>
              <a:solidFill>
                <a:srgbClr val="009BFF"/>
              </a:solidFill>
            </a:endParaRPr>
          </a:p>
        </p:txBody>
      </p:sp>
      <p:sp>
        <p:nvSpPr>
          <p:cNvPr id="67" name="Rectangle : coins arrondis 66">
            <a:extLst>
              <a:ext uri="{FF2B5EF4-FFF2-40B4-BE49-F238E27FC236}">
                <a16:creationId xmlns:a16="http://schemas.microsoft.com/office/drawing/2014/main" id="{1800D232-7645-42ED-9646-A078325434CE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5249792" y="5446188"/>
            <a:ext cx="141587" cy="141587"/>
          </a:xfrm>
          <a:prstGeom prst="roundRect">
            <a:avLst/>
          </a:prstGeom>
          <a:noFill/>
          <a:ln w="19050">
            <a:solidFill>
              <a:srgbClr val="009B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>
              <a:solidFill>
                <a:srgbClr val="009BFF"/>
              </a:solidFill>
            </a:endParaRPr>
          </a:p>
        </p:txBody>
      </p:sp>
      <p:pic>
        <p:nvPicPr>
          <p:cNvPr id="20" name="Graphique 19" descr="Visage souriant à remplissage uni">
            <a:extLst>
              <a:ext uri="{FF2B5EF4-FFF2-40B4-BE49-F238E27FC236}">
                <a16:creationId xmlns:a16="http://schemas.microsoft.com/office/drawing/2014/main" id="{A3182457-38CD-481B-BA67-41F4C06015E0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946801" y="5354989"/>
            <a:ext cx="309600" cy="309600"/>
          </a:xfrm>
          <a:prstGeom prst="rect">
            <a:avLst/>
          </a:prstGeom>
        </p:spPr>
      </p:pic>
      <p:pic>
        <p:nvPicPr>
          <p:cNvPr id="22" name="Graphique 21" descr="Visage neutre à remplissage uni">
            <a:extLst>
              <a:ext uri="{FF2B5EF4-FFF2-40B4-BE49-F238E27FC236}">
                <a16:creationId xmlns:a16="http://schemas.microsoft.com/office/drawing/2014/main" id="{FE311642-1AD3-4A9E-A49E-38B68BC6FDA4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4185562" y="5354989"/>
            <a:ext cx="309600" cy="309600"/>
          </a:xfrm>
          <a:prstGeom prst="rect">
            <a:avLst/>
          </a:prstGeom>
        </p:spPr>
      </p:pic>
      <p:pic>
        <p:nvPicPr>
          <p:cNvPr id="24" name="Graphique 23" descr="Visage triste à remplissage uni">
            <a:extLst>
              <a:ext uri="{FF2B5EF4-FFF2-40B4-BE49-F238E27FC236}">
                <a16:creationId xmlns:a16="http://schemas.microsoft.com/office/drawing/2014/main" id="{DD021BEB-D4AF-43FF-885A-0B8BD4D330EE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5424324" y="5354989"/>
            <a:ext cx="309600" cy="309600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350C576A-B854-4EB0-A161-FB0D885976AC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342924" y="1496690"/>
            <a:ext cx="1236661" cy="385382"/>
          </a:xfrm>
          <a:prstGeom prst="rect">
            <a:avLst/>
          </a:prstGeom>
          <a:solidFill>
            <a:srgbClr val="32C8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1100" b="1">
                <a:solidFill>
                  <a:schemeClr val="bg1"/>
                </a:solidFill>
              </a:rPr>
              <a:t>Site / Entity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F207CE2-2CA7-4956-AC2B-299D45D68448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342924" y="1884717"/>
            <a:ext cx="1236661" cy="385382"/>
          </a:xfrm>
          <a:prstGeom prst="rect">
            <a:avLst/>
          </a:prstGeom>
          <a:solidFill>
            <a:srgbClr val="28C89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100" b="1">
                <a:solidFill>
                  <a:schemeClr val="bg1"/>
                </a:solidFill>
              </a:rPr>
              <a:t>Leader’s name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1C4C4A7-AA47-4FED-8C80-A8E6983370D3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3715143" y="1496690"/>
            <a:ext cx="1233607" cy="385382"/>
          </a:xfrm>
          <a:prstGeom prst="rect">
            <a:avLst/>
          </a:prstGeom>
          <a:solidFill>
            <a:srgbClr val="32C8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1100" b="1">
                <a:solidFill>
                  <a:schemeClr val="bg1"/>
                </a:solidFill>
              </a:rPr>
              <a:t>Date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C430954-A63D-4CB8-8D6E-7664C8C55470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3722029" y="1879426"/>
            <a:ext cx="1226722" cy="385382"/>
          </a:xfrm>
          <a:prstGeom prst="rect">
            <a:avLst/>
          </a:prstGeom>
          <a:solidFill>
            <a:srgbClr val="28C89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1100" b="1">
                <a:solidFill>
                  <a:schemeClr val="bg1"/>
                </a:solidFill>
              </a:rPr>
              <a:t>No. of participants</a:t>
            </a:r>
          </a:p>
        </p:txBody>
      </p: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DDC9979D-AA6B-4A92-AB88-6933CBDD3819}"/>
              </a:ext>
            </a:extLst>
          </p:cNvPr>
          <p:cNvCxnSpPr>
            <a:cxnSpLocks/>
          </p:cNvCxnSpPr>
          <p:nvPr>
            <p:custDataLst>
              <p:tags r:id="rId14"/>
            </p:custDataLst>
          </p:nvPr>
        </p:nvCxnSpPr>
        <p:spPr>
          <a:xfrm>
            <a:off x="319526" y="1872550"/>
            <a:ext cx="1258174" cy="0"/>
          </a:xfrm>
          <a:prstGeom prst="line">
            <a:avLst/>
          </a:prstGeom>
          <a:ln w="952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>
            <a:extLst>
              <a:ext uri="{FF2B5EF4-FFF2-40B4-BE49-F238E27FC236}">
                <a16:creationId xmlns:a16="http://schemas.microsoft.com/office/drawing/2014/main" id="{D4C9C3D2-CB94-4360-817D-0AC0F1C3CFC0}"/>
              </a:ext>
            </a:extLst>
          </p:cNvPr>
          <p:cNvCxnSpPr>
            <a:cxnSpLocks/>
          </p:cNvCxnSpPr>
          <p:nvPr>
            <p:custDataLst>
              <p:tags r:id="rId15"/>
            </p:custDataLst>
          </p:nvPr>
        </p:nvCxnSpPr>
        <p:spPr>
          <a:xfrm>
            <a:off x="3712090" y="1879430"/>
            <a:ext cx="1239545" cy="2645"/>
          </a:xfrm>
          <a:prstGeom prst="line">
            <a:avLst/>
          </a:prstGeom>
          <a:ln w="952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Forme libre : forme 46">
            <a:extLst>
              <a:ext uri="{FF2B5EF4-FFF2-40B4-BE49-F238E27FC236}">
                <a16:creationId xmlns:a16="http://schemas.microsoft.com/office/drawing/2014/main" id="{73ED01A3-F7DC-491D-94D0-1D4138422593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 flipV="1">
            <a:off x="348101" y="864864"/>
            <a:ext cx="466724" cy="473031"/>
          </a:xfrm>
          <a:custGeom>
            <a:avLst/>
            <a:gdLst>
              <a:gd name="connsiteX0" fmla="*/ 0 w 939800"/>
              <a:gd name="connsiteY0" fmla="*/ 0 h 952500"/>
              <a:gd name="connsiteX1" fmla="*/ 0 w 939800"/>
              <a:gd name="connsiteY1" fmla="*/ 952500 h 952500"/>
              <a:gd name="connsiteX2" fmla="*/ 939800 w 939800"/>
              <a:gd name="connsiteY2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9800" h="952500">
                <a:moveTo>
                  <a:pt x="0" y="0"/>
                </a:moveTo>
                <a:lnTo>
                  <a:pt x="0" y="952500"/>
                </a:lnTo>
                <a:lnTo>
                  <a:pt x="939800" y="952500"/>
                </a:lnTo>
              </a:path>
            </a:pathLst>
          </a:custGeom>
          <a:noFill/>
          <a:ln w="19050">
            <a:solidFill>
              <a:srgbClr val="285A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2C8C8"/>
              </a:solidFill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FA0FE4D3-43D6-5446-99D2-4BE864457D4C}"/>
              </a:ext>
            </a:extLst>
          </p:cNvPr>
          <p:cNvSpPr txBox="1"/>
          <p:nvPr/>
        </p:nvSpPr>
        <p:spPr>
          <a:xfrm>
            <a:off x="1937494" y="8409310"/>
            <a:ext cx="45222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200" b="1">
                <a:solidFill>
                  <a:schemeClr val="accent4"/>
                </a:solidFill>
                <a:cs typeface="Arial"/>
              </a:defRPr>
            </a:lvl1pPr>
          </a:lstStyle>
          <a:p>
            <a:r>
              <a:rPr lang="fr-FR" sz="1800">
                <a:solidFill>
                  <a:srgbClr val="009CEA"/>
                </a:solidFill>
                <a:latin typeface="+mj-lt"/>
                <a:ea typeface="+mj-ea"/>
                <a:cs typeface="+mj-cs"/>
              </a:rPr>
              <a:t>Complete the online form to share your summary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B352303-EF87-49A4-B0D1-9B2C110BF8B6}"/>
              </a:ext>
            </a:extLst>
          </p:cNvPr>
          <p:cNvPicPr>
            <a:picLocks noChangeAspect="1"/>
          </p:cNvPicPr>
          <p:nvPr/>
        </p:nvPicPr>
        <p:blipFill>
          <a:blip r:embed="rId25">
            <a:extLst>
              <a:ext uri="{BEBA8EAE-BF5A-486C-A8C5-ECC9F3942E4B}">
                <a14:imgProps xmlns:a14="http://schemas.microsoft.com/office/drawing/2010/main">
                  <a14:imgLayer r:embed="rId26">
                    <a14:imgEffect>
                      <a14:backgroundRemoval t="5848" b="91228" l="9459" r="89865">
                        <a14:foregroundMark x1="47635" y1="5848" x2="53716" y2="7602"/>
                        <a14:foregroundMark x1="49662" y1="31579" x2="53041" y2="63158"/>
                        <a14:foregroundMark x1="52027" y1="77193" x2="49324" y2="74854"/>
                        <a14:foregroundMark x1="27365" y1="92398" x2="63514" y2="88304"/>
                        <a14:foregroundMark x1="63514" y1="88304" x2="44595" y2="91228"/>
                        <a14:foregroundMark x1="44595" y1="91228" x2="39865" y2="8947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772" y="8394788"/>
            <a:ext cx="1143933" cy="660853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7EFA041D-23A5-4856-BF33-8EB9B73ABC81}"/>
              </a:ext>
            </a:extLst>
          </p:cNvPr>
          <p:cNvSpPr/>
          <p:nvPr/>
        </p:nvSpPr>
        <p:spPr>
          <a:xfrm>
            <a:off x="329465" y="5843264"/>
            <a:ext cx="6193275" cy="2334004"/>
          </a:xfrm>
          <a:prstGeom prst="rect">
            <a:avLst/>
          </a:prstGeom>
          <a:noFill/>
          <a:ln w="44450">
            <a:solidFill>
              <a:srgbClr val="285A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pic>
        <p:nvPicPr>
          <p:cNvPr id="7" name="Image 6">
            <a:hlinkClick r:id="rId27"/>
            <a:extLst>
              <a:ext uri="{FF2B5EF4-FFF2-40B4-BE49-F238E27FC236}">
                <a16:creationId xmlns:a16="http://schemas.microsoft.com/office/drawing/2014/main" id="{A5F2413A-8AAA-4B43-84C3-99287569AE24}"/>
              </a:ext>
            </a:extLst>
          </p:cNvPr>
          <p:cNvPicPr>
            <a:picLocks noChangeAspect="1"/>
          </p:cNvPicPr>
          <p:nvPr/>
        </p:nvPicPr>
        <p:blipFill>
          <a:blip r:embed="rId28"/>
          <a:srcRect/>
          <a:stretch/>
        </p:blipFill>
        <p:spPr>
          <a:xfrm>
            <a:off x="1155705" y="8395042"/>
            <a:ext cx="683960" cy="677853"/>
          </a:xfrm>
          <a:prstGeom prst="rect">
            <a:avLst/>
          </a:prstGeom>
        </p:spPr>
      </p:pic>
      <p:sp>
        <p:nvSpPr>
          <p:cNvPr id="30" name="Espace réservé du pied de page 4">
            <a:extLst>
              <a:ext uri="{FF2B5EF4-FFF2-40B4-BE49-F238E27FC236}">
                <a16:creationId xmlns:a16="http://schemas.microsoft.com/office/drawing/2014/main" id="{6487F39D-A535-41A5-88E7-F475BC3D7B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fr-FR">
                <a:solidFill>
                  <a:srgbClr val="374649"/>
                </a:solidFill>
              </a:rPr>
              <a:t>Information &amp; discussion session - WDfS April 28, 2023</a:t>
            </a:r>
            <a:endParaRPr lang="fr-FR" sz="800">
              <a:solidFill>
                <a:srgbClr val="374649"/>
              </a:solidFill>
            </a:endParaRPr>
          </a:p>
        </p:txBody>
      </p:sp>
      <p:sp>
        <p:nvSpPr>
          <p:cNvPr id="31" name="Espace réservé du numéro de diapositive 5">
            <a:extLst>
              <a:ext uri="{FF2B5EF4-FFF2-40B4-BE49-F238E27FC236}">
                <a16:creationId xmlns:a16="http://schemas.microsoft.com/office/drawing/2014/main" id="{AAFA4CE5-EAA3-427C-9856-F449F72447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 dirty="0">
                <a:solidFill>
                  <a:srgbClr val="374649"/>
                </a:solidFill>
              </a:rPr>
              <a:t>4</a:t>
            </a:r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A11E27A4-D7D0-6650-F1EB-280BF14D5EE5}"/>
              </a:ext>
            </a:extLst>
          </p:cNvPr>
          <p:cNvCxnSpPr/>
          <p:nvPr/>
        </p:nvCxnSpPr>
        <p:spPr>
          <a:xfrm>
            <a:off x="1593670" y="1867989"/>
            <a:ext cx="1854926" cy="0"/>
          </a:xfrm>
          <a:prstGeom prst="line">
            <a:avLst/>
          </a:prstGeom>
          <a:ln w="6350">
            <a:solidFill>
              <a:srgbClr val="32C8C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34ACBB2A-4A44-514C-06EB-1B349F6ED74A}"/>
              </a:ext>
            </a:extLst>
          </p:cNvPr>
          <p:cNvCxnSpPr/>
          <p:nvPr/>
        </p:nvCxnSpPr>
        <p:spPr>
          <a:xfrm>
            <a:off x="5003074" y="1874267"/>
            <a:ext cx="1548000" cy="0"/>
          </a:xfrm>
          <a:prstGeom prst="line">
            <a:avLst/>
          </a:prstGeom>
          <a:ln w="6350">
            <a:solidFill>
              <a:srgbClr val="32C8C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5D296B42-A4D7-A4EF-54E6-808A0FCABECA}"/>
              </a:ext>
            </a:extLst>
          </p:cNvPr>
          <p:cNvCxnSpPr/>
          <p:nvPr/>
        </p:nvCxnSpPr>
        <p:spPr>
          <a:xfrm>
            <a:off x="1610582" y="2237602"/>
            <a:ext cx="1854926" cy="0"/>
          </a:xfrm>
          <a:prstGeom prst="line">
            <a:avLst/>
          </a:prstGeom>
          <a:ln w="6350">
            <a:solidFill>
              <a:srgbClr val="28C89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965F3289-54E9-5F58-0F36-C17F6BA090F5}"/>
              </a:ext>
            </a:extLst>
          </p:cNvPr>
          <p:cNvCxnSpPr/>
          <p:nvPr/>
        </p:nvCxnSpPr>
        <p:spPr>
          <a:xfrm>
            <a:off x="5011782" y="2235672"/>
            <a:ext cx="1548000" cy="0"/>
          </a:xfrm>
          <a:prstGeom prst="line">
            <a:avLst/>
          </a:prstGeom>
          <a:ln w="6350">
            <a:solidFill>
              <a:srgbClr val="28C89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40357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7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3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4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7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7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9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9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8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9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1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heme/theme1.xml><?xml version="1.0" encoding="utf-8"?>
<a:theme xmlns:a="http://schemas.openxmlformats.org/drawingml/2006/main" name="fr_total_modele_bleu-visuel">
  <a:themeElements>
    <a:clrScheme name="TOTAL CORPO">
      <a:dk1>
        <a:sysClr val="windowText" lastClr="000000"/>
      </a:dk1>
      <a:lt1>
        <a:sysClr val="window" lastClr="FFFFFF"/>
      </a:lt1>
      <a:dk2>
        <a:srgbClr val="707173"/>
      </a:dk2>
      <a:lt2>
        <a:srgbClr val="00A37F"/>
      </a:lt2>
      <a:accent1>
        <a:srgbClr val="4A96CD"/>
      </a:accent1>
      <a:accent2>
        <a:srgbClr val="F39800"/>
      </a:accent2>
      <a:accent3>
        <a:srgbClr val="E20031"/>
      </a:accent3>
      <a:accent4>
        <a:srgbClr val="004494"/>
      </a:accent4>
      <a:accent5>
        <a:srgbClr val="E8561E"/>
      </a:accent5>
      <a:accent6>
        <a:srgbClr val="97B2AD"/>
      </a:accent6>
      <a:hlink>
        <a:srgbClr val="175A99"/>
      </a:hlink>
      <a:folHlink>
        <a:srgbClr val="B12F87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tx1"/>
          </a:solidFill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117C2CCE7924285B64660865AB5EB" ma:contentTypeVersion="14" ma:contentTypeDescription="Crée un document." ma:contentTypeScope="" ma:versionID="831879fef9b82efb0457bce614f75274">
  <xsd:schema xmlns:xsd="http://www.w3.org/2001/XMLSchema" xmlns:xs="http://www.w3.org/2001/XMLSchema" xmlns:p="http://schemas.microsoft.com/office/2006/metadata/properties" xmlns:ns2="c7df1beb-9555-4a34-a0bb-bc4222cc815e" xmlns:ns3="b93f7d12-03ed-48c2-84fb-322e67083590" targetNamespace="http://schemas.microsoft.com/office/2006/metadata/properties" ma:root="true" ma:fieldsID="e34c89cd144872b2465e00d5afddf587" ns2:_="" ns3:_="">
    <xsd:import namespace="c7df1beb-9555-4a34-a0bb-bc4222cc815e"/>
    <xsd:import namespace="b93f7d12-03ed-48c2-84fb-322e670835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f1beb-9555-4a34-a0bb-bc4222cc8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7d7a317d-19e9-4a41-b675-f2bd41b4ca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3f7d12-03ed-48c2-84fb-322e67083590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690069a7-9aa9-4af8-b785-53069a55ecb7}" ma:internalName="TaxCatchAll" ma:showField="CatchAllData" ma:web="b93f7d12-03ed-48c2-84fb-322e670835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93f7d12-03ed-48c2-84fb-322e67083590" xsi:nil="true"/>
    <lcf76f155ced4ddcb4097134ff3c332f xmlns="c7df1beb-9555-4a34-a0bb-bc4222cc815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D2983EB-130C-4079-8101-6343AB16E1D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8D25560-D2EF-49C7-8C6C-F111D20B30B8}"/>
</file>

<file path=customXml/itemProps3.xml><?xml version="1.0" encoding="utf-8"?>
<ds:datastoreItem xmlns:ds="http://schemas.openxmlformats.org/officeDocument/2006/customXml" ds:itemID="{EB034926-5BE6-4106-94AF-050F8BF56E0D}">
  <ds:schemaRefs>
    <ds:schemaRef ds:uri="http://purl.org/dc/dcmitype/"/>
    <ds:schemaRef ds:uri="5110b012-10a1-40b4-b3f3-56f94d40c9a0"/>
    <ds:schemaRef ds:uri="http://www.w3.org/XML/1998/namespace"/>
    <ds:schemaRef ds:uri="http://purl.org/dc/elements/1.1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0aae023e-a4af-467f-90cb-55fd2682a96a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991</Words>
  <Application>Microsoft Office PowerPoint</Application>
  <PresentationFormat>Format A4 (210 x 297 mm)</PresentationFormat>
  <Paragraphs>156</Paragraphs>
  <Slides>4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Calibri</vt:lpstr>
      <vt:lpstr>Lucida Grande</vt:lpstr>
      <vt:lpstr>Roboto</vt:lpstr>
      <vt:lpstr>fr_total_modele_bleu-visuel</vt:lpstr>
      <vt:lpstr>WDFS 2023 Information &amp; discussion session guide</vt:lpstr>
      <vt:lpstr>Présentation PowerPoint</vt:lpstr>
      <vt:lpstr>Session schedule</vt:lpstr>
      <vt:lpstr>WDfS 2023 Information &amp; discussion</vt:lpstr>
    </vt:vector>
  </TitlesOfParts>
  <Company>TOTAL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Guide  Atelier d’échange JMS 2021</dc:title>
  <dc:creator>Nicolas FOREST</dc:creator>
  <cp:lastModifiedBy>Claire MAIRET</cp:lastModifiedBy>
  <cp:revision>2</cp:revision>
  <cp:lastPrinted>2021-02-17T08:07:55Z</cp:lastPrinted>
  <dcterms:created xsi:type="dcterms:W3CDTF">2019-03-06T16:25:49Z</dcterms:created>
  <dcterms:modified xsi:type="dcterms:W3CDTF">2023-03-24T12:05:36Z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0x010100700117C2CCE7924285B64660865AB5EB</vt:lpwstr>
  </property>
  <property fmtid="{D5CDD505-2E9C-101B-9397-08002B2CF9AE}" pid="3" name="Order">
    <vt:r8>100</vt:r8>
  </property>
  <property fmtid="{D5CDD505-2E9C-101B-9397-08002B2CF9AE}" pid="4" name="MSIP_Label_2b30ed1b-e95f-40b5-af89-828263f287a7_Enabled">
    <vt:lpwstr>true</vt:lpwstr>
  </property>
  <property fmtid="{D5CDD505-2E9C-101B-9397-08002B2CF9AE}" pid="5" name="MSIP_Label_2b30ed1b-e95f-40b5-af89-828263f287a7_SetDate">
    <vt:lpwstr>2022-03-29T15:45:48Z</vt:lpwstr>
  </property>
  <property fmtid="{D5CDD505-2E9C-101B-9397-08002B2CF9AE}" pid="6" name="MSIP_Label_2b30ed1b-e95f-40b5-af89-828263f287a7_Method">
    <vt:lpwstr>Standard</vt:lpwstr>
  </property>
  <property fmtid="{D5CDD505-2E9C-101B-9397-08002B2CF9AE}" pid="7" name="MSIP_Label_2b30ed1b-e95f-40b5-af89-828263f287a7_Name">
    <vt:lpwstr>2b30ed1b-e95f-40b5-af89-828263f287a7</vt:lpwstr>
  </property>
  <property fmtid="{D5CDD505-2E9C-101B-9397-08002B2CF9AE}" pid="8" name="MSIP_Label_2b30ed1b-e95f-40b5-af89-828263f287a7_SiteId">
    <vt:lpwstr>329e91b0-e21f-48fb-a071-456717ecc28e</vt:lpwstr>
  </property>
  <property fmtid="{D5CDD505-2E9C-101B-9397-08002B2CF9AE}" pid="9" name="MSIP_Label_2b30ed1b-e95f-40b5-af89-828263f287a7_ActionId">
    <vt:lpwstr>d24ffdd8-c2a3-4829-a921-f62199bcde1b</vt:lpwstr>
  </property>
  <property fmtid="{D5CDD505-2E9C-101B-9397-08002B2CF9AE}" pid="10" name="MSIP_Label_2b30ed1b-e95f-40b5-af89-828263f287a7_ContentBits">
    <vt:lpwstr>0</vt:lpwstr>
  </property>
  <property fmtid="{D5CDD505-2E9C-101B-9397-08002B2CF9AE}" pid="11" name="MediaServiceImageTags">
    <vt:lpwstr/>
  </property>
</Properties>
</file>