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273" r:id="rId5"/>
    <p:sldId id="436" r:id="rId6"/>
    <p:sldId id="461" r:id="rId7"/>
    <p:sldId id="427" r:id="rId8"/>
    <p:sldId id="458" r:id="rId9"/>
    <p:sldId id="454" r:id="rId10"/>
    <p:sldId id="428" r:id="rId11"/>
    <p:sldId id="455" r:id="rId12"/>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697" autoAdjust="0"/>
  </p:normalViewPr>
  <p:slideViewPr>
    <p:cSldViewPr>
      <p:cViewPr varScale="1">
        <p:scale>
          <a:sx n="105" d="100"/>
          <a:sy n="105" d="100"/>
        </p:scale>
        <p:origin x="696" y="114"/>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02A0F-F846-4DB8-96D1-E80767F4E8A2}"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n-US"/>
        </a:p>
      </dgm:t>
    </dgm:pt>
    <dgm:pt modelId="{D68F4942-E5DE-451A-A16A-3D61CC351B0D}">
      <dgm:prSet phldrT="[Texte]" custT="1"/>
      <dgm:spPr/>
      <dgm:t>
        <a:bodyPr/>
        <a:lstStyle/>
        <a:p>
          <a:r>
            <a:rPr lang="fr-FR" sz="1400" b="1" dirty="0" smtClean="0"/>
            <a:t>Appréciation du changement</a:t>
          </a:r>
          <a:endParaRPr lang="fr-FR" sz="1400" b="1" dirty="0"/>
        </a:p>
      </dgm:t>
    </dgm:pt>
    <dgm:pt modelId="{F6E22F3B-A821-49DA-A622-27BDCFBA2E6D}" type="parTrans" cxnId="{ABF1F2B0-4B0D-47F7-9A80-D86D40A6A70A}">
      <dgm:prSet/>
      <dgm:spPr/>
      <dgm:t>
        <a:bodyPr/>
        <a:lstStyle/>
        <a:p>
          <a:endParaRPr lang="en-US" sz="1400" b="1"/>
        </a:p>
      </dgm:t>
    </dgm:pt>
    <dgm:pt modelId="{C0625770-BDD7-4DF3-A9C3-CB3BC59479F1}" type="sibTrans" cxnId="{ABF1F2B0-4B0D-47F7-9A80-D86D40A6A70A}">
      <dgm:prSet custT="1"/>
      <dgm:spPr/>
      <dgm:t>
        <a:bodyPr/>
        <a:lstStyle/>
        <a:p>
          <a:endParaRPr lang="fr-FR" sz="1400" b="1" dirty="0"/>
        </a:p>
      </dgm:t>
    </dgm:pt>
    <dgm:pt modelId="{9CEB793C-8266-4303-A21A-1CB3E9C9DCA7}">
      <dgm:prSet phldrT="[Texte]" custT="1"/>
      <dgm:spPr/>
      <dgm:t>
        <a:bodyPr/>
        <a:lstStyle/>
        <a:p>
          <a:r>
            <a:rPr lang="fr-FR" sz="1400" b="0" dirty="0" smtClean="0"/>
            <a:t>Demande initiée, justifiée, documentée, consignée  avec objectifs clairs</a:t>
          </a:r>
          <a:endParaRPr lang="fr-FR" sz="1400" b="0" dirty="0"/>
        </a:p>
      </dgm:t>
    </dgm:pt>
    <dgm:pt modelId="{BA289928-63A4-4FE7-8E06-94A9FAB830D5}" type="parTrans" cxnId="{6A28654F-6B11-4BC7-9877-547BDA67EC36}">
      <dgm:prSet/>
      <dgm:spPr/>
      <dgm:t>
        <a:bodyPr/>
        <a:lstStyle/>
        <a:p>
          <a:endParaRPr lang="en-US" sz="1400" b="1"/>
        </a:p>
      </dgm:t>
    </dgm:pt>
    <dgm:pt modelId="{909B1F7A-EB75-44F9-9DCA-B578DB6FCA11}" type="sibTrans" cxnId="{6A28654F-6B11-4BC7-9877-547BDA67EC36}">
      <dgm:prSet/>
      <dgm:spPr/>
      <dgm:t>
        <a:bodyPr/>
        <a:lstStyle/>
        <a:p>
          <a:endParaRPr lang="en-US" sz="1400" b="1"/>
        </a:p>
      </dgm:t>
    </dgm:pt>
    <dgm:pt modelId="{E8AAD0A1-CF05-41E9-A5B2-CCF04A4B7C74}">
      <dgm:prSet phldrT="[Texte]" custT="1"/>
      <dgm:spPr/>
      <dgm:t>
        <a:bodyPr/>
        <a:lstStyle/>
        <a:p>
          <a:r>
            <a:rPr lang="fr-FR" sz="1400" b="1" dirty="0" smtClean="0"/>
            <a:t>Mise en œuvre du changement</a:t>
          </a:r>
          <a:endParaRPr lang="fr-FR" sz="1400" b="1" dirty="0"/>
        </a:p>
      </dgm:t>
    </dgm:pt>
    <dgm:pt modelId="{A2AA78F9-F2DD-4F6B-AFB0-B22D4C0A7076}" type="parTrans" cxnId="{AF4BD56D-A602-4DF6-BFAA-232F9BB4A44E}">
      <dgm:prSet/>
      <dgm:spPr/>
      <dgm:t>
        <a:bodyPr/>
        <a:lstStyle/>
        <a:p>
          <a:endParaRPr lang="en-US" sz="1400" b="1"/>
        </a:p>
      </dgm:t>
    </dgm:pt>
    <dgm:pt modelId="{C4433B84-F055-40B2-9489-AF92BFC974F6}" type="sibTrans" cxnId="{AF4BD56D-A602-4DF6-BFAA-232F9BB4A44E}">
      <dgm:prSet custT="1"/>
      <dgm:spPr/>
      <dgm:t>
        <a:bodyPr/>
        <a:lstStyle/>
        <a:p>
          <a:endParaRPr lang="fr-FR" sz="1400" b="1" dirty="0"/>
        </a:p>
      </dgm:t>
    </dgm:pt>
    <dgm:pt modelId="{D0D8FC98-9CAC-409B-94D5-71AFA9C0FC1E}">
      <dgm:prSet phldrT="[Texte]" custT="1"/>
      <dgm:spPr/>
      <dgm:t>
        <a:bodyPr/>
        <a:lstStyle/>
        <a:p>
          <a:r>
            <a:rPr lang="fr-FR" sz="1400" b="0" dirty="0" smtClean="0"/>
            <a:t>(In)Formation du personnel et contractants concernés</a:t>
          </a:r>
          <a:endParaRPr lang="fr-FR" sz="1400" b="0" dirty="0"/>
        </a:p>
      </dgm:t>
    </dgm:pt>
    <dgm:pt modelId="{0AE4D564-B186-4F51-939A-ADEA29A1A701}" type="parTrans" cxnId="{6CD789F1-0E21-4B3F-9C5C-D826B7A20A03}">
      <dgm:prSet/>
      <dgm:spPr/>
      <dgm:t>
        <a:bodyPr/>
        <a:lstStyle/>
        <a:p>
          <a:endParaRPr lang="en-US" sz="1400" b="1"/>
        </a:p>
      </dgm:t>
    </dgm:pt>
    <dgm:pt modelId="{F98B0D89-A74E-449F-B428-40827C874132}" type="sibTrans" cxnId="{6CD789F1-0E21-4B3F-9C5C-D826B7A20A03}">
      <dgm:prSet/>
      <dgm:spPr/>
      <dgm:t>
        <a:bodyPr/>
        <a:lstStyle/>
        <a:p>
          <a:endParaRPr lang="en-US" sz="1400" b="1"/>
        </a:p>
      </dgm:t>
    </dgm:pt>
    <dgm:pt modelId="{FD4FA587-686C-4903-B540-332E2782828B}">
      <dgm:prSet phldrT="[Texte]" custT="1"/>
      <dgm:spPr/>
      <dgm:t>
        <a:bodyPr/>
        <a:lstStyle/>
        <a:p>
          <a:r>
            <a:rPr lang="fr-FR" sz="1400" b="1" dirty="0" smtClean="0"/>
            <a:t>Revue de performance</a:t>
          </a:r>
          <a:endParaRPr lang="fr-FR" sz="1400" b="1" dirty="0"/>
        </a:p>
      </dgm:t>
    </dgm:pt>
    <dgm:pt modelId="{87B5A153-B977-4C3C-97CF-EB3A94B2D153}" type="parTrans" cxnId="{2654BF0E-9DCA-429F-A943-A33164602DC9}">
      <dgm:prSet/>
      <dgm:spPr/>
      <dgm:t>
        <a:bodyPr/>
        <a:lstStyle/>
        <a:p>
          <a:endParaRPr lang="en-US" sz="1400" b="1"/>
        </a:p>
      </dgm:t>
    </dgm:pt>
    <dgm:pt modelId="{27A6D082-79A0-48DF-806A-FDD85BAA480F}" type="sibTrans" cxnId="{2654BF0E-9DCA-429F-A943-A33164602DC9}">
      <dgm:prSet/>
      <dgm:spPr/>
      <dgm:t>
        <a:bodyPr/>
        <a:lstStyle/>
        <a:p>
          <a:endParaRPr lang="en-US" sz="1400" b="1"/>
        </a:p>
      </dgm:t>
    </dgm:pt>
    <dgm:pt modelId="{B3A762C1-C564-4A6F-9F4B-3F8CA6438E0C}">
      <dgm:prSet phldrT="[Texte]" custT="1"/>
      <dgm:spPr/>
      <dgm:t>
        <a:bodyPr/>
        <a:lstStyle/>
        <a:p>
          <a:r>
            <a:rPr lang="fr-FR" sz="1400" b="0" dirty="0" smtClean="0"/>
            <a:t>Evaluation du processus MOC périodique pour le respect des exigences précédentes</a:t>
          </a:r>
          <a:endParaRPr lang="fr-FR" sz="1400" b="0" dirty="0"/>
        </a:p>
      </dgm:t>
    </dgm:pt>
    <dgm:pt modelId="{CA8B373B-1449-4155-ABFC-131C89F7BED6}" type="parTrans" cxnId="{EF8E97D8-C5B4-47C2-9AC9-49FD654C9A8C}">
      <dgm:prSet/>
      <dgm:spPr/>
      <dgm:t>
        <a:bodyPr/>
        <a:lstStyle/>
        <a:p>
          <a:endParaRPr lang="en-US" sz="1400" b="1"/>
        </a:p>
      </dgm:t>
    </dgm:pt>
    <dgm:pt modelId="{62EA7FA2-ED09-4E8B-953C-1AEB3336F567}" type="sibTrans" cxnId="{EF8E97D8-C5B4-47C2-9AC9-49FD654C9A8C}">
      <dgm:prSet/>
      <dgm:spPr/>
      <dgm:t>
        <a:bodyPr/>
        <a:lstStyle/>
        <a:p>
          <a:endParaRPr lang="en-US" sz="1400" b="1"/>
        </a:p>
      </dgm:t>
    </dgm:pt>
    <dgm:pt modelId="{C0253C99-9772-45DA-AFF1-90589010D922}">
      <dgm:prSet custT="1"/>
      <dgm:spPr/>
      <dgm:t>
        <a:bodyPr/>
        <a:lstStyle/>
        <a:p>
          <a:r>
            <a:rPr lang="fr-FR" sz="1400" b="0" dirty="0" smtClean="0"/>
            <a:t>Impacts évalués avec disciplines concernées,  mesures de </a:t>
          </a:r>
          <a:r>
            <a:rPr lang="fr-FR" sz="1400" b="0" noProof="0" dirty="0" smtClean="0"/>
            <a:t>contrôle définies</a:t>
          </a:r>
          <a:endParaRPr lang="fr-FR" sz="1400" b="0" noProof="0" dirty="0"/>
        </a:p>
      </dgm:t>
    </dgm:pt>
    <dgm:pt modelId="{06B04FF9-EADC-4D73-9B3D-799B574DAA8D}" type="parTrans" cxnId="{8CF3D59A-B021-4934-8AB6-ABB4E9795530}">
      <dgm:prSet/>
      <dgm:spPr/>
      <dgm:t>
        <a:bodyPr/>
        <a:lstStyle/>
        <a:p>
          <a:endParaRPr lang="en-US" sz="1400" b="1"/>
        </a:p>
      </dgm:t>
    </dgm:pt>
    <dgm:pt modelId="{9DA78BEB-7EAD-4ECF-8BA4-CA69BF6826CF}" type="sibTrans" cxnId="{8CF3D59A-B021-4934-8AB6-ABB4E9795530}">
      <dgm:prSet/>
      <dgm:spPr/>
      <dgm:t>
        <a:bodyPr/>
        <a:lstStyle/>
        <a:p>
          <a:endParaRPr lang="en-US" sz="1400" b="1"/>
        </a:p>
      </dgm:t>
    </dgm:pt>
    <dgm:pt modelId="{9E9D25DD-F79E-4C12-80CC-909CC97BEED1}">
      <dgm:prSet custT="1"/>
      <dgm:spPr/>
      <dgm:t>
        <a:bodyPr/>
        <a:lstStyle/>
        <a:p>
          <a:r>
            <a:rPr lang="fr-FR" sz="1400" b="0" dirty="0" smtClean="0"/>
            <a:t>Changement documenté et disponible à la mise en œuvre</a:t>
          </a:r>
          <a:endParaRPr lang="fr-FR" sz="1400" b="0" dirty="0"/>
        </a:p>
      </dgm:t>
    </dgm:pt>
    <dgm:pt modelId="{E5D71BE7-A4D4-4044-86AC-7BDE5620C481}" type="parTrans" cxnId="{FF08BAC6-7D5C-47E3-9C02-3EE744F61697}">
      <dgm:prSet/>
      <dgm:spPr/>
      <dgm:t>
        <a:bodyPr/>
        <a:lstStyle/>
        <a:p>
          <a:endParaRPr lang="en-US" sz="1400" b="1"/>
        </a:p>
      </dgm:t>
    </dgm:pt>
    <dgm:pt modelId="{5A0AAA41-B340-4106-8B33-2EDB6A94C470}" type="sibTrans" cxnId="{FF08BAC6-7D5C-47E3-9C02-3EE744F61697}">
      <dgm:prSet/>
      <dgm:spPr/>
      <dgm:t>
        <a:bodyPr/>
        <a:lstStyle/>
        <a:p>
          <a:endParaRPr lang="en-US" sz="1400" b="1"/>
        </a:p>
      </dgm:t>
    </dgm:pt>
    <dgm:pt modelId="{3785ADBF-71AA-4745-B967-0F74639EF38C}">
      <dgm:prSet custT="1"/>
      <dgm:spPr/>
      <dgm:t>
        <a:bodyPr/>
        <a:lstStyle/>
        <a:p>
          <a:r>
            <a:rPr lang="fr-FR" sz="1400" b="0" dirty="0" smtClean="0"/>
            <a:t>Revue de démarrage si changement significatif</a:t>
          </a:r>
          <a:endParaRPr lang="fr-FR" sz="1400" b="0" dirty="0"/>
        </a:p>
      </dgm:t>
    </dgm:pt>
    <dgm:pt modelId="{7C640E13-30C8-48DB-BEF6-9C2AB216DD49}" type="parTrans" cxnId="{6636654C-E8FD-4CD7-ADB7-1A91A5F82C84}">
      <dgm:prSet/>
      <dgm:spPr/>
      <dgm:t>
        <a:bodyPr/>
        <a:lstStyle/>
        <a:p>
          <a:endParaRPr lang="en-US" sz="1400" b="1"/>
        </a:p>
      </dgm:t>
    </dgm:pt>
    <dgm:pt modelId="{976D1B8F-F67D-4DC6-BD49-3204C02A34B7}" type="sibTrans" cxnId="{6636654C-E8FD-4CD7-ADB7-1A91A5F82C84}">
      <dgm:prSet/>
      <dgm:spPr/>
      <dgm:t>
        <a:bodyPr/>
        <a:lstStyle/>
        <a:p>
          <a:endParaRPr lang="en-US" sz="1400" b="1"/>
        </a:p>
      </dgm:t>
    </dgm:pt>
    <dgm:pt modelId="{A799449C-06AE-45AB-884C-178DF866EB04}" type="pres">
      <dgm:prSet presAssocID="{28E02A0F-F846-4DB8-96D1-E80767F4E8A2}" presName="linearFlow" presStyleCnt="0">
        <dgm:presLayoutVars>
          <dgm:dir/>
          <dgm:animLvl val="lvl"/>
          <dgm:resizeHandles val="exact"/>
        </dgm:presLayoutVars>
      </dgm:prSet>
      <dgm:spPr/>
      <dgm:t>
        <a:bodyPr/>
        <a:lstStyle/>
        <a:p>
          <a:endParaRPr lang="fr-FR"/>
        </a:p>
      </dgm:t>
    </dgm:pt>
    <dgm:pt modelId="{9064A74D-B6DA-4C3D-AE6B-AD856A48A48E}" type="pres">
      <dgm:prSet presAssocID="{D68F4942-E5DE-451A-A16A-3D61CC351B0D}" presName="composite" presStyleCnt="0"/>
      <dgm:spPr/>
      <dgm:t>
        <a:bodyPr/>
        <a:lstStyle/>
        <a:p>
          <a:endParaRPr lang="fr-FR"/>
        </a:p>
      </dgm:t>
    </dgm:pt>
    <dgm:pt modelId="{878B6263-3139-40C1-AE37-1A58AB465D43}" type="pres">
      <dgm:prSet presAssocID="{D68F4942-E5DE-451A-A16A-3D61CC351B0D}" presName="parTx" presStyleLbl="node1" presStyleIdx="0" presStyleCnt="3">
        <dgm:presLayoutVars>
          <dgm:chMax val="0"/>
          <dgm:chPref val="0"/>
          <dgm:bulletEnabled val="1"/>
        </dgm:presLayoutVars>
      </dgm:prSet>
      <dgm:spPr/>
      <dgm:t>
        <a:bodyPr/>
        <a:lstStyle/>
        <a:p>
          <a:endParaRPr lang="fr-FR"/>
        </a:p>
      </dgm:t>
    </dgm:pt>
    <dgm:pt modelId="{8C145133-33A5-425B-B30C-A5E2D2F3551F}" type="pres">
      <dgm:prSet presAssocID="{D68F4942-E5DE-451A-A16A-3D61CC351B0D}" presName="parSh" presStyleLbl="node1" presStyleIdx="0" presStyleCnt="3" custScaleX="113237"/>
      <dgm:spPr/>
      <dgm:t>
        <a:bodyPr/>
        <a:lstStyle/>
        <a:p>
          <a:endParaRPr lang="fr-FR"/>
        </a:p>
      </dgm:t>
    </dgm:pt>
    <dgm:pt modelId="{99025C4E-4ADE-4FDD-BD6F-CE11F96BB260}" type="pres">
      <dgm:prSet presAssocID="{D68F4942-E5DE-451A-A16A-3D61CC351B0D}" presName="desTx" presStyleLbl="fgAcc1" presStyleIdx="0" presStyleCnt="3" custScaleX="118444">
        <dgm:presLayoutVars>
          <dgm:bulletEnabled val="1"/>
        </dgm:presLayoutVars>
      </dgm:prSet>
      <dgm:spPr/>
      <dgm:t>
        <a:bodyPr/>
        <a:lstStyle/>
        <a:p>
          <a:endParaRPr lang="fr-FR"/>
        </a:p>
      </dgm:t>
    </dgm:pt>
    <dgm:pt modelId="{25380B37-0323-4636-BC1D-B30A30BCFF0B}" type="pres">
      <dgm:prSet presAssocID="{C0625770-BDD7-4DF3-A9C3-CB3BC59479F1}" presName="sibTrans" presStyleLbl="sibTrans2D1" presStyleIdx="0" presStyleCnt="2"/>
      <dgm:spPr/>
      <dgm:t>
        <a:bodyPr/>
        <a:lstStyle/>
        <a:p>
          <a:endParaRPr lang="fr-FR"/>
        </a:p>
      </dgm:t>
    </dgm:pt>
    <dgm:pt modelId="{FEF613D8-F048-4393-AEB9-0FD30E7C52C0}" type="pres">
      <dgm:prSet presAssocID="{C0625770-BDD7-4DF3-A9C3-CB3BC59479F1}" presName="connTx" presStyleLbl="sibTrans2D1" presStyleIdx="0" presStyleCnt="2"/>
      <dgm:spPr/>
      <dgm:t>
        <a:bodyPr/>
        <a:lstStyle/>
        <a:p>
          <a:endParaRPr lang="fr-FR"/>
        </a:p>
      </dgm:t>
    </dgm:pt>
    <dgm:pt modelId="{923C70EC-6821-4EAB-9F20-0570068EC5CC}" type="pres">
      <dgm:prSet presAssocID="{E8AAD0A1-CF05-41E9-A5B2-CCF04A4B7C74}" presName="composite" presStyleCnt="0"/>
      <dgm:spPr/>
      <dgm:t>
        <a:bodyPr/>
        <a:lstStyle/>
        <a:p>
          <a:endParaRPr lang="fr-FR"/>
        </a:p>
      </dgm:t>
    </dgm:pt>
    <dgm:pt modelId="{9F4EFF28-EAAD-4B49-9AFC-433D12EC4281}" type="pres">
      <dgm:prSet presAssocID="{E8AAD0A1-CF05-41E9-A5B2-CCF04A4B7C74}" presName="parTx" presStyleLbl="node1" presStyleIdx="0" presStyleCnt="3">
        <dgm:presLayoutVars>
          <dgm:chMax val="0"/>
          <dgm:chPref val="0"/>
          <dgm:bulletEnabled val="1"/>
        </dgm:presLayoutVars>
      </dgm:prSet>
      <dgm:spPr/>
      <dgm:t>
        <a:bodyPr/>
        <a:lstStyle/>
        <a:p>
          <a:endParaRPr lang="fr-FR"/>
        </a:p>
      </dgm:t>
    </dgm:pt>
    <dgm:pt modelId="{87E1138E-3E0A-4C87-98C7-B3B573832F9E}" type="pres">
      <dgm:prSet presAssocID="{E8AAD0A1-CF05-41E9-A5B2-CCF04A4B7C74}" presName="parSh" presStyleLbl="node1" presStyleIdx="1" presStyleCnt="3" custScaleX="127379"/>
      <dgm:spPr/>
      <dgm:t>
        <a:bodyPr/>
        <a:lstStyle/>
        <a:p>
          <a:endParaRPr lang="fr-FR"/>
        </a:p>
      </dgm:t>
    </dgm:pt>
    <dgm:pt modelId="{CF8B7346-ED3A-4F2C-9DA5-871B7C2D44B3}" type="pres">
      <dgm:prSet presAssocID="{E8AAD0A1-CF05-41E9-A5B2-CCF04A4B7C74}" presName="desTx" presStyleLbl="fgAcc1" presStyleIdx="1" presStyleCnt="3" custScaleX="121211">
        <dgm:presLayoutVars>
          <dgm:bulletEnabled val="1"/>
        </dgm:presLayoutVars>
      </dgm:prSet>
      <dgm:spPr/>
      <dgm:t>
        <a:bodyPr/>
        <a:lstStyle/>
        <a:p>
          <a:endParaRPr lang="fr-FR"/>
        </a:p>
      </dgm:t>
    </dgm:pt>
    <dgm:pt modelId="{A14E4FE8-81CD-43C9-AD91-74EABE8E50DD}" type="pres">
      <dgm:prSet presAssocID="{C4433B84-F055-40B2-9489-AF92BFC974F6}" presName="sibTrans" presStyleLbl="sibTrans2D1" presStyleIdx="1" presStyleCnt="2"/>
      <dgm:spPr/>
      <dgm:t>
        <a:bodyPr/>
        <a:lstStyle/>
        <a:p>
          <a:endParaRPr lang="fr-FR"/>
        </a:p>
      </dgm:t>
    </dgm:pt>
    <dgm:pt modelId="{11B286B0-077B-450C-812A-886E5F245DFD}" type="pres">
      <dgm:prSet presAssocID="{C4433B84-F055-40B2-9489-AF92BFC974F6}" presName="connTx" presStyleLbl="sibTrans2D1" presStyleIdx="1" presStyleCnt="2"/>
      <dgm:spPr/>
      <dgm:t>
        <a:bodyPr/>
        <a:lstStyle/>
        <a:p>
          <a:endParaRPr lang="fr-FR"/>
        </a:p>
      </dgm:t>
    </dgm:pt>
    <dgm:pt modelId="{83C6A2F4-027A-48B1-9E10-A4206E0438AC}" type="pres">
      <dgm:prSet presAssocID="{FD4FA587-686C-4903-B540-332E2782828B}" presName="composite" presStyleCnt="0"/>
      <dgm:spPr/>
      <dgm:t>
        <a:bodyPr/>
        <a:lstStyle/>
        <a:p>
          <a:endParaRPr lang="fr-FR"/>
        </a:p>
      </dgm:t>
    </dgm:pt>
    <dgm:pt modelId="{09AD7BCE-0A7C-45FE-BC5C-E9A6441A651C}" type="pres">
      <dgm:prSet presAssocID="{FD4FA587-686C-4903-B540-332E2782828B}" presName="parTx" presStyleLbl="node1" presStyleIdx="1" presStyleCnt="3">
        <dgm:presLayoutVars>
          <dgm:chMax val="0"/>
          <dgm:chPref val="0"/>
          <dgm:bulletEnabled val="1"/>
        </dgm:presLayoutVars>
      </dgm:prSet>
      <dgm:spPr/>
      <dgm:t>
        <a:bodyPr/>
        <a:lstStyle/>
        <a:p>
          <a:endParaRPr lang="fr-FR"/>
        </a:p>
      </dgm:t>
    </dgm:pt>
    <dgm:pt modelId="{41395CFB-FE60-4053-83F6-8F4AB041D4A1}" type="pres">
      <dgm:prSet presAssocID="{FD4FA587-686C-4903-B540-332E2782828B}" presName="parSh" presStyleLbl="node1" presStyleIdx="2" presStyleCnt="3"/>
      <dgm:spPr/>
      <dgm:t>
        <a:bodyPr/>
        <a:lstStyle/>
        <a:p>
          <a:endParaRPr lang="fr-FR"/>
        </a:p>
      </dgm:t>
    </dgm:pt>
    <dgm:pt modelId="{DE940D48-E31F-460A-B502-740D395B6073}" type="pres">
      <dgm:prSet presAssocID="{FD4FA587-686C-4903-B540-332E2782828B}" presName="desTx" presStyleLbl="fgAcc1" presStyleIdx="2" presStyleCnt="3">
        <dgm:presLayoutVars>
          <dgm:bulletEnabled val="1"/>
        </dgm:presLayoutVars>
      </dgm:prSet>
      <dgm:spPr/>
      <dgm:t>
        <a:bodyPr/>
        <a:lstStyle/>
        <a:p>
          <a:endParaRPr lang="fr-FR"/>
        </a:p>
      </dgm:t>
    </dgm:pt>
  </dgm:ptLst>
  <dgm:cxnLst>
    <dgm:cxn modelId="{09B91B69-2F14-469E-B0AE-F54A63E3F6E2}" type="presOf" srcId="{C0625770-BDD7-4DF3-A9C3-CB3BC59479F1}" destId="{25380B37-0323-4636-BC1D-B30A30BCFF0B}" srcOrd="0" destOrd="0" presId="urn:microsoft.com/office/officeart/2005/8/layout/process3"/>
    <dgm:cxn modelId="{80E48F59-A910-4065-998C-4F398409DBC9}" type="presOf" srcId="{FD4FA587-686C-4903-B540-332E2782828B}" destId="{09AD7BCE-0A7C-45FE-BC5C-E9A6441A651C}" srcOrd="0" destOrd="0" presId="urn:microsoft.com/office/officeart/2005/8/layout/process3"/>
    <dgm:cxn modelId="{7C7FD9D4-EA24-419F-B488-DE6C41A28B71}" type="presOf" srcId="{D68F4942-E5DE-451A-A16A-3D61CC351B0D}" destId="{8C145133-33A5-425B-B30C-A5E2D2F3551F}" srcOrd="1" destOrd="0" presId="urn:microsoft.com/office/officeart/2005/8/layout/process3"/>
    <dgm:cxn modelId="{FF08BAC6-7D5C-47E3-9C02-3EE744F61697}" srcId="{E8AAD0A1-CF05-41E9-A5B2-CCF04A4B7C74}" destId="{9E9D25DD-F79E-4C12-80CC-909CC97BEED1}" srcOrd="1" destOrd="0" parTransId="{E5D71BE7-A4D4-4044-86AC-7BDE5620C481}" sibTransId="{5A0AAA41-B340-4106-8B33-2EDB6A94C470}"/>
    <dgm:cxn modelId="{487D38E0-8CB3-403F-BBA5-4BB3FED25BE9}" type="presOf" srcId="{9E9D25DD-F79E-4C12-80CC-909CC97BEED1}" destId="{CF8B7346-ED3A-4F2C-9DA5-871B7C2D44B3}" srcOrd="0" destOrd="1" presId="urn:microsoft.com/office/officeart/2005/8/layout/process3"/>
    <dgm:cxn modelId="{A08CF62C-A03B-4D16-B491-7C2EE1942993}" type="presOf" srcId="{3785ADBF-71AA-4745-B967-0F74639EF38C}" destId="{CF8B7346-ED3A-4F2C-9DA5-871B7C2D44B3}" srcOrd="0" destOrd="2" presId="urn:microsoft.com/office/officeart/2005/8/layout/process3"/>
    <dgm:cxn modelId="{041B1A98-84E8-4467-98F0-C4D27104F4EE}" type="presOf" srcId="{D68F4942-E5DE-451A-A16A-3D61CC351B0D}" destId="{878B6263-3139-40C1-AE37-1A58AB465D43}" srcOrd="0" destOrd="0" presId="urn:microsoft.com/office/officeart/2005/8/layout/process3"/>
    <dgm:cxn modelId="{52B6B049-ED46-4496-A585-15B36A6602DC}" type="presOf" srcId="{C0625770-BDD7-4DF3-A9C3-CB3BC59479F1}" destId="{FEF613D8-F048-4393-AEB9-0FD30E7C52C0}" srcOrd="1" destOrd="0" presId="urn:microsoft.com/office/officeart/2005/8/layout/process3"/>
    <dgm:cxn modelId="{C08918E0-4A94-420C-98EA-9300954DE6C3}" type="presOf" srcId="{FD4FA587-686C-4903-B540-332E2782828B}" destId="{41395CFB-FE60-4053-83F6-8F4AB041D4A1}" srcOrd="1" destOrd="0" presId="urn:microsoft.com/office/officeart/2005/8/layout/process3"/>
    <dgm:cxn modelId="{0B022892-7DE0-451B-8871-330F9E7EE508}" type="presOf" srcId="{28E02A0F-F846-4DB8-96D1-E80767F4E8A2}" destId="{A799449C-06AE-45AB-884C-178DF866EB04}" srcOrd="0" destOrd="0" presId="urn:microsoft.com/office/officeart/2005/8/layout/process3"/>
    <dgm:cxn modelId="{A706EB1A-5888-4317-99F4-2E0E1ACE1ADB}" type="presOf" srcId="{C4433B84-F055-40B2-9489-AF92BFC974F6}" destId="{A14E4FE8-81CD-43C9-AD91-74EABE8E50DD}" srcOrd="0" destOrd="0" presId="urn:microsoft.com/office/officeart/2005/8/layout/process3"/>
    <dgm:cxn modelId="{1F70D98A-9550-4EA2-B511-4A9F23D0CBCA}" type="presOf" srcId="{C4433B84-F055-40B2-9489-AF92BFC974F6}" destId="{11B286B0-077B-450C-812A-886E5F245DFD}" srcOrd="1" destOrd="0" presId="urn:microsoft.com/office/officeart/2005/8/layout/process3"/>
    <dgm:cxn modelId="{2654BF0E-9DCA-429F-A943-A33164602DC9}" srcId="{28E02A0F-F846-4DB8-96D1-E80767F4E8A2}" destId="{FD4FA587-686C-4903-B540-332E2782828B}" srcOrd="2" destOrd="0" parTransId="{87B5A153-B977-4C3C-97CF-EB3A94B2D153}" sibTransId="{27A6D082-79A0-48DF-806A-FDD85BAA480F}"/>
    <dgm:cxn modelId="{1EE6D292-E6A0-459C-ABD7-D208399CF5B1}" type="presOf" srcId="{D0D8FC98-9CAC-409B-94D5-71AFA9C0FC1E}" destId="{CF8B7346-ED3A-4F2C-9DA5-871B7C2D44B3}" srcOrd="0" destOrd="0" presId="urn:microsoft.com/office/officeart/2005/8/layout/process3"/>
    <dgm:cxn modelId="{1A87C7D6-D168-44C8-97C3-D74240ED8ACB}" type="presOf" srcId="{C0253C99-9772-45DA-AFF1-90589010D922}" destId="{99025C4E-4ADE-4FDD-BD6F-CE11F96BB260}" srcOrd="0" destOrd="1" presId="urn:microsoft.com/office/officeart/2005/8/layout/process3"/>
    <dgm:cxn modelId="{6E6634C9-8572-49B4-B0E4-276C2A87F4BD}" type="presOf" srcId="{E8AAD0A1-CF05-41E9-A5B2-CCF04A4B7C74}" destId="{9F4EFF28-EAAD-4B49-9AFC-433D12EC4281}" srcOrd="0" destOrd="0" presId="urn:microsoft.com/office/officeart/2005/8/layout/process3"/>
    <dgm:cxn modelId="{6A28654F-6B11-4BC7-9877-547BDA67EC36}" srcId="{D68F4942-E5DE-451A-A16A-3D61CC351B0D}" destId="{9CEB793C-8266-4303-A21A-1CB3E9C9DCA7}" srcOrd="0" destOrd="0" parTransId="{BA289928-63A4-4FE7-8E06-94A9FAB830D5}" sibTransId="{909B1F7A-EB75-44F9-9DCA-B578DB6FCA11}"/>
    <dgm:cxn modelId="{60E1ED07-BBD5-4A94-BC4D-14C17487C290}" type="presOf" srcId="{B3A762C1-C564-4A6F-9F4B-3F8CA6438E0C}" destId="{DE940D48-E31F-460A-B502-740D395B6073}" srcOrd="0" destOrd="0" presId="urn:microsoft.com/office/officeart/2005/8/layout/process3"/>
    <dgm:cxn modelId="{10387517-1AF2-4411-858F-57D30B10B580}" type="presOf" srcId="{9CEB793C-8266-4303-A21A-1CB3E9C9DCA7}" destId="{99025C4E-4ADE-4FDD-BD6F-CE11F96BB260}" srcOrd="0" destOrd="0" presId="urn:microsoft.com/office/officeart/2005/8/layout/process3"/>
    <dgm:cxn modelId="{AF4BD56D-A602-4DF6-BFAA-232F9BB4A44E}" srcId="{28E02A0F-F846-4DB8-96D1-E80767F4E8A2}" destId="{E8AAD0A1-CF05-41E9-A5B2-CCF04A4B7C74}" srcOrd="1" destOrd="0" parTransId="{A2AA78F9-F2DD-4F6B-AFB0-B22D4C0A7076}" sibTransId="{C4433B84-F055-40B2-9489-AF92BFC974F6}"/>
    <dgm:cxn modelId="{6CD789F1-0E21-4B3F-9C5C-D826B7A20A03}" srcId="{E8AAD0A1-CF05-41E9-A5B2-CCF04A4B7C74}" destId="{D0D8FC98-9CAC-409B-94D5-71AFA9C0FC1E}" srcOrd="0" destOrd="0" parTransId="{0AE4D564-B186-4F51-939A-ADEA29A1A701}" sibTransId="{F98B0D89-A74E-449F-B428-40827C874132}"/>
    <dgm:cxn modelId="{EF8E97D8-C5B4-47C2-9AC9-49FD654C9A8C}" srcId="{FD4FA587-686C-4903-B540-332E2782828B}" destId="{B3A762C1-C564-4A6F-9F4B-3F8CA6438E0C}" srcOrd="0" destOrd="0" parTransId="{CA8B373B-1449-4155-ABFC-131C89F7BED6}" sibTransId="{62EA7FA2-ED09-4E8B-953C-1AEB3336F567}"/>
    <dgm:cxn modelId="{28A382F7-F9AB-44A2-A831-F89B7D43EA63}" type="presOf" srcId="{E8AAD0A1-CF05-41E9-A5B2-CCF04A4B7C74}" destId="{87E1138E-3E0A-4C87-98C7-B3B573832F9E}" srcOrd="1" destOrd="0" presId="urn:microsoft.com/office/officeart/2005/8/layout/process3"/>
    <dgm:cxn modelId="{8CF3D59A-B021-4934-8AB6-ABB4E9795530}" srcId="{D68F4942-E5DE-451A-A16A-3D61CC351B0D}" destId="{C0253C99-9772-45DA-AFF1-90589010D922}" srcOrd="1" destOrd="0" parTransId="{06B04FF9-EADC-4D73-9B3D-799B574DAA8D}" sibTransId="{9DA78BEB-7EAD-4ECF-8BA4-CA69BF6826CF}"/>
    <dgm:cxn modelId="{6636654C-E8FD-4CD7-ADB7-1A91A5F82C84}" srcId="{E8AAD0A1-CF05-41E9-A5B2-CCF04A4B7C74}" destId="{3785ADBF-71AA-4745-B967-0F74639EF38C}" srcOrd="2" destOrd="0" parTransId="{7C640E13-30C8-48DB-BEF6-9C2AB216DD49}" sibTransId="{976D1B8F-F67D-4DC6-BD49-3204C02A34B7}"/>
    <dgm:cxn modelId="{ABF1F2B0-4B0D-47F7-9A80-D86D40A6A70A}" srcId="{28E02A0F-F846-4DB8-96D1-E80767F4E8A2}" destId="{D68F4942-E5DE-451A-A16A-3D61CC351B0D}" srcOrd="0" destOrd="0" parTransId="{F6E22F3B-A821-49DA-A622-27BDCFBA2E6D}" sibTransId="{C0625770-BDD7-4DF3-A9C3-CB3BC59479F1}"/>
    <dgm:cxn modelId="{7058E131-E8CD-4138-B8B5-17FB9BB1B988}" type="presParOf" srcId="{A799449C-06AE-45AB-884C-178DF866EB04}" destId="{9064A74D-B6DA-4C3D-AE6B-AD856A48A48E}" srcOrd="0" destOrd="0" presId="urn:microsoft.com/office/officeart/2005/8/layout/process3"/>
    <dgm:cxn modelId="{E483A240-3910-4BBB-AA4F-64EE588517F0}" type="presParOf" srcId="{9064A74D-B6DA-4C3D-AE6B-AD856A48A48E}" destId="{878B6263-3139-40C1-AE37-1A58AB465D43}" srcOrd="0" destOrd="0" presId="urn:microsoft.com/office/officeart/2005/8/layout/process3"/>
    <dgm:cxn modelId="{E8861C44-A71A-4C7D-AEE1-D3A837053F81}" type="presParOf" srcId="{9064A74D-B6DA-4C3D-AE6B-AD856A48A48E}" destId="{8C145133-33A5-425B-B30C-A5E2D2F3551F}" srcOrd="1" destOrd="0" presId="urn:microsoft.com/office/officeart/2005/8/layout/process3"/>
    <dgm:cxn modelId="{2E246714-4980-486E-866F-65D859A47D2D}" type="presParOf" srcId="{9064A74D-B6DA-4C3D-AE6B-AD856A48A48E}" destId="{99025C4E-4ADE-4FDD-BD6F-CE11F96BB260}" srcOrd="2" destOrd="0" presId="urn:microsoft.com/office/officeart/2005/8/layout/process3"/>
    <dgm:cxn modelId="{AD27045E-EE6F-48E0-8129-F85E06F5626B}" type="presParOf" srcId="{A799449C-06AE-45AB-884C-178DF866EB04}" destId="{25380B37-0323-4636-BC1D-B30A30BCFF0B}" srcOrd="1" destOrd="0" presId="urn:microsoft.com/office/officeart/2005/8/layout/process3"/>
    <dgm:cxn modelId="{897E1B39-6E97-464F-A0EE-473B98F45F40}" type="presParOf" srcId="{25380B37-0323-4636-BC1D-B30A30BCFF0B}" destId="{FEF613D8-F048-4393-AEB9-0FD30E7C52C0}" srcOrd="0" destOrd="0" presId="urn:microsoft.com/office/officeart/2005/8/layout/process3"/>
    <dgm:cxn modelId="{65D199F5-15A7-416D-8D0C-A7AFCB38AEEE}" type="presParOf" srcId="{A799449C-06AE-45AB-884C-178DF866EB04}" destId="{923C70EC-6821-4EAB-9F20-0570068EC5CC}" srcOrd="2" destOrd="0" presId="urn:microsoft.com/office/officeart/2005/8/layout/process3"/>
    <dgm:cxn modelId="{D6E41C61-5888-459A-81D9-03F8CB10AD82}" type="presParOf" srcId="{923C70EC-6821-4EAB-9F20-0570068EC5CC}" destId="{9F4EFF28-EAAD-4B49-9AFC-433D12EC4281}" srcOrd="0" destOrd="0" presId="urn:microsoft.com/office/officeart/2005/8/layout/process3"/>
    <dgm:cxn modelId="{48F9656A-8A4A-4138-8EA1-4BF116F9FF92}" type="presParOf" srcId="{923C70EC-6821-4EAB-9F20-0570068EC5CC}" destId="{87E1138E-3E0A-4C87-98C7-B3B573832F9E}" srcOrd="1" destOrd="0" presId="urn:microsoft.com/office/officeart/2005/8/layout/process3"/>
    <dgm:cxn modelId="{A9F839E7-57BE-4935-980F-C74AA9AE454F}" type="presParOf" srcId="{923C70EC-6821-4EAB-9F20-0570068EC5CC}" destId="{CF8B7346-ED3A-4F2C-9DA5-871B7C2D44B3}" srcOrd="2" destOrd="0" presId="urn:microsoft.com/office/officeart/2005/8/layout/process3"/>
    <dgm:cxn modelId="{2F377CA3-EDCF-4DBB-AFBF-579A8D7FC9DB}" type="presParOf" srcId="{A799449C-06AE-45AB-884C-178DF866EB04}" destId="{A14E4FE8-81CD-43C9-AD91-74EABE8E50DD}" srcOrd="3" destOrd="0" presId="urn:microsoft.com/office/officeart/2005/8/layout/process3"/>
    <dgm:cxn modelId="{899A8B59-5925-4831-BBCF-B8D20B0AF826}" type="presParOf" srcId="{A14E4FE8-81CD-43C9-AD91-74EABE8E50DD}" destId="{11B286B0-077B-450C-812A-886E5F245DFD}" srcOrd="0" destOrd="0" presId="urn:microsoft.com/office/officeart/2005/8/layout/process3"/>
    <dgm:cxn modelId="{F260C346-9E4B-4D66-B34F-0C2E58AECAC1}" type="presParOf" srcId="{A799449C-06AE-45AB-884C-178DF866EB04}" destId="{83C6A2F4-027A-48B1-9E10-A4206E0438AC}" srcOrd="4" destOrd="0" presId="urn:microsoft.com/office/officeart/2005/8/layout/process3"/>
    <dgm:cxn modelId="{1ED887D3-F75A-4831-AF01-3F269D780B88}" type="presParOf" srcId="{83C6A2F4-027A-48B1-9E10-A4206E0438AC}" destId="{09AD7BCE-0A7C-45FE-BC5C-E9A6441A651C}" srcOrd="0" destOrd="0" presId="urn:microsoft.com/office/officeart/2005/8/layout/process3"/>
    <dgm:cxn modelId="{316B80E0-8E5F-423C-A03C-6BC70F47ED83}" type="presParOf" srcId="{83C6A2F4-027A-48B1-9E10-A4206E0438AC}" destId="{41395CFB-FE60-4053-83F6-8F4AB041D4A1}" srcOrd="1" destOrd="0" presId="urn:microsoft.com/office/officeart/2005/8/layout/process3"/>
    <dgm:cxn modelId="{0C24F2B7-09CF-4065-9464-AAE282A07526}" type="presParOf" srcId="{83C6A2F4-027A-48B1-9E10-A4206E0438AC}" destId="{DE940D48-E31F-460A-B502-740D395B607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8/7/2019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8/7/2019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3196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1381481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1153212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Group</a:t>
              </a:r>
              <a:endParaRPr lang="en-US" sz="1000" baseline="0" dirty="0">
                <a:latin typeface="+mn-lt"/>
                <a:ea typeface="+mn-ea"/>
              </a:endParaRP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Tree>
    <p:extLst>
      <p:ext uri="{BB962C8B-B14F-4D97-AF65-F5344CB8AC3E}">
        <p14:creationId xmlns:p14="http://schemas.microsoft.com/office/powerpoint/2010/main" val="36723709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dirty="0"/>
              <a:t>Gestion du </a:t>
            </a:r>
            <a:r>
              <a:rPr lang="en-US" dirty="0" smtClean="0"/>
              <a:t>changement – Management of Change (MOC)</a:t>
            </a:r>
            <a:r>
              <a:rPr lang="fr-FR" dirty="0" smtClean="0"/>
              <a:t/>
            </a:r>
            <a:br>
              <a:rPr lang="fr-FR" dirty="0" smtClean="0"/>
            </a:br>
            <a:r>
              <a:rPr lang="fr-FR" sz="2000" dirty="0" smtClean="0"/>
              <a:t>REGLE HSE GROUPE (CR-GR-HSE-302)</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68206" y="3501008"/>
            <a:ext cx="10380608" cy="1944216"/>
          </a:xfrm>
        </p:spPr>
        <p:txBody>
          <a:bodyPr/>
          <a:lstStyle/>
          <a:p>
            <a:endParaRPr lang="en-US" dirty="0" smtClean="0"/>
          </a:p>
          <a:p>
            <a:pPr>
              <a:spcAft>
                <a:spcPts val="600"/>
              </a:spcAft>
            </a:pPr>
            <a:r>
              <a:rPr lang="en-GB" b="1" i="1" dirty="0" smtClean="0"/>
              <a:t>SYNTHÈSE</a:t>
            </a:r>
          </a:p>
          <a:p>
            <a:pPr algn="just"/>
            <a:r>
              <a:rPr lang="fr-FR" sz="1600" dirty="0"/>
              <a:t>Cette règle définit les exigences HSE en matière de changements dans les installations, des conditions ou procédures opératoires, de l’organisation.</a:t>
            </a:r>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836712"/>
            <a:ext cx="5904657" cy="5184576"/>
          </a:xfrm>
          <a:solidFill>
            <a:schemeClr val="bg1">
              <a:alpha val="44000"/>
            </a:schemeClr>
          </a:solidFill>
        </p:spPr>
        <p:txBody>
          <a:bodyPr/>
          <a:lstStyle/>
          <a:p>
            <a:pPr algn="just">
              <a:spcAft>
                <a:spcPts val="900"/>
              </a:spcAft>
            </a:pPr>
            <a:r>
              <a:rPr lang="fr-FR" b="1" dirty="0"/>
              <a:t>Objet : </a:t>
            </a:r>
            <a:r>
              <a:rPr lang="fr-FR" dirty="0"/>
              <a:t>Exigences HSE de gestion des risques dus à des </a:t>
            </a:r>
            <a:r>
              <a:rPr lang="fr-FR" u="sng" dirty="0"/>
              <a:t>changements permanents, temporaires ou urgents</a:t>
            </a:r>
            <a:r>
              <a:rPr lang="fr-FR" dirty="0"/>
              <a:t> effectués dans les installations. </a:t>
            </a:r>
          </a:p>
          <a:p>
            <a:pPr marL="0" indent="0" algn="just">
              <a:spcAft>
                <a:spcPts val="1200"/>
              </a:spcAft>
              <a:buNone/>
            </a:pPr>
            <a:r>
              <a:rPr lang="fr-FR" dirty="0"/>
              <a:t>        La règle complète les exigences de la Règle d'or 11.</a:t>
            </a:r>
          </a:p>
          <a:p>
            <a:pPr algn="just"/>
            <a:r>
              <a:rPr lang="fr-FR" b="1" dirty="0"/>
              <a:t>Champ d’application : </a:t>
            </a:r>
            <a:r>
              <a:rPr lang="fr-FR" dirty="0"/>
              <a:t>Toutes entités et filiales opérant une installation à risques majeurs :</a:t>
            </a:r>
          </a:p>
          <a:p>
            <a:pPr marL="690563" indent="-344488" algn="just">
              <a:buFont typeface="Wingdings" panose="05000000000000000000" pitchFamily="2" charset="2"/>
              <a:buChar char="§"/>
            </a:pPr>
            <a:r>
              <a:rPr lang="fr-FR" dirty="0"/>
              <a:t>Seveso seuil bas (réglementairement soumise ou </a:t>
            </a:r>
            <a:r>
              <a:rPr lang="fr-FR" dirty="0" smtClean="0"/>
              <a:t>pas) </a:t>
            </a:r>
            <a:r>
              <a:rPr lang="fr-FR" dirty="0"/>
              <a:t>;</a:t>
            </a:r>
          </a:p>
          <a:p>
            <a:pPr marL="690563" indent="-344488" algn="just">
              <a:buFont typeface="Wingdings" panose="05000000000000000000" pitchFamily="2" charset="2"/>
              <a:buChar char="§"/>
            </a:pPr>
            <a:r>
              <a:rPr lang="fr-FR" dirty="0" smtClean="0"/>
              <a:t>installations </a:t>
            </a:r>
            <a:r>
              <a:rPr lang="fr-FR" dirty="0"/>
              <a:t>pétrolières et gazières en </a:t>
            </a:r>
            <a:r>
              <a:rPr lang="fr-FR" dirty="0" smtClean="0"/>
              <a:t>mer ;</a:t>
            </a:r>
          </a:p>
          <a:p>
            <a:pPr marL="690563" indent="-344488" algn="just">
              <a:buFont typeface="Wingdings" panose="05000000000000000000" pitchFamily="2" charset="2"/>
              <a:buChar char="§"/>
            </a:pPr>
            <a:r>
              <a:rPr lang="fr-FR" dirty="0" smtClean="0"/>
              <a:t>puits </a:t>
            </a:r>
            <a:r>
              <a:rPr lang="fr-FR" dirty="0"/>
              <a:t>et installations associées </a:t>
            </a:r>
            <a:r>
              <a:rPr lang="fr-FR" dirty="0" smtClean="0"/>
              <a:t>et les </a:t>
            </a:r>
            <a:r>
              <a:rPr lang="fr-FR" dirty="0"/>
              <a:t>pipelines</a:t>
            </a:r>
            <a:r>
              <a:rPr lang="fr-FR" dirty="0" smtClean="0"/>
              <a:t>.</a:t>
            </a:r>
            <a:endParaRPr lang="fr-FR" sz="1200" dirty="0"/>
          </a:p>
          <a:p>
            <a:pPr algn="just">
              <a:spcBef>
                <a:spcPts val="900"/>
              </a:spcBef>
              <a:spcAft>
                <a:spcPts val="300"/>
              </a:spcAft>
            </a:pPr>
            <a:r>
              <a:rPr lang="fr-FR" b="1" dirty="0" smtClean="0"/>
              <a:t>Remplace :</a:t>
            </a:r>
            <a:r>
              <a:rPr lang="fr-FR" dirty="0" smtClean="0"/>
              <a:t> CR EP HSE 022 et CR RC HSE 150 	</a:t>
            </a:r>
          </a:p>
          <a:p>
            <a:pPr marL="628650" algn="just">
              <a:spcAft>
                <a:spcPts val="600"/>
              </a:spcAft>
              <a:buFont typeface="Wingdings" panose="05000000000000000000" pitchFamily="2" charset="2"/>
              <a:buChar char="Ø"/>
            </a:pPr>
            <a:r>
              <a:rPr lang="fr-FR" dirty="0">
                <a:solidFill>
                  <a:schemeClr val="tx1"/>
                </a:solidFill>
              </a:rPr>
              <a:t>P</a:t>
            </a:r>
            <a:r>
              <a:rPr lang="fr-FR" dirty="0" smtClean="0">
                <a:solidFill>
                  <a:schemeClr val="tx1"/>
                </a:solidFill>
              </a:rPr>
              <a:t>as de règle Groupe, MS, GRP à ce jour</a:t>
            </a:r>
          </a:p>
          <a:p>
            <a:pPr algn="just">
              <a:spcBef>
                <a:spcPts val="900"/>
              </a:spcBef>
              <a:spcAft>
                <a:spcPts val="600"/>
              </a:spcAft>
            </a:pPr>
            <a:r>
              <a:rPr lang="fr-FR" b="1" u="sng" dirty="0" smtClean="0">
                <a:solidFill>
                  <a:schemeClr val="tx1"/>
                </a:solidFill>
              </a:rPr>
              <a:t>Nouvelle règle à déployer pour les branches MS et GRP</a:t>
            </a:r>
            <a:r>
              <a:rPr lang="fr-FR" b="1" dirty="0" smtClean="0">
                <a:solidFill>
                  <a:schemeClr val="tx1"/>
                </a:solidFill>
              </a:rPr>
              <a:t> </a:t>
            </a:r>
          </a:p>
          <a:p>
            <a:pPr algn="just">
              <a:spcBef>
                <a:spcPts val="900"/>
              </a:spcBef>
              <a:spcAft>
                <a:spcPts val="600"/>
              </a:spcAft>
            </a:pPr>
            <a:r>
              <a:rPr lang="fr-FR" b="1" dirty="0" smtClean="0"/>
              <a:t>Contribution : </a:t>
            </a:r>
            <a:r>
              <a:rPr lang="fr-FR" dirty="0" smtClean="0"/>
              <a:t>10 % de nos </a:t>
            </a:r>
            <a:r>
              <a:rPr lang="fr-FR" i="1" dirty="0" smtClean="0"/>
              <a:t>Process Safety Events </a:t>
            </a:r>
            <a:r>
              <a:rPr lang="fr-FR" dirty="0" smtClean="0"/>
              <a:t>dus à un MOC défaillant en tant que cause immédiate </a:t>
            </a:r>
          </a:p>
          <a:p>
            <a:pPr algn="just">
              <a:spcBef>
                <a:spcPts val="900"/>
              </a:spcBef>
              <a:spcAft>
                <a:spcPts val="600"/>
              </a:spcAft>
            </a:pPr>
            <a:r>
              <a:rPr lang="fr-FR" b="1" dirty="0" smtClean="0"/>
              <a:t>Date de publication dans REFLEX : </a:t>
            </a:r>
            <a:r>
              <a:rPr lang="fr-FR" dirty="0" smtClean="0"/>
              <a:t>22/07/2019</a:t>
            </a:r>
          </a:p>
          <a:p>
            <a:pPr algn="just">
              <a:spcBef>
                <a:spcPts val="900"/>
              </a:spcBef>
              <a:spcAft>
                <a:spcPts val="600"/>
              </a:spcAft>
            </a:pPr>
            <a:r>
              <a:rPr lang="fr-FR" b="1" dirty="0" smtClean="0"/>
              <a:t>Date d’application : </a:t>
            </a:r>
            <a:r>
              <a:rPr lang="fr-FR" dirty="0" smtClean="0"/>
              <a:t>6 mois après publication </a:t>
            </a:r>
          </a:p>
          <a:p>
            <a:pPr marL="346075" indent="0" algn="just">
              <a:buNone/>
            </a:pPr>
            <a:endParaRPr lang="fr-FR" dirty="0" smtClean="0"/>
          </a:p>
        </p:txBody>
      </p:sp>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FR" dirty="0" smtClean="0"/>
              <a:t>ARTICULATION DES EXIGENCES</a:t>
            </a:r>
            <a:endParaRPr lang="fr-FR" dirty="0"/>
          </a:p>
        </p:txBody>
      </p:sp>
      <p:graphicFrame>
        <p:nvGraphicFramePr>
          <p:cNvPr id="8" name="Diagramme 7"/>
          <p:cNvGraphicFramePr/>
          <p:nvPr>
            <p:extLst>
              <p:ext uri="{D42A27DB-BD31-4B8C-83A1-F6EECF244321}">
                <p14:modId xmlns:p14="http://schemas.microsoft.com/office/powerpoint/2010/main" val="1921390027"/>
              </p:ext>
            </p:extLst>
          </p:nvPr>
        </p:nvGraphicFramePr>
        <p:xfrm>
          <a:off x="747976" y="3212976"/>
          <a:ext cx="10604608" cy="2880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 de texte 2"/>
          <p:cNvSpPr txBox="1">
            <a:spLocks noChangeArrowheads="1"/>
          </p:cNvSpPr>
          <p:nvPr/>
        </p:nvSpPr>
        <p:spPr bwMode="auto">
          <a:xfrm>
            <a:off x="2207568" y="1259729"/>
            <a:ext cx="7416824" cy="149117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lnSpc>
                <a:spcPct val="115000"/>
              </a:lnSpc>
              <a:spcAft>
                <a:spcPts val="600"/>
              </a:spcAft>
            </a:pPr>
            <a:r>
              <a:rPr lang="fr-FR" sz="2400" b="1" u="sng" dirty="0" smtClean="0">
                <a:solidFill>
                  <a:srgbClr val="FF0000"/>
                </a:solidFill>
                <a:effectLst/>
                <a:latin typeface="+mn-lt"/>
                <a:ea typeface="Calibri" panose="020F0502020204030204" pitchFamily="34" charset="0"/>
                <a:cs typeface="Arial" panose="020B0604020202020204" pitchFamily="34" charset="0"/>
              </a:rPr>
              <a:t>Processus MOC</a:t>
            </a:r>
            <a:endParaRPr lang="fr-FR" sz="1600" b="1" dirty="0" smtClean="0">
              <a:solidFill>
                <a:srgbClr val="FF0000"/>
              </a:solidFill>
              <a:latin typeface="+mn-lt"/>
              <a:ea typeface="Calibri" panose="020F0502020204030204" pitchFamily="34" charset="0"/>
              <a:cs typeface="Arial" panose="020B0604020202020204" pitchFamily="34" charset="0"/>
            </a:endParaRPr>
          </a:p>
          <a:p>
            <a:pPr marL="342900" indent="-342900" algn="l">
              <a:lnSpc>
                <a:spcPct val="115000"/>
              </a:lnSpc>
              <a:spcAft>
                <a:spcPts val="600"/>
              </a:spcAft>
              <a:buFont typeface="Wingdings" panose="05000000000000000000" pitchFamily="2" charset="2"/>
              <a:buChar char="§"/>
            </a:pPr>
            <a:r>
              <a:rPr lang="fr-FR" sz="1400" dirty="0" smtClean="0">
                <a:solidFill>
                  <a:srgbClr val="000000"/>
                </a:solidFill>
                <a:effectLst/>
                <a:latin typeface="+mn-lt"/>
                <a:ea typeface="Calibri" panose="020F0502020204030204" pitchFamily="34" charset="0"/>
                <a:cs typeface="Arial" panose="020B0604020202020204" pitchFamily="34" charset="0"/>
              </a:rPr>
              <a:t>Un Processus MOC est mis en œuvre.</a:t>
            </a:r>
          </a:p>
          <a:p>
            <a:pPr marL="342900" indent="-342900" algn="l">
              <a:lnSpc>
                <a:spcPct val="115000"/>
              </a:lnSpc>
              <a:spcAft>
                <a:spcPts val="600"/>
              </a:spcAft>
              <a:buFont typeface="Wingdings" panose="05000000000000000000" pitchFamily="2" charset="2"/>
              <a:buChar char="§"/>
            </a:pPr>
            <a:r>
              <a:rPr lang="fr-FR" sz="1400" dirty="0" smtClean="0">
                <a:solidFill>
                  <a:srgbClr val="000000"/>
                </a:solidFill>
                <a:latin typeface="+mn-lt"/>
                <a:ea typeface="Calibri" panose="020F0502020204030204" pitchFamily="34" charset="0"/>
                <a:cs typeface="Arial" panose="020B0604020202020204" pitchFamily="34" charset="0"/>
              </a:rPr>
              <a:t>Il est décrit dans une procédure (étapes, tâches et responsabilités, approbations, etc.)</a:t>
            </a:r>
          </a:p>
          <a:p>
            <a:pPr marL="342900" indent="-342900" algn="l">
              <a:lnSpc>
                <a:spcPct val="115000"/>
              </a:lnSpc>
              <a:spcAft>
                <a:spcPts val="600"/>
              </a:spcAft>
              <a:buFont typeface="Wingdings" panose="05000000000000000000" pitchFamily="2" charset="2"/>
              <a:buChar char="§"/>
            </a:pPr>
            <a:r>
              <a:rPr lang="fr-FR" sz="1400" dirty="0" smtClean="0">
                <a:solidFill>
                  <a:srgbClr val="000000"/>
                </a:solidFill>
                <a:latin typeface="+mn-lt"/>
                <a:ea typeface="Calibri" panose="020F0502020204030204" pitchFamily="34" charset="0"/>
                <a:cs typeface="Arial" panose="020B0604020202020204" pitchFamily="34" charset="0"/>
              </a:rPr>
              <a:t>Une fonction est désignée pour coordonner les demandes de changement.</a:t>
            </a:r>
          </a:p>
        </p:txBody>
      </p:sp>
      <p:sp>
        <p:nvSpPr>
          <p:cNvPr id="11" name="Rectangle à coins arrondis 10"/>
          <p:cNvSpPr/>
          <p:nvPr/>
        </p:nvSpPr>
        <p:spPr>
          <a:xfrm>
            <a:off x="335360" y="1052736"/>
            <a:ext cx="11089232" cy="51845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2"/>
          <p:cNvSpPr txBox="1"/>
          <p:nvPr/>
        </p:nvSpPr>
        <p:spPr>
          <a:xfrm>
            <a:off x="8400256" y="480451"/>
            <a:ext cx="3672408"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3666927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Processus </a:t>
            </a:r>
            <a:r>
              <a:rPr lang="en-GB" i="1" dirty="0" smtClean="0"/>
              <a:t>MOC</a:t>
            </a:r>
            <a:endParaRPr lang="en-GB" i="1" dirty="0"/>
          </a:p>
        </p:txBody>
      </p:sp>
      <p:sp>
        <p:nvSpPr>
          <p:cNvPr id="7" name="Espace réservé du texte 1"/>
          <p:cNvSpPr txBox="1">
            <a:spLocks/>
          </p:cNvSpPr>
          <p:nvPr/>
        </p:nvSpPr>
        <p:spPr>
          <a:xfrm>
            <a:off x="407368" y="790280"/>
            <a:ext cx="11325290" cy="43669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Processus </a:t>
            </a:r>
            <a:r>
              <a:rPr lang="fr-FR" i="1" u="sng" dirty="0" smtClean="0">
                <a:solidFill>
                  <a:schemeClr val="tx1"/>
                </a:solidFill>
              </a:rPr>
              <a:t>MOC</a:t>
            </a:r>
            <a:r>
              <a:rPr lang="fr-FR" u="sng" dirty="0" smtClean="0">
                <a:solidFill>
                  <a:schemeClr val="tx1"/>
                </a:solidFill>
              </a:rPr>
              <a:t> (Exigence 3.1.1)</a:t>
            </a:r>
            <a:endParaRPr lang="fr-FR" u="sng" dirty="0">
              <a:solidFill>
                <a:schemeClr val="tx1"/>
              </a:solidFill>
            </a:endParaRPr>
          </a:p>
          <a:p>
            <a:pPr marL="0" indent="0" algn="just">
              <a:spcBef>
                <a:spcPts val="600"/>
              </a:spcBef>
              <a:spcAft>
                <a:spcPts val="600"/>
              </a:spcAft>
            </a:pPr>
            <a:r>
              <a:rPr lang="fr-FR" sz="1600" b="0" dirty="0">
                <a:solidFill>
                  <a:schemeClr val="tx1"/>
                </a:solidFill>
              </a:rPr>
              <a:t>Un processus est mis en œuvre pour gérer les changements permanents, temporaires ou des changements urgents qui présentent un impact potentiel sur le niveau de risque HSE et qui concernent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installations (ex. : équipements, procédés, technologies, matériaux, seuls/paramètres de sécurité)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conditions opératoires et procédures opératoires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l’organisation</a:t>
            </a:r>
            <a:r>
              <a:rPr lang="fr-FR" sz="1400" b="0" dirty="0">
                <a:solidFill>
                  <a:prstClr val="black"/>
                </a:solidFill>
                <a:ea typeface="+mn-ea"/>
                <a:cs typeface="+mn-cs"/>
              </a:rPr>
              <a:t>, y compris le personnel d’exploitation.</a:t>
            </a:r>
          </a:p>
          <a:p>
            <a:pPr marL="0" indent="0" algn="just">
              <a:spcBef>
                <a:spcPts val="600"/>
              </a:spcBef>
              <a:spcAft>
                <a:spcPts val="600"/>
              </a:spcAft>
            </a:pPr>
            <a:r>
              <a:rPr lang="fr-FR" sz="1600" b="0" dirty="0">
                <a:solidFill>
                  <a:schemeClr val="tx1"/>
                </a:solidFill>
              </a:rPr>
              <a:t>Une fonction est désignée pour coordonner et suivre toutes les demandes de changement de l’entité ou la filiale.</a:t>
            </a:r>
          </a:p>
          <a:p>
            <a:pPr marL="0" indent="0" algn="l">
              <a:spcBef>
                <a:spcPts val="1200"/>
              </a:spcBef>
              <a:spcAft>
                <a:spcPts val="600"/>
              </a:spcAft>
            </a:pPr>
            <a:r>
              <a:rPr lang="fr-FR" sz="1400" b="0" u="sng" dirty="0" smtClean="0">
                <a:solidFill>
                  <a:srgbClr val="FF0000"/>
                </a:solidFill>
              </a:rPr>
              <a:t>Commentaires</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EP </a:t>
            </a:r>
            <a:r>
              <a:rPr lang="fr-FR" sz="1400" b="0" i="1" dirty="0" smtClean="0">
                <a:solidFill>
                  <a:schemeClr val="tx1"/>
                </a:solidFill>
              </a:rPr>
              <a:t>: </a:t>
            </a:r>
            <a:r>
              <a:rPr lang="fr-FR" sz="1400" b="0" i="1" dirty="0">
                <a:solidFill>
                  <a:schemeClr val="tx1"/>
                </a:solidFill>
              </a:rPr>
              <a:t>Fonction de Coordinateur MOC pas explicitement requis par la règle </a:t>
            </a:r>
            <a:r>
              <a:rPr lang="fr-FR" sz="1400" b="0" i="1" dirty="0" smtClean="0">
                <a:solidFill>
                  <a:schemeClr val="tx1"/>
                </a:solidFill>
              </a:rPr>
              <a:t>actuelle</a:t>
            </a:r>
            <a:r>
              <a:rPr lang="fr-FR" sz="1400" b="0" i="1" dirty="0">
                <a:solidFill>
                  <a:schemeClr val="tx1"/>
                </a:solidFill>
              </a:rPr>
              <a:t>.</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RC : </a:t>
            </a:r>
            <a:r>
              <a:rPr lang="fr-FR" sz="1400" b="0" i="1" dirty="0">
                <a:solidFill>
                  <a:schemeClr val="tx1"/>
                </a:solidFill>
              </a:rPr>
              <a:t>Les changements organisationnels entrent dans le champ de la nouvelle règle.</a:t>
            </a:r>
          </a:p>
          <a:p>
            <a:pPr marL="0" indent="0" algn="l">
              <a:spcBef>
                <a:spcPts val="600"/>
              </a:spcBef>
              <a:spcAft>
                <a:spcPts val="600"/>
              </a:spcAft>
            </a:pPr>
            <a:endParaRPr lang="fr-FR" sz="1400" b="0" i="1" dirty="0" smtClean="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smtClean="0"/>
              <a:t> </a:t>
            </a:r>
            <a:endParaRPr lang="fr-FR" dirty="0"/>
          </a:p>
        </p:txBody>
      </p: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Processus </a:t>
            </a:r>
            <a:r>
              <a:rPr lang="en-GB" i="1" dirty="0" smtClean="0"/>
              <a:t>MOC</a:t>
            </a:r>
            <a:endParaRPr lang="en-GB" i="1" dirty="0"/>
          </a:p>
        </p:txBody>
      </p:sp>
      <p:sp>
        <p:nvSpPr>
          <p:cNvPr id="7" name="Espace réservé du texte 1"/>
          <p:cNvSpPr txBox="1">
            <a:spLocks/>
          </p:cNvSpPr>
          <p:nvPr/>
        </p:nvSpPr>
        <p:spPr>
          <a:xfrm>
            <a:off x="441301" y="764704"/>
            <a:ext cx="11325290" cy="511256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Contenu </a:t>
            </a:r>
            <a:r>
              <a:rPr lang="fr-FR" u="sng" dirty="0">
                <a:solidFill>
                  <a:schemeClr val="tx1"/>
                </a:solidFill>
              </a:rPr>
              <a:t>minimum de la procédure </a:t>
            </a:r>
            <a:r>
              <a:rPr lang="fr-FR" i="1" u="sng" dirty="0" smtClean="0">
                <a:solidFill>
                  <a:schemeClr val="tx1"/>
                </a:solidFill>
              </a:rPr>
              <a:t>MOC</a:t>
            </a:r>
            <a:r>
              <a:rPr lang="fr-FR" u="sng" dirty="0" smtClean="0">
                <a:solidFill>
                  <a:schemeClr val="tx1"/>
                </a:solidFill>
              </a:rPr>
              <a:t> (</a:t>
            </a:r>
            <a:r>
              <a:rPr lang="fr-FR" u="sng" dirty="0">
                <a:solidFill>
                  <a:schemeClr val="tx1"/>
                </a:solidFill>
              </a:rPr>
              <a:t>Exigence </a:t>
            </a:r>
            <a:r>
              <a:rPr lang="fr-FR" u="sng" dirty="0" smtClean="0">
                <a:solidFill>
                  <a:schemeClr val="tx1"/>
                </a:solidFill>
              </a:rPr>
              <a:t>3.1.2)</a:t>
            </a:r>
            <a:endParaRPr lang="fr-FR" u="sng" dirty="0">
              <a:solidFill>
                <a:schemeClr val="tx1"/>
              </a:solidFill>
            </a:endParaRPr>
          </a:p>
          <a:p>
            <a:pPr marL="0" indent="0" algn="just">
              <a:spcAft>
                <a:spcPts val="600"/>
              </a:spcAft>
            </a:pPr>
            <a:r>
              <a:rPr lang="fr-FR" sz="1600" b="0" dirty="0">
                <a:solidFill>
                  <a:schemeClr val="tx1"/>
                </a:solidFill>
              </a:rPr>
              <a:t>L’entité décrit le processus MOC dans une procédure qui traite au minimum les aspects suivants </a:t>
            </a:r>
            <a:r>
              <a:rPr lang="fr-FR" sz="1600" b="0" dirty="0" smtClean="0">
                <a:solidFill>
                  <a:schemeClr val="tx1"/>
                </a:solidFill>
              </a:rPr>
              <a:t>:</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coordination du processus MOC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étapes d’approbation du changement (planification, coordination, contrôle, etc.)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liste des changements typiques soumis au processus MOC et les changements à l’identique non couverts par ce processus;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tâches de chaque acteur impliqué dans le processus MOC (ex. : initiateur, membres de l’équipe d’appréciation, autorité d’approbation, le leader de la revue de démarrage [Pre-Start Up Safety Review : PSSR])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formation nécessaire à la mise en œuvre du processus ;</a:t>
            </a:r>
          </a:p>
          <a:p>
            <a:pPr marL="285750" indent="-285750" algn="just">
              <a:spcBef>
                <a:spcPts val="300"/>
              </a:spcBef>
              <a:spcAft>
                <a:spcPts val="600"/>
              </a:spcAft>
              <a:buFont typeface="Arial" panose="020B0604020202020204" pitchFamily="34" charset="0"/>
              <a:buChar char="•"/>
            </a:pPr>
            <a:r>
              <a:rPr lang="fr-FR" sz="1400" b="0" dirty="0" smtClean="0">
                <a:solidFill>
                  <a:prstClr val="black"/>
                </a:solidFill>
                <a:ea typeface="+mn-ea"/>
                <a:cs typeface="+mn-cs"/>
              </a:rPr>
              <a:t>l’évaluation </a:t>
            </a:r>
            <a:r>
              <a:rPr lang="fr-FR" sz="1400" b="0" dirty="0">
                <a:solidFill>
                  <a:prstClr val="black"/>
                </a:solidFill>
                <a:ea typeface="+mn-ea"/>
                <a:cs typeface="+mn-cs"/>
              </a:rPr>
              <a:t>du processus MOC.</a:t>
            </a:r>
          </a:p>
          <a:p>
            <a:pPr marL="0" indent="0" algn="l">
              <a:spcBef>
                <a:spcPts val="1200"/>
              </a:spcBef>
              <a:spcAft>
                <a:spcPts val="600"/>
              </a:spcAft>
            </a:pPr>
            <a:r>
              <a:rPr lang="fr-FR" sz="1400" b="0" u="sng" dirty="0">
                <a:solidFill>
                  <a:srgbClr val="FF0000"/>
                </a:solidFill>
              </a:rPr>
              <a:t>Commentaires</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EP : </a:t>
            </a:r>
            <a:r>
              <a:rPr lang="fr-FR" sz="1400" b="0" i="1" dirty="0" smtClean="0">
                <a:solidFill>
                  <a:schemeClr val="tx1"/>
                </a:solidFill>
              </a:rPr>
              <a:t>Exigence de rédaction d’une procédure.</a:t>
            </a:r>
            <a:endParaRPr lang="fr-FR" sz="1400" b="0" i="1" dirty="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a:solidFill>
                  <a:schemeClr val="tx1"/>
                </a:solidFill>
              </a:rPr>
              <a:t>RC : </a:t>
            </a:r>
            <a:r>
              <a:rPr lang="fr-FR" sz="1400" b="0" i="1" dirty="0" smtClean="0">
                <a:solidFill>
                  <a:schemeClr val="tx1"/>
                </a:solidFill>
              </a:rPr>
              <a:t>Contenu minimum de la procédure à respecter.</a:t>
            </a:r>
            <a:endParaRPr lang="fr-FR" sz="1400" b="0" i="1" dirty="0">
              <a:solidFill>
                <a:schemeClr val="tx1"/>
              </a:solidFill>
            </a:endParaRPr>
          </a:p>
          <a:p>
            <a:pPr marL="0" indent="0" algn="l">
              <a:spcAft>
                <a:spcPts val="600"/>
              </a:spcAft>
            </a:pPr>
            <a:endParaRPr lang="en-US" sz="1400" b="0" u="sng" dirty="0">
              <a:solidFill>
                <a:srgbClr val="FF0000"/>
              </a:solidFill>
            </a:endParaRPr>
          </a:p>
        </p:txBody>
      </p:sp>
    </p:spTree>
    <p:extLst>
      <p:ext uri="{BB962C8B-B14F-4D97-AF65-F5344CB8AC3E}">
        <p14:creationId xmlns:p14="http://schemas.microsoft.com/office/powerpoint/2010/main" val="2956269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Appréciation du changement</a:t>
            </a:r>
            <a:endParaRPr lang="en-GB" dirty="0"/>
          </a:p>
        </p:txBody>
      </p:sp>
      <p:sp>
        <p:nvSpPr>
          <p:cNvPr id="9" name="TextBox 8"/>
          <p:cNvSpPr txBox="1"/>
          <p:nvPr/>
        </p:nvSpPr>
        <p:spPr>
          <a:xfrm>
            <a:off x="407418" y="620688"/>
            <a:ext cx="11320840" cy="2408352"/>
          </a:xfrm>
          <a:prstGeom prst="rect">
            <a:avLst/>
          </a:prstGeom>
          <a:noFill/>
        </p:spPr>
        <p:txBody>
          <a:bodyPr wrap="square" rtlCol="0">
            <a:spAutoFit/>
          </a:bodyPr>
          <a:lstStyle/>
          <a:p>
            <a:pPr algn="l">
              <a:spcAft>
                <a:spcPts val="900"/>
              </a:spcAft>
            </a:pPr>
            <a:r>
              <a:rPr lang="fr-FR" sz="2000" b="1" u="sng" dirty="0">
                <a:solidFill>
                  <a:schemeClr val="tx1"/>
                </a:solidFill>
                <a:latin typeface="+mj-lt"/>
              </a:rPr>
              <a:t>I</a:t>
            </a:r>
            <a:r>
              <a:rPr lang="fr-FR" sz="2000" b="1" u="sng" dirty="0" smtClean="0">
                <a:solidFill>
                  <a:schemeClr val="tx1"/>
                </a:solidFill>
                <a:latin typeface="+mj-lt"/>
              </a:rPr>
              <a:t>nitiation du changement (Exigence 3.2.1)</a:t>
            </a:r>
            <a:endParaRPr lang="fr-FR" sz="2000" b="1" u="sng" dirty="0">
              <a:solidFill>
                <a:schemeClr val="tx1"/>
              </a:solidFill>
              <a:latin typeface="+mj-lt"/>
            </a:endParaRPr>
          </a:p>
          <a:p>
            <a:pPr algn="just">
              <a:spcAft>
                <a:spcPts val="600"/>
              </a:spcAft>
            </a:pPr>
            <a:r>
              <a:rPr lang="fr-FR" sz="1600" dirty="0" smtClean="0">
                <a:solidFill>
                  <a:schemeClr val="tx1"/>
                </a:solidFill>
                <a:latin typeface="+mj-lt"/>
              </a:rPr>
              <a:t>La demande de changement, y compris sa justification, est formellement consignée et documentée afin que ses objectifs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restent </a:t>
            </a:r>
            <a:r>
              <a:rPr lang="fr-FR" sz="1400" dirty="0">
                <a:solidFill>
                  <a:prstClr val="black"/>
                </a:solidFill>
                <a:latin typeface="+mj-lt"/>
                <a:ea typeface="+mn-ea"/>
                <a:cs typeface="+mn-cs"/>
              </a:rPr>
              <a:t>clairs durant les phases d’évaluation et de mise en œuvre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soient </a:t>
            </a:r>
            <a:r>
              <a:rPr lang="fr-FR" sz="1400" dirty="0">
                <a:solidFill>
                  <a:prstClr val="black"/>
                </a:solidFill>
                <a:latin typeface="+mj-lt"/>
                <a:ea typeface="+mn-ea"/>
                <a:cs typeface="+mn-cs"/>
              </a:rPr>
              <a:t>communiqués aux parties concernées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restent </a:t>
            </a:r>
            <a:r>
              <a:rPr lang="fr-FR" sz="1400" dirty="0">
                <a:solidFill>
                  <a:prstClr val="black"/>
                </a:solidFill>
                <a:latin typeface="+mj-lt"/>
                <a:ea typeface="+mn-ea"/>
                <a:cs typeface="+mn-cs"/>
              </a:rPr>
              <a:t>toujours traçables après la réalisation du changement.</a:t>
            </a:r>
          </a:p>
          <a:p>
            <a:pPr algn="l">
              <a:spcBef>
                <a:spcPts val="1200"/>
              </a:spcBef>
              <a:spcAft>
                <a:spcPts val="600"/>
              </a:spcAft>
            </a:pPr>
            <a:r>
              <a:rPr lang="fr-FR" sz="1400" u="sng" dirty="0" smtClean="0">
                <a:solidFill>
                  <a:srgbClr val="FF0000"/>
                </a:solidFill>
                <a:latin typeface="+mj-lt"/>
              </a:rPr>
              <a:t>Pas de changement</a:t>
            </a:r>
          </a:p>
          <a:p>
            <a:endParaRPr lang="fr-FR" sz="1600" dirty="0">
              <a:solidFill>
                <a:schemeClr val="tx1"/>
              </a:solidFill>
              <a:latin typeface="+mj-lt"/>
            </a:endParaRPr>
          </a:p>
        </p:txBody>
      </p:sp>
      <p:sp>
        <p:nvSpPr>
          <p:cNvPr id="6" name="TextBox 5"/>
          <p:cNvSpPr txBox="1"/>
          <p:nvPr/>
        </p:nvSpPr>
        <p:spPr>
          <a:xfrm>
            <a:off x="399406" y="3239731"/>
            <a:ext cx="11320840" cy="3062377"/>
          </a:xfrm>
          <a:prstGeom prst="rect">
            <a:avLst/>
          </a:prstGeom>
          <a:noFill/>
        </p:spPr>
        <p:txBody>
          <a:bodyPr wrap="square" rtlCol="0">
            <a:spAutoFit/>
          </a:bodyPr>
          <a:lstStyle/>
          <a:p>
            <a:pPr algn="l">
              <a:spcAft>
                <a:spcPts val="900"/>
              </a:spcAft>
            </a:pPr>
            <a:r>
              <a:rPr lang="fr-FR" sz="2000" b="1" u="sng" dirty="0" smtClean="0">
                <a:solidFill>
                  <a:schemeClr val="tx1"/>
                </a:solidFill>
                <a:latin typeface="+mj-lt"/>
              </a:rPr>
              <a:t>Appréciation du changement y compris des risques et des impacts (Exigence 3.2.2)</a:t>
            </a:r>
            <a:endParaRPr lang="fr-FR" sz="2000" b="1" u="sng" dirty="0">
              <a:solidFill>
                <a:schemeClr val="tx1"/>
              </a:solidFill>
              <a:latin typeface="+mj-lt"/>
            </a:endParaRPr>
          </a:p>
          <a:p>
            <a:pPr algn="just">
              <a:spcBef>
                <a:spcPts val="600"/>
              </a:spcBef>
              <a:spcAft>
                <a:spcPts val="600"/>
              </a:spcAft>
            </a:pPr>
            <a:r>
              <a:rPr lang="fr-FR" sz="1600" dirty="0" smtClean="0">
                <a:solidFill>
                  <a:schemeClr val="tx1"/>
                </a:solidFill>
                <a:latin typeface="+mj-lt"/>
              </a:rPr>
              <a:t>L'appréciation du changement inclut l’évaluation des impacts et des risques HSE du changement. Cette évaluation implique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la fonction en charge des aspects HSE ainsi que les représentants des disciplines appropriées en fonction de la nature du changement (ex. : inspection, maintenance, exploitation, engineering)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d’autres parties impactées ou influencées par le changement ;</a:t>
            </a:r>
          </a:p>
          <a:p>
            <a:pPr marL="285750" indent="-285750" algn="just">
              <a:spcBef>
                <a:spcPts val="300"/>
              </a:spcBef>
              <a:spcAft>
                <a:spcPts val="300"/>
              </a:spcAft>
              <a:buFont typeface="Arial" panose="020B0604020202020204" pitchFamily="34" charset="0"/>
              <a:buChar char="•"/>
            </a:pPr>
            <a:r>
              <a:rPr lang="fr-FR" sz="1400" dirty="0" smtClean="0">
                <a:solidFill>
                  <a:prstClr val="black"/>
                </a:solidFill>
                <a:latin typeface="+mj-lt"/>
                <a:ea typeface="+mn-ea"/>
                <a:cs typeface="+mn-cs"/>
              </a:rPr>
              <a:t>l’identification des dispositions réglementaires, standards et de REX applicables.</a:t>
            </a:r>
          </a:p>
          <a:p>
            <a:pPr algn="just">
              <a:spcBef>
                <a:spcPts val="600"/>
              </a:spcBef>
              <a:spcAft>
                <a:spcPts val="600"/>
              </a:spcAft>
            </a:pPr>
            <a:r>
              <a:rPr lang="fr-CH" sz="1600" dirty="0">
                <a:solidFill>
                  <a:schemeClr val="tx1"/>
                </a:solidFill>
                <a:latin typeface="+mj-lt"/>
              </a:rPr>
              <a:t>Le cas échéant, les impacts et les risques HSE sont traités à travers la définition de mesures de contrôle. </a:t>
            </a:r>
            <a:endParaRPr lang="fr-FR" sz="1600" dirty="0">
              <a:solidFill>
                <a:schemeClr val="tx1"/>
              </a:solidFill>
              <a:latin typeface="+mj-lt"/>
            </a:endParaRPr>
          </a:p>
          <a:p>
            <a:pPr algn="l">
              <a:spcBef>
                <a:spcPts val="900"/>
              </a:spcBef>
              <a:spcAft>
                <a:spcPts val="600"/>
              </a:spcAft>
            </a:pPr>
            <a:r>
              <a:rPr lang="fr-FR" sz="1400" u="sng" dirty="0" smtClean="0">
                <a:solidFill>
                  <a:srgbClr val="FF0000"/>
                </a:solidFill>
                <a:latin typeface="+mj-lt"/>
              </a:rPr>
              <a:t>Pas de changement</a:t>
            </a:r>
          </a:p>
          <a:p>
            <a:endParaRPr lang="fr-FR" sz="1600" dirty="0">
              <a:solidFill>
                <a:schemeClr val="tx1"/>
              </a:solidFill>
              <a:latin typeface="+mj-lt"/>
            </a:endParaRPr>
          </a:p>
        </p:txBody>
      </p:sp>
    </p:spTree>
    <p:extLst>
      <p:ext uri="{BB962C8B-B14F-4D97-AF65-F5344CB8AC3E}">
        <p14:creationId xmlns:p14="http://schemas.microsoft.com/office/powerpoint/2010/main" val="3686178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Mise en </a:t>
            </a:r>
            <a:r>
              <a:rPr lang="fr-FR" dirty="0"/>
              <a:t>œuvre </a:t>
            </a:r>
            <a:r>
              <a:rPr lang="en-GB" dirty="0" smtClean="0"/>
              <a:t>du changement</a:t>
            </a:r>
            <a:endParaRPr lang="en-GB" dirty="0"/>
          </a:p>
        </p:txBody>
      </p:sp>
      <p:sp>
        <p:nvSpPr>
          <p:cNvPr id="11" name="Espace réservé du texte 1"/>
          <p:cNvSpPr txBox="1">
            <a:spLocks/>
          </p:cNvSpPr>
          <p:nvPr/>
        </p:nvSpPr>
        <p:spPr>
          <a:xfrm>
            <a:off x="438522" y="620688"/>
            <a:ext cx="11305256" cy="554461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Formation </a:t>
            </a:r>
            <a:r>
              <a:rPr lang="fr-FR" u="sng" dirty="0">
                <a:solidFill>
                  <a:schemeClr val="tx1"/>
                </a:solidFill>
              </a:rPr>
              <a:t>et communication </a:t>
            </a:r>
            <a:r>
              <a:rPr lang="en-GB" u="sng" dirty="0" smtClean="0">
                <a:solidFill>
                  <a:schemeClr val="tx1"/>
                </a:solidFill>
              </a:rPr>
              <a:t>(Exigence 3.3.1)</a:t>
            </a:r>
            <a:endParaRPr lang="fr-FR" u="sng" dirty="0">
              <a:solidFill>
                <a:schemeClr val="tx1"/>
              </a:solidFill>
            </a:endParaRPr>
          </a:p>
          <a:p>
            <a:pPr marL="0" indent="0" algn="just">
              <a:spcAft>
                <a:spcPts val="600"/>
              </a:spcAft>
            </a:pPr>
            <a:r>
              <a:rPr lang="fr-FR" sz="1600" b="0" dirty="0">
                <a:solidFill>
                  <a:schemeClr val="tx1"/>
                </a:solidFill>
              </a:rPr>
              <a:t>Selon les besoins, la formation du personnel (y compris les sous-traitants et les fournisseurs) directement concerné par le changement est définie, planifiée et organisée avant le changement.</a:t>
            </a:r>
          </a:p>
          <a:p>
            <a:pPr marL="0" indent="0" algn="just">
              <a:spcAft>
                <a:spcPts val="600"/>
              </a:spcAft>
            </a:pPr>
            <a:r>
              <a:rPr lang="fr-FR" sz="1600" b="0" dirty="0">
                <a:solidFill>
                  <a:schemeClr val="tx1"/>
                </a:solidFill>
              </a:rPr>
              <a:t>Le personnel et les tiers pouvant être affectés sont informés du changement et des mesures de gestion des risques associées.</a:t>
            </a:r>
          </a:p>
          <a:p>
            <a:pPr marL="0" indent="0" algn="l">
              <a:spcBef>
                <a:spcPts val="300"/>
              </a:spcBef>
              <a:spcAft>
                <a:spcPts val="300"/>
              </a:spcAft>
            </a:pPr>
            <a:r>
              <a:rPr lang="fr-FR" sz="1400" b="0" u="sng" dirty="0" smtClean="0">
                <a:solidFill>
                  <a:srgbClr val="FF0000"/>
                </a:solidFill>
              </a:rPr>
              <a:t>Pas de changement</a:t>
            </a:r>
            <a:endParaRPr lang="fr-FR" sz="1400" b="0" u="sng" dirty="0">
              <a:solidFill>
                <a:srgbClr val="FF0000"/>
              </a:solidFill>
            </a:endParaRPr>
          </a:p>
          <a:p>
            <a:pPr marL="0" indent="0" algn="l">
              <a:spcBef>
                <a:spcPts val="1800"/>
              </a:spcBef>
              <a:spcAft>
                <a:spcPts val="600"/>
              </a:spcAft>
            </a:pPr>
            <a:r>
              <a:rPr lang="fr-FR" u="sng" dirty="0" smtClean="0">
                <a:solidFill>
                  <a:schemeClr val="tx1"/>
                </a:solidFill>
              </a:rPr>
              <a:t>Mise </a:t>
            </a:r>
            <a:r>
              <a:rPr lang="fr-FR" u="sng" dirty="0">
                <a:solidFill>
                  <a:schemeClr val="tx1"/>
                </a:solidFill>
              </a:rPr>
              <a:t>à jour de la </a:t>
            </a:r>
            <a:r>
              <a:rPr lang="fr-FR" u="sng" dirty="0" smtClean="0">
                <a:solidFill>
                  <a:schemeClr val="tx1"/>
                </a:solidFill>
              </a:rPr>
              <a:t>documentation </a:t>
            </a:r>
            <a:r>
              <a:rPr lang="en-GB" u="sng" dirty="0" smtClean="0">
                <a:solidFill>
                  <a:schemeClr val="tx1"/>
                </a:solidFill>
              </a:rPr>
              <a:t>(Exigence 3.3.2)</a:t>
            </a:r>
            <a:endParaRPr lang="fr-FR" u="sng" dirty="0">
              <a:solidFill>
                <a:schemeClr val="tx1"/>
              </a:solidFill>
            </a:endParaRPr>
          </a:p>
          <a:p>
            <a:pPr marL="0" indent="0" algn="just">
              <a:spcAft>
                <a:spcPts val="600"/>
              </a:spcAft>
            </a:pPr>
            <a:r>
              <a:rPr lang="fr-FR" sz="1600" b="0" dirty="0">
                <a:solidFill>
                  <a:schemeClr val="tx1"/>
                </a:solidFill>
              </a:rPr>
              <a:t>Tous les documents impactés par la modification sont mis à jour et disponibles dès que la modification est réalisée</a:t>
            </a:r>
            <a:r>
              <a:rPr lang="fr-FR" sz="1600" b="0" dirty="0" smtClean="0">
                <a:solidFill>
                  <a:schemeClr val="tx1"/>
                </a:solidFill>
              </a:rPr>
              <a:t>.</a:t>
            </a:r>
          </a:p>
          <a:p>
            <a:pPr marL="0" indent="0" algn="l">
              <a:spcBef>
                <a:spcPts val="300"/>
              </a:spcBef>
              <a:spcAft>
                <a:spcPts val="300"/>
              </a:spcAft>
            </a:pPr>
            <a:r>
              <a:rPr lang="fr-FR" sz="1400" b="0" u="sng" dirty="0">
                <a:solidFill>
                  <a:srgbClr val="FF0000"/>
                </a:solidFill>
              </a:rPr>
              <a:t>Pas de </a:t>
            </a:r>
            <a:r>
              <a:rPr lang="fr-FR" sz="1400" b="0" u="sng" dirty="0" smtClean="0">
                <a:solidFill>
                  <a:srgbClr val="FF0000"/>
                </a:solidFill>
              </a:rPr>
              <a:t>changement</a:t>
            </a:r>
            <a:endParaRPr lang="fr-FR" sz="1400" b="0" i="1" dirty="0">
              <a:solidFill>
                <a:schemeClr val="tx1"/>
              </a:solidFill>
            </a:endParaRPr>
          </a:p>
          <a:p>
            <a:pPr marL="0" indent="0" algn="l">
              <a:spcBef>
                <a:spcPts val="1800"/>
              </a:spcBef>
              <a:spcAft>
                <a:spcPts val="600"/>
              </a:spcAft>
            </a:pPr>
            <a:r>
              <a:rPr lang="fr-FR" u="sng" dirty="0" smtClean="0">
                <a:solidFill>
                  <a:schemeClr val="tx1"/>
                </a:solidFill>
              </a:rPr>
              <a:t>Revue </a:t>
            </a:r>
            <a:r>
              <a:rPr lang="fr-FR" u="sng" dirty="0">
                <a:solidFill>
                  <a:schemeClr val="tx1"/>
                </a:solidFill>
              </a:rPr>
              <a:t>de </a:t>
            </a:r>
            <a:r>
              <a:rPr lang="fr-FR" u="sng" dirty="0" smtClean="0">
                <a:solidFill>
                  <a:schemeClr val="tx1"/>
                </a:solidFill>
              </a:rPr>
              <a:t>démarrage </a:t>
            </a:r>
            <a:r>
              <a:rPr lang="en-GB" u="sng" dirty="0" smtClean="0">
                <a:solidFill>
                  <a:schemeClr val="tx1"/>
                </a:solidFill>
              </a:rPr>
              <a:t>(Exigence 3.3.3)</a:t>
            </a:r>
            <a:endParaRPr lang="fr-FR" u="sng" dirty="0">
              <a:solidFill>
                <a:schemeClr val="tx1"/>
              </a:solidFill>
            </a:endParaRPr>
          </a:p>
          <a:p>
            <a:pPr marL="0" indent="0" algn="just">
              <a:spcAft>
                <a:spcPts val="600"/>
              </a:spcAft>
            </a:pPr>
            <a:r>
              <a:rPr lang="fr-FR" sz="1600" b="0" dirty="0">
                <a:solidFill>
                  <a:schemeClr val="tx1"/>
                </a:solidFill>
              </a:rPr>
              <a:t>Avant de redémarrer une installation physiquement modifiée après un changement significatif, une revue de démarrage (PSSR) est effectuée.</a:t>
            </a:r>
          </a:p>
          <a:p>
            <a:pPr marL="0" indent="0" algn="just">
              <a:spcAft>
                <a:spcPts val="600"/>
              </a:spcAft>
            </a:pPr>
            <a:r>
              <a:rPr lang="fr-FR" sz="1600" b="0" dirty="0">
                <a:solidFill>
                  <a:schemeClr val="tx1"/>
                </a:solidFill>
              </a:rPr>
              <a:t>Tous les documents requis pour la mise en service sont mis à disposition pour la PSSR.</a:t>
            </a:r>
          </a:p>
          <a:p>
            <a:pPr marL="0" indent="0" algn="l">
              <a:spcBef>
                <a:spcPts val="300"/>
              </a:spcBef>
              <a:spcAft>
                <a:spcPts val="300"/>
              </a:spcAft>
            </a:pPr>
            <a:r>
              <a:rPr lang="fr-FR" sz="1400" b="0" u="sng" dirty="0" smtClean="0">
                <a:solidFill>
                  <a:srgbClr val="FF0000"/>
                </a:solidFill>
              </a:rPr>
              <a:t>Commentaire</a:t>
            </a:r>
            <a:r>
              <a:rPr lang="fr-FR" sz="1400" b="0" u="sng" dirty="0">
                <a:solidFill>
                  <a:srgbClr val="FF0000"/>
                </a:solidFill>
              </a:rPr>
              <a:t>: </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EP : </a:t>
            </a:r>
            <a:r>
              <a:rPr lang="fr-FR" sz="1400" b="0" i="1" u="sng" dirty="0" smtClean="0">
                <a:solidFill>
                  <a:srgbClr val="FF0000"/>
                </a:solidFill>
              </a:rPr>
              <a:t>Nouvelle exigence </a:t>
            </a:r>
            <a:r>
              <a:rPr lang="fr-FR" sz="1400" b="0" i="1" dirty="0" smtClean="0">
                <a:solidFill>
                  <a:schemeClr val="tx1"/>
                </a:solidFill>
              </a:rPr>
              <a:t>(mais déjà couverte dans les pratiques EXP).</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RC : </a:t>
            </a:r>
            <a:r>
              <a:rPr lang="fr-FR" sz="1400" b="0" i="1" dirty="0" smtClean="0">
                <a:solidFill>
                  <a:schemeClr val="tx1"/>
                </a:solidFill>
              </a:rPr>
              <a:t>Les notions </a:t>
            </a:r>
            <a:r>
              <a:rPr lang="fr-FR" sz="1400" b="0" i="1" dirty="0">
                <a:solidFill>
                  <a:schemeClr val="tx1"/>
                </a:solidFill>
              </a:rPr>
              <a:t>de réception et de permis de démarrage à faire figurer dans la procédure du site </a:t>
            </a:r>
            <a:r>
              <a:rPr lang="fr-FR" sz="1400" b="0" i="1" dirty="0" smtClean="0">
                <a:solidFill>
                  <a:schemeClr val="tx1"/>
                </a:solidFill>
              </a:rPr>
              <a:t>existent déjà; </a:t>
            </a:r>
            <a:r>
              <a:rPr lang="fr-FR" sz="1400" b="0" i="1" dirty="0">
                <a:solidFill>
                  <a:schemeClr val="tx1"/>
                </a:solidFill>
              </a:rPr>
              <a:t>la revue de démarrage devient une exigence intégrée au processus</a:t>
            </a:r>
            <a:r>
              <a:rPr lang="fr-FR" sz="1400" b="0" i="1" dirty="0" smtClean="0">
                <a:solidFill>
                  <a:schemeClr val="tx1"/>
                </a:solidFill>
              </a:rPr>
              <a:t>.</a:t>
            </a: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Revue de performance</a:t>
            </a:r>
            <a:endParaRPr lang="en-GB" dirty="0"/>
          </a:p>
        </p:txBody>
      </p:sp>
      <p:sp>
        <p:nvSpPr>
          <p:cNvPr id="11" name="Espace réservé du texte 1"/>
          <p:cNvSpPr txBox="1">
            <a:spLocks/>
          </p:cNvSpPr>
          <p:nvPr/>
        </p:nvSpPr>
        <p:spPr>
          <a:xfrm>
            <a:off x="432048" y="764704"/>
            <a:ext cx="11280576" cy="43204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Evaluation </a:t>
            </a:r>
            <a:r>
              <a:rPr lang="fr-FR" u="sng" dirty="0">
                <a:solidFill>
                  <a:schemeClr val="tx1"/>
                </a:solidFill>
              </a:rPr>
              <a:t>du processus </a:t>
            </a:r>
            <a:r>
              <a:rPr lang="fr-FR" u="sng" dirty="0" smtClean="0">
                <a:solidFill>
                  <a:schemeClr val="tx1"/>
                </a:solidFill>
              </a:rPr>
              <a:t>MOC </a:t>
            </a:r>
            <a:r>
              <a:rPr lang="en-GB" u="sng" dirty="0" smtClean="0">
                <a:solidFill>
                  <a:schemeClr val="tx1"/>
                </a:solidFill>
              </a:rPr>
              <a:t>(Exigence 3.4.1)</a:t>
            </a:r>
            <a:endParaRPr lang="fr-FR" u="sng" dirty="0">
              <a:solidFill>
                <a:schemeClr val="tx1"/>
              </a:solidFill>
            </a:endParaRPr>
          </a:p>
          <a:p>
            <a:pPr marL="0" indent="0" algn="just">
              <a:spcBef>
                <a:spcPts val="1200"/>
              </a:spcBef>
              <a:spcAft>
                <a:spcPts val="600"/>
              </a:spcAft>
            </a:pPr>
            <a:r>
              <a:rPr lang="fr-FR" sz="1600" b="0" dirty="0">
                <a:solidFill>
                  <a:schemeClr val="tx1"/>
                </a:solidFill>
              </a:rPr>
              <a:t>La performance du processus MOC est évaluée périodiquement</a:t>
            </a:r>
            <a:r>
              <a:rPr lang="fr-FR" sz="1600" b="0" dirty="0" smtClean="0">
                <a:solidFill>
                  <a:schemeClr val="tx1"/>
                </a:solidFill>
              </a:rPr>
              <a:t>.</a:t>
            </a:r>
          </a:p>
          <a:p>
            <a:pPr marL="0" indent="0" algn="just">
              <a:spcBef>
                <a:spcPts val="600"/>
              </a:spcBef>
              <a:spcAft>
                <a:spcPts val="600"/>
              </a:spcAft>
            </a:pPr>
            <a:r>
              <a:rPr lang="fr-FR" sz="1600" u="sng" dirty="0" smtClean="0">
                <a:solidFill>
                  <a:srgbClr val="FF0000"/>
                </a:solidFill>
              </a:rPr>
              <a:t>Nouvelle Exigence</a:t>
            </a:r>
          </a:p>
          <a:p>
            <a:pPr marL="285750" indent="-285750" algn="l">
              <a:spcBef>
                <a:spcPts val="300"/>
              </a:spcBef>
              <a:spcAft>
                <a:spcPts val="300"/>
              </a:spcAft>
              <a:buFont typeface="Arial" panose="020B0604020202020204" pitchFamily="34" charset="0"/>
              <a:buChar char="•"/>
            </a:pPr>
            <a:r>
              <a:rPr lang="fr-FR" sz="1400" b="0" i="1" dirty="0" smtClean="0">
                <a:solidFill>
                  <a:schemeClr val="tx1"/>
                </a:solidFill>
              </a:rPr>
              <a:t>Nouvelle exigence pour touts les branches.</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600" dirty="0">
              <a:solidFill>
                <a:schemeClr val="tx1"/>
              </a:solidFill>
            </a:endParaRPr>
          </a:p>
        </p:txBody>
      </p:sp>
      <p:sp>
        <p:nvSpPr>
          <p:cNvPr id="5" name="5-Point Star 4"/>
          <p:cNvSpPr/>
          <p:nvPr/>
        </p:nvSpPr>
        <p:spPr>
          <a:xfrm>
            <a:off x="0" y="162880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3930616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c72d20dd-1445-4981-aa15-1eaf21b4ecde</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54dc4ab0-95a3-4c9f-a71c-be61d0066363</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2019-07-18T12:29:25+00:00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26BA1-78A3-453B-9FBD-D496DF888812}">
  <ds:schemaRefs>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6976bd83-f208-4589-bff3-a75963e94f6e"/>
    <ds:schemaRef ds:uri="http://schemas.microsoft.com/office/2006/documentManagement/types"/>
    <ds:schemaRef ds:uri="34675de5-4563-4f28-8d82-4e698848548e"/>
    <ds:schemaRef ds:uri="http://www.w3.org/XML/1998/namespace"/>
    <ds:schemaRef ds:uri="http://purl.org/dc/elements/1.1/"/>
  </ds:schemaRefs>
</ds:datastoreItem>
</file>

<file path=customXml/itemProps2.xml><?xml version="1.0" encoding="utf-8"?>
<ds:datastoreItem xmlns:ds="http://schemas.openxmlformats.org/officeDocument/2006/customXml" ds:itemID="{2751E634-90F4-46C2-8A12-D62CAC4868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911</Words>
  <Application>Microsoft Office PowerPoint</Application>
  <PresentationFormat>Grand écran</PresentationFormat>
  <Paragraphs>95</Paragraphs>
  <Slides>8</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Wingdings</vt:lpstr>
      <vt:lpstr/>
      <vt:lpstr>Gestion du changement – Management of Change (MOC) REGLE HSE GROUPE (CR-GR-HSE-302)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Claire MAIRET</cp:lastModifiedBy>
  <cp:revision>448</cp:revision>
  <cp:lastPrinted>2019-06-19T09:19:22Z</cp:lastPrinted>
  <dcterms:modified xsi:type="dcterms:W3CDTF">2019-08-07T08:28:19Z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1" name="Metier">
    <vt:lpwstr>5;#H3SEQ|1a49191b-7ec0-475b-ba04-e5bafe48b8b4</vt:lpwstr>
  </property>
  <property fmtid="{D5CDD505-2E9C-101B-9397-08002B2CF9AE}" pid="12" name="Site">
    <vt:lpwstr>3;#Tous les sites|26f15989-d479-4e08-b5e6-c4ab22359765</vt:lpwstr>
  </property>
  <property fmtid="{D5CDD505-2E9C-101B-9397-08002B2CF9AE}" pid="13" name="Country">
    <vt:lpwstr>4;#Tous les pays|de099b83-0153-463f-a92c-1666929f7084</vt:lpwstr>
  </property>
</Properties>
</file>