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Lst>
  <p:notesMasterIdLst>
    <p:notesMasterId r:id="rId28"/>
  </p:notesMasterIdLst>
  <p:handoutMasterIdLst>
    <p:handoutMasterId r:id="rId29"/>
  </p:handoutMasterIdLst>
  <p:sldIdLst>
    <p:sldId id="2134805770" r:id="rId9"/>
    <p:sldId id="2134805772" r:id="rId10"/>
    <p:sldId id="2134805710" r:id="rId11"/>
    <p:sldId id="2134805756" r:id="rId12"/>
    <p:sldId id="2134805714" r:id="rId13"/>
    <p:sldId id="2134805757" r:id="rId14"/>
    <p:sldId id="2134805771" r:id="rId15"/>
    <p:sldId id="2134805773" r:id="rId16"/>
    <p:sldId id="2134805774" r:id="rId17"/>
    <p:sldId id="2134805762" r:id="rId18"/>
    <p:sldId id="2134805761" r:id="rId19"/>
    <p:sldId id="2134805775" r:id="rId20"/>
    <p:sldId id="2134805776" r:id="rId21"/>
    <p:sldId id="2134805778" r:id="rId22"/>
    <p:sldId id="2134805777" r:id="rId23"/>
    <p:sldId id="2134805740" r:id="rId24"/>
    <p:sldId id="2134805755" r:id="rId25"/>
    <p:sldId id="2134805739" r:id="rId26"/>
    <p:sldId id="2134805747" r:id="rId2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F6244A-A361-ABD4-87BE-BCB0BE97A6FC}" name="Aniruddha Ravisankar" initials="AR" userId="S::aravisankar@wordappeal.com::42d04cf6-478b-4a44-92ce-99a802d672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deline GARNIER" initials="AG" lastIdx="9" clrIdx="6">
    <p:extLst>
      <p:ext uri="{19B8F6BF-5375-455C-9EA6-DF929625EA0E}">
        <p15:presenceInfo xmlns:p15="http://schemas.microsoft.com/office/powerpoint/2012/main" userId="S::adeline.garnier@totalenergies.com::b5140358-a731-43b0-b2d4-95a7ebfda634" providerId="AD"/>
      </p:ext>
    </p:extLst>
  </p:cmAuthor>
  <p:cmAuthor id="1" name="Jean-Guillaume BIZERAY" initials="JGB" lastIdx="9" clrIdx="0">
    <p:extLst>
      <p:ext uri="{19B8F6BF-5375-455C-9EA6-DF929625EA0E}">
        <p15:presenceInfo xmlns:p15="http://schemas.microsoft.com/office/powerpoint/2012/main" userId="S::jean-guillaume.bizeray@totalenergies.com::49b5d947-5b60-4c66-bcd8-12c7a1edf37f" providerId="AD"/>
      </p:ext>
    </p:extLst>
  </p:cmAuthor>
  <p:cmAuthor id="8" name="Claire MAIRET" initials="CM" lastIdx="21" clrIdx="7">
    <p:extLst>
      <p:ext uri="{19B8F6BF-5375-455C-9EA6-DF929625EA0E}">
        <p15:presenceInfo xmlns:p15="http://schemas.microsoft.com/office/powerpoint/2012/main" userId="S::claire.mairet@totalenergies.com::b91d9db2-e41b-4c98-9525-27312980cc2f" providerId="AD"/>
      </p:ext>
    </p:extLst>
  </p:cmAuthor>
  <p:cmAuthor id="2" name="Alexandra PAPILLON" initials="AP" lastIdx="11" clrIdx="1">
    <p:extLst>
      <p:ext uri="{19B8F6BF-5375-455C-9EA6-DF929625EA0E}">
        <p15:presenceInfo xmlns:p15="http://schemas.microsoft.com/office/powerpoint/2012/main" userId="S::alexandra.papillon@totalenergies.com::6ed42675-17a0-4139-8016-992ac43c869f" providerId="AD"/>
      </p:ext>
    </p:extLst>
  </p:cmAuthor>
  <p:cmAuthor id="9" name="Ismaïl Diedhiou" initials="ID" lastIdx="16" clrIdx="8">
    <p:extLst>
      <p:ext uri="{19B8F6BF-5375-455C-9EA6-DF929625EA0E}">
        <p15:presenceInfo xmlns:p15="http://schemas.microsoft.com/office/powerpoint/2012/main" userId="S::idiedhiou@wordappeal.com::bd00cb13-adf6-4f90-8d8e-d970bbca8edc" providerId="AD"/>
      </p:ext>
    </p:extLst>
  </p:cmAuthor>
  <p:cmAuthor id="3" name="Cyril DE-COATPONT" initials="CDC" lastIdx="6" clrIdx="2">
    <p:extLst>
      <p:ext uri="{19B8F6BF-5375-455C-9EA6-DF929625EA0E}">
        <p15:presenceInfo xmlns:p15="http://schemas.microsoft.com/office/powerpoint/2012/main" userId="S::cyril.de-coatpont@totalenergies.com::8e2a7a85-c243-49c2-bdd5-9a8a2591b005" providerId="AD"/>
      </p:ext>
    </p:extLst>
  </p:cmAuthor>
  <p:cmAuthor id="10" name="Aniruddha Ravisankar" initials="AR" lastIdx="1" clrIdx="9">
    <p:extLst>
      <p:ext uri="{19B8F6BF-5375-455C-9EA6-DF929625EA0E}">
        <p15:presenceInfo xmlns:p15="http://schemas.microsoft.com/office/powerpoint/2012/main" userId="S::aravisankar@wordappeal.com::42d04cf6-478b-4a44-92ce-99a802d672a7" providerId="AD"/>
      </p:ext>
    </p:extLst>
  </p:cmAuthor>
  <p:cmAuthor id="4" name="Tatiana MIR" initials="TM" lastIdx="84" clrIdx="3">
    <p:extLst>
      <p:ext uri="{19B8F6BF-5375-455C-9EA6-DF929625EA0E}">
        <p15:presenceInfo xmlns:p15="http://schemas.microsoft.com/office/powerpoint/2012/main" userId="S::tatiana.mir@totalenergies.com::4d1b6097-a687-44dd-ad16-6ad111d36e7d" providerId="AD"/>
      </p:ext>
    </p:extLst>
  </p:cmAuthor>
  <p:cmAuthor id="5" name="Cyril DE-COATPONT" initials="CDC [2]" lastIdx="13" clrIdx="4">
    <p:extLst>
      <p:ext uri="{19B8F6BF-5375-455C-9EA6-DF929625EA0E}">
        <p15:presenceInfo xmlns:p15="http://schemas.microsoft.com/office/powerpoint/2012/main" userId="S::cyril.de-coatpont@total.com::8e2a7a85-c243-49c2-bdd5-9a8a2591b005" providerId="AD"/>
      </p:ext>
    </p:extLst>
  </p:cmAuthor>
  <p:cmAuthor id="6" name="Michiel DE KOSTER" initials="MK" lastIdx="39" clrIdx="5">
    <p:extLst>
      <p:ext uri="{19B8F6BF-5375-455C-9EA6-DF929625EA0E}">
        <p15:presenceInfo xmlns:p15="http://schemas.microsoft.com/office/powerpoint/2012/main" userId="S::michiel.de-koster@totalenergies.com::7d7c490e-1e4b-4bd1-978a-bd0aaf19c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01A"/>
    <a:srgbClr val="FF0000"/>
    <a:srgbClr val="FF001A"/>
    <a:srgbClr val="E30713"/>
    <a:srgbClr val="FF3535"/>
    <a:srgbClr val="354D56"/>
    <a:srgbClr val="00B050"/>
    <a:srgbClr val="D9222A"/>
    <a:srgbClr val="F19300"/>
    <a:srgbClr val="F79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D037C-D7E1-41BA-B720-49DD1C43A421}" v="20" dt="2022-06-16T09:44:55.855"/>
    <p1510:client id="{844EC224-BCB5-4F02-9A77-9ACFF0625A14}" v="28" dt="2022-06-16T17:27:07.291"/>
    <p1510:client id="{C1A95FB9-FBC1-528E-3300-90F2818F9D26}" v="21" dt="2022-06-16T17:23:45.592"/>
    <p1510:client id="{F9AAD68D-0A86-4198-A32F-AFFB804EF8D1}" v="14" dt="2022-06-16T15:23:50.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9" autoAdjust="0"/>
    <p:restoredTop sz="96320" autoAdjust="0"/>
  </p:normalViewPr>
  <p:slideViewPr>
    <p:cSldViewPr snapToGrid="0">
      <p:cViewPr varScale="1">
        <p:scale>
          <a:sx n="118" d="100"/>
          <a:sy n="118" d="100"/>
        </p:scale>
        <p:origin x="630" y="114"/>
      </p:cViewPr>
      <p:guideLst/>
    </p:cSldViewPr>
  </p:slideViewPr>
  <p:outlineViewPr>
    <p:cViewPr>
      <p:scale>
        <a:sx n="33" d="100"/>
        <a:sy n="33" d="100"/>
      </p:scale>
      <p:origin x="0" y="-3810"/>
    </p:cViewPr>
  </p:outlineViewPr>
  <p:notesTextViewPr>
    <p:cViewPr>
      <p:scale>
        <a:sx n="20" d="100"/>
        <a:sy n="2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16/06/2022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16/06/2022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a:t>
            </a:fld>
            <a:endParaRPr lang="fr-FR"/>
          </a:p>
        </p:txBody>
      </p:sp>
    </p:spTree>
    <p:extLst>
      <p:ext uri="{BB962C8B-B14F-4D97-AF65-F5344CB8AC3E}">
        <p14:creationId xmlns:p14="http://schemas.microsoft.com/office/powerpoint/2010/main" val="98775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2830571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13</a:t>
            </a:fld>
            <a:endParaRPr lang="fr-FR"/>
          </a:p>
        </p:txBody>
      </p:sp>
    </p:spTree>
    <p:extLst>
      <p:ext uri="{BB962C8B-B14F-4D97-AF65-F5344CB8AC3E}">
        <p14:creationId xmlns:p14="http://schemas.microsoft.com/office/powerpoint/2010/main" val="678675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14</a:t>
            </a:fld>
            <a:endParaRPr lang="fr-FR"/>
          </a:p>
        </p:txBody>
      </p:sp>
    </p:spTree>
    <p:extLst>
      <p:ext uri="{BB962C8B-B14F-4D97-AF65-F5344CB8AC3E}">
        <p14:creationId xmlns:p14="http://schemas.microsoft.com/office/powerpoint/2010/main" val="3707581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15</a:t>
            </a:fld>
            <a:endParaRPr lang="fr-FR"/>
          </a:p>
        </p:txBody>
      </p:sp>
    </p:spTree>
    <p:extLst>
      <p:ext uri="{BB962C8B-B14F-4D97-AF65-F5344CB8AC3E}">
        <p14:creationId xmlns:p14="http://schemas.microsoft.com/office/powerpoint/2010/main" val="276619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16</a:t>
            </a:fld>
            <a:endParaRPr lang="fr-FR"/>
          </a:p>
        </p:txBody>
      </p:sp>
    </p:spTree>
    <p:extLst>
      <p:ext uri="{BB962C8B-B14F-4D97-AF65-F5344CB8AC3E}">
        <p14:creationId xmlns:p14="http://schemas.microsoft.com/office/powerpoint/2010/main" val="180076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18</a:t>
            </a:fld>
            <a:endParaRPr lang="fr-FR"/>
          </a:p>
        </p:txBody>
      </p:sp>
    </p:spTree>
    <p:extLst>
      <p:ext uri="{BB962C8B-B14F-4D97-AF65-F5344CB8AC3E}">
        <p14:creationId xmlns:p14="http://schemas.microsoft.com/office/powerpoint/2010/main" val="4139260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solidFill>
                  <a:srgbClr val="374649"/>
                </a:solidFill>
                <a:ea typeface="Roboto" panose="02000000000000000000" pitchFamily="2" charset="0"/>
              </a:rPr>
              <a:t>Définitions « risques » et « danger » (GM-GR-HSE-300 « Evaluation des risques professionnels au poste de travail ») </a:t>
            </a:r>
          </a:p>
          <a:p>
            <a:r>
              <a:rPr lang="fr-FR" sz="1800" i="1" dirty="0">
                <a:solidFill>
                  <a:srgbClr val="374649"/>
                </a:solidFill>
                <a:ea typeface="Roboto" panose="02000000000000000000" pitchFamily="2" charset="0"/>
              </a:rPr>
              <a:t>Définitions HIPO, Incident, presqu’accident, anomalie </a:t>
            </a:r>
            <a:r>
              <a:rPr lang="fr-FR" sz="1800" i="1" dirty="0"/>
              <a:t>(CR-GR-HSE-100 « Reporting HSE ») </a:t>
            </a:r>
            <a:endParaRPr lang="fr-FR" sz="1800" dirty="0"/>
          </a:p>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19</a:t>
            </a:fld>
            <a:endParaRPr lang="fr-FR"/>
          </a:p>
        </p:txBody>
      </p:sp>
    </p:spTree>
    <p:extLst>
      <p:ext uri="{BB962C8B-B14F-4D97-AF65-F5344CB8AC3E}">
        <p14:creationId xmlns:p14="http://schemas.microsoft.com/office/powerpoint/2010/main" val="34558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118489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6</a:t>
            </a:fld>
            <a:endParaRPr lang="fr-FR"/>
          </a:p>
        </p:txBody>
      </p:sp>
    </p:spTree>
    <p:extLst>
      <p:ext uri="{BB962C8B-B14F-4D97-AF65-F5344CB8AC3E}">
        <p14:creationId xmlns:p14="http://schemas.microsoft.com/office/powerpoint/2010/main" val="90792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8</a:t>
            </a:fld>
            <a:endParaRPr lang="fr-FR"/>
          </a:p>
        </p:txBody>
      </p:sp>
    </p:spTree>
    <p:extLst>
      <p:ext uri="{BB962C8B-B14F-4D97-AF65-F5344CB8AC3E}">
        <p14:creationId xmlns:p14="http://schemas.microsoft.com/office/powerpoint/2010/main" val="51213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271953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331168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629275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10</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10</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10</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10</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10</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10</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10</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10</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10</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30.emf"/><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31.png"/><Relationship Id="rId10" Type="http://schemas.openxmlformats.org/officeDocument/2006/relationships/image" Target="../media/image29.png"/><Relationship Id="rId4" Type="http://schemas.openxmlformats.org/officeDocument/2006/relationships/hyperlink" Target="https://totalworkplace.sharepoint.com/sites/GroupHSEREXDataBase/en-us/All_HSE_REX_Documents/Paddle%20blind%20fell%20from%2045m.pdf?xsdata=MDN8MDF8fDllNzM0M2NmZjk1OTQwNjU5YmQyMTcwN2ZjNTYzNDNlfDMyOWU5MWIwZTIxZjQ4ZmJhMDcxNDU2NzE3ZWNjMjhlfDB8MHw2Mzc4NDMxMDk0ODYxODMwMTd8R29vZHxWR1ZoYlhOVFpXTjFjbWwwZVZObGNuWnBZMlY4ZXlKV0lqb2lNQzR3TGpBd01EQWlMQ0pRSWpvaVYybHVNeklpTENKQlRpSTZJazkwYUdWeUlpd2lWMVFpT2pFeGZRPT0%3D&amp;sdata=N2p0VlgreHlpZEl5QndyZFBkMDhBSk9UVmJVQVBZNUNLbGJlQmpvT012ND0%3D&amp;ovuser=329e91b0-e21f-48fb-a071-456717ecc28e%2Ctatiana.mir%40totalenergies.com&amp;OR=Teams-HL&amp;CT=1648714177943&amp;sourceId&amp;params=%7B%22AppName%22%3A%22Teams-Desktop%22%2C%22AppVersion%22%3A%2227%2F22010300409%22%7D" TargetMode="External"/><Relationship Id="rId9" Type="http://schemas.openxmlformats.org/officeDocument/2006/relationships/image" Target="../media/image34.emf"/></Relationships>
</file>

<file path=ppt/slides/_rels/slide11.xml.rels><?xml version="1.0" encoding="UTF-8" standalone="yes"?>
<Relationships xmlns="http://schemas.openxmlformats.org/package/2006/relationships"><Relationship Id="rId3" Type="http://schemas.openxmlformats.org/officeDocument/2006/relationships/hyperlink" Target="https://totalworkplace.sharepoint.com/sites/GroupHSEREXDataBase/en-us/All_HSE_REX_Documents/Fatality%20during%20dismantling%20of%20scaffolding.pdf?isSPOFile=1&amp;OR=Teams-HL&amp;CT=1648715388620&amp;sourceId=&amp;params=%7B%22AppName%22%3A%22Teams-Desktop%22%2C%22AppVersion%22%3A%2227%2F22010300409%22%7D"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30.emf"/><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hyperlink" Target="https://totalworkplace.sharepoint.com/sites/GroupHSEREXDataBase/en-us/All_HSE_REX_Documents/Safety%20Alert%20-%20AMO_55-14%20Travail%20sous%20une%20ligne%20%C3%A9lectrique%20-%20Working%20overhead%20power%20line.pdf"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30.emf"/><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totalworkplace.sharepoint.com/sites/GroupHSEREXDataBase/en-us/All_HSE_REX_Documents/REX-HD-AUD-HSE-2021-083%20Fall%20through%20skylights%20-%20Chute%20via%20puits%20de%20lumiere.pdf" TargetMode="External"/><Relationship Id="rId7"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29.png"/><Relationship Id="rId7"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hyperlink" Target="https://totalworkplace.sharepoint.com/sites/GroupHSEREXDataBase/en-us/All_HSE_REX_Documents/Fatal%20accident%20involving%20a%20driver%20of%20a%20MEWP.pdf?xsdata=MDN8MDF8fGVjNDY1NGU4NzhhNzQ3NTliMDZmYzBhMDI1YWI1OTgzfDMyOWU5MWIwZTIxZjQ4ZmJhMDcxNDU2NzE3ZWNjMjhlfDB8MHw2Mzc4NjE1NDYwMTMzMzI3ODZ8R29vZHxWR1ZoYlhOVFpXTjFjbWwwZVZObGNuWnBZMlY4ZXlKV0lqb2lNQzR3TGpBd01EQWlMQ0pRSWpvaVYybHVNeklpTENKQlRpSTZJazkwYUdWeUlpd2lWMVFpT2pFeGZRPT0%3D&amp;sdata=MTJGY3dyTjBZMUthcWJKTGVzNCtNdHhKQXdaUjgwd3hDcTZDUDYvRVZpcz0%3D&amp;ovuser=329e91b0-e21f-48fb-a071-456717ecc28e%2Ctatiana.mir%40totalenergies.com&amp;OR=Teams-HL&amp;CT=1650609425932&amp;params=eyJBcHBOYW1lIjoiVGVhbXMtRGVza3RvcCIsIkFwcFZlcnNpb24iOiIyNy8yMjAzMDcwMTYxMCJ9#search=ASBESTO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0.xml"/><Relationship Id="rId4" Type="http://schemas.openxmlformats.org/officeDocument/2006/relationships/image" Target="../media/image47.emf"/></Relationships>
</file>

<file path=ppt/slides/_rels/slide18.xml.rels><?xml version="1.0" encoding="UTF-8" standalone="yes"?>
<Relationships xmlns="http://schemas.openxmlformats.org/package/2006/relationships"><Relationship Id="rId8" Type="http://schemas.openxmlformats.org/officeDocument/2006/relationships/hyperlink" Target="https://toolbox-hse.totalenergies.com/fr/regles-dor-totalenergies-supports-de-deploiement" TargetMode="External"/><Relationship Id="rId3" Type="http://schemas.openxmlformats.org/officeDocument/2006/relationships/hyperlink" Target="https://toolbox-hse.totalenergies.com/fr/one-maestro/documents-de-la-pyramide-one-maestro/regles-hse-groupe" TargetMode="External"/><Relationship Id="rId7" Type="http://schemas.openxmlformats.org/officeDocument/2006/relationships/hyperlink" Target="https://toolbox-hse.totalenergies.com/fr/regles-dor-totalenergies-supports-generaux"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hyperlink" Target="https://lizzy.totalenergies.com/" TargetMode="External"/><Relationship Id="rId5" Type="http://schemas.openxmlformats.org/officeDocument/2006/relationships/hyperlink" Target="https://toolbox-hse.totalenergies.com/fr/nos-vies-avant-tout/action-de-communication-zero-accident-mortel/theme-1-travaux-en-hauteur" TargetMode="External"/><Relationship Id="rId10" Type="http://schemas.openxmlformats.org/officeDocument/2006/relationships/hyperlink" Target="https://safetyplus.totalenergies.com/fr" TargetMode="External"/><Relationship Id="rId4" Type="http://schemas.openxmlformats.org/officeDocument/2006/relationships/hyperlink" Target="https://toolbox-hse.totalenergies.com/fr/nos-vies-avant-tout/verifications-qui-sauvent-la-vie-life-saving-checks" TargetMode="External"/><Relationship Id="rId9" Type="http://schemas.openxmlformats.org/officeDocument/2006/relationships/hyperlink" Target="https://totalworkplace.sharepoint.com/sites/GroupHSEREXDataBase/en-us/Pages/REX%20HSE%20Home.asp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hyperlink" Target="https://toolbox-hse-ftp.totalenergies.com/RO/Reformulation_2022/Regle_10/GOLDEN_RULES-Regle_10_VFSTFR--10Mbps.mp4"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A26D3-3B44-35B0-E70F-99A2819CF45C}"/>
              </a:ext>
            </a:extLst>
          </p:cNvPr>
          <p:cNvSpPr/>
          <p:nvPr/>
        </p:nvSpPr>
        <p:spPr>
          <a:xfrm>
            <a:off x="0" y="0"/>
            <a:ext cx="6098400" cy="6858000"/>
          </a:xfrm>
          <a:prstGeom prst="rect">
            <a:avLst/>
          </a:prstGeom>
          <a:solidFill>
            <a:srgbClr val="E100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3" name="Sous-titre 2">
            <a:extLst>
              <a:ext uri="{FF2B5EF4-FFF2-40B4-BE49-F238E27FC236}">
                <a16:creationId xmlns:a16="http://schemas.microsoft.com/office/drawing/2014/main" id="{6B8DC8A2-BD59-294E-BB8C-1C09CF5B8C92}"/>
              </a:ext>
            </a:extLst>
          </p:cNvPr>
          <p:cNvSpPr>
            <a:spLocks noGrp="1"/>
          </p:cNvSpPr>
          <p:nvPr>
            <p:ph type="subTitle" idx="1"/>
          </p:nvPr>
        </p:nvSpPr>
        <p:spPr>
          <a:xfrm>
            <a:off x="777738" y="5086894"/>
            <a:ext cx="5590643" cy="1204366"/>
          </a:xfrm>
          <a:ln>
            <a:noFill/>
          </a:ln>
        </p:spPr>
        <p:txBody>
          <a:bodyPr lIns="0" tIns="0" rIns="0" bIns="0"/>
          <a:lstStyle/>
          <a:p>
            <a:r>
              <a:rPr lang="fr-FR" sz="3600" dirty="0">
                <a:solidFill>
                  <a:srgbClr val="354D56"/>
                </a:solidFill>
              </a:rPr>
              <a:t>Règle d’or 10 </a:t>
            </a:r>
            <a:br>
              <a:rPr lang="fr-FR" sz="3600" b="1" cap="all" dirty="0">
                <a:solidFill>
                  <a:srgbClr val="F7941D"/>
                </a:solidFill>
              </a:rPr>
            </a:br>
            <a:r>
              <a:rPr lang="fr-FR" sz="3600" b="1" dirty="0">
                <a:solidFill>
                  <a:srgbClr val="E1001A"/>
                </a:solidFill>
              </a:rPr>
              <a:t>Travaux en hauteur</a:t>
            </a:r>
          </a:p>
        </p:txBody>
      </p:sp>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4976517"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dirty="0">
                <a:solidFill>
                  <a:srgbClr val="E1001A"/>
                </a:solidFill>
                <a:latin typeface="+mj-lt"/>
                <a:ea typeface="+mj-ea"/>
                <a:cs typeface="+mj-cs"/>
              </a:rPr>
              <a:t>Les nouvelles Règles d’or</a:t>
            </a:r>
          </a:p>
          <a:p>
            <a:r>
              <a:rPr lang="fr-FR" dirty="0">
                <a:solidFill>
                  <a:srgbClr val="354D56"/>
                </a:solidFill>
              </a:rPr>
              <a:t>Mon engagement, notre sécurité</a:t>
            </a:r>
          </a:p>
          <a:p>
            <a:endParaRPr lang="fr-FR" sz="3200" b="1" dirty="0">
              <a:solidFill>
                <a:srgbClr val="354D56"/>
              </a:solidFill>
            </a:endParaRP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dirty="0">
                <a:solidFill>
                  <a:srgbClr val="354D56"/>
                </a:solidFill>
              </a:rPr>
              <a:t>Rev.0 – Juin 2022</a:t>
            </a:r>
            <a:endParaRPr lang="fr-FR" sz="2000" b="1" dirty="0">
              <a:solidFill>
                <a:srgbClr val="354D56"/>
              </a:solidFill>
            </a:endParaRPr>
          </a:p>
        </p:txBody>
      </p:sp>
      <p:pic>
        <p:nvPicPr>
          <p:cNvPr id="2" name="Image 1">
            <a:extLst>
              <a:ext uri="{FF2B5EF4-FFF2-40B4-BE49-F238E27FC236}">
                <a16:creationId xmlns:a16="http://schemas.microsoft.com/office/drawing/2014/main" id="{ADE1B5F6-2345-3188-5E84-C81611BD1852}"/>
              </a:ext>
            </a:extLst>
          </p:cNvPr>
          <p:cNvPicPr>
            <a:picLocks noChangeAspect="1"/>
          </p:cNvPicPr>
          <p:nvPr/>
        </p:nvPicPr>
        <p:blipFill>
          <a:blip r:embed="rId3"/>
          <a:stretch>
            <a:fillRect/>
          </a:stretch>
        </p:blipFill>
        <p:spPr>
          <a:xfrm>
            <a:off x="777738" y="846714"/>
            <a:ext cx="3937136" cy="3937136"/>
          </a:xfrm>
          <a:prstGeom prst="rect">
            <a:avLst/>
          </a:prstGeom>
        </p:spPr>
      </p:pic>
    </p:spTree>
    <p:extLst>
      <p:ext uri="{BB962C8B-B14F-4D97-AF65-F5344CB8AC3E}">
        <p14:creationId xmlns:p14="http://schemas.microsoft.com/office/powerpoint/2010/main" val="300451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 coins arrondis 26">
            <a:extLst>
              <a:ext uri="{FF2B5EF4-FFF2-40B4-BE49-F238E27FC236}">
                <a16:creationId xmlns:a16="http://schemas.microsoft.com/office/drawing/2014/main" id="{724D8D84-0CA3-F94B-A06B-0376186F6430}"/>
              </a:ext>
            </a:extLst>
          </p:cNvPr>
          <p:cNvSpPr/>
          <p:nvPr/>
        </p:nvSpPr>
        <p:spPr>
          <a:xfrm>
            <a:off x="6923691" y="1814433"/>
            <a:ext cx="4709747" cy="1828593"/>
          </a:xfrm>
          <a:prstGeom prst="roundRect">
            <a:avLst>
              <a:gd name="adj" fmla="val 6998"/>
            </a:avLst>
          </a:prstGeom>
          <a:solidFill>
            <a:srgbClr val="E100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1CD08680-4B8D-EE9B-57C7-F67B433C0277}"/>
              </a:ext>
            </a:extLst>
          </p:cNvPr>
          <p:cNvPicPr>
            <a:picLocks noChangeAspect="1"/>
          </p:cNvPicPr>
          <p:nvPr/>
        </p:nvPicPr>
        <p:blipFill>
          <a:blip r:embed="rId3"/>
          <a:stretch>
            <a:fillRect/>
          </a:stretch>
        </p:blipFill>
        <p:spPr>
          <a:xfrm>
            <a:off x="7177696" y="1988988"/>
            <a:ext cx="396454" cy="419775"/>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10</a:t>
            </a:r>
            <a:endParaRPr lang="fr-FR" dirty="0"/>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10</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5" y="358638"/>
            <a:ext cx="7555556" cy="481849"/>
          </a:xfrm>
        </p:spPr>
        <p:txBody>
          <a:bodyPr vert="horz" lIns="91440" tIns="45720" rIns="91440" bIns="45720" rtlCol="0" anchor="t">
            <a:noAutofit/>
          </a:bodyPr>
          <a:lstStyle/>
          <a:p>
            <a:pPr marL="0" indent="0">
              <a:buNone/>
            </a:pPr>
            <a:r>
              <a:rPr lang="fr-FR" sz="1800" b="1" dirty="0"/>
              <a:t>2. Je sécurise </a:t>
            </a:r>
            <a:r>
              <a:rPr lang="fr-FR" sz="1800" dirty="0"/>
              <a:t>les outils et matériaux pour prévenir les chutes d’objets.</a:t>
            </a:r>
            <a:endParaRPr lang="fr-FR" sz="1800" dirty="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CHUTE D’UN OUTIL À PROXIMITÉ D’UN SALARIÉ</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720000" cy="592445"/>
          </a:xfrm>
        </p:spPr>
        <p:txBody>
          <a:bodyPr/>
          <a:lstStyle/>
          <a:p>
            <a:r>
              <a:rPr lang="fr-FR" dirty="0">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749130"/>
            <a:ext cx="3090594" cy="2077492"/>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E1001A"/>
                </a:solidFill>
                <a:cs typeface="Arial" panose="020B0604020202020204"/>
              </a:rPr>
              <a:t>CIRCONSTANCES – FAITS</a:t>
            </a:r>
          </a:p>
          <a:p>
            <a:pPr marL="252000" lvl="1" indent="-252000" defTabSz="685800">
              <a:spcAft>
                <a:spcPts val="600"/>
              </a:spcAft>
              <a:buClr>
                <a:srgbClr val="E1001A"/>
              </a:buClr>
              <a:buSzPct val="120000"/>
              <a:buFont typeface="Wingdings" panose="05000000000000000000" pitchFamily="2" charset="2"/>
              <a:buChar char="§"/>
              <a:tabLst>
                <a:tab pos="282575" algn="l"/>
              </a:tabLst>
              <a:defRPr/>
            </a:pPr>
            <a:r>
              <a:rPr lang="fr-FR" sz="1200" dirty="0"/>
              <a:t>Des travaux de construction ont eu lieu dans une unité de production.</a:t>
            </a:r>
          </a:p>
          <a:p>
            <a:pPr marL="252000" lvl="1" indent="-252000" defTabSz="685800">
              <a:spcAft>
                <a:spcPts val="600"/>
              </a:spcAft>
              <a:buClr>
                <a:srgbClr val="E1001A"/>
              </a:buClr>
              <a:buSzPct val="120000"/>
              <a:buFont typeface="Wingdings" panose="05000000000000000000" pitchFamily="2" charset="2"/>
              <a:buChar char="§"/>
              <a:tabLst>
                <a:tab pos="282575" algn="l"/>
              </a:tabLst>
              <a:defRPr/>
            </a:pPr>
            <a:r>
              <a:rPr lang="fr-FR" sz="1200" dirty="0"/>
              <a:t>Un dispositif d’isolement, stocké </a:t>
            </a:r>
            <a:br>
              <a:rPr lang="fr-FR" sz="1200" dirty="0"/>
            </a:br>
            <a:r>
              <a:rPr lang="fr-FR" sz="1200" dirty="0"/>
              <a:t>de manière non sécurisée, a chuté de </a:t>
            </a:r>
            <a:br>
              <a:rPr lang="fr-FR" sz="1200" dirty="0"/>
            </a:br>
            <a:r>
              <a:rPr lang="fr-FR" sz="1200" dirty="0"/>
              <a:t>45 mètres.</a:t>
            </a:r>
          </a:p>
          <a:p>
            <a:pPr marL="252000" lvl="1" indent="-252000" defTabSz="685800">
              <a:spcAft>
                <a:spcPts val="600"/>
              </a:spcAft>
              <a:buClr>
                <a:srgbClr val="E1001A"/>
              </a:buClr>
              <a:buSzPct val="120000"/>
              <a:buFont typeface="Wingdings" panose="05000000000000000000" pitchFamily="2" charset="2"/>
              <a:buChar char="§"/>
              <a:tabLst>
                <a:tab pos="282575" algn="l"/>
              </a:tabLst>
              <a:defRPr/>
            </a:pPr>
            <a:r>
              <a:rPr lang="fr-FR" sz="1200" dirty="0"/>
              <a:t>Dans sa chute, l’objet de 1,5kg est passé à proximité d’un intervenant qui travaillait 25 mètres en-dessous.</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744158"/>
            <a:ext cx="2516463" cy="584775"/>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E1001A"/>
                </a:solidFill>
                <a:cs typeface="Arial" panose="020B0604020202020204"/>
              </a:rPr>
              <a:t>CONSÉQUENCES</a:t>
            </a:r>
          </a:p>
          <a:p>
            <a:pPr marL="252000" indent="-252000">
              <a:buClr>
                <a:srgbClr val="E1001A"/>
              </a:buClr>
              <a:buSzPct val="120000"/>
              <a:buFont typeface="Wingdings" pitchFamily="2" charset="2"/>
              <a:buChar char="§"/>
            </a:pPr>
            <a:r>
              <a:rPr lang="fr-FR" sz="1200" dirty="0"/>
              <a:t>Décès </a:t>
            </a:r>
            <a:r>
              <a:rPr lang="fr-FR" sz="1200" dirty="0">
                <a:cs typeface="Arial" panose="020B0604020202020204"/>
              </a:rPr>
              <a:t>potentiel de l’intervenant.</a:t>
            </a:r>
            <a:endParaRPr lang="fr-FR" sz="1200" dirty="0"/>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3" y="2918031"/>
            <a:ext cx="2388727" cy="1400383"/>
          </a:xfrm>
          <a:prstGeom prst="rect">
            <a:avLst/>
          </a:prstGeom>
          <a:noFill/>
        </p:spPr>
        <p:txBody>
          <a:bodyPr wrap="square" lIns="0" tIns="0" rIns="0" bIns="0" rtlCol="0">
            <a:spAutoFit/>
          </a:bodyPr>
          <a:lstStyle/>
          <a:p>
            <a:pPr>
              <a:lnSpc>
                <a:spcPct val="150000"/>
              </a:lnSpc>
              <a:spcAft>
                <a:spcPts val="600"/>
              </a:spcAft>
            </a:pPr>
            <a:r>
              <a:rPr lang="fr-FR" sz="1400" b="1" dirty="0">
                <a:solidFill>
                  <a:srgbClr val="E1001A"/>
                </a:solidFill>
                <a:cs typeface="Arial" panose="020B0604020202020204"/>
              </a:rPr>
              <a:t>CAUSES</a:t>
            </a:r>
          </a:p>
          <a:p>
            <a:pPr marL="252000" lvl="1" indent="-252000" defTabSz="685800">
              <a:spcAft>
                <a:spcPts val="600"/>
              </a:spcAft>
              <a:buClr>
                <a:srgbClr val="E1001A"/>
              </a:buClr>
              <a:buSzPct val="120000"/>
              <a:buFont typeface="Wingdings" pitchFamily="2" charset="2"/>
              <a:buChar char="§"/>
              <a:tabLst>
                <a:tab pos="282575" algn="l"/>
              </a:tabLst>
              <a:defRPr/>
            </a:pPr>
            <a:r>
              <a:rPr lang="fr-FR" sz="1200" b="1" dirty="0"/>
              <a:t>Dispositif d’isolement </a:t>
            </a:r>
            <a:br>
              <a:rPr lang="fr-FR" sz="1200" b="1" dirty="0"/>
            </a:br>
            <a:r>
              <a:rPr lang="fr-FR" sz="1200" b="1" dirty="0"/>
              <a:t>non rangé et non sécurisé.</a:t>
            </a:r>
            <a:endParaRPr lang="fr-FR" sz="1200" dirty="0"/>
          </a:p>
          <a:p>
            <a:pPr marL="252000" lvl="1" indent="-252000" defTabSz="685800">
              <a:spcAft>
                <a:spcPts val="600"/>
              </a:spcAft>
              <a:buClr>
                <a:srgbClr val="E1001A"/>
              </a:buClr>
              <a:buSzPct val="120000"/>
              <a:buFont typeface="Wingdings" pitchFamily="2" charset="2"/>
              <a:buChar char="§"/>
              <a:tabLst>
                <a:tab pos="282575" algn="l"/>
              </a:tabLst>
              <a:defRPr/>
            </a:pPr>
            <a:r>
              <a:rPr lang="fr-FR" sz="1200" dirty="0"/>
              <a:t>Risque de chute d’objets </a:t>
            </a:r>
            <a:br>
              <a:rPr lang="fr-FR" sz="1200" dirty="0"/>
            </a:br>
            <a:r>
              <a:rPr lang="fr-FR" sz="1200" dirty="0"/>
              <a:t>non identifié lors des tournées d’unité.</a:t>
            </a:r>
          </a:p>
        </p:txBody>
      </p:sp>
      <p:cxnSp>
        <p:nvCxnSpPr>
          <p:cNvPr id="80" name="Connecteur droit 79">
            <a:extLst>
              <a:ext uri="{FF2B5EF4-FFF2-40B4-BE49-F238E27FC236}">
                <a16:creationId xmlns:a16="http://schemas.microsoft.com/office/drawing/2014/main" id="{4EBD5649-CEFE-A747-81F3-A018B0B22F84}"/>
              </a:ext>
            </a:extLst>
          </p:cNvPr>
          <p:cNvCxnSpPr>
            <a:cxnSpLocks/>
          </p:cNvCxnSpPr>
          <p:nvPr/>
        </p:nvCxnSpPr>
        <p:spPr>
          <a:xfrm>
            <a:off x="3806653" y="1847070"/>
            <a:ext cx="0" cy="4301622"/>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887020A3-4BE7-0146-BDE6-0F5E232D1A8D}"/>
              </a:ext>
            </a:extLst>
          </p:cNvPr>
          <p:cNvCxnSpPr>
            <a:cxnSpLocks/>
          </p:cNvCxnSpPr>
          <p:nvPr/>
        </p:nvCxnSpPr>
        <p:spPr>
          <a:xfrm>
            <a:off x="6723473" y="1847070"/>
            <a:ext cx="0" cy="4301622"/>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sp>
        <p:nvSpPr>
          <p:cNvPr id="89" name="ZoneTexte 88">
            <a:extLst>
              <a:ext uri="{FF2B5EF4-FFF2-40B4-BE49-F238E27FC236}">
                <a16:creationId xmlns:a16="http://schemas.microsoft.com/office/drawing/2014/main" id="{780A1C6C-941A-A840-88DC-BFDD6104A019}"/>
              </a:ext>
            </a:extLst>
          </p:cNvPr>
          <p:cNvSpPr txBox="1"/>
          <p:nvPr/>
        </p:nvSpPr>
        <p:spPr>
          <a:xfrm>
            <a:off x="7177696" y="2582154"/>
            <a:ext cx="4179689" cy="923330"/>
          </a:xfrm>
          <a:prstGeom prst="rect">
            <a:avLst/>
          </a:prstGeom>
          <a:noFill/>
        </p:spPr>
        <p:txBody>
          <a:bodyPr wrap="square" lIns="0" tIns="0" rIns="0" bIns="0" rtlCol="0">
            <a:spAutoFit/>
          </a:bodyPr>
          <a:lstStyle/>
          <a:p>
            <a:r>
              <a:rPr lang="fr-FR" sz="1200" dirty="0">
                <a:solidFill>
                  <a:srgbClr val="E1001A"/>
                </a:solidFill>
              </a:rPr>
              <a:t>Durant des travaux en hauteur, je </a:t>
            </a:r>
            <a:r>
              <a:rPr lang="fr-FR" sz="1200" b="1" dirty="0">
                <a:solidFill>
                  <a:srgbClr val="E1001A"/>
                </a:solidFill>
              </a:rPr>
              <a:t>sécurise les outils et matériels </a:t>
            </a:r>
            <a:r>
              <a:rPr lang="fr-FR" sz="1200" dirty="0">
                <a:solidFill>
                  <a:srgbClr val="E1001A"/>
                </a:solidFill>
              </a:rPr>
              <a:t>afin d’éviter leur chute.</a:t>
            </a:r>
          </a:p>
          <a:p>
            <a:endParaRPr lang="fr-FR" sz="1200" dirty="0">
              <a:solidFill>
                <a:srgbClr val="E1001A"/>
              </a:solidFill>
            </a:endParaRPr>
          </a:p>
          <a:p>
            <a:r>
              <a:rPr lang="fr-FR" sz="1200" dirty="0">
                <a:solidFill>
                  <a:srgbClr val="E1001A"/>
                </a:solidFill>
              </a:rPr>
              <a:t>À tout instant, y compris </a:t>
            </a:r>
            <a:r>
              <a:rPr lang="fr-FR" sz="1200" b="1" dirty="0">
                <a:solidFill>
                  <a:srgbClr val="E1001A"/>
                </a:solidFill>
              </a:rPr>
              <a:t>après les travaux</a:t>
            </a:r>
            <a:r>
              <a:rPr lang="fr-FR" sz="1200" dirty="0">
                <a:solidFill>
                  <a:srgbClr val="E1001A"/>
                </a:solidFill>
              </a:rPr>
              <a:t>, je range tout objet non utilisé (outils, barres, tiges, écrous, flexibles, …).</a:t>
            </a:r>
          </a:p>
        </p:txBody>
      </p:sp>
      <p:sp>
        <p:nvSpPr>
          <p:cNvPr id="90" name="ZoneTexte 89">
            <a:extLst>
              <a:ext uri="{FF2B5EF4-FFF2-40B4-BE49-F238E27FC236}">
                <a16:creationId xmlns:a16="http://schemas.microsoft.com/office/drawing/2014/main" id="{11B35FBC-C9EB-9748-86BF-D9625F22A146}"/>
              </a:ext>
            </a:extLst>
          </p:cNvPr>
          <p:cNvSpPr txBox="1"/>
          <p:nvPr/>
        </p:nvSpPr>
        <p:spPr>
          <a:xfrm>
            <a:off x="7705083" y="2087133"/>
            <a:ext cx="2481247" cy="215444"/>
          </a:xfrm>
          <a:prstGeom prst="rect">
            <a:avLst/>
          </a:prstGeom>
          <a:noFill/>
        </p:spPr>
        <p:txBody>
          <a:bodyPr wrap="square" lIns="0" tIns="0" rIns="0" bIns="0" rtlCol="0">
            <a:spAutoFit/>
          </a:bodyPr>
          <a:lstStyle/>
          <a:p>
            <a:r>
              <a:rPr lang="fr-FR" sz="1400" b="1" dirty="0">
                <a:solidFill>
                  <a:srgbClr val="E1001A"/>
                </a:solidFill>
                <a:cs typeface="Arial" panose="020B0604020202020204"/>
              </a:rPr>
              <a:t>ENSEIGNEMENTS À TIRER</a:t>
            </a:r>
            <a:endParaRPr lang="fr-FR" sz="1400" dirty="0">
              <a:solidFill>
                <a:srgbClr val="E1001A"/>
              </a:solidFill>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2634515"/>
            <a:ext cx="2916362" cy="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24D47541-A2C1-F044-ABD5-EC5C2D6B33CF}"/>
              </a:ext>
            </a:extLst>
          </p:cNvPr>
          <p:cNvSpPr txBox="1"/>
          <p:nvPr/>
        </p:nvSpPr>
        <p:spPr>
          <a:xfrm>
            <a:off x="10098381" y="5518343"/>
            <a:ext cx="1636415" cy="615553"/>
          </a:xfrm>
          <a:prstGeom prst="rect">
            <a:avLst/>
          </a:prstGeom>
          <a:noFill/>
        </p:spPr>
        <p:txBody>
          <a:bodyPr wrap="square" lIns="0" tIns="0" rIns="0" bIns="0" rtlCol="0">
            <a:spAutoFit/>
          </a:bodyPr>
          <a:lstStyle/>
          <a:p>
            <a:r>
              <a:rPr lang="fr-FR" sz="1000" dirty="0"/>
              <a:t>Ne pas stocker d’objets </a:t>
            </a:r>
            <a:br>
              <a:rPr lang="fr-FR" sz="1000" dirty="0"/>
            </a:br>
            <a:r>
              <a:rPr lang="fr-FR" sz="1000" dirty="0"/>
              <a:t>en hauteur dans les bureaux (sur une armoire, </a:t>
            </a:r>
            <a:br>
              <a:rPr lang="fr-FR" sz="1000" dirty="0"/>
            </a:br>
            <a:r>
              <a:rPr lang="fr-FR" sz="1000" dirty="0"/>
              <a:t>sur un rebord de fenêtre, …).</a:t>
            </a:r>
          </a:p>
        </p:txBody>
      </p:sp>
      <p:sp>
        <p:nvSpPr>
          <p:cNvPr id="15" name="Rectangle à coins arrondis 14">
            <a:extLst>
              <a:ext uri="{FF2B5EF4-FFF2-40B4-BE49-F238E27FC236}">
                <a16:creationId xmlns:a16="http://schemas.microsoft.com/office/drawing/2014/main" id="{0F0DD31E-6491-DE40-A915-76385CA86296}"/>
              </a:ext>
            </a:extLst>
          </p:cNvPr>
          <p:cNvSpPr/>
          <p:nvPr/>
        </p:nvSpPr>
        <p:spPr>
          <a:xfrm>
            <a:off x="9195645" y="4944875"/>
            <a:ext cx="2437793" cy="350393"/>
          </a:xfrm>
          <a:prstGeom prst="roundRect">
            <a:avLst>
              <a:gd name="adj" fmla="val 50000"/>
            </a:avLst>
          </a:prstGeom>
          <a:solidFill>
            <a:srgbClr val="E1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extLst>
              <a:ext uri="{FF2B5EF4-FFF2-40B4-BE49-F238E27FC236}">
                <a16:creationId xmlns:a16="http://schemas.microsoft.com/office/drawing/2014/main" id="{CBBA6662-DF6A-5944-BAA8-6AE829985AF1}"/>
              </a:ext>
            </a:extLst>
          </p:cNvPr>
          <p:cNvSpPr txBox="1"/>
          <p:nvPr/>
        </p:nvSpPr>
        <p:spPr>
          <a:xfrm>
            <a:off x="9321469" y="5021389"/>
            <a:ext cx="2186143" cy="184666"/>
          </a:xfrm>
          <a:prstGeom prst="rect">
            <a:avLst/>
          </a:prstGeom>
          <a:noFill/>
        </p:spPr>
        <p:txBody>
          <a:bodyPr wrap="square" lIns="0" tIns="0" rIns="0" bIns="0" rtlCol="0">
            <a:spAutoFit/>
          </a:bodyPr>
          <a:lstStyle/>
          <a:p>
            <a:r>
              <a:rPr lang="fr-FR" sz="1200" dirty="0">
                <a:solidFill>
                  <a:schemeClr val="bg1"/>
                </a:solidFill>
                <a:hlinkClick r:id="rId4" tooltip="REX exigence 10.2">
                  <a:extLst>
                    <a:ext uri="{A12FA001-AC4F-418D-AE19-62706E023703}">
                      <ahyp:hlinkClr xmlns:ahyp="http://schemas.microsoft.com/office/drawing/2018/hyperlinkcolor" val="tx"/>
                    </a:ext>
                  </a:extLst>
                </a:hlinkClick>
              </a:rPr>
              <a:t>Cliquez ici pour accéder au REX</a:t>
            </a:r>
            <a:endParaRPr lang="en-US" sz="1200" dirty="0">
              <a:solidFill>
                <a:schemeClr val="bg1"/>
              </a:solidFill>
            </a:endParaRP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054777" cy="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grpSp>
        <p:nvGrpSpPr>
          <p:cNvPr id="32" name="Groupe 31">
            <a:extLst>
              <a:ext uri="{FF2B5EF4-FFF2-40B4-BE49-F238E27FC236}">
                <a16:creationId xmlns:a16="http://schemas.microsoft.com/office/drawing/2014/main" id="{CEEF7FBD-F14A-9BD3-F0F6-BE5D66F35049}"/>
              </a:ext>
            </a:extLst>
          </p:cNvPr>
          <p:cNvGrpSpPr/>
          <p:nvPr/>
        </p:nvGrpSpPr>
        <p:grpSpPr>
          <a:xfrm>
            <a:off x="2304459" y="4703148"/>
            <a:ext cx="1008189" cy="1864727"/>
            <a:chOff x="8256240" y="1484784"/>
            <a:chExt cx="1245826" cy="2304257"/>
          </a:xfrm>
        </p:grpSpPr>
        <p:sp>
          <p:nvSpPr>
            <p:cNvPr id="33" name="Forme libre 12">
              <a:extLst>
                <a:ext uri="{FF2B5EF4-FFF2-40B4-BE49-F238E27FC236}">
                  <a16:creationId xmlns:a16="http://schemas.microsoft.com/office/drawing/2014/main" id="{113A1439-2D8D-D6D1-A31A-901B7BB3476F}"/>
                </a:ext>
              </a:extLst>
            </p:cNvPr>
            <p:cNvSpPr/>
            <p:nvPr/>
          </p:nvSpPr>
          <p:spPr>
            <a:xfrm flipH="1">
              <a:off x="8663128" y="1484784"/>
              <a:ext cx="813778" cy="792088"/>
            </a:xfrm>
            <a:custGeom>
              <a:avLst/>
              <a:gdLst>
                <a:gd name="connsiteX0" fmla="*/ 1855433 w 1855433"/>
                <a:gd name="connsiteY0" fmla="*/ 99134 h 853736"/>
                <a:gd name="connsiteX1" fmla="*/ 612560 w 1855433"/>
                <a:gd name="connsiteY1" fmla="*/ 125767 h 853736"/>
                <a:gd name="connsiteX2" fmla="*/ 0 w 1855433"/>
                <a:gd name="connsiteY2" fmla="*/ 853736 h 853736"/>
                <a:gd name="connsiteX0" fmla="*/ 1873189 w 1873189"/>
                <a:gd name="connsiteY0" fmla="*/ 247095 h 1889464"/>
                <a:gd name="connsiteX1" fmla="*/ 630316 w 1873189"/>
                <a:gd name="connsiteY1" fmla="*/ 273728 h 1889464"/>
                <a:gd name="connsiteX2" fmla="*/ 0 w 1873189"/>
                <a:gd name="connsiteY2" fmla="*/ 1889464 h 1889464"/>
              </a:gdLst>
              <a:ahLst/>
              <a:cxnLst>
                <a:cxn ang="0">
                  <a:pos x="connsiteX0" y="connsiteY0"/>
                </a:cxn>
                <a:cxn ang="0">
                  <a:pos x="connsiteX1" y="connsiteY1"/>
                </a:cxn>
                <a:cxn ang="0">
                  <a:pos x="connsiteX2" y="connsiteY2"/>
                </a:cxn>
              </a:cxnLst>
              <a:rect l="l" t="t" r="r" b="b"/>
              <a:pathLst>
                <a:path w="1873189" h="1889464">
                  <a:moveTo>
                    <a:pt x="1873189" y="247095"/>
                  </a:moveTo>
                  <a:cubicBezTo>
                    <a:pt x="1406372" y="197528"/>
                    <a:pt x="942514" y="0"/>
                    <a:pt x="630316" y="273728"/>
                  </a:cubicBezTo>
                  <a:cubicBezTo>
                    <a:pt x="318118" y="547456"/>
                    <a:pt x="151660" y="1588363"/>
                    <a:pt x="0" y="1889464"/>
                  </a:cubicBezTo>
                </a:path>
              </a:pathLst>
            </a:custGeom>
            <a:ln>
              <a:no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4" name="Forme libre 13">
              <a:extLst>
                <a:ext uri="{FF2B5EF4-FFF2-40B4-BE49-F238E27FC236}">
                  <a16:creationId xmlns:a16="http://schemas.microsoft.com/office/drawing/2014/main" id="{12B08770-A622-3CD8-F5C1-83148E406DA2}"/>
                </a:ext>
              </a:extLst>
            </p:cNvPr>
            <p:cNvSpPr/>
            <p:nvPr/>
          </p:nvSpPr>
          <p:spPr>
            <a:xfrm>
              <a:off x="8688288" y="2204864"/>
              <a:ext cx="813778" cy="1584177"/>
            </a:xfrm>
            <a:custGeom>
              <a:avLst/>
              <a:gdLst>
                <a:gd name="connsiteX0" fmla="*/ 1855433 w 1855433"/>
                <a:gd name="connsiteY0" fmla="*/ 99134 h 853736"/>
                <a:gd name="connsiteX1" fmla="*/ 612560 w 1855433"/>
                <a:gd name="connsiteY1" fmla="*/ 125767 h 853736"/>
                <a:gd name="connsiteX2" fmla="*/ 0 w 1855433"/>
                <a:gd name="connsiteY2" fmla="*/ 853736 h 853736"/>
                <a:gd name="connsiteX0" fmla="*/ 1873189 w 1873189"/>
                <a:gd name="connsiteY0" fmla="*/ 247095 h 1889464"/>
                <a:gd name="connsiteX1" fmla="*/ 630316 w 1873189"/>
                <a:gd name="connsiteY1" fmla="*/ 273728 h 1889464"/>
                <a:gd name="connsiteX2" fmla="*/ 0 w 1873189"/>
                <a:gd name="connsiteY2" fmla="*/ 1889464 h 1889464"/>
              </a:gdLst>
              <a:ahLst/>
              <a:cxnLst>
                <a:cxn ang="0">
                  <a:pos x="connsiteX0" y="connsiteY0"/>
                </a:cxn>
                <a:cxn ang="0">
                  <a:pos x="connsiteX1" y="connsiteY1"/>
                </a:cxn>
                <a:cxn ang="0">
                  <a:pos x="connsiteX2" y="connsiteY2"/>
                </a:cxn>
              </a:cxnLst>
              <a:rect l="l" t="t" r="r" b="b"/>
              <a:pathLst>
                <a:path w="1873189" h="1889464">
                  <a:moveTo>
                    <a:pt x="1873189" y="247095"/>
                  </a:moveTo>
                  <a:cubicBezTo>
                    <a:pt x="1406372" y="197528"/>
                    <a:pt x="942514" y="0"/>
                    <a:pt x="630316" y="273728"/>
                  </a:cubicBezTo>
                  <a:cubicBezTo>
                    <a:pt x="318118" y="547456"/>
                    <a:pt x="151660" y="1588363"/>
                    <a:pt x="0" y="1889464"/>
                  </a:cubicBezTo>
                </a:path>
              </a:pathLst>
            </a:custGeom>
            <a:ln>
              <a:no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5" name="Ellipse 34">
              <a:extLst>
                <a:ext uri="{FF2B5EF4-FFF2-40B4-BE49-F238E27FC236}">
                  <a16:creationId xmlns:a16="http://schemas.microsoft.com/office/drawing/2014/main" id="{2C3872BF-64B4-BD21-F13D-69064579C2E5}"/>
                </a:ext>
              </a:extLst>
            </p:cNvPr>
            <p:cNvSpPr/>
            <p:nvPr/>
          </p:nvSpPr>
          <p:spPr>
            <a:xfrm>
              <a:off x="8256240" y="1484784"/>
              <a:ext cx="432048" cy="282242"/>
            </a:xfrm>
            <a:prstGeom prst="ellipse">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37" name="Image 36">
            <a:extLst>
              <a:ext uri="{FF2B5EF4-FFF2-40B4-BE49-F238E27FC236}">
                <a16:creationId xmlns:a16="http://schemas.microsoft.com/office/drawing/2014/main" id="{428FCB62-843B-4D21-E0C8-E9502141F092}"/>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20785" t="5122" r="5884"/>
          <a:stretch/>
        </p:blipFill>
        <p:spPr>
          <a:xfrm>
            <a:off x="6967843" y="3876605"/>
            <a:ext cx="2080459" cy="2272087"/>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16" name="Ellipse 15">
            <a:extLst>
              <a:ext uri="{FF2B5EF4-FFF2-40B4-BE49-F238E27FC236}">
                <a16:creationId xmlns:a16="http://schemas.microsoft.com/office/drawing/2014/main" id="{FC64E17F-0833-744B-962E-096994B6C21C}"/>
              </a:ext>
            </a:extLst>
          </p:cNvPr>
          <p:cNvSpPr/>
          <p:nvPr/>
        </p:nvSpPr>
        <p:spPr>
          <a:xfrm>
            <a:off x="7097655" y="4065053"/>
            <a:ext cx="570636" cy="288689"/>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Picture 2">
            <a:extLst>
              <a:ext uri="{FF2B5EF4-FFF2-40B4-BE49-F238E27FC236}">
                <a16:creationId xmlns:a16="http://schemas.microsoft.com/office/drawing/2014/main" id="{DC232FDE-DEF0-6F28-3836-6034B061B06D}"/>
              </a:ext>
            </a:extLst>
          </p:cNvPr>
          <p:cNvPicPr>
            <a:picLocks noChangeAspect="1" noChangeArrowheads="1"/>
          </p:cNvPicPr>
          <p:nvPr/>
        </p:nvPicPr>
        <p:blipFill rotWithShape="1">
          <a:blip r:embed="rId7"/>
          <a:srcRect l="-26" t="9721" r="26" b="-9721"/>
          <a:stretch/>
        </p:blipFill>
        <p:spPr bwMode="auto">
          <a:xfrm>
            <a:off x="9214571" y="3876605"/>
            <a:ext cx="1312242" cy="970905"/>
          </a:xfrm>
          <a:prstGeom prst="roundRect">
            <a:avLst>
              <a:gd name="adj" fmla="val 19764"/>
            </a:avLst>
          </a:prstGeom>
          <a:solidFill>
            <a:srgbClr val="FFFFFF">
              <a:shade val="85000"/>
            </a:srgbClr>
          </a:solidFill>
          <a:ln>
            <a:noFill/>
          </a:ln>
          <a:effectLst>
            <a:reflection blurRad="12700" endPos="0" dist="5000" dir="5400000" sy="-100000" algn="bl" rotWithShape="0"/>
          </a:effectLst>
        </p:spPr>
      </p:pic>
      <p:cxnSp>
        <p:nvCxnSpPr>
          <p:cNvPr id="3" name="Connecteur droit avec flèche 2">
            <a:extLst>
              <a:ext uri="{FF2B5EF4-FFF2-40B4-BE49-F238E27FC236}">
                <a16:creationId xmlns:a16="http://schemas.microsoft.com/office/drawing/2014/main" id="{F19958DF-F912-410D-AFB4-D05B2C8B5E9F}"/>
              </a:ext>
            </a:extLst>
          </p:cNvPr>
          <p:cNvCxnSpPr>
            <a:cxnSpLocks/>
          </p:cNvCxnSpPr>
          <p:nvPr/>
        </p:nvCxnSpPr>
        <p:spPr>
          <a:xfrm flipH="1">
            <a:off x="7378350" y="4353742"/>
            <a:ext cx="25171" cy="119515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F2B4BC9E-2B3E-EEB0-AF33-83906B61BB9E}"/>
              </a:ext>
            </a:extLst>
          </p:cNvPr>
          <p:cNvPicPr>
            <a:picLocks noChangeAspect="1"/>
          </p:cNvPicPr>
          <p:nvPr/>
        </p:nvPicPr>
        <p:blipFill>
          <a:blip r:embed="rId8"/>
          <a:stretch>
            <a:fillRect/>
          </a:stretch>
        </p:blipFill>
        <p:spPr>
          <a:xfrm>
            <a:off x="9195645" y="5463703"/>
            <a:ext cx="712479" cy="712479"/>
          </a:xfrm>
          <a:prstGeom prst="rect">
            <a:avLst/>
          </a:prstGeom>
        </p:spPr>
      </p:pic>
      <p:pic>
        <p:nvPicPr>
          <p:cNvPr id="9" name="Image 8">
            <a:extLst>
              <a:ext uri="{FF2B5EF4-FFF2-40B4-BE49-F238E27FC236}">
                <a16:creationId xmlns:a16="http://schemas.microsoft.com/office/drawing/2014/main" id="{3F03C304-E987-BBE3-7E7C-866162341D11}"/>
              </a:ext>
            </a:extLst>
          </p:cNvPr>
          <p:cNvPicPr>
            <a:picLocks noChangeAspect="1"/>
          </p:cNvPicPr>
          <p:nvPr/>
        </p:nvPicPr>
        <p:blipFill>
          <a:blip r:embed="rId9"/>
          <a:stretch>
            <a:fillRect/>
          </a:stretch>
        </p:blipFill>
        <p:spPr>
          <a:xfrm>
            <a:off x="8355753" y="4522929"/>
            <a:ext cx="266700" cy="298450"/>
          </a:xfrm>
          <a:prstGeom prst="rect">
            <a:avLst/>
          </a:prstGeom>
        </p:spPr>
      </p:pic>
      <p:pic>
        <p:nvPicPr>
          <p:cNvPr id="36" name="Image 35">
            <a:extLst>
              <a:ext uri="{FF2B5EF4-FFF2-40B4-BE49-F238E27FC236}">
                <a16:creationId xmlns:a16="http://schemas.microsoft.com/office/drawing/2014/main" id="{46F94F5A-8EC8-D15F-4C57-6D8BBC262B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3325" y="427091"/>
            <a:ext cx="239461" cy="239461"/>
          </a:xfrm>
          <a:prstGeom prst="rect">
            <a:avLst/>
          </a:prstGeom>
        </p:spPr>
      </p:pic>
    </p:spTree>
    <p:extLst>
      <p:ext uri="{BB962C8B-B14F-4D97-AF65-F5344CB8AC3E}">
        <p14:creationId xmlns:p14="http://schemas.microsoft.com/office/powerpoint/2010/main" val="1450634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10</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11</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5" y="358638"/>
            <a:ext cx="7555556" cy="481849"/>
          </a:xfrm>
        </p:spPr>
        <p:txBody>
          <a:bodyPr vert="horz" lIns="91440" tIns="45720" rIns="91440" bIns="45720" rtlCol="0" anchor="t">
            <a:noAutofit/>
          </a:bodyPr>
          <a:lstStyle/>
          <a:p>
            <a:pPr marL="0" indent="0">
              <a:buNone/>
            </a:pPr>
            <a:r>
              <a:rPr lang="fr-FR" sz="1800" b="1" dirty="0"/>
              <a:t>3. Je porte </a:t>
            </a:r>
            <a:r>
              <a:rPr lang="fr-FR" sz="1800" dirty="0"/>
              <a:t>un harnais et je m’attache aux points d’ancrage validés conformément au permis de travail.</a:t>
            </a:r>
            <a:endParaRPr lang="fr-FR" sz="1800" dirty="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358478"/>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CHUTE DE 22 MÈTRES LORS DU DÉMONTAGE D’UN ÉCHAFAUDAGE*</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90931" cy="592445"/>
          </a:xfrm>
        </p:spPr>
        <p:txBody>
          <a:bodyPr/>
          <a:lstStyle/>
          <a:p>
            <a:r>
              <a:rPr lang="fr-FR" dirty="0">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996377"/>
            <a:ext cx="3090594" cy="1846659"/>
          </a:xfrm>
          <a:prstGeom prst="rect">
            <a:avLst/>
          </a:prstGeom>
          <a:noFill/>
        </p:spPr>
        <p:txBody>
          <a:bodyPr wrap="square" lIns="0" tIns="0" rIns="0" bIns="0" rtlCol="0" anchor="t">
            <a:spAutoFit/>
          </a:bodyPr>
          <a:lstStyle/>
          <a:p>
            <a:pPr algn="just">
              <a:lnSpc>
                <a:spcPct val="150000"/>
              </a:lnSpc>
              <a:spcAft>
                <a:spcPts val="600"/>
              </a:spcAft>
            </a:pPr>
            <a:r>
              <a:rPr lang="fr-FR" sz="1400" b="1" dirty="0">
                <a:solidFill>
                  <a:srgbClr val="E1001A"/>
                </a:solidFill>
                <a:cs typeface="Arial" panose="020B0604020202020204"/>
              </a:rPr>
              <a:t>CI</a:t>
            </a:r>
            <a:r>
              <a:rPr lang="fr-FR" sz="1400" b="1" dirty="0">
                <a:solidFill>
                  <a:srgbClr val="E1001A"/>
                </a:solidFill>
              </a:rPr>
              <a:t>RCONSTANCES – FAITS</a:t>
            </a:r>
          </a:p>
          <a:p>
            <a:pPr marL="251460" lvl="1" indent="-251460" defTabSz="685800">
              <a:spcAft>
                <a:spcPts val="600"/>
              </a:spcAft>
              <a:buClr>
                <a:srgbClr val="E1001A"/>
              </a:buClr>
              <a:buSzPct val="100000"/>
              <a:buFont typeface="Wingdings" panose="05000000000000000000" pitchFamily="2" charset="2"/>
              <a:buChar char="§"/>
              <a:tabLst>
                <a:tab pos="282575" algn="l"/>
              </a:tabLst>
              <a:defRPr/>
            </a:pPr>
            <a:r>
              <a:rPr lang="fr-FR" sz="1200" dirty="0"/>
              <a:t>Un intervenant réalisait le démontage d’un échafaudage.</a:t>
            </a:r>
          </a:p>
          <a:p>
            <a:pPr marL="251460" lvl="1" indent="-251460" defTabSz="685800">
              <a:spcAft>
                <a:spcPts val="600"/>
              </a:spcAft>
              <a:buClr>
                <a:srgbClr val="E1001A"/>
              </a:buClr>
              <a:buSzPct val="100000"/>
              <a:buFont typeface="Wingdings" panose="05000000000000000000" pitchFamily="2" charset="2"/>
              <a:buChar char="§"/>
              <a:tabLst>
                <a:tab pos="282575" algn="l"/>
              </a:tabLst>
              <a:defRPr/>
            </a:pPr>
            <a:r>
              <a:rPr lang="fr-FR" sz="1200" dirty="0">
                <a:solidFill>
                  <a:srgbClr val="7098A7">
                    <a:lumMod val="50000"/>
                  </a:srgbClr>
                </a:solidFill>
                <a:cs typeface="Arial" panose="020B0604020202020204" pitchFamily="34" charset="0"/>
              </a:rPr>
              <a:t>Il </a:t>
            </a:r>
            <a:r>
              <a:rPr lang="fr-FR" sz="1200" dirty="0"/>
              <a:t>était équipé d’un harnais de sécurité non attaché à un dispositif d’ancrage.</a:t>
            </a:r>
            <a:endParaRPr lang="fr-FR" sz="1200" dirty="0">
              <a:solidFill>
                <a:srgbClr val="7098A7">
                  <a:lumMod val="50000"/>
                </a:srgbClr>
              </a:solidFill>
              <a:cs typeface="Arial" panose="020B0604020202020204" pitchFamily="34" charset="0"/>
            </a:endParaRPr>
          </a:p>
          <a:p>
            <a:pPr marL="251460" lvl="1" indent="-251460" defTabSz="685800">
              <a:lnSpc>
                <a:spcPct val="100000"/>
              </a:lnSpc>
              <a:spcAft>
                <a:spcPts val="600"/>
              </a:spcAft>
              <a:buClr>
                <a:srgbClr val="E1001A"/>
              </a:buClr>
              <a:buSzPct val="100000"/>
              <a:buFont typeface="Wingdings" panose="05000000000000000000" pitchFamily="2" charset="2"/>
              <a:buChar char="§"/>
              <a:tabLst>
                <a:tab pos="282575" algn="l"/>
              </a:tabLst>
              <a:defRPr/>
            </a:pPr>
            <a:r>
              <a:rPr lang="fr-FR" sz="1200" dirty="0">
                <a:solidFill>
                  <a:srgbClr val="7098A7">
                    <a:lumMod val="50000"/>
                  </a:srgbClr>
                </a:solidFill>
                <a:cs typeface="Arial" panose="020B0604020202020204" pitchFamily="34" charset="0"/>
              </a:rPr>
              <a:t>Alors </a:t>
            </a:r>
            <a:r>
              <a:rPr lang="fr-FR" sz="1200" dirty="0"/>
              <a:t>qu’il se déplaçait sur l’échafaudage instable et partiellement démonté, il a perdu l’équilibre et a chuté de 22 mètres.</a:t>
            </a:r>
            <a:endParaRPr lang="fr-FR" sz="1200" dirty="0">
              <a:cs typeface="Arial" panose="020B0604020202020204"/>
            </a:endParaRP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91405"/>
            <a:ext cx="2388727" cy="584775"/>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E1001A"/>
                </a:solidFill>
                <a:cs typeface="Arial" panose="020B0604020202020204"/>
              </a:rPr>
              <a:t>CONSÉQUENCES</a:t>
            </a:r>
          </a:p>
          <a:p>
            <a:pPr marL="252000" indent="-252000">
              <a:buClr>
                <a:srgbClr val="E1001A"/>
              </a:buClr>
              <a:buFont typeface="Wingdings" pitchFamily="2" charset="2"/>
              <a:buChar char="§"/>
            </a:pPr>
            <a:r>
              <a:rPr lang="fr-FR" sz="1200" dirty="0"/>
              <a:t>Décès de l’intervenant</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3" y="3165278"/>
            <a:ext cx="2388727" cy="1400383"/>
          </a:xfrm>
          <a:prstGeom prst="rect">
            <a:avLst/>
          </a:prstGeom>
          <a:noFill/>
        </p:spPr>
        <p:txBody>
          <a:bodyPr wrap="square" lIns="0" tIns="0" rIns="0" bIns="0" rtlCol="0">
            <a:spAutoFit/>
          </a:bodyPr>
          <a:lstStyle/>
          <a:p>
            <a:pPr>
              <a:lnSpc>
                <a:spcPct val="150000"/>
              </a:lnSpc>
              <a:spcAft>
                <a:spcPts val="600"/>
              </a:spcAft>
            </a:pPr>
            <a:r>
              <a:rPr lang="fr-FR" sz="1400" b="1" dirty="0">
                <a:solidFill>
                  <a:srgbClr val="E1001A"/>
                </a:solidFill>
                <a:cs typeface="Arial" panose="020B0604020202020204"/>
              </a:rPr>
              <a:t>CAUSES</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solidFill>
                  <a:srgbClr val="7098A7">
                    <a:lumMod val="50000"/>
                  </a:srgbClr>
                </a:solidFill>
                <a:cs typeface="Arial" panose="020B0604020202020204" pitchFamily="34" charset="0"/>
              </a:rPr>
              <a:t>Formation </a:t>
            </a:r>
            <a:r>
              <a:rPr lang="fr-FR" sz="1200" dirty="0"/>
              <a:t>aux risques liés aux travaux en hauteur incomplète.</a:t>
            </a:r>
            <a:endParaRPr lang="fr-FR" sz="1200" dirty="0">
              <a:solidFill>
                <a:srgbClr val="7098A7">
                  <a:lumMod val="50000"/>
                </a:srgbClr>
              </a:solidFill>
              <a:cs typeface="Arial" panose="020B0604020202020204" pitchFamily="34" charset="0"/>
            </a:endParaRP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b="1" dirty="0">
                <a:solidFill>
                  <a:srgbClr val="7098A7">
                    <a:lumMod val="50000"/>
                  </a:srgbClr>
                </a:solidFill>
                <a:cs typeface="Arial" panose="020B0604020202020204" pitchFamily="34" charset="0"/>
              </a:rPr>
              <a:t>Absence </a:t>
            </a:r>
            <a:r>
              <a:rPr lang="fr-FR" sz="1200" b="1" dirty="0"/>
              <a:t>d’attache du harnais de l’intervenant à un dispositif d’ancrage.</a:t>
            </a:r>
          </a:p>
        </p:txBody>
      </p:sp>
      <p:cxnSp>
        <p:nvCxnSpPr>
          <p:cNvPr id="80" name="Connecteur droit 79">
            <a:extLst>
              <a:ext uri="{FF2B5EF4-FFF2-40B4-BE49-F238E27FC236}">
                <a16:creationId xmlns:a16="http://schemas.microsoft.com/office/drawing/2014/main" id="{4EBD5649-CEFE-A747-81F3-A018B0B22F84}"/>
              </a:ext>
            </a:extLst>
          </p:cNvPr>
          <p:cNvCxnSpPr>
            <a:cxnSpLocks/>
          </p:cNvCxnSpPr>
          <p:nvPr/>
        </p:nvCxnSpPr>
        <p:spPr>
          <a:xfrm>
            <a:off x="3806653" y="2094317"/>
            <a:ext cx="0" cy="4157798"/>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887020A3-4BE7-0146-BDE6-0F5E232D1A8D}"/>
              </a:ext>
            </a:extLst>
          </p:cNvPr>
          <p:cNvCxnSpPr>
            <a:cxnSpLocks/>
          </p:cNvCxnSpPr>
          <p:nvPr/>
        </p:nvCxnSpPr>
        <p:spPr>
          <a:xfrm>
            <a:off x="6723473" y="2094317"/>
            <a:ext cx="0" cy="4157798"/>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2881762"/>
            <a:ext cx="2916362" cy="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sp>
        <p:nvSpPr>
          <p:cNvPr id="15" name="Rectangle à coins arrondis 14">
            <a:extLst>
              <a:ext uri="{FF2B5EF4-FFF2-40B4-BE49-F238E27FC236}">
                <a16:creationId xmlns:a16="http://schemas.microsoft.com/office/drawing/2014/main" id="{0F0DD31E-6491-DE40-A915-76385CA86296}"/>
              </a:ext>
            </a:extLst>
          </p:cNvPr>
          <p:cNvSpPr/>
          <p:nvPr/>
        </p:nvSpPr>
        <p:spPr>
          <a:xfrm>
            <a:off x="8780593" y="4004369"/>
            <a:ext cx="2517059" cy="350393"/>
          </a:xfrm>
          <a:prstGeom prst="roundRect">
            <a:avLst>
              <a:gd name="adj" fmla="val 50000"/>
            </a:avLst>
          </a:prstGeom>
          <a:solidFill>
            <a:srgbClr val="E1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extLst>
              <a:ext uri="{FF2B5EF4-FFF2-40B4-BE49-F238E27FC236}">
                <a16:creationId xmlns:a16="http://schemas.microsoft.com/office/drawing/2014/main" id="{CBBA6662-DF6A-5944-BAA8-6AE829985AF1}"/>
              </a:ext>
            </a:extLst>
          </p:cNvPr>
          <p:cNvSpPr txBox="1"/>
          <p:nvPr/>
        </p:nvSpPr>
        <p:spPr>
          <a:xfrm>
            <a:off x="8945706" y="4080883"/>
            <a:ext cx="2186143" cy="184666"/>
          </a:xfrm>
          <a:prstGeom prst="rect">
            <a:avLst/>
          </a:prstGeom>
          <a:noFill/>
        </p:spPr>
        <p:txBody>
          <a:bodyPr wrap="square" lIns="0" tIns="0" rIns="0" bIns="0" rtlCol="0">
            <a:spAutoFit/>
          </a:bodyPr>
          <a:lstStyle/>
          <a:p>
            <a:r>
              <a:rPr lang="fr-FR" sz="1200" u="sng" dirty="0">
                <a:solidFill>
                  <a:schemeClr val="bg1"/>
                </a:solidFill>
                <a:hlinkClick r:id="rId3" tooltip="REX exigence 10.3">
                  <a:extLst>
                    <a:ext uri="{A12FA001-AC4F-418D-AE19-62706E023703}">
                      <ahyp:hlinkClr xmlns:ahyp="http://schemas.microsoft.com/office/drawing/2018/hyperlinkcolor" val="tx"/>
                    </a:ext>
                  </a:extLst>
                </a:hlinkClick>
              </a:rPr>
              <a:t>Cliquez ici pour accéder au REX</a:t>
            </a:r>
            <a:endParaRPr lang="en-US" sz="1200" u="sng" dirty="0">
              <a:solidFill>
                <a:schemeClr val="bg1"/>
              </a:solidFill>
            </a:endParaRPr>
          </a:p>
        </p:txBody>
      </p:sp>
      <p:sp>
        <p:nvSpPr>
          <p:cNvPr id="25" name="Rectangle : coins arrondis 26">
            <a:extLst>
              <a:ext uri="{FF2B5EF4-FFF2-40B4-BE49-F238E27FC236}">
                <a16:creationId xmlns:a16="http://schemas.microsoft.com/office/drawing/2014/main" id="{F963AF65-DFB6-64EB-B006-105162EE3322}"/>
              </a:ext>
            </a:extLst>
          </p:cNvPr>
          <p:cNvSpPr/>
          <p:nvPr/>
        </p:nvSpPr>
        <p:spPr>
          <a:xfrm>
            <a:off x="6923691" y="2061681"/>
            <a:ext cx="4709747" cy="1721779"/>
          </a:xfrm>
          <a:prstGeom prst="roundRect">
            <a:avLst>
              <a:gd name="adj" fmla="val 6998"/>
            </a:avLst>
          </a:prstGeom>
          <a:solidFill>
            <a:srgbClr val="E100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2D98A344-C1DC-0800-C3CB-C149D34AF8A6}"/>
              </a:ext>
            </a:extLst>
          </p:cNvPr>
          <p:cNvSpPr txBox="1"/>
          <p:nvPr/>
        </p:nvSpPr>
        <p:spPr>
          <a:xfrm>
            <a:off x="7177696" y="2829401"/>
            <a:ext cx="4179689" cy="738664"/>
          </a:xfrm>
          <a:prstGeom prst="rect">
            <a:avLst/>
          </a:prstGeom>
          <a:noFill/>
        </p:spPr>
        <p:txBody>
          <a:bodyPr wrap="square" lIns="0" tIns="0" rIns="0" bIns="0" rtlCol="0">
            <a:spAutoFit/>
          </a:bodyPr>
          <a:lstStyle/>
          <a:p>
            <a:r>
              <a:rPr lang="fr-FR" sz="1200" dirty="0">
                <a:solidFill>
                  <a:srgbClr val="E1001A"/>
                </a:solidFill>
              </a:rPr>
              <a:t>Lorsque que je réalise un travail en hauteur à partir de 1,5 mètre sous couvert d’un </a:t>
            </a:r>
            <a:r>
              <a:rPr lang="fr-FR" sz="1200" b="1" dirty="0">
                <a:solidFill>
                  <a:srgbClr val="E1001A"/>
                </a:solidFill>
              </a:rPr>
              <a:t>permis de travail</a:t>
            </a:r>
            <a:r>
              <a:rPr lang="fr-FR" sz="1200" dirty="0">
                <a:solidFill>
                  <a:srgbClr val="E1001A"/>
                </a:solidFill>
              </a:rPr>
              <a:t>, je porte un </a:t>
            </a:r>
            <a:r>
              <a:rPr lang="fr-FR" sz="1200" b="1" dirty="0">
                <a:solidFill>
                  <a:srgbClr val="E1001A"/>
                </a:solidFill>
              </a:rPr>
              <a:t>harnais de sécurité </a:t>
            </a:r>
            <a:r>
              <a:rPr lang="fr-FR" sz="1200" dirty="0">
                <a:solidFill>
                  <a:srgbClr val="E1001A"/>
                </a:solidFill>
              </a:rPr>
              <a:t>et je m’attache en permanence à des points d’ancrage adaptés préalablement définis.</a:t>
            </a:r>
          </a:p>
        </p:txBody>
      </p:sp>
      <p:sp>
        <p:nvSpPr>
          <p:cNvPr id="28" name="ZoneTexte 27">
            <a:extLst>
              <a:ext uri="{FF2B5EF4-FFF2-40B4-BE49-F238E27FC236}">
                <a16:creationId xmlns:a16="http://schemas.microsoft.com/office/drawing/2014/main" id="{134D0BB1-7619-CEC0-F1F3-34F5242B47A8}"/>
              </a:ext>
            </a:extLst>
          </p:cNvPr>
          <p:cNvSpPr txBox="1"/>
          <p:nvPr/>
        </p:nvSpPr>
        <p:spPr>
          <a:xfrm>
            <a:off x="7705083" y="2334380"/>
            <a:ext cx="2481247" cy="215444"/>
          </a:xfrm>
          <a:prstGeom prst="rect">
            <a:avLst/>
          </a:prstGeom>
          <a:noFill/>
        </p:spPr>
        <p:txBody>
          <a:bodyPr wrap="square" lIns="0" tIns="0" rIns="0" bIns="0" rtlCol="0">
            <a:spAutoFit/>
          </a:bodyPr>
          <a:lstStyle/>
          <a:p>
            <a:r>
              <a:rPr lang="fr-FR" sz="1400" b="1" dirty="0">
                <a:solidFill>
                  <a:srgbClr val="E1001A"/>
                </a:solidFill>
                <a:cs typeface="Arial" panose="020B0604020202020204"/>
              </a:rPr>
              <a:t>ENSEIGNEMENTS À TIRER</a:t>
            </a:r>
            <a:endParaRPr lang="fr-FR" sz="1400" dirty="0">
              <a:solidFill>
                <a:srgbClr val="E1001A"/>
              </a:solidFill>
            </a:endParaRPr>
          </a:p>
        </p:txBody>
      </p:sp>
      <p:sp>
        <p:nvSpPr>
          <p:cNvPr id="29" name="object 2">
            <a:extLst>
              <a:ext uri="{FF2B5EF4-FFF2-40B4-BE49-F238E27FC236}">
                <a16:creationId xmlns:a16="http://schemas.microsoft.com/office/drawing/2014/main" id="{735BB96B-7752-8BAD-C28B-F50755F94BBA}"/>
              </a:ext>
            </a:extLst>
          </p:cNvPr>
          <p:cNvSpPr txBox="1"/>
          <p:nvPr/>
        </p:nvSpPr>
        <p:spPr>
          <a:xfrm>
            <a:off x="591051" y="6070014"/>
            <a:ext cx="3123713" cy="18210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i="1" spc="25" dirty="0">
                <a:solidFill>
                  <a:srgbClr val="374649"/>
                </a:solidFill>
                <a:latin typeface="Arial" panose="020B0604020202020204" pitchFamily="34" charset="0"/>
                <a:cs typeface="Arial" panose="020B0604020202020204" pitchFamily="34" charset="0"/>
              </a:rPr>
              <a:t>* Evènement antérieur à 2012</a:t>
            </a:r>
          </a:p>
        </p:txBody>
      </p:sp>
      <p:pic>
        <p:nvPicPr>
          <p:cNvPr id="30" name="Picture 2">
            <a:extLst>
              <a:ext uri="{FF2B5EF4-FFF2-40B4-BE49-F238E27FC236}">
                <a16:creationId xmlns:a16="http://schemas.microsoft.com/office/drawing/2014/main" id="{84357804-4F8A-B77B-EA3F-98682252B3D2}"/>
              </a:ext>
            </a:extLst>
          </p:cNvPr>
          <p:cNvPicPr>
            <a:picLocks noChangeAspect="1" noChangeArrowheads="1"/>
          </p:cNvPicPr>
          <p:nvPr/>
        </p:nvPicPr>
        <p:blipFill>
          <a:blip r:embed="rId4"/>
          <a:srcRect/>
          <a:stretch>
            <a:fillRect/>
          </a:stretch>
        </p:blipFill>
        <p:spPr bwMode="auto">
          <a:xfrm>
            <a:off x="6923997" y="4000626"/>
            <a:ext cx="1653167" cy="2251489"/>
          </a:xfrm>
          <a:prstGeom prst="roundRect">
            <a:avLst>
              <a:gd name="adj" fmla="val 8594"/>
            </a:avLst>
          </a:prstGeom>
          <a:solidFill>
            <a:srgbClr val="FFFFFF">
              <a:shade val="85000"/>
            </a:srgbClr>
          </a:solidFill>
          <a:ln>
            <a:noFill/>
          </a:ln>
          <a:effectLst>
            <a:reflection blurRad="12700" endPos="0" dist="5000" dir="5400000" sy="-100000" algn="bl" rotWithShape="0"/>
          </a:effectLst>
        </p:spPr>
      </p:pic>
      <p:cxnSp>
        <p:nvCxnSpPr>
          <p:cNvPr id="37" name="Connecteur droit 36">
            <a:extLst>
              <a:ext uri="{FF2B5EF4-FFF2-40B4-BE49-F238E27FC236}">
                <a16:creationId xmlns:a16="http://schemas.microsoft.com/office/drawing/2014/main" id="{1FA6895F-CC7B-4339-6BC0-14564326D319}"/>
              </a:ext>
            </a:extLst>
          </p:cNvPr>
          <p:cNvCxnSpPr>
            <a:cxnSpLocks/>
          </p:cNvCxnSpPr>
          <p:nvPr/>
        </p:nvCxnSpPr>
        <p:spPr>
          <a:xfrm>
            <a:off x="532283" y="1148655"/>
            <a:ext cx="9251796" cy="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pic>
        <p:nvPicPr>
          <p:cNvPr id="23" name="Image 22">
            <a:extLst>
              <a:ext uri="{FF2B5EF4-FFF2-40B4-BE49-F238E27FC236}">
                <a16:creationId xmlns:a16="http://schemas.microsoft.com/office/drawing/2014/main" id="{937432CF-D93C-C361-9640-ECAA870E9247}"/>
              </a:ext>
            </a:extLst>
          </p:cNvPr>
          <p:cNvPicPr>
            <a:picLocks noChangeAspect="1"/>
          </p:cNvPicPr>
          <p:nvPr/>
        </p:nvPicPr>
        <p:blipFill>
          <a:blip r:embed="rId5"/>
          <a:stretch>
            <a:fillRect/>
          </a:stretch>
        </p:blipFill>
        <p:spPr>
          <a:xfrm>
            <a:off x="7177696" y="2235654"/>
            <a:ext cx="396454" cy="419775"/>
          </a:xfrm>
          <a:prstGeom prst="rect">
            <a:avLst/>
          </a:prstGeom>
        </p:spPr>
      </p:pic>
      <p:pic>
        <p:nvPicPr>
          <p:cNvPr id="31" name="Image 30">
            <a:extLst>
              <a:ext uri="{FF2B5EF4-FFF2-40B4-BE49-F238E27FC236}">
                <a16:creationId xmlns:a16="http://schemas.microsoft.com/office/drawing/2014/main" id="{E0E2F89E-199D-330C-38B5-1E68ABDD9D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3325" y="427091"/>
            <a:ext cx="239461" cy="239461"/>
          </a:xfrm>
          <a:prstGeom prst="rect">
            <a:avLst/>
          </a:prstGeom>
        </p:spPr>
      </p:pic>
    </p:spTree>
    <p:extLst>
      <p:ext uri="{BB962C8B-B14F-4D97-AF65-F5344CB8AC3E}">
        <p14:creationId xmlns:p14="http://schemas.microsoft.com/office/powerpoint/2010/main" val="3833162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F5064025-073E-A0E2-A278-29F7E6D84CC4}"/>
              </a:ext>
            </a:extLst>
          </p:cNvPr>
          <p:cNvSpPr/>
          <p:nvPr/>
        </p:nvSpPr>
        <p:spPr>
          <a:xfrm>
            <a:off x="532283" y="2117082"/>
            <a:ext cx="5648594" cy="3725064"/>
          </a:xfrm>
          <a:prstGeom prst="roundRect">
            <a:avLst>
              <a:gd name="adj" fmla="val 4744"/>
            </a:avLst>
          </a:prstGeom>
          <a:solidFill>
            <a:srgbClr val="E100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dirty="0"/>
              <a:t>Kit de déploiement Règle d'or 10</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dirty="0" smtClean="0"/>
              <a:pPr/>
              <a:t>12</a:t>
            </a:fld>
            <a:endParaRPr lang="fr-FR" dirty="0"/>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4527755" y="358638"/>
            <a:ext cx="5040278" cy="592444"/>
          </a:xfrm>
        </p:spPr>
        <p:txBody>
          <a:bodyPr vert="horz" lIns="91440" tIns="45720" rIns="91440" bIns="45720" rtlCol="0" anchor="t">
            <a:noAutofit/>
          </a:bodyPr>
          <a:lstStyle/>
          <a:p>
            <a:pPr marL="0" indent="0">
              <a:buNone/>
            </a:pPr>
            <a:r>
              <a:rPr lang="fr-FR" sz="1800" b="1" dirty="0"/>
              <a:t>4. J’utilise </a:t>
            </a:r>
            <a:r>
              <a:rPr lang="fr-FR" sz="1800" dirty="0"/>
              <a:t>un échafaudage adapté au besoin et approuvé.</a:t>
            </a:r>
            <a:endParaRPr lang="fr-FR" sz="1800" dirty="0">
              <a:cs typeface="Arial" panose="020B0604020202020204"/>
            </a:endParaRP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8" y="242844"/>
            <a:ext cx="3756433" cy="592445"/>
          </a:xfrm>
        </p:spPr>
        <p:txBody>
          <a:bodyPr/>
          <a:lstStyle/>
          <a:p>
            <a:r>
              <a:rPr lang="fr-FR" dirty="0">
                <a:solidFill>
                  <a:srgbClr val="354D56"/>
                </a:solidFill>
              </a:rPr>
              <a:t>BONNE PRATIQUE</a:t>
            </a:r>
          </a:p>
        </p:txBody>
      </p:sp>
      <p:sp>
        <p:nvSpPr>
          <p:cNvPr id="85" name="Text Placeholder 1">
            <a:extLst>
              <a:ext uri="{FF2B5EF4-FFF2-40B4-BE49-F238E27FC236}">
                <a16:creationId xmlns:a16="http://schemas.microsoft.com/office/drawing/2014/main" id="{75290F93-C57A-D1B1-4449-ABD7E0FC4878}"/>
              </a:ext>
            </a:extLst>
          </p:cNvPr>
          <p:cNvSpPr txBox="1">
            <a:spLocks/>
          </p:cNvSpPr>
          <p:nvPr/>
        </p:nvSpPr>
        <p:spPr>
          <a:xfrm>
            <a:off x="532283" y="1358478"/>
            <a:ext cx="9035750"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BONNE PRATIQUE SUR LA VÉRIFICATION DES ÉCHAFAUDAGES</a:t>
            </a:r>
          </a:p>
        </p:txBody>
      </p:sp>
      <p:pic>
        <p:nvPicPr>
          <p:cNvPr id="35" name="Image 34">
            <a:extLst>
              <a:ext uri="{FF2B5EF4-FFF2-40B4-BE49-F238E27FC236}">
                <a16:creationId xmlns:a16="http://schemas.microsoft.com/office/drawing/2014/main" id="{1B300B5D-8D4D-E28F-7566-443C286DD517}"/>
              </a:ext>
            </a:extLst>
          </p:cNvPr>
          <p:cNvPicPr>
            <a:picLocks noChangeAspect="1"/>
          </p:cNvPicPr>
          <p:nvPr/>
        </p:nvPicPr>
        <p:blipFill rotWithShape="1">
          <a:blip r:embed="rId3"/>
          <a:srcRect l="66123"/>
          <a:stretch/>
        </p:blipFill>
        <p:spPr>
          <a:xfrm>
            <a:off x="6901458" y="2204020"/>
            <a:ext cx="3062229" cy="3885249"/>
          </a:xfrm>
          <a:prstGeom prst="rect">
            <a:avLst/>
          </a:prstGeom>
        </p:spPr>
      </p:pic>
      <p:pic>
        <p:nvPicPr>
          <p:cNvPr id="41" name="Image 40">
            <a:extLst>
              <a:ext uri="{FF2B5EF4-FFF2-40B4-BE49-F238E27FC236}">
                <a16:creationId xmlns:a16="http://schemas.microsoft.com/office/drawing/2014/main" id="{47AB0012-1153-42A2-4AD6-6EAA5C5793FE}"/>
              </a:ext>
            </a:extLst>
          </p:cNvPr>
          <p:cNvPicPr>
            <a:picLocks noChangeAspect="1"/>
          </p:cNvPicPr>
          <p:nvPr/>
        </p:nvPicPr>
        <p:blipFill>
          <a:blip r:embed="rId4"/>
          <a:stretch>
            <a:fillRect/>
          </a:stretch>
        </p:blipFill>
        <p:spPr>
          <a:xfrm>
            <a:off x="8685011" y="1358478"/>
            <a:ext cx="505201" cy="1081556"/>
          </a:xfrm>
          <a:prstGeom prst="rect">
            <a:avLst/>
          </a:prstGeom>
        </p:spPr>
      </p:pic>
      <p:sp>
        <p:nvSpPr>
          <p:cNvPr id="55" name="ZoneTexte 54">
            <a:extLst>
              <a:ext uri="{FF2B5EF4-FFF2-40B4-BE49-F238E27FC236}">
                <a16:creationId xmlns:a16="http://schemas.microsoft.com/office/drawing/2014/main" id="{A80A5D7E-B83D-9448-B196-6CBFC722E869}"/>
              </a:ext>
            </a:extLst>
          </p:cNvPr>
          <p:cNvSpPr txBox="1"/>
          <p:nvPr/>
        </p:nvSpPr>
        <p:spPr>
          <a:xfrm>
            <a:off x="823149" y="2355916"/>
            <a:ext cx="5042959" cy="215444"/>
          </a:xfrm>
          <a:prstGeom prst="rect">
            <a:avLst/>
          </a:prstGeom>
          <a:noFill/>
        </p:spPr>
        <p:txBody>
          <a:bodyPr wrap="square" lIns="0" tIns="0" rIns="0" bIns="0" rtlCol="0">
            <a:spAutoFit/>
          </a:bodyPr>
          <a:lstStyle/>
          <a:p>
            <a:pPr>
              <a:spcAft>
                <a:spcPts val="600"/>
              </a:spcAft>
            </a:pPr>
            <a:r>
              <a:rPr lang="fr-FR" sz="1400" b="1" dirty="0">
                <a:solidFill>
                  <a:srgbClr val="E1001A"/>
                </a:solidFill>
                <a:cs typeface="Arial" panose="020B0604020202020204"/>
              </a:rPr>
              <a:t>VÉRIFICATION DE L’ÉTAT GÉNÉRAL D’UN ÉCHAFAUDAGE</a:t>
            </a:r>
            <a:endParaRPr lang="fr-FR" sz="1400" dirty="0">
              <a:solidFill>
                <a:srgbClr val="E1001A"/>
              </a:solidFill>
            </a:endParaRPr>
          </a:p>
        </p:txBody>
      </p:sp>
      <p:cxnSp>
        <p:nvCxnSpPr>
          <p:cNvPr id="111" name="Connecteur droit 110">
            <a:extLst>
              <a:ext uri="{FF2B5EF4-FFF2-40B4-BE49-F238E27FC236}">
                <a16:creationId xmlns:a16="http://schemas.microsoft.com/office/drawing/2014/main" id="{935ED7B1-BCD1-AF22-D2D1-9ACA9BBE2482}"/>
              </a:ext>
            </a:extLst>
          </p:cNvPr>
          <p:cNvCxnSpPr>
            <a:cxnSpLocks/>
          </p:cNvCxnSpPr>
          <p:nvPr/>
        </p:nvCxnSpPr>
        <p:spPr>
          <a:xfrm>
            <a:off x="532283" y="1148655"/>
            <a:ext cx="9251796" cy="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sp>
        <p:nvSpPr>
          <p:cNvPr id="112" name="Ellipse 111">
            <a:extLst>
              <a:ext uri="{FF2B5EF4-FFF2-40B4-BE49-F238E27FC236}">
                <a16:creationId xmlns:a16="http://schemas.microsoft.com/office/drawing/2014/main" id="{E38B2087-9B59-9EA5-48CB-AF350664C290}"/>
              </a:ext>
            </a:extLst>
          </p:cNvPr>
          <p:cNvSpPr/>
          <p:nvPr/>
        </p:nvSpPr>
        <p:spPr>
          <a:xfrm>
            <a:off x="8599670" y="4769300"/>
            <a:ext cx="257989" cy="257989"/>
          </a:xfrm>
          <a:prstGeom prst="ellipse">
            <a:avLst/>
          </a:prstGeom>
          <a:solidFill>
            <a:schemeClr val="bg1"/>
          </a:solidFill>
          <a:ln w="15875">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ZoneTexte 112">
            <a:extLst>
              <a:ext uri="{FF2B5EF4-FFF2-40B4-BE49-F238E27FC236}">
                <a16:creationId xmlns:a16="http://schemas.microsoft.com/office/drawing/2014/main" id="{C941CB0D-3377-4E40-9462-21313133C630}"/>
              </a:ext>
            </a:extLst>
          </p:cNvPr>
          <p:cNvSpPr txBox="1"/>
          <p:nvPr/>
        </p:nvSpPr>
        <p:spPr>
          <a:xfrm>
            <a:off x="8683722" y="4805962"/>
            <a:ext cx="89886" cy="184666"/>
          </a:xfrm>
          <a:prstGeom prst="rect">
            <a:avLst/>
          </a:prstGeom>
          <a:noFill/>
        </p:spPr>
        <p:txBody>
          <a:bodyPr wrap="square" lIns="0" tIns="0" rIns="0" bIns="0" rtlCol="0">
            <a:spAutoFit/>
          </a:bodyPr>
          <a:lstStyle/>
          <a:p>
            <a:pPr algn="ctr">
              <a:spcAft>
                <a:spcPts val="600"/>
              </a:spcAft>
            </a:pPr>
            <a:r>
              <a:rPr lang="fr-FR" sz="1200" dirty="0">
                <a:solidFill>
                  <a:srgbClr val="FF0000"/>
                </a:solidFill>
                <a:cs typeface="Arial" panose="020B0604020202020204"/>
              </a:rPr>
              <a:t>1</a:t>
            </a:r>
            <a:endParaRPr lang="fr-FR" sz="1100" dirty="0"/>
          </a:p>
        </p:txBody>
      </p:sp>
      <p:sp>
        <p:nvSpPr>
          <p:cNvPr id="114" name="Ellipse 113">
            <a:extLst>
              <a:ext uri="{FF2B5EF4-FFF2-40B4-BE49-F238E27FC236}">
                <a16:creationId xmlns:a16="http://schemas.microsoft.com/office/drawing/2014/main" id="{DEB705A6-BF0E-3346-35F2-E1605944EBC0}"/>
              </a:ext>
            </a:extLst>
          </p:cNvPr>
          <p:cNvSpPr/>
          <p:nvPr/>
        </p:nvSpPr>
        <p:spPr>
          <a:xfrm>
            <a:off x="9681338" y="5432798"/>
            <a:ext cx="257989" cy="257989"/>
          </a:xfrm>
          <a:prstGeom prst="ellipse">
            <a:avLst/>
          </a:prstGeom>
          <a:solidFill>
            <a:schemeClr val="bg1"/>
          </a:solidFill>
          <a:ln w="15875">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ZoneTexte 114">
            <a:extLst>
              <a:ext uri="{FF2B5EF4-FFF2-40B4-BE49-F238E27FC236}">
                <a16:creationId xmlns:a16="http://schemas.microsoft.com/office/drawing/2014/main" id="{FBD3E22A-5784-0ACE-CD2C-E06370C5FB3C}"/>
              </a:ext>
            </a:extLst>
          </p:cNvPr>
          <p:cNvSpPr txBox="1"/>
          <p:nvPr/>
        </p:nvSpPr>
        <p:spPr>
          <a:xfrm>
            <a:off x="9765390" y="5469460"/>
            <a:ext cx="89886" cy="184666"/>
          </a:xfrm>
          <a:prstGeom prst="rect">
            <a:avLst/>
          </a:prstGeom>
          <a:noFill/>
        </p:spPr>
        <p:txBody>
          <a:bodyPr wrap="square" lIns="0" tIns="0" rIns="0" bIns="0" rtlCol="0">
            <a:spAutoFit/>
          </a:bodyPr>
          <a:lstStyle/>
          <a:p>
            <a:pPr algn="ctr">
              <a:spcAft>
                <a:spcPts val="600"/>
              </a:spcAft>
            </a:pPr>
            <a:r>
              <a:rPr lang="fr-FR" sz="1200" dirty="0">
                <a:solidFill>
                  <a:srgbClr val="E1001A"/>
                </a:solidFill>
                <a:cs typeface="Arial" panose="020B0604020202020204"/>
              </a:rPr>
              <a:t>2</a:t>
            </a:r>
            <a:endParaRPr lang="fr-FR" sz="1100" dirty="0">
              <a:solidFill>
                <a:srgbClr val="E1001A"/>
              </a:solidFill>
            </a:endParaRPr>
          </a:p>
        </p:txBody>
      </p:sp>
      <p:sp>
        <p:nvSpPr>
          <p:cNvPr id="116" name="Ellipse 115">
            <a:extLst>
              <a:ext uri="{FF2B5EF4-FFF2-40B4-BE49-F238E27FC236}">
                <a16:creationId xmlns:a16="http://schemas.microsoft.com/office/drawing/2014/main" id="{921AA6F9-7A0E-05B8-7D13-22F69B6DB7AC}"/>
              </a:ext>
            </a:extLst>
          </p:cNvPr>
          <p:cNvSpPr/>
          <p:nvPr/>
        </p:nvSpPr>
        <p:spPr>
          <a:xfrm>
            <a:off x="9709216" y="4657788"/>
            <a:ext cx="257989" cy="257989"/>
          </a:xfrm>
          <a:prstGeom prst="ellipse">
            <a:avLst/>
          </a:prstGeom>
          <a:solidFill>
            <a:schemeClr val="bg1"/>
          </a:solidFill>
          <a:ln w="15875">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ZoneTexte 116">
            <a:extLst>
              <a:ext uri="{FF2B5EF4-FFF2-40B4-BE49-F238E27FC236}">
                <a16:creationId xmlns:a16="http://schemas.microsoft.com/office/drawing/2014/main" id="{157BB784-C841-81B2-A993-0D82B1ED08E7}"/>
              </a:ext>
            </a:extLst>
          </p:cNvPr>
          <p:cNvSpPr txBox="1"/>
          <p:nvPr/>
        </p:nvSpPr>
        <p:spPr>
          <a:xfrm>
            <a:off x="9793268" y="4694450"/>
            <a:ext cx="89886" cy="184666"/>
          </a:xfrm>
          <a:prstGeom prst="rect">
            <a:avLst/>
          </a:prstGeom>
          <a:noFill/>
        </p:spPr>
        <p:txBody>
          <a:bodyPr wrap="square" lIns="0" tIns="0" rIns="0" bIns="0" rtlCol="0">
            <a:spAutoFit/>
          </a:bodyPr>
          <a:lstStyle/>
          <a:p>
            <a:pPr algn="ctr">
              <a:spcAft>
                <a:spcPts val="600"/>
              </a:spcAft>
            </a:pPr>
            <a:r>
              <a:rPr lang="fr-FR" sz="1200" dirty="0">
                <a:solidFill>
                  <a:srgbClr val="E1001A"/>
                </a:solidFill>
                <a:cs typeface="Arial" panose="020B0604020202020204"/>
              </a:rPr>
              <a:t>3</a:t>
            </a:r>
            <a:endParaRPr lang="fr-FR" sz="1100" dirty="0">
              <a:solidFill>
                <a:srgbClr val="E1001A"/>
              </a:solidFill>
            </a:endParaRPr>
          </a:p>
        </p:txBody>
      </p:sp>
      <p:sp>
        <p:nvSpPr>
          <p:cNvPr id="118" name="Ellipse 117">
            <a:extLst>
              <a:ext uri="{FF2B5EF4-FFF2-40B4-BE49-F238E27FC236}">
                <a16:creationId xmlns:a16="http://schemas.microsoft.com/office/drawing/2014/main" id="{D60EFED9-CA5A-2056-90D7-8577273D3EE5}"/>
              </a:ext>
            </a:extLst>
          </p:cNvPr>
          <p:cNvSpPr/>
          <p:nvPr/>
        </p:nvSpPr>
        <p:spPr>
          <a:xfrm>
            <a:off x="8337616" y="5806363"/>
            <a:ext cx="257989" cy="257989"/>
          </a:xfrm>
          <a:prstGeom prst="ellipse">
            <a:avLst/>
          </a:prstGeom>
          <a:solidFill>
            <a:schemeClr val="bg1"/>
          </a:solidFill>
          <a:ln w="15875">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ZoneTexte 118">
            <a:extLst>
              <a:ext uri="{FF2B5EF4-FFF2-40B4-BE49-F238E27FC236}">
                <a16:creationId xmlns:a16="http://schemas.microsoft.com/office/drawing/2014/main" id="{A1E57FF0-A12F-DA63-96AF-2F9B54FE8798}"/>
              </a:ext>
            </a:extLst>
          </p:cNvPr>
          <p:cNvSpPr txBox="1"/>
          <p:nvPr/>
        </p:nvSpPr>
        <p:spPr>
          <a:xfrm>
            <a:off x="8421668" y="5843025"/>
            <a:ext cx="89886" cy="184666"/>
          </a:xfrm>
          <a:prstGeom prst="rect">
            <a:avLst/>
          </a:prstGeom>
          <a:noFill/>
        </p:spPr>
        <p:txBody>
          <a:bodyPr wrap="square" lIns="0" tIns="0" rIns="0" bIns="0" rtlCol="0">
            <a:spAutoFit/>
          </a:bodyPr>
          <a:lstStyle/>
          <a:p>
            <a:pPr algn="ctr">
              <a:spcAft>
                <a:spcPts val="600"/>
              </a:spcAft>
            </a:pPr>
            <a:r>
              <a:rPr lang="fr-FR" sz="1200" dirty="0">
                <a:solidFill>
                  <a:srgbClr val="E1001A"/>
                </a:solidFill>
                <a:cs typeface="Arial" panose="020B0604020202020204"/>
              </a:rPr>
              <a:t>4</a:t>
            </a:r>
            <a:endParaRPr lang="fr-FR" sz="1100" dirty="0">
              <a:solidFill>
                <a:srgbClr val="E1001A"/>
              </a:solidFill>
            </a:endParaRPr>
          </a:p>
        </p:txBody>
      </p:sp>
      <p:sp>
        <p:nvSpPr>
          <p:cNvPr id="120" name="Ellipse 119">
            <a:extLst>
              <a:ext uri="{FF2B5EF4-FFF2-40B4-BE49-F238E27FC236}">
                <a16:creationId xmlns:a16="http://schemas.microsoft.com/office/drawing/2014/main" id="{B8779DF1-98A4-7050-DA52-D0C452A0C407}"/>
              </a:ext>
            </a:extLst>
          </p:cNvPr>
          <p:cNvSpPr/>
          <p:nvPr/>
        </p:nvSpPr>
        <p:spPr>
          <a:xfrm>
            <a:off x="8488157" y="3994290"/>
            <a:ext cx="257989" cy="257989"/>
          </a:xfrm>
          <a:prstGeom prst="ellipse">
            <a:avLst/>
          </a:prstGeom>
          <a:solidFill>
            <a:schemeClr val="bg1"/>
          </a:solidFill>
          <a:ln w="15875">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ZoneTexte 120">
            <a:extLst>
              <a:ext uri="{FF2B5EF4-FFF2-40B4-BE49-F238E27FC236}">
                <a16:creationId xmlns:a16="http://schemas.microsoft.com/office/drawing/2014/main" id="{F53094CC-456E-8D5B-59B5-97E23ACFBE8A}"/>
              </a:ext>
            </a:extLst>
          </p:cNvPr>
          <p:cNvSpPr txBox="1"/>
          <p:nvPr/>
        </p:nvSpPr>
        <p:spPr>
          <a:xfrm>
            <a:off x="8572209" y="4030952"/>
            <a:ext cx="89886" cy="184666"/>
          </a:xfrm>
          <a:prstGeom prst="rect">
            <a:avLst/>
          </a:prstGeom>
          <a:noFill/>
        </p:spPr>
        <p:txBody>
          <a:bodyPr wrap="square" lIns="0" tIns="0" rIns="0" bIns="0" rtlCol="0">
            <a:spAutoFit/>
          </a:bodyPr>
          <a:lstStyle/>
          <a:p>
            <a:pPr algn="ctr">
              <a:spcAft>
                <a:spcPts val="600"/>
              </a:spcAft>
            </a:pPr>
            <a:r>
              <a:rPr lang="fr-FR" sz="1200" dirty="0">
                <a:solidFill>
                  <a:srgbClr val="E1001A"/>
                </a:solidFill>
                <a:cs typeface="Arial" panose="020B0604020202020204"/>
              </a:rPr>
              <a:t>5</a:t>
            </a:r>
            <a:endParaRPr lang="fr-FR" sz="1100" dirty="0">
              <a:solidFill>
                <a:srgbClr val="E1001A"/>
              </a:solidFill>
            </a:endParaRPr>
          </a:p>
        </p:txBody>
      </p:sp>
      <p:sp>
        <p:nvSpPr>
          <p:cNvPr id="123" name="Ellipse 122">
            <a:extLst>
              <a:ext uri="{FF2B5EF4-FFF2-40B4-BE49-F238E27FC236}">
                <a16:creationId xmlns:a16="http://schemas.microsoft.com/office/drawing/2014/main" id="{09D44A99-E831-6B1E-34F0-AB6837372B3A}"/>
              </a:ext>
            </a:extLst>
          </p:cNvPr>
          <p:cNvSpPr/>
          <p:nvPr/>
        </p:nvSpPr>
        <p:spPr>
          <a:xfrm>
            <a:off x="6982742" y="2778807"/>
            <a:ext cx="257989" cy="257989"/>
          </a:xfrm>
          <a:prstGeom prst="ellipse">
            <a:avLst/>
          </a:prstGeom>
          <a:solidFill>
            <a:schemeClr val="bg1"/>
          </a:solidFill>
          <a:ln w="15875">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ZoneTexte 123">
            <a:extLst>
              <a:ext uri="{FF2B5EF4-FFF2-40B4-BE49-F238E27FC236}">
                <a16:creationId xmlns:a16="http://schemas.microsoft.com/office/drawing/2014/main" id="{0D52A399-5331-0677-C3EB-8EE0F3E47D84}"/>
              </a:ext>
            </a:extLst>
          </p:cNvPr>
          <p:cNvSpPr txBox="1"/>
          <p:nvPr/>
        </p:nvSpPr>
        <p:spPr>
          <a:xfrm>
            <a:off x="7066794" y="2815469"/>
            <a:ext cx="89886" cy="184666"/>
          </a:xfrm>
          <a:prstGeom prst="rect">
            <a:avLst/>
          </a:prstGeom>
          <a:noFill/>
        </p:spPr>
        <p:txBody>
          <a:bodyPr wrap="square" lIns="0" tIns="0" rIns="0" bIns="0" rtlCol="0">
            <a:spAutoFit/>
          </a:bodyPr>
          <a:lstStyle/>
          <a:p>
            <a:pPr algn="ctr">
              <a:spcAft>
                <a:spcPts val="600"/>
              </a:spcAft>
            </a:pPr>
            <a:r>
              <a:rPr lang="fr-FR" sz="1200" dirty="0">
                <a:solidFill>
                  <a:srgbClr val="E1001A"/>
                </a:solidFill>
                <a:cs typeface="Arial" panose="020B0604020202020204"/>
              </a:rPr>
              <a:t>6</a:t>
            </a:r>
            <a:endParaRPr lang="fr-FR" sz="1100" dirty="0">
              <a:solidFill>
                <a:srgbClr val="E1001A"/>
              </a:solidFill>
            </a:endParaRPr>
          </a:p>
        </p:txBody>
      </p:sp>
      <p:sp>
        <p:nvSpPr>
          <p:cNvPr id="125" name="Ellipse 124">
            <a:extLst>
              <a:ext uri="{FF2B5EF4-FFF2-40B4-BE49-F238E27FC236}">
                <a16:creationId xmlns:a16="http://schemas.microsoft.com/office/drawing/2014/main" id="{FB1706A3-C5D7-2F7A-5C25-6CAB3D49B015}"/>
              </a:ext>
            </a:extLst>
          </p:cNvPr>
          <p:cNvSpPr/>
          <p:nvPr/>
        </p:nvSpPr>
        <p:spPr>
          <a:xfrm>
            <a:off x="9129352" y="2282577"/>
            <a:ext cx="257989" cy="257989"/>
          </a:xfrm>
          <a:prstGeom prst="ellipse">
            <a:avLst/>
          </a:prstGeom>
          <a:solidFill>
            <a:schemeClr val="bg1"/>
          </a:solidFill>
          <a:ln w="15875">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ZoneTexte 125">
            <a:extLst>
              <a:ext uri="{FF2B5EF4-FFF2-40B4-BE49-F238E27FC236}">
                <a16:creationId xmlns:a16="http://schemas.microsoft.com/office/drawing/2014/main" id="{5A811605-E22D-FF51-5C4F-BA2DB9D5C680}"/>
              </a:ext>
            </a:extLst>
          </p:cNvPr>
          <p:cNvSpPr txBox="1"/>
          <p:nvPr/>
        </p:nvSpPr>
        <p:spPr>
          <a:xfrm>
            <a:off x="9213404" y="2319239"/>
            <a:ext cx="89886" cy="184666"/>
          </a:xfrm>
          <a:prstGeom prst="rect">
            <a:avLst/>
          </a:prstGeom>
          <a:noFill/>
        </p:spPr>
        <p:txBody>
          <a:bodyPr wrap="square" lIns="0" tIns="0" rIns="0" bIns="0" rtlCol="0">
            <a:spAutoFit/>
          </a:bodyPr>
          <a:lstStyle/>
          <a:p>
            <a:pPr algn="ctr">
              <a:spcAft>
                <a:spcPts val="600"/>
              </a:spcAft>
            </a:pPr>
            <a:r>
              <a:rPr lang="fr-FR" sz="1200" dirty="0">
                <a:solidFill>
                  <a:srgbClr val="E1001A"/>
                </a:solidFill>
                <a:cs typeface="Arial" panose="020B0604020202020204"/>
              </a:rPr>
              <a:t>7</a:t>
            </a:r>
            <a:endParaRPr lang="fr-FR" sz="1100" dirty="0">
              <a:solidFill>
                <a:srgbClr val="E1001A"/>
              </a:solidFill>
            </a:endParaRPr>
          </a:p>
        </p:txBody>
      </p:sp>
      <p:sp>
        <p:nvSpPr>
          <p:cNvPr id="127" name="Ellipse 126">
            <a:extLst>
              <a:ext uri="{FF2B5EF4-FFF2-40B4-BE49-F238E27FC236}">
                <a16:creationId xmlns:a16="http://schemas.microsoft.com/office/drawing/2014/main" id="{9DCD28FD-C9E9-2804-4424-8F1C23404EEE}"/>
              </a:ext>
            </a:extLst>
          </p:cNvPr>
          <p:cNvSpPr/>
          <p:nvPr/>
        </p:nvSpPr>
        <p:spPr>
          <a:xfrm>
            <a:off x="7250371" y="4256343"/>
            <a:ext cx="257989" cy="257989"/>
          </a:xfrm>
          <a:prstGeom prst="ellipse">
            <a:avLst/>
          </a:prstGeom>
          <a:solidFill>
            <a:schemeClr val="bg1"/>
          </a:solidFill>
          <a:ln w="15875">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ZoneTexte 127">
            <a:extLst>
              <a:ext uri="{FF2B5EF4-FFF2-40B4-BE49-F238E27FC236}">
                <a16:creationId xmlns:a16="http://schemas.microsoft.com/office/drawing/2014/main" id="{AD1131D6-E9F1-38DE-26AF-BEB604389DA7}"/>
              </a:ext>
            </a:extLst>
          </p:cNvPr>
          <p:cNvSpPr txBox="1"/>
          <p:nvPr/>
        </p:nvSpPr>
        <p:spPr>
          <a:xfrm>
            <a:off x="7334423" y="4293005"/>
            <a:ext cx="89886" cy="184666"/>
          </a:xfrm>
          <a:prstGeom prst="rect">
            <a:avLst/>
          </a:prstGeom>
          <a:noFill/>
        </p:spPr>
        <p:txBody>
          <a:bodyPr wrap="square" lIns="0" tIns="0" rIns="0" bIns="0" rtlCol="0">
            <a:spAutoFit/>
          </a:bodyPr>
          <a:lstStyle/>
          <a:p>
            <a:pPr algn="ctr">
              <a:spcAft>
                <a:spcPts val="600"/>
              </a:spcAft>
            </a:pPr>
            <a:r>
              <a:rPr lang="fr-FR" sz="1200" dirty="0">
                <a:solidFill>
                  <a:srgbClr val="E1001A"/>
                </a:solidFill>
                <a:cs typeface="Arial" panose="020B0604020202020204"/>
              </a:rPr>
              <a:t>8</a:t>
            </a:r>
            <a:endParaRPr lang="fr-FR" sz="1100" dirty="0">
              <a:solidFill>
                <a:srgbClr val="E1001A"/>
              </a:solidFill>
            </a:endParaRPr>
          </a:p>
        </p:txBody>
      </p:sp>
      <p:sp>
        <p:nvSpPr>
          <p:cNvPr id="129" name="Ellipse 128">
            <a:extLst>
              <a:ext uri="{FF2B5EF4-FFF2-40B4-BE49-F238E27FC236}">
                <a16:creationId xmlns:a16="http://schemas.microsoft.com/office/drawing/2014/main" id="{78D687C6-7C4E-6075-1626-549605CE1B0C}"/>
              </a:ext>
            </a:extLst>
          </p:cNvPr>
          <p:cNvSpPr/>
          <p:nvPr/>
        </p:nvSpPr>
        <p:spPr>
          <a:xfrm>
            <a:off x="9279893" y="1451811"/>
            <a:ext cx="257989" cy="257989"/>
          </a:xfrm>
          <a:prstGeom prst="ellipse">
            <a:avLst/>
          </a:prstGeom>
          <a:solidFill>
            <a:schemeClr val="bg1"/>
          </a:solidFill>
          <a:ln w="15875">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ZoneTexte 129">
            <a:extLst>
              <a:ext uri="{FF2B5EF4-FFF2-40B4-BE49-F238E27FC236}">
                <a16:creationId xmlns:a16="http://schemas.microsoft.com/office/drawing/2014/main" id="{C0DBEE3E-83F4-388D-53F5-8336778EE253}"/>
              </a:ext>
            </a:extLst>
          </p:cNvPr>
          <p:cNvSpPr txBox="1"/>
          <p:nvPr/>
        </p:nvSpPr>
        <p:spPr>
          <a:xfrm>
            <a:off x="9363945" y="1488473"/>
            <a:ext cx="89886" cy="184666"/>
          </a:xfrm>
          <a:prstGeom prst="rect">
            <a:avLst/>
          </a:prstGeom>
          <a:noFill/>
        </p:spPr>
        <p:txBody>
          <a:bodyPr wrap="square" lIns="0" tIns="0" rIns="0" bIns="0" rtlCol="0">
            <a:spAutoFit/>
          </a:bodyPr>
          <a:lstStyle/>
          <a:p>
            <a:pPr algn="ctr">
              <a:spcAft>
                <a:spcPts val="600"/>
              </a:spcAft>
            </a:pPr>
            <a:r>
              <a:rPr lang="fr-FR" sz="1200" dirty="0">
                <a:solidFill>
                  <a:srgbClr val="E1001A"/>
                </a:solidFill>
                <a:cs typeface="Arial" panose="020B0604020202020204"/>
              </a:rPr>
              <a:t>9</a:t>
            </a:r>
            <a:endParaRPr lang="fr-FR" sz="1100" dirty="0">
              <a:solidFill>
                <a:srgbClr val="E1001A"/>
              </a:solidFill>
            </a:endParaRPr>
          </a:p>
        </p:txBody>
      </p:sp>
      <p:sp>
        <p:nvSpPr>
          <p:cNvPr id="131" name="ZoneTexte 130">
            <a:extLst>
              <a:ext uri="{FF2B5EF4-FFF2-40B4-BE49-F238E27FC236}">
                <a16:creationId xmlns:a16="http://schemas.microsoft.com/office/drawing/2014/main" id="{6ED9A05E-B1AB-37BD-82F0-3BE188662566}"/>
              </a:ext>
            </a:extLst>
          </p:cNvPr>
          <p:cNvSpPr txBox="1"/>
          <p:nvPr/>
        </p:nvSpPr>
        <p:spPr>
          <a:xfrm>
            <a:off x="777544" y="2738375"/>
            <a:ext cx="5183222" cy="2923877"/>
          </a:xfrm>
          <a:prstGeom prst="rect">
            <a:avLst/>
          </a:prstGeom>
          <a:noFill/>
        </p:spPr>
        <p:txBody>
          <a:bodyPr wrap="square" lIns="91440" tIns="45720" rIns="91440" bIns="45720" rtlCol="0" anchor="t">
            <a:spAutoFit/>
          </a:bodyPr>
          <a:lstStyle/>
          <a:p>
            <a:pPr marL="228600" indent="-228600">
              <a:spcAft>
                <a:spcPts val="600"/>
              </a:spcAft>
              <a:buClr>
                <a:srgbClr val="E1001A"/>
              </a:buClr>
              <a:buFont typeface="+mj-lt"/>
              <a:buAutoNum type="arabicPeriod"/>
            </a:pPr>
            <a:r>
              <a:rPr lang="fr-FR" sz="1200" b="1" dirty="0"/>
              <a:t>Présence du panneau de signalisation </a:t>
            </a:r>
            <a:br>
              <a:rPr lang="fr-FR" sz="1200" b="1" dirty="0"/>
            </a:br>
            <a:r>
              <a:rPr lang="fr-FR" sz="1200" dirty="0"/>
              <a:t>(vert si échafaudage conforme). </a:t>
            </a:r>
            <a:endParaRPr lang="fr-FR" sz="1200" i="1" dirty="0"/>
          </a:p>
          <a:p>
            <a:pPr marL="228600" indent="-228600">
              <a:spcAft>
                <a:spcPts val="600"/>
              </a:spcAft>
              <a:buClr>
                <a:srgbClr val="E1001A"/>
              </a:buClr>
              <a:buFont typeface="+mj-lt"/>
              <a:buAutoNum type="arabicPeriod"/>
            </a:pPr>
            <a:r>
              <a:rPr lang="fr-FR" sz="1200" b="1" dirty="0"/>
              <a:t>Calage des pieds </a:t>
            </a:r>
            <a:r>
              <a:rPr lang="fr-FR" sz="1200" dirty="0"/>
              <a:t>(cales de répartition en contact).</a:t>
            </a:r>
          </a:p>
          <a:p>
            <a:pPr marL="228600" indent="-228600">
              <a:spcAft>
                <a:spcPts val="600"/>
              </a:spcAft>
              <a:buClr>
                <a:srgbClr val="E1001A"/>
              </a:buClr>
              <a:buFont typeface="+mj-lt"/>
              <a:buAutoNum type="arabicPeriod"/>
            </a:pPr>
            <a:r>
              <a:rPr lang="fr-FR" sz="1200" b="1" dirty="0"/>
              <a:t>Présence de contreventements</a:t>
            </a:r>
            <a:r>
              <a:rPr lang="fr-FR" sz="1200" dirty="0"/>
              <a:t>.</a:t>
            </a:r>
          </a:p>
          <a:p>
            <a:pPr marL="228600" indent="-228600">
              <a:spcAft>
                <a:spcPts val="600"/>
              </a:spcAft>
              <a:buClr>
                <a:srgbClr val="E1001A"/>
              </a:buClr>
              <a:buFont typeface="+mj-lt"/>
              <a:buAutoNum type="arabicPeriod"/>
            </a:pPr>
            <a:r>
              <a:rPr lang="fr-FR" sz="1200" b="1" dirty="0"/>
              <a:t>Fixation de la ceinture </a:t>
            </a:r>
            <a:r>
              <a:rPr lang="fr-FR" sz="1200" dirty="0"/>
              <a:t>aux embases.</a:t>
            </a:r>
          </a:p>
          <a:p>
            <a:pPr marL="228600" indent="-228600">
              <a:spcAft>
                <a:spcPts val="600"/>
              </a:spcAft>
              <a:buClr>
                <a:srgbClr val="E1001A"/>
              </a:buClr>
              <a:buFont typeface="+mj-lt"/>
              <a:buAutoNum type="arabicPeriod"/>
            </a:pPr>
            <a:r>
              <a:rPr lang="fr-FR" sz="1200" b="1" dirty="0"/>
              <a:t>Planchers </a:t>
            </a:r>
            <a:r>
              <a:rPr lang="fr-FR" sz="1200" dirty="0"/>
              <a:t>complets et non obstrués.</a:t>
            </a:r>
          </a:p>
          <a:p>
            <a:pPr marL="228600" indent="-228600">
              <a:spcAft>
                <a:spcPts val="600"/>
              </a:spcAft>
              <a:buClr>
                <a:srgbClr val="E1001A"/>
              </a:buClr>
              <a:buFont typeface="+mj-lt"/>
              <a:buAutoNum type="arabicPeriod"/>
            </a:pPr>
            <a:r>
              <a:rPr lang="fr-FR" sz="1200" b="1" dirty="0"/>
              <a:t>Portillons ou trappes fermés</a:t>
            </a:r>
            <a:r>
              <a:rPr lang="fr-FR" sz="1200" dirty="0"/>
              <a:t>.</a:t>
            </a:r>
          </a:p>
          <a:p>
            <a:pPr marL="228600" indent="-228600">
              <a:spcAft>
                <a:spcPts val="600"/>
              </a:spcAft>
              <a:buClr>
                <a:srgbClr val="E1001A"/>
              </a:buClr>
              <a:buFont typeface="+mj-lt"/>
              <a:buAutoNum type="arabicPeriod"/>
            </a:pPr>
            <a:r>
              <a:rPr lang="fr-FR" sz="1200" b="1" dirty="0"/>
              <a:t>Présence de garde-corps complets </a:t>
            </a:r>
            <a:r>
              <a:rPr lang="fr-FR" sz="1200" dirty="0"/>
              <a:t>(avec lisse, sous-lisse et plinthe) </a:t>
            </a:r>
            <a:br>
              <a:rPr lang="fr-FR" sz="1200" dirty="0"/>
            </a:br>
            <a:r>
              <a:rPr lang="fr-FR" sz="1200" dirty="0"/>
              <a:t>à tous les planchers.</a:t>
            </a:r>
          </a:p>
          <a:p>
            <a:pPr marL="228600" indent="-228600">
              <a:spcAft>
                <a:spcPts val="600"/>
              </a:spcAft>
              <a:buClr>
                <a:srgbClr val="E1001A"/>
              </a:buClr>
              <a:buFont typeface="+mj-lt"/>
              <a:buAutoNum type="arabicPeriod"/>
            </a:pPr>
            <a:r>
              <a:rPr lang="fr-FR" sz="1200" b="1" dirty="0"/>
              <a:t>Fixation des échelles.</a:t>
            </a:r>
          </a:p>
          <a:p>
            <a:pPr marL="228600" indent="-228600">
              <a:spcAft>
                <a:spcPts val="600"/>
              </a:spcAft>
              <a:buClr>
                <a:srgbClr val="E1001A"/>
              </a:buClr>
              <a:buFont typeface="+mj-lt"/>
              <a:buAutoNum type="arabicPeriod"/>
            </a:pPr>
            <a:r>
              <a:rPr lang="fr-FR" sz="1200" b="1" dirty="0"/>
              <a:t>Respect des distances de sécurité </a:t>
            </a:r>
            <a:r>
              <a:rPr lang="fr-FR" sz="1200" spc="-25" dirty="0">
                <a:solidFill>
                  <a:srgbClr val="2D4549"/>
                </a:solidFill>
                <a:latin typeface="Roboto"/>
                <a:cs typeface="Roboto"/>
              </a:rPr>
              <a:t>av</a:t>
            </a:r>
            <a:r>
              <a:rPr lang="fr-FR" sz="1200" spc="-20" dirty="0">
                <a:solidFill>
                  <a:srgbClr val="2D4549"/>
                </a:solidFill>
                <a:latin typeface="Roboto"/>
                <a:cs typeface="Roboto"/>
              </a:rPr>
              <a:t>e</a:t>
            </a:r>
            <a:r>
              <a:rPr lang="fr-FR" sz="1200" dirty="0">
                <a:solidFill>
                  <a:srgbClr val="2D4549"/>
                </a:solidFill>
                <a:latin typeface="Roboto"/>
                <a:cs typeface="Roboto"/>
              </a:rPr>
              <a:t>c</a:t>
            </a:r>
            <a:r>
              <a:rPr lang="fr-FR" sz="1200" spc="-35" dirty="0">
                <a:solidFill>
                  <a:srgbClr val="2D4549"/>
                </a:solidFill>
                <a:latin typeface="Roboto"/>
                <a:cs typeface="Roboto"/>
              </a:rPr>
              <a:t> </a:t>
            </a:r>
            <a:r>
              <a:rPr lang="fr-FR" sz="1200" spc="-20" dirty="0">
                <a:solidFill>
                  <a:srgbClr val="2D4549"/>
                </a:solidFill>
                <a:latin typeface="Roboto"/>
                <a:cs typeface="Roboto"/>
              </a:rPr>
              <a:t>le</a:t>
            </a:r>
            <a:r>
              <a:rPr lang="fr-FR" sz="1200" dirty="0">
                <a:solidFill>
                  <a:srgbClr val="2D4549"/>
                </a:solidFill>
                <a:latin typeface="Roboto"/>
                <a:cs typeface="Roboto"/>
              </a:rPr>
              <a:t>s</a:t>
            </a:r>
            <a:r>
              <a:rPr lang="fr-FR" sz="1200" spc="-35" dirty="0">
                <a:solidFill>
                  <a:srgbClr val="2D4549"/>
                </a:solidFill>
                <a:latin typeface="Roboto"/>
                <a:cs typeface="Roboto"/>
              </a:rPr>
              <a:t> </a:t>
            </a:r>
            <a:r>
              <a:rPr lang="fr-FR" sz="1200" spc="-20" dirty="0">
                <a:solidFill>
                  <a:srgbClr val="2D4549"/>
                </a:solidFill>
                <a:latin typeface="Roboto"/>
                <a:cs typeface="Roboto"/>
              </a:rPr>
              <a:t>danger</a:t>
            </a:r>
            <a:r>
              <a:rPr lang="fr-FR" sz="1200" dirty="0">
                <a:solidFill>
                  <a:srgbClr val="2D4549"/>
                </a:solidFill>
                <a:latin typeface="Roboto"/>
                <a:cs typeface="Roboto"/>
              </a:rPr>
              <a:t>s</a:t>
            </a:r>
            <a:r>
              <a:rPr lang="fr-FR" sz="1200" spc="-35" dirty="0">
                <a:solidFill>
                  <a:srgbClr val="2D4549"/>
                </a:solidFill>
                <a:latin typeface="Roboto"/>
                <a:cs typeface="Roboto"/>
              </a:rPr>
              <a:t> </a:t>
            </a:r>
            <a:r>
              <a:rPr lang="fr-FR" sz="1200" spc="-20" dirty="0">
                <a:solidFill>
                  <a:srgbClr val="2D4549"/>
                </a:solidFill>
                <a:latin typeface="Roboto"/>
                <a:cs typeface="Roboto"/>
              </a:rPr>
              <a:t>potentiels </a:t>
            </a:r>
            <a:br>
              <a:rPr lang="fr-FR" sz="1200" spc="-20" dirty="0">
                <a:solidFill>
                  <a:srgbClr val="2D4549"/>
                </a:solidFill>
                <a:latin typeface="Roboto"/>
                <a:cs typeface="Roboto"/>
              </a:rPr>
            </a:br>
            <a:r>
              <a:rPr lang="fr-FR" sz="1200" spc="-20" dirty="0">
                <a:solidFill>
                  <a:srgbClr val="2D4549"/>
                </a:solidFill>
                <a:latin typeface="Roboto"/>
                <a:cs typeface="Roboto"/>
              </a:rPr>
              <a:t>(lignes</a:t>
            </a:r>
            <a:r>
              <a:rPr lang="fr-FR" sz="1200" spc="-35" dirty="0">
                <a:solidFill>
                  <a:srgbClr val="2D4549"/>
                </a:solidFill>
                <a:latin typeface="Roboto"/>
                <a:cs typeface="Roboto"/>
              </a:rPr>
              <a:t> </a:t>
            </a:r>
            <a:r>
              <a:rPr lang="fr-FR" sz="1200" spc="-20" dirty="0">
                <a:solidFill>
                  <a:srgbClr val="2D4549"/>
                </a:solidFill>
                <a:latin typeface="Roboto"/>
                <a:cs typeface="Roboto"/>
              </a:rPr>
              <a:t>électriques,</a:t>
            </a:r>
            <a:r>
              <a:rPr lang="fr-FR" sz="1200" spc="-30" dirty="0">
                <a:solidFill>
                  <a:srgbClr val="2D4549"/>
                </a:solidFill>
                <a:latin typeface="Roboto"/>
                <a:cs typeface="Roboto"/>
              </a:rPr>
              <a:t> </a:t>
            </a:r>
            <a:r>
              <a:rPr lang="fr-FR" sz="1200" spc="-20" dirty="0">
                <a:solidFill>
                  <a:srgbClr val="2D4549"/>
                </a:solidFill>
                <a:latin typeface="Roboto"/>
                <a:cs typeface="Roboto"/>
              </a:rPr>
              <a:t>coactivité)</a:t>
            </a:r>
            <a:endParaRPr lang="fr-FR" sz="1200" i="1" dirty="0">
              <a:solidFill>
                <a:srgbClr val="4E5B5E"/>
              </a:solidFill>
            </a:endParaRPr>
          </a:p>
        </p:txBody>
      </p:sp>
      <p:pic>
        <p:nvPicPr>
          <p:cNvPr id="32" name="Image 31">
            <a:extLst>
              <a:ext uri="{FF2B5EF4-FFF2-40B4-BE49-F238E27FC236}">
                <a16:creationId xmlns:a16="http://schemas.microsoft.com/office/drawing/2014/main" id="{4BA452B2-BA24-1847-3590-903D22C949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3745" y="427091"/>
            <a:ext cx="239461" cy="239461"/>
          </a:xfrm>
          <a:prstGeom prst="rect">
            <a:avLst/>
          </a:prstGeom>
        </p:spPr>
      </p:pic>
    </p:spTree>
    <p:extLst>
      <p:ext uri="{BB962C8B-B14F-4D97-AF65-F5344CB8AC3E}">
        <p14:creationId xmlns:p14="http://schemas.microsoft.com/office/powerpoint/2010/main" val="410002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dirty="0"/>
              <a:t>Kit de déploiement Règle d'or 10</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dirty="0" smtClean="0"/>
              <a:pPr/>
              <a:t>13</a:t>
            </a:fld>
            <a:endParaRPr lang="fr-FR" dirty="0"/>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5" y="358638"/>
            <a:ext cx="7555556" cy="564610"/>
          </a:xfrm>
        </p:spPr>
        <p:txBody>
          <a:bodyPr vert="horz" lIns="91440" tIns="45720" rIns="91440" bIns="45720" rtlCol="0" anchor="t">
            <a:noAutofit/>
          </a:bodyPr>
          <a:lstStyle/>
          <a:p>
            <a:pPr marL="0" indent="0">
              <a:buNone/>
            </a:pPr>
            <a:r>
              <a:rPr lang="fr-FR" sz="1800" b="1" dirty="0"/>
              <a:t>5. Je respecte </a:t>
            </a:r>
            <a:r>
              <a:rPr lang="fr-FR" sz="1800" dirty="0"/>
              <a:t>la distance minimale de sécurité lors d’un travail </a:t>
            </a:r>
            <a:br>
              <a:rPr lang="fr-FR" sz="1800" dirty="0"/>
            </a:br>
            <a:r>
              <a:rPr lang="fr-FR" sz="1800" dirty="0"/>
              <a:t>à proximité des lignes électriques.</a:t>
            </a:r>
            <a:endParaRPr lang="fr-FR" sz="1800" dirty="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358478"/>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ELECTROCUTION LORS DE L’UTILISATION D’UN ECHAFAUDAGE MOBILE</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90931" cy="592445"/>
          </a:xfrm>
        </p:spPr>
        <p:txBody>
          <a:bodyPr/>
          <a:lstStyle/>
          <a:p>
            <a:r>
              <a:rPr lang="fr-FR" dirty="0">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996377"/>
            <a:ext cx="3090594" cy="2031325"/>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E1001A"/>
                </a:solidFill>
                <a:cs typeface="Arial" panose="020B0604020202020204"/>
              </a:rPr>
              <a:t>CIRCONSTANCES – FAITS</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solidFill>
                  <a:srgbClr val="7098A7">
                    <a:lumMod val="50000"/>
                  </a:srgbClr>
                </a:solidFill>
                <a:cs typeface="Arial" panose="020B0604020202020204" pitchFamily="34" charset="0"/>
              </a:rPr>
              <a:t>Deux intervenants </a:t>
            </a:r>
            <a:r>
              <a:rPr lang="fr-FR" sz="1200" dirty="0"/>
              <a:t>utilisaient un échafaudage mobile dans le cadre de travaux de peinture.</a:t>
            </a:r>
            <a:endParaRPr lang="fr-FR" sz="1200" dirty="0">
              <a:solidFill>
                <a:srgbClr val="7098A7">
                  <a:lumMod val="50000"/>
                </a:srgbClr>
              </a:solidFill>
              <a:cs typeface="Arial" panose="020B0604020202020204" pitchFamily="34" charset="0"/>
            </a:endParaRP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t>En déplaçant l’échafaudage à proximité de lignes aériennes de 22 kV, un arc électrique s’est produit avec la structure métallique de l’échafaudage.</a:t>
            </a:r>
            <a:endParaRPr lang="fr-FR" sz="1200" dirty="0">
              <a:solidFill>
                <a:srgbClr val="7098A7">
                  <a:lumMod val="50000"/>
                </a:srgbClr>
              </a:solidFill>
              <a:cs typeface="Arial" panose="020B0604020202020204" pitchFamily="34" charset="0"/>
            </a:endParaRP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t>Les deux intervenants ont été électrisés. </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91405"/>
            <a:ext cx="2388727" cy="1031051"/>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E1001A"/>
                </a:solidFill>
                <a:cs typeface="Arial" panose="020B0604020202020204"/>
              </a:rPr>
              <a:t>CONSÉQUENCES</a:t>
            </a:r>
          </a:p>
          <a:p>
            <a:pPr marL="252000" indent="-252000">
              <a:spcAft>
                <a:spcPts val="600"/>
              </a:spcAft>
              <a:buClr>
                <a:srgbClr val="E1001A"/>
              </a:buClr>
              <a:buFont typeface="Wingdings" pitchFamily="2" charset="2"/>
              <a:buChar char="§"/>
            </a:pPr>
            <a:r>
              <a:rPr lang="fr-FR" sz="1200" dirty="0"/>
              <a:t>Décès d’un des intervenants.</a:t>
            </a:r>
          </a:p>
          <a:p>
            <a:pPr marL="252000" indent="-252000">
              <a:buClr>
                <a:srgbClr val="E1001A"/>
              </a:buClr>
              <a:buFont typeface="Wingdings" pitchFamily="2" charset="2"/>
              <a:buChar char="§"/>
            </a:pPr>
            <a:r>
              <a:rPr lang="fr-FR" sz="1200" dirty="0"/>
              <a:t>Amputation de l’avant-bras du second intervenant.</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3" y="3633776"/>
            <a:ext cx="2388727" cy="1954381"/>
          </a:xfrm>
          <a:prstGeom prst="rect">
            <a:avLst/>
          </a:prstGeom>
          <a:noFill/>
        </p:spPr>
        <p:txBody>
          <a:bodyPr wrap="square" lIns="0" tIns="0" rIns="0" bIns="0" rtlCol="0">
            <a:spAutoFit/>
          </a:bodyPr>
          <a:lstStyle/>
          <a:p>
            <a:pPr>
              <a:lnSpc>
                <a:spcPct val="150000"/>
              </a:lnSpc>
              <a:spcAft>
                <a:spcPts val="600"/>
              </a:spcAft>
            </a:pPr>
            <a:r>
              <a:rPr lang="fr-FR" sz="1400" b="1" dirty="0">
                <a:solidFill>
                  <a:srgbClr val="E1001A"/>
                </a:solidFill>
                <a:cs typeface="Arial" panose="020B0604020202020204"/>
              </a:rPr>
              <a:t>CAUSES</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b="1" dirty="0"/>
              <a:t>Evaluation des risques insuffisante (proximité de la ligne électrique non prise en compte).</a:t>
            </a:r>
            <a:endParaRPr lang="fr-FR" sz="1200" dirty="0">
              <a:solidFill>
                <a:srgbClr val="7098A7">
                  <a:lumMod val="50000"/>
                </a:srgbClr>
              </a:solidFill>
              <a:cs typeface="Arial" panose="020B0604020202020204" pitchFamily="34" charset="0"/>
            </a:endParaRP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solidFill>
                  <a:srgbClr val="7098A7">
                    <a:lumMod val="50000"/>
                  </a:srgbClr>
                </a:solidFill>
                <a:cs typeface="Arial" panose="020B0604020202020204" pitchFamily="34" charset="0"/>
              </a:rPr>
              <a:t>Formation</a:t>
            </a:r>
            <a:r>
              <a:rPr lang="fr-FR" sz="1200" b="1" dirty="0">
                <a:solidFill>
                  <a:srgbClr val="7098A7">
                    <a:lumMod val="50000"/>
                  </a:srgbClr>
                </a:solidFill>
                <a:cs typeface="Arial" panose="020B0604020202020204" pitchFamily="34" charset="0"/>
              </a:rPr>
              <a:t> </a:t>
            </a:r>
            <a:r>
              <a:rPr lang="fr-FR" sz="1200" dirty="0"/>
              <a:t>insuffisante aux risques d’électrisation lors de travaux en hauteur à proximité de lignes électriques.</a:t>
            </a:r>
          </a:p>
        </p:txBody>
      </p:sp>
      <p:cxnSp>
        <p:nvCxnSpPr>
          <p:cNvPr id="82" name="Connecteur droit 81">
            <a:extLst>
              <a:ext uri="{FF2B5EF4-FFF2-40B4-BE49-F238E27FC236}">
                <a16:creationId xmlns:a16="http://schemas.microsoft.com/office/drawing/2014/main" id="{887020A3-4BE7-0146-BDE6-0F5E232D1A8D}"/>
              </a:ext>
            </a:extLst>
          </p:cNvPr>
          <p:cNvCxnSpPr>
            <a:cxnSpLocks/>
          </p:cNvCxnSpPr>
          <p:nvPr/>
        </p:nvCxnSpPr>
        <p:spPr>
          <a:xfrm>
            <a:off x="6723473" y="2094317"/>
            <a:ext cx="0" cy="405692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350260"/>
            <a:ext cx="2916362" cy="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sp>
        <p:nvSpPr>
          <p:cNvPr id="15" name="Rectangle à coins arrondis 14">
            <a:extLst>
              <a:ext uri="{FF2B5EF4-FFF2-40B4-BE49-F238E27FC236}">
                <a16:creationId xmlns:a16="http://schemas.microsoft.com/office/drawing/2014/main" id="{0F0DD31E-6491-DE40-A915-76385CA86296}"/>
              </a:ext>
            </a:extLst>
          </p:cNvPr>
          <p:cNvSpPr/>
          <p:nvPr/>
        </p:nvSpPr>
        <p:spPr>
          <a:xfrm>
            <a:off x="6952225" y="5800844"/>
            <a:ext cx="2517059" cy="350393"/>
          </a:xfrm>
          <a:prstGeom prst="roundRect">
            <a:avLst>
              <a:gd name="adj" fmla="val 50000"/>
            </a:avLst>
          </a:prstGeom>
          <a:solidFill>
            <a:srgbClr val="E1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extLst>
              <a:ext uri="{FF2B5EF4-FFF2-40B4-BE49-F238E27FC236}">
                <a16:creationId xmlns:a16="http://schemas.microsoft.com/office/drawing/2014/main" id="{CBBA6662-DF6A-5944-BAA8-6AE829985AF1}"/>
              </a:ext>
            </a:extLst>
          </p:cNvPr>
          <p:cNvSpPr txBox="1"/>
          <p:nvPr/>
        </p:nvSpPr>
        <p:spPr>
          <a:xfrm>
            <a:off x="7117338" y="5877358"/>
            <a:ext cx="2186143" cy="184666"/>
          </a:xfrm>
          <a:prstGeom prst="rect">
            <a:avLst/>
          </a:prstGeom>
          <a:noFill/>
        </p:spPr>
        <p:txBody>
          <a:bodyPr wrap="square" lIns="0" tIns="0" rIns="0" bIns="0" rtlCol="0">
            <a:spAutoFit/>
          </a:bodyPr>
          <a:lstStyle/>
          <a:p>
            <a:r>
              <a:rPr lang="fr-FR" sz="1200" u="sng" dirty="0">
                <a:solidFill>
                  <a:schemeClr val="bg1"/>
                </a:solidFill>
                <a:hlinkClick r:id="rId3" tooltip="REX exigence 10.5">
                  <a:extLst>
                    <a:ext uri="{A12FA001-AC4F-418D-AE19-62706E023703}">
                      <ahyp:hlinkClr xmlns:ahyp="http://schemas.microsoft.com/office/drawing/2018/hyperlinkcolor" val="tx"/>
                    </a:ext>
                  </a:extLst>
                </a:hlinkClick>
              </a:rPr>
              <a:t>Cliquez ici pour accéder au REX</a:t>
            </a:r>
            <a:endParaRPr lang="en-US" sz="1200" u="sng" dirty="0">
              <a:solidFill>
                <a:schemeClr val="bg1"/>
              </a:solidFill>
            </a:endParaRPr>
          </a:p>
        </p:txBody>
      </p:sp>
      <p:sp>
        <p:nvSpPr>
          <p:cNvPr id="25" name="Rectangle : coins arrondis 26">
            <a:extLst>
              <a:ext uri="{FF2B5EF4-FFF2-40B4-BE49-F238E27FC236}">
                <a16:creationId xmlns:a16="http://schemas.microsoft.com/office/drawing/2014/main" id="{F963AF65-DFB6-64EB-B006-105162EE3322}"/>
              </a:ext>
            </a:extLst>
          </p:cNvPr>
          <p:cNvSpPr/>
          <p:nvPr/>
        </p:nvSpPr>
        <p:spPr>
          <a:xfrm>
            <a:off x="6923691" y="2061681"/>
            <a:ext cx="4709747" cy="1721779"/>
          </a:xfrm>
          <a:prstGeom prst="roundRect">
            <a:avLst>
              <a:gd name="adj" fmla="val 6998"/>
            </a:avLst>
          </a:prstGeom>
          <a:solidFill>
            <a:srgbClr val="E100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2D98A344-C1DC-0800-C3CB-C149D34AF8A6}"/>
              </a:ext>
            </a:extLst>
          </p:cNvPr>
          <p:cNvSpPr txBox="1"/>
          <p:nvPr/>
        </p:nvSpPr>
        <p:spPr>
          <a:xfrm>
            <a:off x="7177696" y="2829401"/>
            <a:ext cx="4179689" cy="738664"/>
          </a:xfrm>
          <a:prstGeom prst="rect">
            <a:avLst/>
          </a:prstGeom>
          <a:noFill/>
        </p:spPr>
        <p:txBody>
          <a:bodyPr wrap="square" lIns="0" tIns="0" rIns="0" bIns="0" rtlCol="0">
            <a:spAutoFit/>
          </a:bodyPr>
          <a:lstStyle/>
          <a:p>
            <a:r>
              <a:rPr lang="fr-FR" sz="1200" dirty="0">
                <a:solidFill>
                  <a:srgbClr val="E1001A"/>
                </a:solidFill>
              </a:rPr>
              <a:t>Je m’assure que le danger </a:t>
            </a:r>
            <a:r>
              <a:rPr lang="fr-FR" sz="1200" b="1" dirty="0">
                <a:solidFill>
                  <a:srgbClr val="E1001A"/>
                </a:solidFill>
              </a:rPr>
              <a:t>représenté par les lignes électriques</a:t>
            </a:r>
            <a:r>
              <a:rPr lang="fr-FR" sz="1200" dirty="0">
                <a:solidFill>
                  <a:srgbClr val="E1001A"/>
                </a:solidFill>
              </a:rPr>
              <a:t> est pris en compte lors de travaux en hauteur.</a:t>
            </a:r>
          </a:p>
          <a:p>
            <a:r>
              <a:rPr lang="fr-FR" sz="1200" dirty="0">
                <a:solidFill>
                  <a:srgbClr val="E1001A"/>
                </a:solidFill>
              </a:rPr>
              <a:t>Je respecte la </a:t>
            </a:r>
            <a:r>
              <a:rPr lang="fr-FR" sz="1200" b="1" dirty="0">
                <a:solidFill>
                  <a:srgbClr val="E1001A"/>
                </a:solidFill>
              </a:rPr>
              <a:t>distance minimale de sécurité</a:t>
            </a:r>
            <a:r>
              <a:rPr lang="fr-FR" sz="1200" dirty="0">
                <a:solidFill>
                  <a:srgbClr val="E1001A"/>
                </a:solidFill>
              </a:rPr>
              <a:t> avec les lignes électriques.</a:t>
            </a:r>
            <a:endParaRPr lang="fr-FR" sz="1200" b="1" dirty="0">
              <a:solidFill>
                <a:srgbClr val="E1001A"/>
              </a:solidFill>
              <a:cs typeface="Arial" panose="020B0604020202020204"/>
            </a:endParaRPr>
          </a:p>
        </p:txBody>
      </p:sp>
      <p:sp>
        <p:nvSpPr>
          <p:cNvPr id="28" name="ZoneTexte 27">
            <a:extLst>
              <a:ext uri="{FF2B5EF4-FFF2-40B4-BE49-F238E27FC236}">
                <a16:creationId xmlns:a16="http://schemas.microsoft.com/office/drawing/2014/main" id="{134D0BB1-7619-CEC0-F1F3-34F5242B47A8}"/>
              </a:ext>
            </a:extLst>
          </p:cNvPr>
          <p:cNvSpPr txBox="1"/>
          <p:nvPr/>
        </p:nvSpPr>
        <p:spPr>
          <a:xfrm>
            <a:off x="7705083" y="2334380"/>
            <a:ext cx="2481247" cy="215444"/>
          </a:xfrm>
          <a:prstGeom prst="rect">
            <a:avLst/>
          </a:prstGeom>
          <a:noFill/>
        </p:spPr>
        <p:txBody>
          <a:bodyPr wrap="square" lIns="0" tIns="0" rIns="0" bIns="0" rtlCol="0">
            <a:spAutoFit/>
          </a:bodyPr>
          <a:lstStyle/>
          <a:p>
            <a:r>
              <a:rPr lang="fr-FR" sz="1400" b="1" dirty="0">
                <a:solidFill>
                  <a:srgbClr val="E1001A"/>
                </a:solidFill>
                <a:cs typeface="Arial" panose="020B0604020202020204"/>
              </a:rPr>
              <a:t>ENSEIGNEMENTS À TIRER</a:t>
            </a:r>
            <a:endParaRPr lang="fr-FR" sz="1400" dirty="0">
              <a:solidFill>
                <a:srgbClr val="E1001A"/>
              </a:solidFill>
            </a:endParaRPr>
          </a:p>
        </p:txBody>
      </p:sp>
      <p:pic>
        <p:nvPicPr>
          <p:cNvPr id="31" name="Picture 3">
            <a:extLst>
              <a:ext uri="{FF2B5EF4-FFF2-40B4-BE49-F238E27FC236}">
                <a16:creationId xmlns:a16="http://schemas.microsoft.com/office/drawing/2014/main" id="{2A699F67-1E10-0D67-BD25-3B35268AAD72}"/>
              </a:ext>
            </a:extLst>
          </p:cNvPr>
          <p:cNvPicPr>
            <a:picLocks noChangeAspect="1" noChangeArrowheads="1"/>
          </p:cNvPicPr>
          <p:nvPr/>
        </p:nvPicPr>
        <p:blipFill rotWithShape="1">
          <a:blip r:embed="rId4"/>
          <a:srcRect l="2527" t="57769" r="3096" b="1040"/>
          <a:stretch/>
        </p:blipFill>
        <p:spPr bwMode="auto">
          <a:xfrm>
            <a:off x="6952226" y="3966185"/>
            <a:ext cx="2351256" cy="1651934"/>
          </a:xfrm>
          <a:prstGeom prst="roundRect">
            <a:avLst>
              <a:gd name="adj" fmla="val 7803"/>
            </a:avLst>
          </a:prstGeom>
          <a:solidFill>
            <a:srgbClr val="FFFFFF">
              <a:shade val="85000"/>
            </a:srgbClr>
          </a:solidFill>
          <a:ln>
            <a:noFill/>
          </a:ln>
          <a:effectLst>
            <a:reflection blurRad="12700" endPos="0" dist="5000" dir="5400000" sy="-100000" algn="bl" rotWithShape="0"/>
          </a:effectLst>
        </p:spPr>
      </p:pic>
      <p:pic>
        <p:nvPicPr>
          <p:cNvPr id="32" name="Picture 3">
            <a:extLst>
              <a:ext uri="{FF2B5EF4-FFF2-40B4-BE49-F238E27FC236}">
                <a16:creationId xmlns:a16="http://schemas.microsoft.com/office/drawing/2014/main" id="{943F4FB6-D149-2D46-9238-D13ADC0A143B}"/>
              </a:ext>
            </a:extLst>
          </p:cNvPr>
          <p:cNvPicPr>
            <a:picLocks noChangeAspect="1" noChangeArrowheads="1"/>
          </p:cNvPicPr>
          <p:nvPr/>
        </p:nvPicPr>
        <p:blipFill rotWithShape="1">
          <a:blip r:embed="rId4"/>
          <a:srcRect l="1846" t="2001" r="6666" b="54386"/>
          <a:stretch/>
        </p:blipFill>
        <p:spPr bwMode="auto">
          <a:xfrm>
            <a:off x="9468594" y="3956851"/>
            <a:ext cx="2164844" cy="1661268"/>
          </a:xfrm>
          <a:prstGeom prst="roundRect">
            <a:avLst>
              <a:gd name="adj" fmla="val 7939"/>
            </a:avLst>
          </a:prstGeom>
          <a:solidFill>
            <a:srgbClr val="FFFFFF">
              <a:shade val="85000"/>
            </a:srgbClr>
          </a:solidFill>
          <a:ln>
            <a:noFill/>
          </a:ln>
          <a:effectLst>
            <a:reflection blurRad="12700" endPos="0" dist="5000" dir="5400000" sy="-100000" algn="bl" rotWithShape="0"/>
          </a:effectLst>
        </p:spPr>
      </p:pic>
      <p:cxnSp>
        <p:nvCxnSpPr>
          <p:cNvPr id="33" name="Connecteur droit 32">
            <a:extLst>
              <a:ext uri="{FF2B5EF4-FFF2-40B4-BE49-F238E27FC236}">
                <a16:creationId xmlns:a16="http://schemas.microsoft.com/office/drawing/2014/main" id="{4B876C34-C613-98E7-0DA5-6B79070D4A26}"/>
              </a:ext>
            </a:extLst>
          </p:cNvPr>
          <p:cNvCxnSpPr>
            <a:cxnSpLocks/>
          </p:cNvCxnSpPr>
          <p:nvPr/>
        </p:nvCxnSpPr>
        <p:spPr>
          <a:xfrm>
            <a:off x="3810456" y="2094317"/>
            <a:ext cx="0" cy="405692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5CFE015B-0521-E411-7540-BD4CFA2A1E73}"/>
              </a:ext>
            </a:extLst>
          </p:cNvPr>
          <p:cNvCxnSpPr>
            <a:cxnSpLocks/>
          </p:cNvCxnSpPr>
          <p:nvPr/>
        </p:nvCxnSpPr>
        <p:spPr>
          <a:xfrm>
            <a:off x="532283" y="1148655"/>
            <a:ext cx="9251796" cy="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id="{73AAB1C5-0E8B-EE93-89C1-6B8C1240C25C}"/>
              </a:ext>
            </a:extLst>
          </p:cNvPr>
          <p:cNvPicPr>
            <a:picLocks noChangeAspect="1"/>
          </p:cNvPicPr>
          <p:nvPr/>
        </p:nvPicPr>
        <p:blipFill>
          <a:blip r:embed="rId5"/>
          <a:stretch>
            <a:fillRect/>
          </a:stretch>
        </p:blipFill>
        <p:spPr>
          <a:xfrm>
            <a:off x="7177696" y="2245816"/>
            <a:ext cx="396454" cy="419775"/>
          </a:xfrm>
          <a:prstGeom prst="rect">
            <a:avLst/>
          </a:prstGeom>
        </p:spPr>
      </p:pic>
      <p:pic>
        <p:nvPicPr>
          <p:cNvPr id="29" name="Image 28">
            <a:extLst>
              <a:ext uri="{FF2B5EF4-FFF2-40B4-BE49-F238E27FC236}">
                <a16:creationId xmlns:a16="http://schemas.microsoft.com/office/drawing/2014/main" id="{7789DACF-58C0-75DF-FB72-F89C33BA2E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3325" y="427091"/>
            <a:ext cx="239461" cy="239461"/>
          </a:xfrm>
          <a:prstGeom prst="rect">
            <a:avLst/>
          </a:prstGeom>
        </p:spPr>
      </p:pic>
    </p:spTree>
    <p:extLst>
      <p:ext uri="{BB962C8B-B14F-4D97-AF65-F5344CB8AC3E}">
        <p14:creationId xmlns:p14="http://schemas.microsoft.com/office/powerpoint/2010/main" val="1577314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 coins arrondis 26">
            <a:extLst>
              <a:ext uri="{FF2B5EF4-FFF2-40B4-BE49-F238E27FC236}">
                <a16:creationId xmlns:a16="http://schemas.microsoft.com/office/drawing/2014/main" id="{F963AF65-DFB6-64EB-B006-105162EE3322}"/>
              </a:ext>
            </a:extLst>
          </p:cNvPr>
          <p:cNvSpPr/>
          <p:nvPr/>
        </p:nvSpPr>
        <p:spPr>
          <a:xfrm>
            <a:off x="6923691" y="2061681"/>
            <a:ext cx="4709747" cy="2687243"/>
          </a:xfrm>
          <a:prstGeom prst="roundRect">
            <a:avLst>
              <a:gd name="adj" fmla="val 6998"/>
            </a:avLst>
          </a:prstGeom>
          <a:solidFill>
            <a:srgbClr val="E100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9BAA3E4C-06B4-FBF4-B713-2DD453EB0F8E}"/>
              </a:ext>
            </a:extLst>
          </p:cNvPr>
          <p:cNvSpPr txBox="1"/>
          <p:nvPr/>
        </p:nvSpPr>
        <p:spPr>
          <a:xfrm>
            <a:off x="7184046" y="2830884"/>
            <a:ext cx="4173334" cy="1554272"/>
          </a:xfrm>
          <a:prstGeom prst="rect">
            <a:avLst/>
          </a:prstGeom>
          <a:noFill/>
        </p:spPr>
        <p:txBody>
          <a:bodyPr wrap="square" lIns="0" tIns="0" rIns="0" bIns="0" rtlCol="0">
            <a:spAutoFit/>
          </a:bodyPr>
          <a:lstStyle/>
          <a:p>
            <a:pPr>
              <a:spcAft>
                <a:spcPts val="600"/>
              </a:spcAft>
              <a:buClr>
                <a:srgbClr val="FF0000"/>
              </a:buClr>
            </a:pPr>
            <a:r>
              <a:rPr lang="fr-FR" sz="1200" dirty="0">
                <a:solidFill>
                  <a:srgbClr val="E1001A"/>
                </a:solidFill>
              </a:rPr>
              <a:t>Avant de monter sur un toit, je m’assure qu’une </a:t>
            </a:r>
            <a:r>
              <a:rPr lang="fr-FR" sz="1200" b="1" dirty="0">
                <a:solidFill>
                  <a:srgbClr val="E1001A"/>
                </a:solidFill>
              </a:rPr>
              <a:t>inspection des lieux</a:t>
            </a:r>
            <a:r>
              <a:rPr lang="fr-FR" sz="1200" dirty="0">
                <a:solidFill>
                  <a:srgbClr val="E1001A"/>
                </a:solidFill>
              </a:rPr>
              <a:t> a été effectuée afin d’en identifier les zones fragiles, y compris pour l’accès, et définir les </a:t>
            </a:r>
            <a:r>
              <a:rPr lang="fr-FR" sz="1200" b="1" dirty="0">
                <a:solidFill>
                  <a:srgbClr val="E1001A"/>
                </a:solidFill>
              </a:rPr>
              <a:t>mesures de prévention et de protection </a:t>
            </a:r>
            <a:r>
              <a:rPr lang="fr-FR" sz="1200" dirty="0">
                <a:solidFill>
                  <a:srgbClr val="E1001A"/>
                </a:solidFill>
              </a:rPr>
              <a:t>les plus adaptées : </a:t>
            </a:r>
          </a:p>
          <a:p>
            <a:pPr marL="171450" indent="-171450">
              <a:buClr>
                <a:srgbClr val="FF0000"/>
              </a:buClr>
              <a:buFont typeface="Wingdings" panose="05000000000000000000" pitchFamily="2" charset="2"/>
              <a:buChar char="§"/>
            </a:pPr>
            <a:r>
              <a:rPr lang="fr-FR" sz="1200" b="1" dirty="0">
                <a:solidFill>
                  <a:srgbClr val="E1001A"/>
                </a:solidFill>
              </a:rPr>
              <a:t>Protections </a:t>
            </a:r>
            <a:r>
              <a:rPr lang="fr-FR" sz="1200" dirty="0">
                <a:solidFill>
                  <a:srgbClr val="E1001A"/>
                </a:solidFill>
              </a:rPr>
              <a:t>collectives telles que : </a:t>
            </a:r>
            <a:r>
              <a:rPr lang="fr-FR" sz="1200" b="1" dirty="0">
                <a:solidFill>
                  <a:srgbClr val="E1001A"/>
                </a:solidFill>
              </a:rPr>
              <a:t>garde-corps </a:t>
            </a:r>
            <a:r>
              <a:rPr lang="fr-FR" sz="1200" dirty="0">
                <a:solidFill>
                  <a:srgbClr val="E1001A"/>
                </a:solidFill>
              </a:rPr>
              <a:t>temporaires ou </a:t>
            </a:r>
            <a:r>
              <a:rPr lang="fr-FR" sz="1200" b="1" dirty="0">
                <a:solidFill>
                  <a:srgbClr val="E1001A"/>
                </a:solidFill>
              </a:rPr>
              <a:t>filets </a:t>
            </a:r>
            <a:r>
              <a:rPr lang="fr-FR" sz="1200" dirty="0">
                <a:solidFill>
                  <a:srgbClr val="E1001A"/>
                </a:solidFill>
              </a:rPr>
              <a:t>en-dessous de la surface de travail,</a:t>
            </a:r>
          </a:p>
          <a:p>
            <a:pPr marL="171450" indent="-171450">
              <a:buClr>
                <a:srgbClr val="FF0000"/>
              </a:buClr>
              <a:buFont typeface="Wingdings" panose="05000000000000000000" pitchFamily="2" charset="2"/>
              <a:buChar char="§"/>
            </a:pPr>
            <a:r>
              <a:rPr lang="fr-FR" sz="1200" b="1" dirty="0">
                <a:solidFill>
                  <a:srgbClr val="E1001A"/>
                </a:solidFill>
              </a:rPr>
              <a:t>Protections </a:t>
            </a:r>
            <a:r>
              <a:rPr lang="fr-FR" sz="1200" dirty="0">
                <a:solidFill>
                  <a:srgbClr val="E1001A"/>
                </a:solidFill>
              </a:rPr>
              <a:t>individuelles : </a:t>
            </a:r>
            <a:r>
              <a:rPr lang="fr-FR" sz="1200" b="1" dirty="0">
                <a:solidFill>
                  <a:srgbClr val="E1001A"/>
                </a:solidFill>
              </a:rPr>
              <a:t>harnais de sécurité </a:t>
            </a:r>
            <a:r>
              <a:rPr lang="fr-FR" sz="1200" dirty="0">
                <a:solidFill>
                  <a:srgbClr val="E1001A"/>
                </a:solidFill>
              </a:rPr>
              <a:t>accroché via un dispositif adéquat à un point d’ancrage </a:t>
            </a:r>
            <a:r>
              <a:rPr lang="fr-FR" sz="1200" b="1" dirty="0">
                <a:solidFill>
                  <a:srgbClr val="E1001A"/>
                </a:solidFill>
              </a:rPr>
              <a:t>validé.</a:t>
            </a:r>
          </a:p>
        </p:txBody>
      </p:sp>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10</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14</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4" y="358638"/>
            <a:ext cx="7889385" cy="564610"/>
          </a:xfrm>
        </p:spPr>
        <p:txBody>
          <a:bodyPr vert="horz" lIns="91440" tIns="45720" rIns="91440" bIns="45720" rtlCol="0" anchor="t">
            <a:noAutofit/>
          </a:bodyPr>
          <a:lstStyle/>
          <a:p>
            <a:pPr marL="0" indent="0">
              <a:buNone/>
            </a:pPr>
            <a:r>
              <a:rPr lang="fr-FR" sz="1800" b="1" dirty="0"/>
              <a:t>6. Je m’assure</a:t>
            </a:r>
            <a:r>
              <a:rPr lang="fr-FR" sz="1800" dirty="0"/>
              <a:t> de la solidité des toits (bacs, bâtiments, auvents, etc.) avant tout travail et de l’installation de protections adaptées sur les zones fragiles.</a:t>
            </a:r>
            <a:endParaRPr lang="fr-FR" sz="1800" dirty="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358478"/>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CHUTE DE 10 </a:t>
            </a:r>
            <a:r>
              <a:rPr lang="fr-FR" sz="1600" b="1" dirty="0">
                <a:ea typeface="+mn-lt"/>
                <a:cs typeface="+mn-lt"/>
              </a:rPr>
              <a:t>MÈTRES </a:t>
            </a:r>
            <a:r>
              <a:rPr lang="fr-FR" sz="1600" b="1" dirty="0">
                <a:solidFill>
                  <a:srgbClr val="354D56"/>
                </a:solidFill>
              </a:rPr>
              <a:t>À TRAVERS UN TOIT</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90931" cy="592445"/>
          </a:xfrm>
        </p:spPr>
        <p:txBody>
          <a:bodyPr/>
          <a:lstStyle/>
          <a:p>
            <a:r>
              <a:rPr lang="fr-FR" dirty="0">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996377"/>
            <a:ext cx="3090594" cy="2031325"/>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E1001A"/>
                </a:solidFill>
                <a:cs typeface="Arial" panose="020B0604020202020204"/>
              </a:rPr>
              <a:t>CIRCONSTANCES – FAITS</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solidFill>
                  <a:srgbClr val="7098A7">
                    <a:lumMod val="50000"/>
                  </a:srgbClr>
                </a:solidFill>
                <a:cs typeface="Arial" panose="020B0604020202020204" pitchFamily="34" charset="0"/>
              </a:rPr>
              <a:t>Deux intervenants </a:t>
            </a:r>
            <a:r>
              <a:rPr lang="fr-FR" sz="1200" dirty="0"/>
              <a:t>étaient chargés d’inspecter un toit en tôle d’un entrepôt, en vue d’une réparation.</a:t>
            </a:r>
            <a:endParaRPr lang="fr-FR" sz="1200" dirty="0">
              <a:solidFill>
                <a:srgbClr val="7098A7">
                  <a:lumMod val="50000"/>
                </a:srgbClr>
              </a:solidFill>
              <a:cs typeface="Arial" panose="020B0604020202020204" pitchFamily="34" charset="0"/>
            </a:endParaRP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t>Lors de l’intervention, l’un des deux intervenants est passé au travers d’un puits de lumière.</a:t>
            </a:r>
            <a:endParaRPr lang="fr-FR" sz="1200" dirty="0">
              <a:solidFill>
                <a:srgbClr val="7098A7">
                  <a:lumMod val="50000"/>
                </a:srgbClr>
              </a:solidFill>
              <a:cs typeface="Arial" panose="020B0604020202020204" pitchFamily="34" charset="0"/>
            </a:endParaRP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t>Il a chuté d’environ 10 mètres sur le sol de l’entrepôt.</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91405"/>
            <a:ext cx="2388727" cy="584775"/>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E1001A"/>
                </a:solidFill>
                <a:cs typeface="Arial" panose="020B0604020202020204"/>
              </a:rPr>
              <a:t>CONSÉQUENCES</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t>Décès de l’intervenant</a:t>
            </a:r>
            <a:endParaRPr lang="fr-FR" sz="1200" dirty="0">
              <a:solidFill>
                <a:srgbClr val="7098A7">
                  <a:lumMod val="50000"/>
                </a:srgbClr>
              </a:solidFill>
              <a:cs typeface="Arial" panose="020B0604020202020204" pitchFamily="34" charset="0"/>
            </a:endParaRP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3" y="3163876"/>
            <a:ext cx="2388727" cy="1585049"/>
          </a:xfrm>
          <a:prstGeom prst="rect">
            <a:avLst/>
          </a:prstGeom>
          <a:noFill/>
        </p:spPr>
        <p:txBody>
          <a:bodyPr wrap="square" lIns="0" tIns="0" rIns="0" bIns="0" rtlCol="0">
            <a:spAutoFit/>
          </a:bodyPr>
          <a:lstStyle/>
          <a:p>
            <a:pPr>
              <a:lnSpc>
                <a:spcPct val="150000"/>
              </a:lnSpc>
              <a:spcAft>
                <a:spcPts val="600"/>
              </a:spcAft>
            </a:pPr>
            <a:r>
              <a:rPr lang="fr-FR" sz="1400" b="1" dirty="0">
                <a:solidFill>
                  <a:srgbClr val="E1001A"/>
                </a:solidFill>
                <a:cs typeface="Arial" panose="020B0604020202020204"/>
              </a:rPr>
              <a:t>CAUSES</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t>Absence d’évaluation des risques et de définition de mesures de prévention correspondantes.</a:t>
            </a:r>
            <a:endParaRPr lang="fr-FR" sz="1200" dirty="0">
              <a:solidFill>
                <a:srgbClr val="7098A7">
                  <a:lumMod val="50000"/>
                </a:srgbClr>
              </a:solidFill>
              <a:cs typeface="Arial" panose="020B0604020202020204" pitchFamily="34" charset="0"/>
            </a:endParaRP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solidFill>
                  <a:srgbClr val="7098A7">
                    <a:lumMod val="50000"/>
                  </a:srgbClr>
                </a:solidFill>
                <a:cs typeface="Arial" panose="020B0604020202020204" pitchFamily="34" charset="0"/>
              </a:rPr>
              <a:t>Pas </a:t>
            </a:r>
            <a:r>
              <a:rPr lang="fr-FR" sz="1200" dirty="0"/>
              <a:t>de supervision de l’intervention.</a:t>
            </a:r>
          </a:p>
        </p:txBody>
      </p:sp>
      <p:cxnSp>
        <p:nvCxnSpPr>
          <p:cNvPr id="82" name="Connecteur droit 81">
            <a:extLst>
              <a:ext uri="{FF2B5EF4-FFF2-40B4-BE49-F238E27FC236}">
                <a16:creationId xmlns:a16="http://schemas.microsoft.com/office/drawing/2014/main" id="{887020A3-4BE7-0146-BDE6-0F5E232D1A8D}"/>
              </a:ext>
            </a:extLst>
          </p:cNvPr>
          <p:cNvCxnSpPr>
            <a:cxnSpLocks/>
          </p:cNvCxnSpPr>
          <p:nvPr/>
        </p:nvCxnSpPr>
        <p:spPr>
          <a:xfrm>
            <a:off x="6723473" y="2094317"/>
            <a:ext cx="0" cy="391809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2880360"/>
            <a:ext cx="2916362" cy="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sp>
        <p:nvSpPr>
          <p:cNvPr id="15" name="Rectangle à coins arrondis 14">
            <a:extLst>
              <a:ext uri="{FF2B5EF4-FFF2-40B4-BE49-F238E27FC236}">
                <a16:creationId xmlns:a16="http://schemas.microsoft.com/office/drawing/2014/main" id="{0F0DD31E-6491-DE40-A915-76385CA86296}"/>
              </a:ext>
            </a:extLst>
          </p:cNvPr>
          <p:cNvSpPr/>
          <p:nvPr/>
        </p:nvSpPr>
        <p:spPr>
          <a:xfrm>
            <a:off x="6923691" y="6250835"/>
            <a:ext cx="2517059" cy="350393"/>
          </a:xfrm>
          <a:prstGeom prst="roundRect">
            <a:avLst>
              <a:gd name="adj" fmla="val 50000"/>
            </a:avLst>
          </a:prstGeom>
          <a:solidFill>
            <a:srgbClr val="E1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extLst>
              <a:ext uri="{FF2B5EF4-FFF2-40B4-BE49-F238E27FC236}">
                <a16:creationId xmlns:a16="http://schemas.microsoft.com/office/drawing/2014/main" id="{CBBA6662-DF6A-5944-BAA8-6AE829985AF1}"/>
              </a:ext>
            </a:extLst>
          </p:cNvPr>
          <p:cNvSpPr txBox="1"/>
          <p:nvPr/>
        </p:nvSpPr>
        <p:spPr>
          <a:xfrm>
            <a:off x="7088804" y="6327349"/>
            <a:ext cx="2186143" cy="184666"/>
          </a:xfrm>
          <a:prstGeom prst="rect">
            <a:avLst/>
          </a:prstGeom>
          <a:noFill/>
        </p:spPr>
        <p:txBody>
          <a:bodyPr wrap="square" lIns="0" tIns="0" rIns="0" bIns="0" rtlCol="0">
            <a:spAutoFit/>
          </a:bodyPr>
          <a:lstStyle/>
          <a:p>
            <a:r>
              <a:rPr lang="fr-FR" sz="1200" u="sng" dirty="0">
                <a:solidFill>
                  <a:schemeClr val="bg1"/>
                </a:solidFill>
                <a:hlinkClick r:id="rId3" tooltip="REX exigence 10.6">
                  <a:extLst>
                    <a:ext uri="{A12FA001-AC4F-418D-AE19-62706E023703}">
                      <ahyp:hlinkClr xmlns:ahyp="http://schemas.microsoft.com/office/drawing/2018/hyperlinkcolor" val="tx"/>
                    </a:ext>
                  </a:extLst>
                </a:hlinkClick>
              </a:rPr>
              <a:t>Cliquez ici pour accéder au REX</a:t>
            </a:r>
            <a:endParaRPr lang="en-US" sz="1200" u="sng" dirty="0">
              <a:solidFill>
                <a:schemeClr val="bg1"/>
              </a:solidFill>
            </a:endParaRPr>
          </a:p>
        </p:txBody>
      </p:sp>
      <p:cxnSp>
        <p:nvCxnSpPr>
          <p:cNvPr id="23" name="Connecteur droit 22">
            <a:extLst>
              <a:ext uri="{FF2B5EF4-FFF2-40B4-BE49-F238E27FC236}">
                <a16:creationId xmlns:a16="http://schemas.microsoft.com/office/drawing/2014/main" id="{66DDDA82-CFE2-0947-87B1-6206A4F7495F}"/>
              </a:ext>
            </a:extLst>
          </p:cNvPr>
          <p:cNvCxnSpPr>
            <a:cxnSpLocks/>
          </p:cNvCxnSpPr>
          <p:nvPr/>
        </p:nvCxnSpPr>
        <p:spPr>
          <a:xfrm>
            <a:off x="532283" y="1148655"/>
            <a:ext cx="9251796" cy="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134D0BB1-7619-CEC0-F1F3-34F5242B47A8}"/>
              </a:ext>
            </a:extLst>
          </p:cNvPr>
          <p:cNvSpPr txBox="1"/>
          <p:nvPr/>
        </p:nvSpPr>
        <p:spPr>
          <a:xfrm>
            <a:off x="7705083" y="2334380"/>
            <a:ext cx="2481247" cy="215444"/>
          </a:xfrm>
          <a:prstGeom prst="rect">
            <a:avLst/>
          </a:prstGeom>
          <a:noFill/>
        </p:spPr>
        <p:txBody>
          <a:bodyPr wrap="square" lIns="0" tIns="0" rIns="0" bIns="0" rtlCol="0">
            <a:spAutoFit/>
          </a:bodyPr>
          <a:lstStyle/>
          <a:p>
            <a:r>
              <a:rPr lang="fr-FR" sz="1400" b="1" dirty="0">
                <a:solidFill>
                  <a:srgbClr val="E1001A"/>
                </a:solidFill>
                <a:cs typeface="Arial" panose="020B0604020202020204"/>
              </a:rPr>
              <a:t>ENSEIGNEMENTS À TIRER</a:t>
            </a:r>
            <a:endParaRPr lang="fr-FR" sz="1400" dirty="0">
              <a:solidFill>
                <a:srgbClr val="E1001A"/>
              </a:solidFill>
            </a:endParaRPr>
          </a:p>
        </p:txBody>
      </p:sp>
      <p:cxnSp>
        <p:nvCxnSpPr>
          <p:cNvPr id="33" name="Connecteur droit 32">
            <a:extLst>
              <a:ext uri="{FF2B5EF4-FFF2-40B4-BE49-F238E27FC236}">
                <a16:creationId xmlns:a16="http://schemas.microsoft.com/office/drawing/2014/main" id="{4B876C34-C613-98E7-0DA5-6B79070D4A26}"/>
              </a:ext>
            </a:extLst>
          </p:cNvPr>
          <p:cNvCxnSpPr>
            <a:cxnSpLocks/>
          </p:cNvCxnSpPr>
          <p:nvPr/>
        </p:nvCxnSpPr>
        <p:spPr>
          <a:xfrm>
            <a:off x="3810456" y="2094317"/>
            <a:ext cx="0" cy="391809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pic>
        <p:nvPicPr>
          <p:cNvPr id="53" name="Image 3" descr="cid:image001.png@01D01326.DEE68A40">
            <a:extLst>
              <a:ext uri="{FF2B5EF4-FFF2-40B4-BE49-F238E27FC236}">
                <a16:creationId xmlns:a16="http://schemas.microsoft.com/office/drawing/2014/main" id="{C70D4507-7E45-2849-1F3B-6D454B5BB17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691" y="4956552"/>
            <a:ext cx="1774302" cy="1065619"/>
          </a:xfrm>
          <a:prstGeom prst="roundRect">
            <a:avLst>
              <a:gd name="adj" fmla="val 12408"/>
            </a:avLst>
          </a:prstGeom>
          <a:solidFill>
            <a:srgbClr val="FFFFFF">
              <a:shade val="85000"/>
            </a:srgbClr>
          </a:solidFill>
          <a:ln>
            <a:noFill/>
          </a:ln>
          <a:effectLst>
            <a:reflection blurRad="12700" endPos="0" dist="5000" dir="5400000" sy="-100000" algn="bl" rotWithShape="0"/>
          </a:effectLst>
        </p:spPr>
      </p:pic>
      <p:pic>
        <p:nvPicPr>
          <p:cNvPr id="54" name="Picture 2" descr="cid:image002.png@01D01326.DEE68A40">
            <a:extLst>
              <a:ext uri="{FF2B5EF4-FFF2-40B4-BE49-F238E27FC236}">
                <a16:creationId xmlns:a16="http://schemas.microsoft.com/office/drawing/2014/main" id="{9E06BB29-2C44-8BF1-1E8E-6F2A41A3DDC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05066" y="4956552"/>
            <a:ext cx="1662145" cy="1065613"/>
          </a:xfrm>
          <a:prstGeom prst="roundRect">
            <a:avLst>
              <a:gd name="adj" fmla="val 10501"/>
            </a:avLst>
          </a:prstGeom>
          <a:solidFill>
            <a:srgbClr val="FFFFFF">
              <a:shade val="85000"/>
            </a:srgbClr>
          </a:solidFill>
          <a:ln>
            <a:noFill/>
          </a:ln>
          <a:effectLst>
            <a:reflection blurRad="12700" endPos="0" dist="5000" dir="5400000" sy="-100000" algn="bl" rotWithShape="0"/>
          </a:effectLst>
        </p:spPr>
      </p:pic>
      <p:pic>
        <p:nvPicPr>
          <p:cNvPr id="56" name="Picture 3" descr="cid:image003.png@01D01326.DEE68A40">
            <a:extLst>
              <a:ext uri="{FF2B5EF4-FFF2-40B4-BE49-F238E27FC236}">
                <a16:creationId xmlns:a16="http://schemas.microsoft.com/office/drawing/2014/main" id="{D28A1420-3898-2E9F-931A-E1D3FFEF408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797225" y="4956552"/>
            <a:ext cx="836213" cy="1055855"/>
          </a:xfrm>
          <a:prstGeom prst="roundRect">
            <a:avLst>
              <a:gd name="adj" fmla="val 15884"/>
            </a:avLst>
          </a:prstGeom>
          <a:solidFill>
            <a:srgbClr val="FFFFFF">
              <a:shade val="85000"/>
            </a:srgbClr>
          </a:solidFill>
          <a:ln>
            <a:noFill/>
          </a:ln>
          <a:effectLst>
            <a:reflection blurRad="12700" endPos="0" dist="5000" dir="5400000" sy="-100000" algn="bl" rotWithShape="0"/>
          </a:effectLst>
        </p:spPr>
      </p:pic>
      <p:sp>
        <p:nvSpPr>
          <p:cNvPr id="2" name="Ellipse 1">
            <a:extLst>
              <a:ext uri="{FF2B5EF4-FFF2-40B4-BE49-F238E27FC236}">
                <a16:creationId xmlns:a16="http://schemas.microsoft.com/office/drawing/2014/main" id="{1EB4F0DA-83ED-2F63-B6A1-BDD8B02D89F8}"/>
              </a:ext>
            </a:extLst>
          </p:cNvPr>
          <p:cNvSpPr/>
          <p:nvPr/>
        </p:nvSpPr>
        <p:spPr>
          <a:xfrm>
            <a:off x="8148320" y="5151120"/>
            <a:ext cx="284480" cy="203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2AC46C6D-1E03-D527-3BC8-DA7EC4B1C88A}"/>
              </a:ext>
            </a:extLst>
          </p:cNvPr>
          <p:cNvSpPr/>
          <p:nvPr/>
        </p:nvSpPr>
        <p:spPr>
          <a:xfrm>
            <a:off x="9408013" y="5283752"/>
            <a:ext cx="656250" cy="4687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a:extLst>
              <a:ext uri="{FF2B5EF4-FFF2-40B4-BE49-F238E27FC236}">
                <a16:creationId xmlns:a16="http://schemas.microsoft.com/office/drawing/2014/main" id="{E718F035-7B84-1927-EBF8-8625FE7B1F7C}"/>
              </a:ext>
            </a:extLst>
          </p:cNvPr>
          <p:cNvCxnSpPr>
            <a:cxnSpLocks/>
            <a:endCxn id="27" idx="2"/>
          </p:cNvCxnSpPr>
          <p:nvPr/>
        </p:nvCxnSpPr>
        <p:spPr>
          <a:xfrm>
            <a:off x="8432800" y="5283752"/>
            <a:ext cx="975213" cy="23437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Ellipse 29">
            <a:extLst>
              <a:ext uri="{FF2B5EF4-FFF2-40B4-BE49-F238E27FC236}">
                <a16:creationId xmlns:a16="http://schemas.microsoft.com/office/drawing/2014/main" id="{06BFDDCA-8544-8D19-C05A-7D3895EBAAD3}"/>
              </a:ext>
            </a:extLst>
          </p:cNvPr>
          <p:cNvSpPr/>
          <p:nvPr/>
        </p:nvSpPr>
        <p:spPr>
          <a:xfrm>
            <a:off x="11098855" y="4986316"/>
            <a:ext cx="284480" cy="203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AF5CD1C1-6AE1-A912-DDD1-574399E3908F}"/>
              </a:ext>
            </a:extLst>
          </p:cNvPr>
          <p:cNvCxnSpPr>
            <a:stCxn id="30" idx="4"/>
          </p:cNvCxnSpPr>
          <p:nvPr/>
        </p:nvCxnSpPr>
        <p:spPr>
          <a:xfrm>
            <a:off x="11241095" y="5189516"/>
            <a:ext cx="0" cy="71077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1" name="Image 30">
            <a:extLst>
              <a:ext uri="{FF2B5EF4-FFF2-40B4-BE49-F238E27FC236}">
                <a16:creationId xmlns:a16="http://schemas.microsoft.com/office/drawing/2014/main" id="{4824069E-7933-4A91-48D6-4E4043010F1A}"/>
              </a:ext>
            </a:extLst>
          </p:cNvPr>
          <p:cNvPicPr>
            <a:picLocks noChangeAspect="1"/>
          </p:cNvPicPr>
          <p:nvPr/>
        </p:nvPicPr>
        <p:blipFill>
          <a:blip r:embed="rId7"/>
          <a:stretch>
            <a:fillRect/>
          </a:stretch>
        </p:blipFill>
        <p:spPr>
          <a:xfrm>
            <a:off x="7177696" y="2245816"/>
            <a:ext cx="396454" cy="419775"/>
          </a:xfrm>
          <a:prstGeom prst="rect">
            <a:avLst/>
          </a:prstGeom>
        </p:spPr>
      </p:pic>
      <p:pic>
        <p:nvPicPr>
          <p:cNvPr id="34" name="Image 33">
            <a:extLst>
              <a:ext uri="{FF2B5EF4-FFF2-40B4-BE49-F238E27FC236}">
                <a16:creationId xmlns:a16="http://schemas.microsoft.com/office/drawing/2014/main" id="{8FC4B9D0-AF67-D262-CCB7-3878308584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3325" y="427091"/>
            <a:ext cx="239461" cy="239461"/>
          </a:xfrm>
          <a:prstGeom prst="rect">
            <a:avLst/>
          </a:prstGeom>
        </p:spPr>
      </p:pic>
    </p:spTree>
    <p:extLst>
      <p:ext uri="{BB962C8B-B14F-4D97-AF65-F5344CB8AC3E}">
        <p14:creationId xmlns:p14="http://schemas.microsoft.com/office/powerpoint/2010/main" val="306337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E62B6E7-2A41-0974-1D03-1C058F8BB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25" y="427091"/>
            <a:ext cx="239461" cy="239461"/>
          </a:xfrm>
          <a:prstGeom prst="rect">
            <a:avLst/>
          </a:prstGeom>
        </p:spPr>
      </p:pic>
      <p:sp>
        <p:nvSpPr>
          <p:cNvPr id="25" name="Rectangle : coins arrondis 26">
            <a:extLst>
              <a:ext uri="{FF2B5EF4-FFF2-40B4-BE49-F238E27FC236}">
                <a16:creationId xmlns:a16="http://schemas.microsoft.com/office/drawing/2014/main" id="{F963AF65-DFB6-64EB-B006-105162EE3322}"/>
              </a:ext>
            </a:extLst>
          </p:cNvPr>
          <p:cNvSpPr/>
          <p:nvPr/>
        </p:nvSpPr>
        <p:spPr>
          <a:xfrm>
            <a:off x="6923692" y="2061682"/>
            <a:ext cx="4497014" cy="1534958"/>
          </a:xfrm>
          <a:prstGeom prst="roundRect">
            <a:avLst>
              <a:gd name="adj" fmla="val 6998"/>
            </a:avLst>
          </a:prstGeom>
          <a:solidFill>
            <a:srgbClr val="E100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9BAA3E4C-06B4-FBF4-B713-2DD453EB0F8E}"/>
              </a:ext>
            </a:extLst>
          </p:cNvPr>
          <p:cNvSpPr txBox="1"/>
          <p:nvPr/>
        </p:nvSpPr>
        <p:spPr>
          <a:xfrm>
            <a:off x="7184046" y="2830884"/>
            <a:ext cx="4173334" cy="553998"/>
          </a:xfrm>
          <a:prstGeom prst="rect">
            <a:avLst/>
          </a:prstGeom>
          <a:noFill/>
        </p:spPr>
        <p:txBody>
          <a:bodyPr wrap="square" lIns="0" tIns="0" rIns="0" bIns="0" rtlCol="0">
            <a:spAutoFit/>
          </a:bodyPr>
          <a:lstStyle/>
          <a:p>
            <a:pPr marL="171450" indent="-171450">
              <a:buClr>
                <a:srgbClr val="E1001A"/>
              </a:buClr>
              <a:buFont typeface="Wingdings" panose="05000000000000000000" pitchFamily="2" charset="2"/>
              <a:buChar char="§"/>
            </a:pPr>
            <a:r>
              <a:rPr lang="fr-FR" sz="1200" dirty="0">
                <a:solidFill>
                  <a:srgbClr val="E1001A"/>
                </a:solidFill>
              </a:rPr>
              <a:t>Je ne déplace pas une PEMP en </a:t>
            </a:r>
            <a:r>
              <a:rPr lang="fr-FR" sz="1200" b="1" dirty="0">
                <a:solidFill>
                  <a:srgbClr val="E1001A"/>
                </a:solidFill>
              </a:rPr>
              <a:t>position déployée</a:t>
            </a:r>
            <a:r>
              <a:rPr lang="fr-FR" sz="1200" dirty="0">
                <a:solidFill>
                  <a:srgbClr val="E1001A"/>
                </a:solidFill>
              </a:rPr>
              <a:t>.</a:t>
            </a:r>
          </a:p>
          <a:p>
            <a:pPr marL="171450" indent="-171450">
              <a:buClr>
                <a:srgbClr val="E1001A"/>
              </a:buClr>
              <a:buFont typeface="Wingdings" panose="05000000000000000000" pitchFamily="2" charset="2"/>
              <a:buChar char="§"/>
            </a:pPr>
            <a:r>
              <a:rPr lang="fr-FR" sz="1200" dirty="0">
                <a:solidFill>
                  <a:srgbClr val="E1001A"/>
                </a:solidFill>
              </a:rPr>
              <a:t>Je n’utilise pas une PEMP </a:t>
            </a:r>
            <a:r>
              <a:rPr lang="fr-FR" sz="1200" b="1" dirty="0">
                <a:solidFill>
                  <a:srgbClr val="E1001A"/>
                </a:solidFill>
              </a:rPr>
              <a:t>seul(e)</a:t>
            </a:r>
            <a:r>
              <a:rPr lang="fr-FR" sz="1200" dirty="0">
                <a:solidFill>
                  <a:srgbClr val="E1001A"/>
                </a:solidFill>
              </a:rPr>
              <a:t>, sans la présence d’une seconde personne habilitée à la conduite présente au sol.</a:t>
            </a:r>
          </a:p>
        </p:txBody>
      </p:sp>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dirty="0"/>
              <a:t>Kit de déploiement Règle d'or 10</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dirty="0" smtClean="0"/>
              <a:pPr/>
              <a:t>15</a:t>
            </a:fld>
            <a:endParaRPr lang="fr-FR" dirty="0"/>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4" y="358638"/>
            <a:ext cx="7889385" cy="564610"/>
          </a:xfrm>
        </p:spPr>
        <p:txBody>
          <a:bodyPr vert="horz" lIns="91440" tIns="45720" rIns="91440" bIns="45720" rtlCol="0" anchor="t">
            <a:noAutofit/>
          </a:bodyPr>
          <a:lstStyle/>
          <a:p>
            <a:pPr marL="0" indent="0">
              <a:buNone/>
            </a:pPr>
            <a:r>
              <a:rPr lang="fr-FR" sz="1800" b="1" dirty="0"/>
              <a:t>7. Je déplace </a:t>
            </a:r>
            <a:r>
              <a:rPr lang="fr-FR" sz="1800" dirty="0"/>
              <a:t>une plateforme élévatrice mobile de personnel (PEMP) uniquement en position basse.</a:t>
            </a:r>
            <a:endParaRPr lang="fr-FR" sz="1800" dirty="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358478"/>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ÉCRASEMENT EN HAUTEUR DU CONDUCTEUR D’UNE PEMP</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90931" cy="592445"/>
          </a:xfrm>
        </p:spPr>
        <p:txBody>
          <a:bodyPr/>
          <a:lstStyle/>
          <a:p>
            <a:r>
              <a:rPr lang="fr-FR" dirty="0">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996377"/>
            <a:ext cx="3090594" cy="2015936"/>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E1001A"/>
                </a:solidFill>
                <a:cs typeface="Arial" panose="020B0604020202020204"/>
              </a:rPr>
              <a:t>CIRCONSTANCES – FAITS</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solidFill>
                  <a:srgbClr val="7098A7">
                    <a:lumMod val="50000"/>
                  </a:srgbClr>
                </a:solidFill>
                <a:cs typeface="Arial" panose="020B0604020202020204" pitchFamily="34" charset="0"/>
              </a:rPr>
              <a:t>Lors </a:t>
            </a:r>
            <a:r>
              <a:rPr lang="fr-FR" sz="1200" dirty="0"/>
              <a:t>de travaux de désamiantage d’un hall de stockage, un intervenant a manipulé seul une PEMP prévue pour ces travaux.</a:t>
            </a:r>
            <a:endParaRPr lang="fr-FR" sz="1200" dirty="0">
              <a:solidFill>
                <a:srgbClr val="7098A7">
                  <a:lumMod val="50000"/>
                </a:srgbClr>
              </a:solidFill>
              <a:cs typeface="Arial" panose="020B0604020202020204" pitchFamily="34" charset="0"/>
            </a:endParaRP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t>Il a effectué une marche arrière avec la nacelle déployée à 5 mètres de hauteur et a été coincé contre une poutre métallique située derrière lui.</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91405"/>
            <a:ext cx="2388727" cy="584775"/>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E1001A"/>
                </a:solidFill>
                <a:cs typeface="Arial" panose="020B0604020202020204"/>
              </a:rPr>
              <a:t>CONSÉQUENCES</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t>Décès de l’intervenant</a:t>
            </a:r>
            <a:endParaRPr lang="fr-FR" sz="1200" dirty="0">
              <a:solidFill>
                <a:srgbClr val="7098A7">
                  <a:lumMod val="50000"/>
                </a:srgbClr>
              </a:solidFill>
              <a:cs typeface="Arial" panose="020B0604020202020204" pitchFamily="34" charset="0"/>
            </a:endParaRP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3" y="3163876"/>
            <a:ext cx="2388727" cy="1661993"/>
          </a:xfrm>
          <a:prstGeom prst="rect">
            <a:avLst/>
          </a:prstGeom>
          <a:noFill/>
        </p:spPr>
        <p:txBody>
          <a:bodyPr wrap="square" lIns="0" tIns="0" rIns="0" bIns="0" rtlCol="0">
            <a:spAutoFit/>
          </a:bodyPr>
          <a:lstStyle/>
          <a:p>
            <a:pPr>
              <a:lnSpc>
                <a:spcPct val="150000"/>
              </a:lnSpc>
              <a:spcAft>
                <a:spcPts val="600"/>
              </a:spcAft>
            </a:pPr>
            <a:r>
              <a:rPr lang="fr-FR" sz="1400" b="1" dirty="0">
                <a:solidFill>
                  <a:srgbClr val="E1001A"/>
                </a:solidFill>
                <a:cs typeface="Arial" panose="020B0604020202020204"/>
              </a:rPr>
              <a:t>CAUSES</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t>Démarrage anticipé de la tâche, sans permis de travail.</a:t>
            </a:r>
            <a:endParaRPr lang="fr-FR" sz="1200" dirty="0">
              <a:solidFill>
                <a:srgbClr val="7098A7">
                  <a:lumMod val="50000"/>
                </a:srgbClr>
              </a:solidFill>
              <a:cs typeface="Arial" panose="020B0604020202020204" pitchFamily="34" charset="0"/>
            </a:endParaRP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dirty="0">
                <a:solidFill>
                  <a:srgbClr val="7098A7">
                    <a:lumMod val="50000"/>
                  </a:srgbClr>
                </a:solidFill>
                <a:cs typeface="Arial" panose="020B0604020202020204" pitchFamily="34" charset="0"/>
              </a:rPr>
              <a:t>Utilisation </a:t>
            </a:r>
            <a:r>
              <a:rPr lang="fr-FR" sz="1200" dirty="0"/>
              <a:t>de la nacelle sans binôme de surveillance.</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200" b="1" dirty="0"/>
              <a:t>Déplacement de la nacelle </a:t>
            </a:r>
            <a:br>
              <a:rPr lang="fr-FR" sz="1200" b="1" dirty="0"/>
            </a:br>
            <a:r>
              <a:rPr lang="fr-FR" sz="1200" b="1" dirty="0"/>
              <a:t>en position déployée.</a:t>
            </a:r>
          </a:p>
        </p:txBody>
      </p:sp>
      <p:cxnSp>
        <p:nvCxnSpPr>
          <p:cNvPr id="82" name="Connecteur droit 81">
            <a:extLst>
              <a:ext uri="{FF2B5EF4-FFF2-40B4-BE49-F238E27FC236}">
                <a16:creationId xmlns:a16="http://schemas.microsoft.com/office/drawing/2014/main" id="{887020A3-4BE7-0146-BDE6-0F5E232D1A8D}"/>
              </a:ext>
            </a:extLst>
          </p:cNvPr>
          <p:cNvCxnSpPr>
            <a:cxnSpLocks/>
          </p:cNvCxnSpPr>
          <p:nvPr/>
        </p:nvCxnSpPr>
        <p:spPr>
          <a:xfrm>
            <a:off x="6723473" y="2094317"/>
            <a:ext cx="0" cy="4048413"/>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2880360"/>
            <a:ext cx="2916362" cy="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sp>
        <p:nvSpPr>
          <p:cNvPr id="15" name="Rectangle à coins arrondis 14">
            <a:extLst>
              <a:ext uri="{FF2B5EF4-FFF2-40B4-BE49-F238E27FC236}">
                <a16:creationId xmlns:a16="http://schemas.microsoft.com/office/drawing/2014/main" id="{0F0DD31E-6491-DE40-A915-76385CA86296}"/>
              </a:ext>
            </a:extLst>
          </p:cNvPr>
          <p:cNvSpPr/>
          <p:nvPr/>
        </p:nvSpPr>
        <p:spPr>
          <a:xfrm>
            <a:off x="8868320" y="3778915"/>
            <a:ext cx="2517059" cy="350393"/>
          </a:xfrm>
          <a:prstGeom prst="roundRect">
            <a:avLst>
              <a:gd name="adj" fmla="val 50000"/>
            </a:avLst>
          </a:prstGeom>
          <a:solidFill>
            <a:srgbClr val="E1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extLst>
              <a:ext uri="{FF2B5EF4-FFF2-40B4-BE49-F238E27FC236}">
                <a16:creationId xmlns:a16="http://schemas.microsoft.com/office/drawing/2014/main" id="{CBBA6662-DF6A-5944-BAA8-6AE829985AF1}"/>
              </a:ext>
            </a:extLst>
          </p:cNvPr>
          <p:cNvSpPr txBox="1"/>
          <p:nvPr/>
        </p:nvSpPr>
        <p:spPr>
          <a:xfrm>
            <a:off x="9033433" y="3855429"/>
            <a:ext cx="2186143" cy="184666"/>
          </a:xfrm>
          <a:prstGeom prst="rect">
            <a:avLst/>
          </a:prstGeom>
          <a:noFill/>
        </p:spPr>
        <p:txBody>
          <a:bodyPr wrap="square" lIns="0" tIns="0" rIns="0" bIns="0" rtlCol="0">
            <a:spAutoFit/>
          </a:bodyPr>
          <a:lstStyle/>
          <a:p>
            <a:r>
              <a:rPr lang="fr-FR" sz="1200" u="sng" dirty="0">
                <a:solidFill>
                  <a:schemeClr val="bg1"/>
                </a:solidFill>
                <a:hlinkClick r:id="rId4" tooltip="REX exigence 10.7">
                  <a:extLst>
                    <a:ext uri="{A12FA001-AC4F-418D-AE19-62706E023703}">
                      <ahyp:hlinkClr xmlns:ahyp="http://schemas.microsoft.com/office/drawing/2018/hyperlinkcolor" val="tx"/>
                    </a:ext>
                  </a:extLst>
                </a:hlinkClick>
              </a:rPr>
              <a:t>Cliquez ici pour accéder au REX</a:t>
            </a:r>
            <a:endParaRPr lang="en-US" sz="1200" u="sng" dirty="0">
              <a:solidFill>
                <a:schemeClr val="bg1"/>
              </a:solidFill>
            </a:endParaRPr>
          </a:p>
        </p:txBody>
      </p:sp>
      <p:cxnSp>
        <p:nvCxnSpPr>
          <p:cNvPr id="23" name="Connecteur droit 22">
            <a:extLst>
              <a:ext uri="{FF2B5EF4-FFF2-40B4-BE49-F238E27FC236}">
                <a16:creationId xmlns:a16="http://schemas.microsoft.com/office/drawing/2014/main" id="{66DDDA82-CFE2-0947-87B1-6206A4F7495F}"/>
              </a:ext>
            </a:extLst>
          </p:cNvPr>
          <p:cNvCxnSpPr>
            <a:cxnSpLocks/>
          </p:cNvCxnSpPr>
          <p:nvPr/>
        </p:nvCxnSpPr>
        <p:spPr>
          <a:xfrm>
            <a:off x="532283" y="1148655"/>
            <a:ext cx="9251796" cy="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134D0BB1-7619-CEC0-F1F3-34F5242B47A8}"/>
              </a:ext>
            </a:extLst>
          </p:cNvPr>
          <p:cNvSpPr txBox="1"/>
          <p:nvPr/>
        </p:nvSpPr>
        <p:spPr>
          <a:xfrm>
            <a:off x="7705083" y="2334380"/>
            <a:ext cx="2481247" cy="215444"/>
          </a:xfrm>
          <a:prstGeom prst="rect">
            <a:avLst/>
          </a:prstGeom>
          <a:noFill/>
        </p:spPr>
        <p:txBody>
          <a:bodyPr wrap="square" lIns="0" tIns="0" rIns="0" bIns="0" rtlCol="0">
            <a:spAutoFit/>
          </a:bodyPr>
          <a:lstStyle/>
          <a:p>
            <a:r>
              <a:rPr lang="fr-FR" sz="1400" b="1" dirty="0">
                <a:solidFill>
                  <a:srgbClr val="E1001A"/>
                </a:solidFill>
                <a:cs typeface="Arial" panose="020B0604020202020204"/>
              </a:rPr>
              <a:t>ENSEIGNEMENTS À TIRER</a:t>
            </a:r>
            <a:endParaRPr lang="fr-FR" sz="1400" dirty="0">
              <a:solidFill>
                <a:srgbClr val="E1001A"/>
              </a:solidFill>
            </a:endParaRPr>
          </a:p>
        </p:txBody>
      </p:sp>
      <p:cxnSp>
        <p:nvCxnSpPr>
          <p:cNvPr id="33" name="Connecteur droit 32">
            <a:extLst>
              <a:ext uri="{FF2B5EF4-FFF2-40B4-BE49-F238E27FC236}">
                <a16:creationId xmlns:a16="http://schemas.microsoft.com/office/drawing/2014/main" id="{4B876C34-C613-98E7-0DA5-6B79070D4A26}"/>
              </a:ext>
            </a:extLst>
          </p:cNvPr>
          <p:cNvCxnSpPr>
            <a:cxnSpLocks/>
          </p:cNvCxnSpPr>
          <p:nvPr/>
        </p:nvCxnSpPr>
        <p:spPr>
          <a:xfrm>
            <a:off x="3810456" y="2094317"/>
            <a:ext cx="0" cy="4048413"/>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pic>
        <p:nvPicPr>
          <p:cNvPr id="68" name="Picture 5">
            <a:extLst>
              <a:ext uri="{FF2B5EF4-FFF2-40B4-BE49-F238E27FC236}">
                <a16:creationId xmlns:a16="http://schemas.microsoft.com/office/drawing/2014/main" id="{4280ED74-BD73-685C-A3E1-1BD764BB5F2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12958"/>
          <a:stretch/>
        </p:blipFill>
        <p:spPr bwMode="auto">
          <a:xfrm>
            <a:off x="6922776" y="3739678"/>
            <a:ext cx="1779741" cy="973263"/>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70" name="Picture 6">
            <a:extLst>
              <a:ext uri="{FF2B5EF4-FFF2-40B4-BE49-F238E27FC236}">
                <a16:creationId xmlns:a16="http://schemas.microsoft.com/office/drawing/2014/main" id="{D34BAB6C-D334-95C3-8904-E4A0D9DA02F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1795"/>
          <a:stretch/>
        </p:blipFill>
        <p:spPr bwMode="auto">
          <a:xfrm>
            <a:off x="6923690" y="4886056"/>
            <a:ext cx="1778828" cy="1078289"/>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72" name="Ellipse 71">
            <a:extLst>
              <a:ext uri="{FF2B5EF4-FFF2-40B4-BE49-F238E27FC236}">
                <a16:creationId xmlns:a16="http://schemas.microsoft.com/office/drawing/2014/main" id="{DA759C8D-B3D8-8C2F-3DC7-36AD22B85A27}"/>
              </a:ext>
            </a:extLst>
          </p:cNvPr>
          <p:cNvSpPr/>
          <p:nvPr/>
        </p:nvSpPr>
        <p:spPr>
          <a:xfrm>
            <a:off x="7163531" y="4879828"/>
            <a:ext cx="656250" cy="33193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a:extLst>
              <a:ext uri="{FF2B5EF4-FFF2-40B4-BE49-F238E27FC236}">
                <a16:creationId xmlns:a16="http://schemas.microsoft.com/office/drawing/2014/main" id="{2ED056E7-4D4D-BA10-0FFB-395BF1905857}"/>
              </a:ext>
            </a:extLst>
          </p:cNvPr>
          <p:cNvSpPr/>
          <p:nvPr/>
        </p:nvSpPr>
        <p:spPr>
          <a:xfrm>
            <a:off x="7445535" y="4070621"/>
            <a:ext cx="490399" cy="35028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a:extLst>
              <a:ext uri="{FF2B5EF4-FFF2-40B4-BE49-F238E27FC236}">
                <a16:creationId xmlns:a16="http://schemas.microsoft.com/office/drawing/2014/main" id="{BEADF026-C3BB-60A1-267F-D95C923E3EDF}"/>
              </a:ext>
            </a:extLst>
          </p:cNvPr>
          <p:cNvCxnSpPr>
            <a:cxnSpLocks/>
          </p:cNvCxnSpPr>
          <p:nvPr/>
        </p:nvCxnSpPr>
        <p:spPr>
          <a:xfrm flipV="1">
            <a:off x="7491656" y="4420906"/>
            <a:ext cx="156758" cy="465122"/>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5FE7264B-4BCB-B49D-3A08-7915459AFE99}"/>
              </a:ext>
            </a:extLst>
          </p:cNvPr>
          <p:cNvPicPr>
            <a:picLocks noChangeAspect="1"/>
          </p:cNvPicPr>
          <p:nvPr/>
        </p:nvPicPr>
        <p:blipFill>
          <a:blip r:embed="rId7"/>
          <a:stretch>
            <a:fillRect/>
          </a:stretch>
        </p:blipFill>
        <p:spPr>
          <a:xfrm>
            <a:off x="7177696" y="2245816"/>
            <a:ext cx="396454" cy="419775"/>
          </a:xfrm>
          <a:prstGeom prst="rect">
            <a:avLst/>
          </a:prstGeom>
        </p:spPr>
      </p:pic>
      <p:pic>
        <p:nvPicPr>
          <p:cNvPr id="2" name="Image 1">
            <a:extLst>
              <a:ext uri="{FF2B5EF4-FFF2-40B4-BE49-F238E27FC236}">
                <a16:creationId xmlns:a16="http://schemas.microsoft.com/office/drawing/2014/main" id="{E3EA24F7-C511-99CA-B994-0EB362023D78}"/>
              </a:ext>
            </a:extLst>
          </p:cNvPr>
          <p:cNvPicPr>
            <a:picLocks noChangeAspect="1"/>
          </p:cNvPicPr>
          <p:nvPr/>
        </p:nvPicPr>
        <p:blipFill>
          <a:blip r:embed="rId8"/>
          <a:stretch>
            <a:fillRect/>
          </a:stretch>
        </p:blipFill>
        <p:spPr>
          <a:xfrm>
            <a:off x="8868320" y="4288726"/>
            <a:ext cx="708990" cy="708990"/>
          </a:xfrm>
          <a:prstGeom prst="rect">
            <a:avLst/>
          </a:prstGeom>
        </p:spPr>
      </p:pic>
    </p:spTree>
    <p:extLst>
      <p:ext uri="{BB962C8B-B14F-4D97-AF65-F5344CB8AC3E}">
        <p14:creationId xmlns:p14="http://schemas.microsoft.com/office/powerpoint/2010/main" val="346008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08BCA03-3B7A-4264-8A9F-43FE8C002329}"/>
              </a:ext>
            </a:extLst>
          </p:cNvPr>
          <p:cNvSpPr>
            <a:spLocks noGrp="1"/>
          </p:cNvSpPr>
          <p:nvPr>
            <p:ph type="ftr" sz="quarter" idx="15"/>
          </p:nvPr>
        </p:nvSpPr>
        <p:spPr/>
        <p:txBody>
          <a:bodyPr/>
          <a:lstStyle/>
          <a:p>
            <a:r>
              <a:rPr lang="fr-FR"/>
              <a:t>Kit de déploiement Règle d'or 10</a:t>
            </a:r>
          </a:p>
        </p:txBody>
      </p:sp>
      <p:sp>
        <p:nvSpPr>
          <p:cNvPr id="5" name="Espace réservé du numéro de diapositive 4">
            <a:extLst>
              <a:ext uri="{FF2B5EF4-FFF2-40B4-BE49-F238E27FC236}">
                <a16:creationId xmlns:a16="http://schemas.microsoft.com/office/drawing/2014/main" id="{703DA96E-BEE8-400D-8027-810F2F2066D3}"/>
              </a:ext>
            </a:extLst>
          </p:cNvPr>
          <p:cNvSpPr>
            <a:spLocks noGrp="1"/>
          </p:cNvSpPr>
          <p:nvPr>
            <p:ph type="sldNum" sz="quarter" idx="16"/>
          </p:nvPr>
        </p:nvSpPr>
        <p:spPr/>
        <p:txBody>
          <a:bodyPr/>
          <a:lstStyle/>
          <a:p>
            <a:fld id="{975A587B-5814-4D9B-9598-FE9CB954CB01}" type="slidenum">
              <a:rPr lang="fr-FR" smtClean="0"/>
              <a:pPr/>
              <a:t>16</a:t>
            </a:fld>
            <a:endParaRPr lang="fr-FR"/>
          </a:p>
        </p:txBody>
      </p:sp>
      <p:sp>
        <p:nvSpPr>
          <p:cNvPr id="10" name="Espace réservé du texte 3">
            <a:extLst>
              <a:ext uri="{FF2B5EF4-FFF2-40B4-BE49-F238E27FC236}">
                <a16:creationId xmlns:a16="http://schemas.microsoft.com/office/drawing/2014/main" id="{A78F4AA4-E9BB-8843-8F85-91B2163D3002}"/>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dirty="0">
                <a:solidFill>
                  <a:srgbClr val="E1001A"/>
                </a:solidFill>
              </a:rPr>
              <a:t>03. </a:t>
            </a:r>
            <a:br>
              <a:rPr lang="fr-FR" dirty="0">
                <a:solidFill>
                  <a:srgbClr val="F7941D"/>
                </a:solidFill>
              </a:rPr>
            </a:br>
            <a:r>
              <a:rPr lang="fr-FR" sz="9000" dirty="0">
                <a:solidFill>
                  <a:srgbClr val="354D56"/>
                </a:solidFill>
              </a:rPr>
              <a:t>Pour aller plus loin</a:t>
            </a:r>
          </a:p>
        </p:txBody>
      </p:sp>
    </p:spTree>
    <p:extLst>
      <p:ext uri="{BB962C8B-B14F-4D97-AF65-F5344CB8AC3E}">
        <p14:creationId xmlns:p14="http://schemas.microsoft.com/office/powerpoint/2010/main" val="406677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 coins arrondis 26">
            <a:extLst>
              <a:ext uri="{FF2B5EF4-FFF2-40B4-BE49-F238E27FC236}">
                <a16:creationId xmlns:a16="http://schemas.microsoft.com/office/drawing/2014/main" id="{4AFE8CCE-3FE7-F048-80B9-1B662222567B}"/>
              </a:ext>
            </a:extLst>
          </p:cNvPr>
          <p:cNvSpPr/>
          <p:nvPr/>
        </p:nvSpPr>
        <p:spPr>
          <a:xfrm>
            <a:off x="2929436" y="1198343"/>
            <a:ext cx="6455633" cy="3041179"/>
          </a:xfrm>
          <a:prstGeom prst="roundRect">
            <a:avLst>
              <a:gd name="adj" fmla="val 6998"/>
            </a:avLst>
          </a:prstGeom>
          <a:solidFill>
            <a:srgbClr val="E100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9AD57885-92BD-4B04-908E-55980F864395}"/>
              </a:ext>
            </a:extLst>
          </p:cNvPr>
          <p:cNvSpPr>
            <a:spLocks noGrp="1"/>
          </p:cNvSpPr>
          <p:nvPr>
            <p:ph type="body" sz="quarter" idx="13"/>
          </p:nvPr>
        </p:nvSpPr>
        <p:spPr>
          <a:xfrm>
            <a:off x="3243032" y="1492410"/>
            <a:ext cx="5919820" cy="2376850"/>
          </a:xfrm>
          <a:ln w="19050">
            <a:noFill/>
          </a:ln>
        </p:spPr>
        <p:txBody>
          <a:bodyPr lIns="0" tIns="0" rIns="0" bIns="0"/>
          <a:lstStyle/>
          <a:p>
            <a:pPr>
              <a:spcBef>
                <a:spcPts val="0"/>
              </a:spcBef>
              <a:spcAft>
                <a:spcPts val="600"/>
              </a:spcAft>
              <a:buClr>
                <a:srgbClr val="E1001A"/>
              </a:buClr>
              <a:buFont typeface="Wingdings" panose="05000000000000000000" pitchFamily="2" charset="2"/>
              <a:buChar char="§"/>
            </a:pPr>
            <a:r>
              <a:rPr lang="fr-FR" sz="1600" dirty="0"/>
              <a:t>Lorsque</a:t>
            </a:r>
            <a:r>
              <a:rPr lang="fr-FR" sz="1600" b="1" dirty="0">
                <a:solidFill>
                  <a:srgbClr val="F7941D"/>
                </a:solidFill>
              </a:rPr>
              <a:t> </a:t>
            </a:r>
            <a:r>
              <a:rPr lang="fr-FR" sz="1600" dirty="0"/>
              <a:t>je réalise des travaux en hauteur, </a:t>
            </a:r>
            <a:r>
              <a:rPr lang="fr-FR" sz="1600" b="1" dirty="0">
                <a:solidFill>
                  <a:srgbClr val="E1001A"/>
                </a:solidFill>
              </a:rPr>
              <a:t>j'utilise un équipement de travail autorisé </a:t>
            </a:r>
            <a:r>
              <a:rPr lang="fr-FR" sz="1600" dirty="0"/>
              <a:t>par mon permis de travail (PIRL, etc.)</a:t>
            </a:r>
          </a:p>
          <a:p>
            <a:pPr>
              <a:spcBef>
                <a:spcPts val="0"/>
              </a:spcBef>
              <a:spcAft>
                <a:spcPts val="600"/>
              </a:spcAft>
              <a:buClr>
                <a:srgbClr val="E1001A"/>
              </a:buClr>
              <a:buFont typeface="Wingdings" panose="05000000000000000000" pitchFamily="2" charset="2"/>
              <a:buChar char="§"/>
            </a:pPr>
            <a:r>
              <a:rPr lang="fr-FR" sz="1600" b="1" dirty="0">
                <a:solidFill>
                  <a:srgbClr val="E1001A"/>
                </a:solidFill>
              </a:rPr>
              <a:t>Je respecte </a:t>
            </a:r>
            <a:r>
              <a:rPr lang="fr-FR" sz="1600" dirty="0"/>
              <a:t>les barrières et périmètres de sécurité (travaux, maintenance).</a:t>
            </a:r>
          </a:p>
          <a:p>
            <a:pPr>
              <a:spcBef>
                <a:spcPts val="0"/>
              </a:spcBef>
              <a:spcAft>
                <a:spcPts val="600"/>
              </a:spcAft>
              <a:buClr>
                <a:srgbClr val="E1001A"/>
              </a:buClr>
              <a:buFont typeface="Wingdings" panose="05000000000000000000" pitchFamily="2" charset="2"/>
              <a:buChar char="§"/>
            </a:pPr>
            <a:r>
              <a:rPr lang="fr-FR" sz="1600" b="1" dirty="0">
                <a:solidFill>
                  <a:srgbClr val="E1001A"/>
                </a:solidFill>
              </a:rPr>
              <a:t>Je ne positionne pas</a:t>
            </a:r>
            <a:r>
              <a:rPr lang="fr-FR" sz="1600" dirty="0">
                <a:solidFill>
                  <a:srgbClr val="E1001A"/>
                </a:solidFill>
              </a:rPr>
              <a:t> </a:t>
            </a:r>
            <a:r>
              <a:rPr lang="fr-FR" sz="1600" dirty="0"/>
              <a:t>d’objets au-dessus des placards, etc. </a:t>
            </a:r>
          </a:p>
          <a:p>
            <a:pPr>
              <a:spcBef>
                <a:spcPts val="0"/>
              </a:spcBef>
              <a:spcAft>
                <a:spcPts val="600"/>
              </a:spcAft>
              <a:buClr>
                <a:srgbClr val="E1001A"/>
              </a:buClr>
              <a:buFont typeface="Wingdings" panose="05000000000000000000" pitchFamily="2" charset="2"/>
              <a:buChar char="§"/>
            </a:pPr>
            <a:r>
              <a:rPr lang="fr-FR" sz="1600" dirty="0"/>
              <a:t>Même en dessous d’1,50m, </a:t>
            </a:r>
            <a:r>
              <a:rPr lang="fr-FR" sz="1600" b="1" dirty="0">
                <a:solidFill>
                  <a:srgbClr val="E1001A"/>
                </a:solidFill>
              </a:rPr>
              <a:t>je privilégie l’utilisation d’équipements sécurisés</a:t>
            </a:r>
            <a:r>
              <a:rPr lang="fr-FR" sz="1600" dirty="0"/>
              <a:t> et ne monte pas sur les bureaux, tables ou chaises.</a:t>
            </a:r>
          </a:p>
        </p:txBody>
      </p:sp>
      <p:sp>
        <p:nvSpPr>
          <p:cNvPr id="3" name="Titre 2">
            <a:extLst>
              <a:ext uri="{FF2B5EF4-FFF2-40B4-BE49-F238E27FC236}">
                <a16:creationId xmlns:a16="http://schemas.microsoft.com/office/drawing/2014/main" id="{AA222B6D-F6C6-419D-BBB8-7202E9E7A1F6}"/>
              </a:ext>
            </a:extLst>
          </p:cNvPr>
          <p:cNvSpPr>
            <a:spLocks noGrp="1"/>
          </p:cNvSpPr>
          <p:nvPr>
            <p:ph type="title"/>
          </p:nvPr>
        </p:nvSpPr>
        <p:spPr/>
        <p:txBody>
          <a:bodyPr/>
          <a:lstStyle/>
          <a:p>
            <a:r>
              <a:rPr lang="fr-FR" dirty="0">
                <a:solidFill>
                  <a:srgbClr val="354D56"/>
                </a:solidFill>
              </a:rPr>
              <a:t>Exemples de Travaux en hauteur au bureau </a:t>
            </a:r>
          </a:p>
        </p:txBody>
      </p:sp>
      <p:sp>
        <p:nvSpPr>
          <p:cNvPr id="4" name="Espace réservé du pied de page 3">
            <a:extLst>
              <a:ext uri="{FF2B5EF4-FFF2-40B4-BE49-F238E27FC236}">
                <a16:creationId xmlns:a16="http://schemas.microsoft.com/office/drawing/2014/main" id="{1FE5095A-2CB6-4723-93C0-577E2AAEE6F6}"/>
              </a:ext>
            </a:extLst>
          </p:cNvPr>
          <p:cNvSpPr>
            <a:spLocks noGrp="1"/>
          </p:cNvSpPr>
          <p:nvPr>
            <p:ph type="ftr" sz="quarter" idx="15"/>
          </p:nvPr>
        </p:nvSpPr>
        <p:spPr/>
        <p:txBody>
          <a:bodyPr/>
          <a:lstStyle/>
          <a:p>
            <a:r>
              <a:rPr lang="fr-FR"/>
              <a:t>Kit de déploiement Règle d'or 10</a:t>
            </a:r>
          </a:p>
        </p:txBody>
      </p:sp>
      <p:sp>
        <p:nvSpPr>
          <p:cNvPr id="5" name="Espace réservé du numéro de diapositive 4">
            <a:extLst>
              <a:ext uri="{FF2B5EF4-FFF2-40B4-BE49-F238E27FC236}">
                <a16:creationId xmlns:a16="http://schemas.microsoft.com/office/drawing/2014/main" id="{30668A3E-8209-4C48-A05F-854DA076C891}"/>
              </a:ext>
            </a:extLst>
          </p:cNvPr>
          <p:cNvSpPr>
            <a:spLocks noGrp="1"/>
          </p:cNvSpPr>
          <p:nvPr>
            <p:ph type="sldNum" sz="quarter" idx="16"/>
          </p:nvPr>
        </p:nvSpPr>
        <p:spPr/>
        <p:txBody>
          <a:bodyPr/>
          <a:lstStyle/>
          <a:p>
            <a:fld id="{975A587B-5814-4D9B-9598-FE9CB954CB01}" type="slidenum">
              <a:rPr lang="fr-FR" smtClean="0"/>
              <a:pPr/>
              <a:t>17</a:t>
            </a:fld>
            <a:endParaRPr lang="fr-FR"/>
          </a:p>
        </p:txBody>
      </p:sp>
      <p:sp>
        <p:nvSpPr>
          <p:cNvPr id="17" name="ZoneTexte 16">
            <a:extLst>
              <a:ext uri="{FF2B5EF4-FFF2-40B4-BE49-F238E27FC236}">
                <a16:creationId xmlns:a16="http://schemas.microsoft.com/office/drawing/2014/main" id="{FA104467-D185-E846-9CCD-549AB1B17FC5}"/>
              </a:ext>
            </a:extLst>
          </p:cNvPr>
          <p:cNvSpPr txBox="1"/>
          <p:nvPr/>
        </p:nvSpPr>
        <p:spPr>
          <a:xfrm>
            <a:off x="3899110" y="5001542"/>
            <a:ext cx="5263742" cy="384721"/>
          </a:xfrm>
          <a:prstGeom prst="rect">
            <a:avLst/>
          </a:prstGeom>
          <a:noFill/>
        </p:spPr>
        <p:txBody>
          <a:bodyPr wrap="square" lIns="0" tIns="0" rIns="0" bIns="0" rtlCol="0">
            <a:spAutoFit/>
          </a:bodyPr>
          <a:lstStyle/>
          <a:p>
            <a:r>
              <a:rPr lang="fr-FR" sz="2450" dirty="0">
                <a:solidFill>
                  <a:srgbClr val="E1001A"/>
                </a:solidFill>
              </a:rPr>
              <a:t>Au bureau, je suis aussi concerné(e) !</a:t>
            </a:r>
          </a:p>
        </p:txBody>
      </p:sp>
      <p:pic>
        <p:nvPicPr>
          <p:cNvPr id="20" name="Picture 4">
            <a:extLst>
              <a:ext uri="{FF2B5EF4-FFF2-40B4-BE49-F238E27FC236}">
                <a16:creationId xmlns:a16="http://schemas.microsoft.com/office/drawing/2014/main" id="{C9461B93-0908-2C4F-A916-CD866A6F7A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0" r="3610" b="24144"/>
          <a:stretch/>
        </p:blipFill>
        <p:spPr bwMode="auto">
          <a:xfrm>
            <a:off x="581404" y="1198343"/>
            <a:ext cx="2191234" cy="2193896"/>
          </a:xfrm>
          <a:prstGeom prst="roundRect">
            <a:avLst>
              <a:gd name="adj" fmla="val 5765"/>
            </a:avLst>
          </a:prstGeom>
          <a:solidFill>
            <a:srgbClr val="FFFFFF">
              <a:shade val="85000"/>
            </a:srgbClr>
          </a:solidFill>
          <a:ln>
            <a:noFill/>
          </a:ln>
          <a:effectLst/>
        </p:spPr>
      </p:pic>
      <p:pic>
        <p:nvPicPr>
          <p:cNvPr id="7" name="Image 6" descr="Une image contenant intérieur, mur, plafond&#10;&#10;Description générée automatiquement">
            <a:extLst>
              <a:ext uri="{FF2B5EF4-FFF2-40B4-BE49-F238E27FC236}">
                <a16:creationId xmlns:a16="http://schemas.microsoft.com/office/drawing/2014/main" id="{F1FDDF8C-0250-4171-9EE7-5DF5481C7F1F}"/>
              </a:ext>
            </a:extLst>
          </p:cNvPr>
          <p:cNvPicPr>
            <a:picLocks noChangeAspect="1"/>
          </p:cNvPicPr>
          <p:nvPr/>
        </p:nvPicPr>
        <p:blipFill rotWithShape="1">
          <a:blip r:embed="rId3">
            <a:extLst>
              <a:ext uri="{28A0092B-C50C-407E-A947-70E740481C1C}">
                <a14:useLocalDpi xmlns:a14="http://schemas.microsoft.com/office/drawing/2010/main" val="0"/>
              </a:ext>
            </a:extLst>
          </a:blip>
          <a:srcRect l="3585" t="1" r="16254" b="10253"/>
          <a:stretch/>
        </p:blipFill>
        <p:spPr>
          <a:xfrm rot="5400000">
            <a:off x="372203" y="3748005"/>
            <a:ext cx="2609636" cy="2191233"/>
          </a:xfrm>
          <a:prstGeom prst="roundRect">
            <a:avLst>
              <a:gd name="adj" fmla="val 6119"/>
            </a:avLst>
          </a:prstGeom>
          <a:solidFill>
            <a:srgbClr val="FFFFFF">
              <a:shade val="85000"/>
            </a:srgbClr>
          </a:solidFill>
          <a:ln>
            <a:noFill/>
          </a:ln>
          <a:effectLst>
            <a:reflection blurRad="12700" endPos="0" dist="5000" dir="5400000" sy="-100000" algn="bl" rotWithShape="0"/>
          </a:effectLst>
        </p:spPr>
      </p:pic>
      <p:pic>
        <p:nvPicPr>
          <p:cNvPr id="6" name="Image 5">
            <a:extLst>
              <a:ext uri="{FF2B5EF4-FFF2-40B4-BE49-F238E27FC236}">
                <a16:creationId xmlns:a16="http://schemas.microsoft.com/office/drawing/2014/main" id="{A707BC17-3649-53E2-0AE6-278F52BC6F97}"/>
              </a:ext>
            </a:extLst>
          </p:cNvPr>
          <p:cNvPicPr>
            <a:picLocks noChangeAspect="1"/>
          </p:cNvPicPr>
          <p:nvPr/>
        </p:nvPicPr>
        <p:blipFill>
          <a:blip r:embed="rId4"/>
          <a:stretch>
            <a:fillRect/>
          </a:stretch>
        </p:blipFill>
        <p:spPr>
          <a:xfrm>
            <a:off x="2937674" y="4862028"/>
            <a:ext cx="712479" cy="712479"/>
          </a:xfrm>
          <a:prstGeom prst="rect">
            <a:avLst/>
          </a:prstGeom>
        </p:spPr>
      </p:pic>
    </p:spTree>
    <p:extLst>
      <p:ext uri="{BB962C8B-B14F-4D97-AF65-F5344CB8AC3E}">
        <p14:creationId xmlns:p14="http://schemas.microsoft.com/office/powerpoint/2010/main" val="2812499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599356-7888-43B5-96DA-2F7CAC31169C}"/>
              </a:ext>
            </a:extLst>
          </p:cNvPr>
          <p:cNvSpPr>
            <a:spLocks noGrp="1"/>
          </p:cNvSpPr>
          <p:nvPr>
            <p:ph type="body" sz="quarter" idx="13"/>
          </p:nvPr>
        </p:nvSpPr>
        <p:spPr>
          <a:xfrm>
            <a:off x="527312" y="1257176"/>
            <a:ext cx="11134072" cy="4534170"/>
          </a:xfrm>
        </p:spPr>
        <p:txBody>
          <a:bodyPr vert="horz" lIns="0" tIns="0" rIns="0" bIns="0" rtlCol="0" anchor="t">
            <a:noAutofit/>
          </a:bodyPr>
          <a:lstStyle/>
          <a:p>
            <a:pPr marL="179705" indent="-179705">
              <a:spcAft>
                <a:spcPts val="1000"/>
              </a:spcAft>
              <a:buClr>
                <a:srgbClr val="E1001A"/>
              </a:buClr>
              <a:buFont typeface="Wingdings" pitchFamily="2" charset="2"/>
              <a:buChar char="§"/>
            </a:pPr>
            <a:r>
              <a:rPr lang="fr-FR" sz="1800" b="1" dirty="0">
                <a:solidFill>
                  <a:srgbClr val="E1001A"/>
                </a:solidFill>
              </a:rPr>
              <a:t>CR</a:t>
            </a:r>
            <a:r>
              <a:rPr lang="fr-FR" sz="1800" b="1" dirty="0">
                <a:solidFill>
                  <a:srgbClr val="E1001A"/>
                </a:solidFill>
                <a:latin typeface="Roboto"/>
                <a:ea typeface="Roboto"/>
              </a:rPr>
              <a:t>-GR-HSE-425 - Exigences HSE pour les Travaux en Hauteur : </a:t>
            </a:r>
            <a:r>
              <a:rPr lang="fr-FR" sz="1800" u="sng" dirty="0">
                <a:ea typeface="+mn-lt"/>
                <a:cs typeface="+mn-lt"/>
                <a:hlinkClick r:id="rId3"/>
              </a:rPr>
              <a:t>Règles HSE Compagnie</a:t>
            </a:r>
            <a:endParaRPr lang="fr-FR" sz="1800" u="sng" dirty="0">
              <a:cs typeface="Arial" panose="020B0604020202020204"/>
            </a:endParaRPr>
          </a:p>
          <a:p>
            <a:pPr marL="179705" indent="-179705">
              <a:spcAft>
                <a:spcPts val="1000"/>
              </a:spcAft>
              <a:buClr>
                <a:srgbClr val="E1001A"/>
              </a:buClr>
              <a:buFont typeface="Wingdings" pitchFamily="2" charset="2"/>
              <a:buChar char="§"/>
            </a:pPr>
            <a:r>
              <a:rPr lang="fr-FR" sz="1800" b="1" dirty="0">
                <a:solidFill>
                  <a:srgbClr val="E1001A"/>
                </a:solidFill>
              </a:rPr>
              <a:t>Life </a:t>
            </a:r>
            <a:r>
              <a:rPr lang="fr-FR" sz="1800" b="1" dirty="0" err="1">
                <a:solidFill>
                  <a:srgbClr val="E1001A"/>
                </a:solidFill>
                <a:latin typeface="Roboto"/>
                <a:ea typeface="Roboto"/>
              </a:rPr>
              <a:t>Saving</a:t>
            </a:r>
            <a:r>
              <a:rPr lang="fr-FR" sz="1800" b="1" dirty="0">
                <a:solidFill>
                  <a:srgbClr val="E1001A"/>
                </a:solidFill>
                <a:latin typeface="Roboto"/>
                <a:ea typeface="Roboto"/>
              </a:rPr>
              <a:t> Checks - Travaux en hauteur : </a:t>
            </a:r>
            <a:r>
              <a:rPr lang="fr-FR" sz="1800" dirty="0">
                <a:ea typeface="+mn-lt"/>
                <a:cs typeface="+mn-lt"/>
                <a:hlinkClick r:id="rId4"/>
              </a:rPr>
              <a:t>Vérifications qui sauvent la vie – Life saving checks</a:t>
            </a:r>
            <a:endParaRPr lang="fr-FR" sz="1800" dirty="0">
              <a:cs typeface="Arial" panose="020B0604020202020204"/>
            </a:endParaRPr>
          </a:p>
          <a:p>
            <a:pPr marL="179705" indent="-179705">
              <a:spcAft>
                <a:spcPts val="1000"/>
              </a:spcAft>
              <a:buClr>
                <a:srgbClr val="E1001A"/>
              </a:buClr>
              <a:buFont typeface="Wingdings" pitchFamily="2" charset="2"/>
              <a:buChar char="§"/>
            </a:pPr>
            <a:r>
              <a:rPr lang="fr-FR" sz="1800" b="1" dirty="0">
                <a:solidFill>
                  <a:srgbClr val="E1001A"/>
                </a:solidFill>
                <a:cs typeface="Arial"/>
              </a:rPr>
              <a:t>Programme HSE Nos vies avant tout – Travaux en hauteur : </a:t>
            </a:r>
            <a:r>
              <a:rPr lang="fr-FR" sz="1800" dirty="0">
                <a:ea typeface="+mn-lt"/>
                <a:cs typeface="+mn-lt"/>
                <a:hlinkClick r:id="rId5"/>
              </a:rPr>
              <a:t>Thème 1 : Travaux en hauteur</a:t>
            </a:r>
            <a:endParaRPr lang="fr-FR" sz="1800">
              <a:solidFill>
                <a:srgbClr val="374649"/>
              </a:solidFill>
              <a:cs typeface="Arial"/>
            </a:endParaRPr>
          </a:p>
          <a:p>
            <a:pPr marL="179705" indent="-179705">
              <a:spcAft>
                <a:spcPts val="1000"/>
              </a:spcAft>
              <a:buClr>
                <a:srgbClr val="E1001A"/>
              </a:buClr>
              <a:buFont typeface="Wingdings" pitchFamily="2" charset="2"/>
              <a:buChar char="§"/>
            </a:pPr>
            <a:r>
              <a:rPr lang="fr-FR" sz="1800" b="1" dirty="0">
                <a:solidFill>
                  <a:srgbClr val="E1001A"/>
                </a:solidFill>
              </a:rPr>
              <a:t>E-learning sur les travaux en hauteur : </a:t>
            </a:r>
            <a:r>
              <a:rPr lang="fr-FR" sz="1800" dirty="0">
                <a:hlinkClick r:id="rId6"/>
              </a:rPr>
              <a:t>https://lizzy.totalenergies.com/</a:t>
            </a:r>
            <a:endParaRPr lang="fr-FR" sz="1800">
              <a:cs typeface="Arial" panose="020B0604020202020204"/>
            </a:endParaRPr>
          </a:p>
          <a:p>
            <a:pPr marL="179705" indent="-179705">
              <a:spcAft>
                <a:spcPts val="1000"/>
              </a:spcAft>
              <a:buClr>
                <a:srgbClr val="E1001A"/>
              </a:buClr>
              <a:buFont typeface="Wingdings" pitchFamily="2" charset="2"/>
              <a:buChar char="§"/>
            </a:pPr>
            <a:r>
              <a:rPr lang="fr-FR" sz="1800" b="1" dirty="0">
                <a:solidFill>
                  <a:srgbClr val="E1001A"/>
                </a:solidFill>
              </a:rPr>
              <a:t>Toolbox HSE – nouvelles Règles d'or : </a:t>
            </a:r>
            <a:endParaRPr lang="fr-FR" sz="1800">
              <a:solidFill>
                <a:srgbClr val="E1001A"/>
              </a:solidFill>
              <a:cs typeface="Arial"/>
            </a:endParaRPr>
          </a:p>
          <a:p>
            <a:pPr marL="539750" lvl="2" indent="-179705">
              <a:spcAft>
                <a:spcPts val="1000"/>
              </a:spcAft>
              <a:buClr>
                <a:srgbClr val="E1001A"/>
              </a:buClr>
              <a:buFont typeface="Wingdings" pitchFamily="2" charset="2"/>
              <a:buChar char="§"/>
            </a:pPr>
            <a:r>
              <a:rPr lang="fr-FR" sz="1800" b="1" dirty="0">
                <a:cs typeface="Arial"/>
              </a:rPr>
              <a:t>Supports généraux : </a:t>
            </a:r>
            <a:r>
              <a:rPr lang="fr-FR" sz="1800" dirty="0">
                <a:ea typeface="+mn-lt"/>
                <a:cs typeface="+mn-lt"/>
                <a:hlinkClick r:id="rId7"/>
              </a:rPr>
              <a:t>Règles d’or TotalEnergies – Supports généraux</a:t>
            </a:r>
            <a:endParaRPr lang="fr-FR" sz="1800">
              <a:ea typeface="+mn-lt"/>
              <a:cs typeface="+mn-lt"/>
            </a:endParaRPr>
          </a:p>
          <a:p>
            <a:pPr marL="539750" lvl="2" indent="-179705">
              <a:spcAft>
                <a:spcPts val="1000"/>
              </a:spcAft>
              <a:buClr>
                <a:srgbClr val="E1001A"/>
              </a:buClr>
              <a:buFont typeface="Wingdings" pitchFamily="2" charset="2"/>
              <a:buChar char="§"/>
            </a:pPr>
            <a:r>
              <a:rPr lang="fr-FR" sz="1800" b="1" dirty="0">
                <a:cs typeface="Arial"/>
              </a:rPr>
              <a:t>Supports de déploiement : </a:t>
            </a:r>
            <a:r>
              <a:rPr lang="fr-FR" sz="1800" dirty="0">
                <a:ea typeface="+mn-lt"/>
                <a:cs typeface="+mn-lt"/>
                <a:hlinkClick r:id="rId8"/>
              </a:rPr>
              <a:t>Règles d’or TotalEnergies – Supports de déploiement</a:t>
            </a:r>
            <a:endParaRPr lang="fr-FR" sz="1800">
              <a:ea typeface="+mn-lt"/>
              <a:cs typeface="+mn-lt"/>
            </a:endParaRPr>
          </a:p>
          <a:p>
            <a:pPr marL="179705" indent="-179705">
              <a:spcAft>
                <a:spcPts val="1000"/>
              </a:spcAft>
              <a:buClr>
                <a:srgbClr val="E1001A"/>
              </a:buClr>
              <a:buFont typeface="Wingdings" pitchFamily="2" charset="2"/>
              <a:buChar char="§"/>
            </a:pPr>
            <a:r>
              <a:rPr lang="fr-FR" sz="1800" b="1" dirty="0">
                <a:solidFill>
                  <a:srgbClr val="E1001A"/>
                </a:solidFill>
              </a:rPr>
              <a:t>Base REX : </a:t>
            </a:r>
            <a:r>
              <a:rPr lang="fr-FR" sz="1800" dirty="0">
                <a:hlinkClick r:id="rId9"/>
              </a:rPr>
              <a:t>Company HSE REXDataBase</a:t>
            </a:r>
            <a:endParaRPr lang="fr-FR" sz="1800">
              <a:cs typeface="Arial"/>
            </a:endParaRPr>
          </a:p>
          <a:p>
            <a:pPr marL="179705" indent="-179705">
              <a:spcAft>
                <a:spcPts val="1000"/>
              </a:spcAft>
              <a:buClr>
                <a:srgbClr val="E1001A"/>
              </a:buClr>
              <a:buFont typeface="Wingdings" pitchFamily="2" charset="2"/>
              <a:buChar char="§"/>
            </a:pPr>
            <a:r>
              <a:rPr lang="fr-FR" sz="1800" b="1" dirty="0" err="1">
                <a:solidFill>
                  <a:srgbClr val="E1001A"/>
                </a:solidFill>
              </a:rPr>
              <a:t>Safety</a:t>
            </a:r>
            <a:r>
              <a:rPr lang="fr-FR" sz="1800" b="1" dirty="0">
                <a:solidFill>
                  <a:srgbClr val="E1001A"/>
                </a:solidFill>
              </a:rPr>
              <a:t>+ (bonnes pratiques par Règle d’or) : </a:t>
            </a:r>
            <a:r>
              <a:rPr lang="fr-FR" sz="1800" dirty="0">
                <a:hlinkClick r:id="rId10"/>
              </a:rPr>
              <a:t>https://safetyplus.totalenergies.com/fr</a:t>
            </a:r>
            <a:endParaRPr lang="fr-FR" sz="1800">
              <a:cs typeface="Arial" panose="020B0604020202020204"/>
            </a:endParaRPr>
          </a:p>
        </p:txBody>
      </p:sp>
      <p:sp>
        <p:nvSpPr>
          <p:cNvPr id="3" name="Titre 2">
            <a:extLst>
              <a:ext uri="{FF2B5EF4-FFF2-40B4-BE49-F238E27FC236}">
                <a16:creationId xmlns:a16="http://schemas.microsoft.com/office/drawing/2014/main" id="{656BDCB4-659D-4F1F-9200-D0AD11FB54EE}"/>
              </a:ext>
            </a:extLst>
          </p:cNvPr>
          <p:cNvSpPr>
            <a:spLocks noGrp="1"/>
          </p:cNvSpPr>
          <p:nvPr>
            <p:ph type="title"/>
          </p:nvPr>
        </p:nvSpPr>
        <p:spPr/>
        <p:txBody>
          <a:bodyPr/>
          <a:lstStyle/>
          <a:p>
            <a:r>
              <a:rPr lang="fr-FR">
                <a:solidFill>
                  <a:srgbClr val="354D56"/>
                </a:solidFill>
              </a:rPr>
              <a:t>Nos outils et documents</a:t>
            </a:r>
          </a:p>
        </p:txBody>
      </p:sp>
      <p:sp>
        <p:nvSpPr>
          <p:cNvPr id="4" name="Espace réservé du pied de page 3">
            <a:extLst>
              <a:ext uri="{FF2B5EF4-FFF2-40B4-BE49-F238E27FC236}">
                <a16:creationId xmlns:a16="http://schemas.microsoft.com/office/drawing/2014/main" id="{E4F5AEF9-F201-4C7A-9E27-821A5826DC90}"/>
              </a:ext>
            </a:extLst>
          </p:cNvPr>
          <p:cNvSpPr>
            <a:spLocks noGrp="1"/>
          </p:cNvSpPr>
          <p:nvPr>
            <p:ph type="ftr" sz="quarter" idx="15"/>
          </p:nvPr>
        </p:nvSpPr>
        <p:spPr/>
        <p:txBody>
          <a:bodyPr/>
          <a:lstStyle/>
          <a:p>
            <a:r>
              <a:rPr lang="fr-FR"/>
              <a:t>Kit de déploiement Règle d'or 10</a:t>
            </a:r>
            <a:endParaRPr lang="fr-FR" dirty="0"/>
          </a:p>
        </p:txBody>
      </p:sp>
      <p:sp>
        <p:nvSpPr>
          <p:cNvPr id="5" name="Espace réservé du numéro de diapositive 4">
            <a:extLst>
              <a:ext uri="{FF2B5EF4-FFF2-40B4-BE49-F238E27FC236}">
                <a16:creationId xmlns:a16="http://schemas.microsoft.com/office/drawing/2014/main" id="{886E6E07-D9AC-4BA7-9767-1C2D355ACB67}"/>
              </a:ext>
            </a:extLst>
          </p:cNvPr>
          <p:cNvSpPr>
            <a:spLocks noGrp="1"/>
          </p:cNvSpPr>
          <p:nvPr>
            <p:ph type="sldNum" sz="quarter" idx="16"/>
          </p:nvPr>
        </p:nvSpPr>
        <p:spPr/>
        <p:txBody>
          <a:bodyPr/>
          <a:lstStyle/>
          <a:p>
            <a:fld id="{975A587B-5814-4D9B-9598-FE9CB954CB01}" type="slidenum">
              <a:rPr lang="fr-FR" smtClean="0"/>
              <a:pPr/>
              <a:t>18</a:t>
            </a:fld>
            <a:endParaRPr lang="fr-FR"/>
          </a:p>
        </p:txBody>
      </p:sp>
    </p:spTree>
    <p:extLst>
      <p:ext uri="{BB962C8B-B14F-4D97-AF65-F5344CB8AC3E}">
        <p14:creationId xmlns:p14="http://schemas.microsoft.com/office/powerpoint/2010/main" val="327952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51B668-D05F-4C1E-93F4-ACE2B4ADD88F}"/>
              </a:ext>
            </a:extLst>
          </p:cNvPr>
          <p:cNvSpPr>
            <a:spLocks noGrp="1"/>
          </p:cNvSpPr>
          <p:nvPr>
            <p:ph type="body" sz="quarter" idx="13"/>
          </p:nvPr>
        </p:nvSpPr>
        <p:spPr>
          <a:xfrm>
            <a:off x="469879" y="1249752"/>
            <a:ext cx="9871325" cy="4180088"/>
          </a:xfrm>
        </p:spPr>
        <p:txBody>
          <a:bodyPr/>
          <a:lstStyle/>
          <a:p>
            <a:pPr algn="just">
              <a:spcBef>
                <a:spcPts val="0"/>
              </a:spcBef>
              <a:spcAft>
                <a:spcPts val="600"/>
              </a:spcAft>
              <a:buClr>
                <a:srgbClr val="E1001A"/>
              </a:buClr>
              <a:buFont typeface="Wingdings" pitchFamily="2" charset="2"/>
              <a:buChar char="§"/>
            </a:pPr>
            <a:r>
              <a:rPr lang="fr-FR" sz="1400" b="1" dirty="0">
                <a:solidFill>
                  <a:srgbClr val="E1001A"/>
                </a:solidFill>
              </a:rPr>
              <a:t>Danger : </a:t>
            </a:r>
            <a:r>
              <a:rPr lang="fr-FR" sz="1400" dirty="0"/>
              <a:t>Propriété intrinsèque d’un produit, d’un équipement, d’un procédé, d’une situation ou d’une action pouvant entraîner un dommage aux personnes, à l’environnement et/ou aux biens. </a:t>
            </a:r>
            <a:endParaRPr lang="fr-FR" sz="1400" dirty="0">
              <a:highlight>
                <a:srgbClr val="FFFF00"/>
              </a:highlight>
            </a:endParaRPr>
          </a:p>
          <a:p>
            <a:pPr algn="just">
              <a:spcBef>
                <a:spcPts val="0"/>
              </a:spcBef>
              <a:spcAft>
                <a:spcPts val="600"/>
              </a:spcAft>
              <a:buClr>
                <a:srgbClr val="E1001A"/>
              </a:buClr>
              <a:buFont typeface="Wingdings" pitchFamily="2" charset="2"/>
              <a:buChar char="§"/>
            </a:pPr>
            <a:r>
              <a:rPr lang="fr-FR" sz="1400" b="1" dirty="0">
                <a:solidFill>
                  <a:srgbClr val="E1001A"/>
                </a:solidFill>
              </a:rPr>
              <a:t>Risque : </a:t>
            </a:r>
            <a:r>
              <a:rPr lang="fr-FR" sz="1400" dirty="0">
                <a:solidFill>
                  <a:srgbClr val="374649"/>
                </a:solidFill>
                <a:ea typeface="Roboto" panose="02000000000000000000" pitchFamily="2" charset="0"/>
              </a:rPr>
              <a:t>Combinaison de la probabilité d'occurrence d'un évènement dangereux et de la gravité de l'impact qui peut résulter de l’exposition au danger. </a:t>
            </a:r>
            <a:endParaRPr lang="fr-FR" sz="1400" i="1" dirty="0"/>
          </a:p>
          <a:p>
            <a:pPr algn="just">
              <a:spcBef>
                <a:spcPts val="0"/>
              </a:spcBef>
              <a:spcAft>
                <a:spcPts val="600"/>
              </a:spcAft>
              <a:buClr>
                <a:srgbClr val="E1001A"/>
              </a:buClr>
              <a:buFont typeface="Wingdings" pitchFamily="2" charset="2"/>
              <a:buChar char="§"/>
            </a:pPr>
            <a:r>
              <a:rPr lang="fr-FR" sz="1400" b="1" dirty="0">
                <a:solidFill>
                  <a:srgbClr val="E1001A"/>
                </a:solidFill>
              </a:rPr>
              <a:t>Evènements HSE :</a:t>
            </a:r>
          </a:p>
          <a:p>
            <a:pPr lvl="1" algn="just">
              <a:spcBef>
                <a:spcPts val="0"/>
              </a:spcBef>
              <a:spcAft>
                <a:spcPts val="600"/>
              </a:spcAft>
              <a:buClr>
                <a:srgbClr val="E1001A"/>
              </a:buClr>
            </a:pPr>
            <a:r>
              <a:rPr lang="fr-FR" sz="1400" b="1" dirty="0">
                <a:solidFill>
                  <a:srgbClr val="E1001A"/>
                </a:solidFill>
              </a:rPr>
              <a:t>Incident : </a:t>
            </a:r>
            <a:r>
              <a:rPr lang="fr-FR" sz="1400" dirty="0"/>
              <a:t>Tout évènement HSE indésirable soudain et daté qui cause une blessure ou maladie, un dommage aux biens ou installations, une perte de production, une atteinte à l’environnement ou à l’image de la Compagnie. </a:t>
            </a:r>
          </a:p>
          <a:p>
            <a:pPr lvl="1" algn="just">
              <a:spcBef>
                <a:spcPts val="0"/>
              </a:spcBef>
              <a:spcAft>
                <a:spcPts val="600"/>
              </a:spcAft>
              <a:buClr>
                <a:srgbClr val="E1001A"/>
              </a:buClr>
            </a:pPr>
            <a:r>
              <a:rPr lang="fr-FR" sz="1400" b="1" dirty="0">
                <a:solidFill>
                  <a:srgbClr val="E1001A"/>
                </a:solidFill>
              </a:rPr>
              <a:t>Presqu’accident : </a:t>
            </a:r>
            <a:r>
              <a:rPr lang="fr-FR" sz="1400" dirty="0"/>
              <a:t>Tout évènement HSE indésirable soudain et daté qui, dans des circonstances légèrement différentes, aurait pu générer des conséquences identiques à celles d’un incident. Un presqu’accident n’a pas de niveau de gravité réelle mais a un niveau de gravité potentielle. </a:t>
            </a:r>
          </a:p>
          <a:p>
            <a:pPr lvl="1" algn="just">
              <a:spcBef>
                <a:spcPts val="0"/>
              </a:spcBef>
              <a:spcAft>
                <a:spcPts val="600"/>
              </a:spcAft>
              <a:buClr>
                <a:srgbClr val="E1001A"/>
              </a:buClr>
            </a:pPr>
            <a:r>
              <a:rPr lang="fr-FR" sz="1400" b="1" dirty="0">
                <a:solidFill>
                  <a:srgbClr val="E1001A"/>
                </a:solidFill>
              </a:rPr>
              <a:t>Anomalie : </a:t>
            </a:r>
            <a:r>
              <a:rPr lang="fr-FR" sz="1400" dirty="0"/>
              <a:t>Toute situation ou tout comportement anormal(e), incluant les déviations à un standard, une spécification, une procédure ou une règle. </a:t>
            </a:r>
          </a:p>
          <a:p>
            <a:pPr algn="just">
              <a:spcBef>
                <a:spcPts val="0"/>
              </a:spcBef>
              <a:spcAft>
                <a:spcPts val="600"/>
              </a:spcAft>
              <a:buClr>
                <a:srgbClr val="E1001A"/>
              </a:buClr>
              <a:buFont typeface="Wingdings" pitchFamily="2" charset="2"/>
              <a:buChar char="§"/>
            </a:pPr>
            <a:r>
              <a:rPr lang="fr-FR" sz="1400" b="1" dirty="0">
                <a:solidFill>
                  <a:srgbClr val="E1001A"/>
                </a:solidFill>
              </a:rPr>
              <a:t>HIPO (Haut Potentiel) </a:t>
            </a:r>
            <a:r>
              <a:rPr lang="fr-FR" sz="1400" b="1" i="1" dirty="0">
                <a:solidFill>
                  <a:srgbClr val="E1001A"/>
                </a:solidFill>
              </a:rPr>
              <a:t>[diapo 6]</a:t>
            </a:r>
            <a:r>
              <a:rPr lang="fr-FR" sz="1400" b="1" dirty="0">
                <a:solidFill>
                  <a:srgbClr val="E1001A"/>
                </a:solidFill>
              </a:rPr>
              <a:t> : </a:t>
            </a:r>
            <a:r>
              <a:rPr lang="fr-FR" sz="1400" dirty="0"/>
              <a:t>Incident ou presqu’accident de niveau de gravité réelle ≤ 3* et de niveau de gravité potentielle ≥ 4** dans un ou plusieurs domaines de la grille de cotation Compagnie du niveau de gravité réelle et potentielle des évènements HSE. </a:t>
            </a:r>
          </a:p>
          <a:p>
            <a:pPr algn="just">
              <a:spcBef>
                <a:spcPts val="0"/>
              </a:spcBef>
              <a:spcAft>
                <a:spcPts val="600"/>
              </a:spcAft>
              <a:buClr>
                <a:srgbClr val="E1001A"/>
              </a:buClr>
              <a:buFont typeface="Wingdings" pitchFamily="2" charset="2"/>
              <a:buChar char="§"/>
            </a:pPr>
            <a:r>
              <a:rPr lang="fr-FR" sz="1400" b="1" dirty="0">
                <a:solidFill>
                  <a:srgbClr val="E1001A"/>
                </a:solidFill>
              </a:rPr>
              <a:t>REX HSE : </a:t>
            </a:r>
            <a:r>
              <a:rPr lang="fr-FR" sz="1400" dirty="0">
                <a:solidFill>
                  <a:srgbClr val="374649"/>
                </a:solidFill>
                <a:ea typeface="Roboto" panose="02000000000000000000" pitchFamily="2" charset="0"/>
              </a:rPr>
              <a:t>Document de partage d’informations sur un évènement HSE, interne ou externe, établi sur la base d’une analyse détaillée et formulant des recommandations.</a:t>
            </a:r>
            <a:endParaRPr lang="fr-FR" sz="1400" i="1" dirty="0"/>
          </a:p>
          <a:p>
            <a:pPr algn="just">
              <a:spcBef>
                <a:spcPts val="0"/>
              </a:spcBef>
              <a:spcAft>
                <a:spcPts val="600"/>
              </a:spcAft>
              <a:buClr>
                <a:srgbClr val="FF0000"/>
              </a:buClr>
            </a:pPr>
            <a:endParaRPr lang="fr-FR" sz="1100" i="1" dirty="0"/>
          </a:p>
          <a:p>
            <a:pPr algn="just">
              <a:spcBef>
                <a:spcPts val="0"/>
              </a:spcBef>
              <a:spcAft>
                <a:spcPts val="600"/>
              </a:spcAft>
              <a:buClr>
                <a:srgbClr val="FF0000"/>
              </a:buClr>
            </a:pPr>
            <a:endParaRPr lang="fr-FR" sz="1100" i="1" dirty="0"/>
          </a:p>
          <a:p>
            <a:pPr marL="0" indent="0" algn="just">
              <a:spcBef>
                <a:spcPts val="0"/>
              </a:spcBef>
              <a:spcAft>
                <a:spcPts val="600"/>
              </a:spcAft>
              <a:buClr>
                <a:srgbClr val="FF0000"/>
              </a:buClr>
              <a:buNone/>
            </a:pPr>
            <a:endParaRPr lang="fr-FR" sz="1100" i="1" dirty="0"/>
          </a:p>
          <a:p>
            <a:pPr algn="just">
              <a:lnSpc>
                <a:spcPct val="200000"/>
              </a:lnSpc>
              <a:spcBef>
                <a:spcPts val="0"/>
              </a:spcBef>
              <a:spcAft>
                <a:spcPts val="600"/>
              </a:spcAft>
              <a:buClr>
                <a:srgbClr val="FF0000"/>
              </a:buClr>
            </a:pPr>
            <a:endParaRPr lang="fr-FR" sz="1800" dirty="0"/>
          </a:p>
          <a:p>
            <a:pPr algn="just">
              <a:lnSpc>
                <a:spcPct val="200000"/>
              </a:lnSpc>
              <a:spcBef>
                <a:spcPts val="0"/>
              </a:spcBef>
              <a:spcAft>
                <a:spcPts val="600"/>
              </a:spcAft>
              <a:buClr>
                <a:srgbClr val="FF0000"/>
              </a:buClr>
            </a:pPr>
            <a:endParaRPr lang="fr-FR" sz="1800" dirty="0"/>
          </a:p>
        </p:txBody>
      </p:sp>
      <p:sp>
        <p:nvSpPr>
          <p:cNvPr id="3" name="Titre 2">
            <a:extLst>
              <a:ext uri="{FF2B5EF4-FFF2-40B4-BE49-F238E27FC236}">
                <a16:creationId xmlns:a16="http://schemas.microsoft.com/office/drawing/2014/main" id="{B1B15046-ECC0-4130-B6F4-D2AFF14FB850}"/>
              </a:ext>
            </a:extLst>
          </p:cNvPr>
          <p:cNvSpPr>
            <a:spLocks noGrp="1"/>
          </p:cNvSpPr>
          <p:nvPr>
            <p:ph type="title"/>
          </p:nvPr>
        </p:nvSpPr>
        <p:spPr/>
        <p:txBody>
          <a:bodyPr/>
          <a:lstStyle/>
          <a:p>
            <a:r>
              <a:rPr lang="fr-FR" dirty="0">
                <a:solidFill>
                  <a:srgbClr val="354D56"/>
                </a:solidFill>
              </a:rPr>
              <a:t>Lexique</a:t>
            </a:r>
          </a:p>
        </p:txBody>
      </p:sp>
      <p:sp>
        <p:nvSpPr>
          <p:cNvPr id="4" name="Espace réservé du pied de page 3">
            <a:extLst>
              <a:ext uri="{FF2B5EF4-FFF2-40B4-BE49-F238E27FC236}">
                <a16:creationId xmlns:a16="http://schemas.microsoft.com/office/drawing/2014/main" id="{12584681-B289-44E2-94E7-00EBC7F8FEEA}"/>
              </a:ext>
            </a:extLst>
          </p:cNvPr>
          <p:cNvSpPr>
            <a:spLocks noGrp="1"/>
          </p:cNvSpPr>
          <p:nvPr>
            <p:ph type="ftr" sz="quarter" idx="15"/>
          </p:nvPr>
        </p:nvSpPr>
        <p:spPr/>
        <p:txBody>
          <a:bodyPr/>
          <a:lstStyle/>
          <a:p>
            <a:r>
              <a:rPr lang="fr-FR"/>
              <a:t>Kit de déploiement Règle d'or 10</a:t>
            </a:r>
            <a:endParaRPr lang="fr-FR" dirty="0"/>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19</a:t>
            </a:fld>
            <a:endParaRPr lang="fr-FR" dirty="0"/>
          </a:p>
        </p:txBody>
      </p:sp>
      <p:sp>
        <p:nvSpPr>
          <p:cNvPr id="6" name="ZoneTexte 5">
            <a:extLst>
              <a:ext uri="{FF2B5EF4-FFF2-40B4-BE49-F238E27FC236}">
                <a16:creationId xmlns:a16="http://schemas.microsoft.com/office/drawing/2014/main" id="{22DB2303-5C8B-40B1-9CF4-D85128AFC706}"/>
              </a:ext>
            </a:extLst>
          </p:cNvPr>
          <p:cNvSpPr txBox="1"/>
          <p:nvPr/>
        </p:nvSpPr>
        <p:spPr>
          <a:xfrm>
            <a:off x="570797" y="5804877"/>
            <a:ext cx="7370607" cy="307777"/>
          </a:xfrm>
          <a:prstGeom prst="rect">
            <a:avLst/>
          </a:prstGeom>
          <a:noFill/>
        </p:spPr>
        <p:txBody>
          <a:bodyPr wrap="none" lIns="0" tIns="0" rIns="0" bIns="0" rtlCol="0">
            <a:spAutoFit/>
          </a:bodyPr>
          <a:lstStyle/>
          <a:p>
            <a:r>
              <a:rPr lang="fr-FR" sz="1000" dirty="0"/>
              <a:t>* Par exemple, les conséquences corporelles dont le niveau de gravité réelle = 3 correspondent à un accident avec arrêt de travail.</a:t>
            </a:r>
            <a:br>
              <a:rPr lang="fr-FR" sz="1000" dirty="0"/>
            </a:br>
            <a:r>
              <a:rPr lang="fr-FR" sz="1000" dirty="0"/>
              <a:t>** Par exemple, les conséquences corporelles dont le niveau de gravité potentielle = 4 correspondent à un décès.</a:t>
            </a:r>
          </a:p>
        </p:txBody>
      </p:sp>
    </p:spTree>
    <p:extLst>
      <p:ext uri="{BB962C8B-B14F-4D97-AF65-F5344CB8AC3E}">
        <p14:creationId xmlns:p14="http://schemas.microsoft.com/office/powerpoint/2010/main" val="321967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10</a:t>
            </a:r>
            <a:endParaRPr lang="fr-FR" dirty="0"/>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12" name="Espace réservé du texte 3">
            <a:extLst>
              <a:ext uri="{FF2B5EF4-FFF2-40B4-BE49-F238E27FC236}">
                <a16:creationId xmlns:a16="http://schemas.microsoft.com/office/drawing/2014/main" id="{B3D1768F-37A1-764B-B173-877D889123AD}"/>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dirty="0">
                <a:solidFill>
                  <a:srgbClr val="E1001A"/>
                </a:solidFill>
              </a:rPr>
              <a:t>01. </a:t>
            </a:r>
            <a:br>
              <a:rPr lang="fr-FR" dirty="0">
                <a:solidFill>
                  <a:srgbClr val="F7941D"/>
                </a:solidFill>
              </a:rPr>
            </a:br>
            <a:r>
              <a:rPr lang="fr-FR" sz="9000" dirty="0">
                <a:solidFill>
                  <a:srgbClr val="354D56"/>
                </a:solidFill>
              </a:rPr>
              <a:t>L’essentiel</a:t>
            </a:r>
          </a:p>
        </p:txBody>
      </p:sp>
    </p:spTree>
    <p:extLst>
      <p:ext uri="{BB962C8B-B14F-4D97-AF65-F5344CB8AC3E}">
        <p14:creationId xmlns:p14="http://schemas.microsoft.com/office/powerpoint/2010/main" val="118037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76DBCA-0016-F947-8594-B0BF0A17C561}"/>
              </a:ext>
            </a:extLst>
          </p:cNvPr>
          <p:cNvSpPr/>
          <p:nvPr/>
        </p:nvSpPr>
        <p:spPr>
          <a:xfrm>
            <a:off x="0" y="0"/>
            <a:ext cx="6098400" cy="6858000"/>
          </a:xfrm>
          <a:prstGeom prst="rect">
            <a:avLst/>
          </a:prstGeom>
          <a:solidFill>
            <a:srgbClr val="E100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DCE5ABDF-8A3D-A443-CB85-D431C3509E58}"/>
              </a:ext>
            </a:extLst>
          </p:cNvPr>
          <p:cNvPicPr>
            <a:picLocks noChangeAspect="1"/>
          </p:cNvPicPr>
          <p:nvPr/>
        </p:nvPicPr>
        <p:blipFill>
          <a:blip r:embed="rId3"/>
          <a:stretch>
            <a:fillRect/>
          </a:stretch>
        </p:blipFill>
        <p:spPr>
          <a:xfrm>
            <a:off x="6676382" y="1584932"/>
            <a:ext cx="1386869" cy="1386869"/>
          </a:xfrm>
          <a:prstGeom prst="rect">
            <a:avLst/>
          </a:prstGeom>
        </p:spPr>
      </p:pic>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10</a:t>
            </a:r>
            <a:endParaRPr lang="fr-FR" dirty="0"/>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16" name="TextBox 15">
            <a:extLst>
              <a:ext uri="{FF2B5EF4-FFF2-40B4-BE49-F238E27FC236}">
                <a16:creationId xmlns:a16="http://schemas.microsoft.com/office/drawing/2014/main" id="{3736E1B2-0EB5-49E4-B37F-4E36FA08A357}"/>
              </a:ext>
            </a:extLst>
          </p:cNvPr>
          <p:cNvSpPr txBox="1"/>
          <p:nvPr/>
        </p:nvSpPr>
        <p:spPr>
          <a:xfrm>
            <a:off x="6673224" y="3154331"/>
            <a:ext cx="4894762" cy="984885"/>
          </a:xfrm>
          <a:prstGeom prst="rect">
            <a:avLst/>
          </a:prstGeom>
          <a:noFill/>
        </p:spPr>
        <p:txBody>
          <a:bodyPr wrap="square" lIns="0" tIns="0" rIns="0" bIns="0" rtlCol="0">
            <a:spAutoFit/>
          </a:bodyPr>
          <a:lstStyle/>
          <a:p>
            <a:r>
              <a:rPr lang="fr-FR" sz="1600" dirty="0"/>
              <a:t>Le pictogramme de la Règle d’or 10 « Travail </a:t>
            </a:r>
            <a:br>
              <a:rPr lang="fr-FR" sz="1600" dirty="0"/>
            </a:br>
            <a:r>
              <a:rPr lang="fr-FR" sz="1600" dirty="0"/>
              <a:t>en hauteur » représente </a:t>
            </a:r>
            <a:r>
              <a:rPr lang="fr-FR" sz="1600" b="1" dirty="0"/>
              <a:t>une personne réalisant </a:t>
            </a:r>
            <a:br>
              <a:rPr lang="fr-FR" sz="1600" b="1" dirty="0"/>
            </a:br>
            <a:r>
              <a:rPr lang="fr-FR" sz="1600" b="1" dirty="0"/>
              <a:t>une activité en hauteur</a:t>
            </a:r>
            <a:r>
              <a:rPr lang="fr-FR" sz="1600" dirty="0"/>
              <a:t>, tout en étant sécurisée </a:t>
            </a:r>
            <a:br>
              <a:rPr lang="fr-FR" sz="1600" dirty="0"/>
            </a:br>
            <a:r>
              <a:rPr lang="fr-FR" sz="1600" dirty="0"/>
              <a:t>par un dispositif antichute relié à un point d’ancrage.</a:t>
            </a:r>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p:txBody>
          <a:bodyPr/>
          <a:lstStyle/>
          <a:p>
            <a:r>
              <a:rPr lang="fr-FR" dirty="0">
                <a:solidFill>
                  <a:srgbClr val="354D56"/>
                </a:solidFill>
              </a:rPr>
              <a:t>Affiche &amp; </a:t>
            </a:r>
            <a:r>
              <a:rPr lang="fr-FR" dirty="0" err="1">
                <a:solidFill>
                  <a:srgbClr val="354D56"/>
                </a:solidFill>
              </a:rPr>
              <a:t>picto</a:t>
            </a:r>
            <a:endParaRPr lang="fr-FR" dirty="0">
              <a:solidFill>
                <a:srgbClr val="354D56"/>
              </a:solidFill>
            </a:endParaRPr>
          </a:p>
        </p:txBody>
      </p:sp>
      <p:sp>
        <p:nvSpPr>
          <p:cNvPr id="12" name="TextBox 15">
            <a:extLst>
              <a:ext uri="{FF2B5EF4-FFF2-40B4-BE49-F238E27FC236}">
                <a16:creationId xmlns:a16="http://schemas.microsoft.com/office/drawing/2014/main" id="{BE603C6B-616D-B203-214B-0819CBDAC7A0}"/>
              </a:ext>
            </a:extLst>
          </p:cNvPr>
          <p:cNvSpPr txBox="1"/>
          <p:nvPr/>
        </p:nvSpPr>
        <p:spPr>
          <a:xfrm>
            <a:off x="1574681" y="3305889"/>
            <a:ext cx="1888186" cy="246221"/>
          </a:xfrm>
          <a:prstGeom prst="rect">
            <a:avLst/>
          </a:prstGeom>
          <a:noFill/>
        </p:spPr>
        <p:txBody>
          <a:bodyPr wrap="square" lIns="0" tIns="0" rIns="0" bIns="0" rtlCol="0">
            <a:spAutoFit/>
          </a:bodyPr>
          <a:lstStyle/>
          <a:p>
            <a:r>
              <a:rPr lang="fr-FR" sz="1600" dirty="0">
                <a:solidFill>
                  <a:schemeClr val="tx1">
                    <a:alpha val="20000"/>
                  </a:schemeClr>
                </a:solidFill>
              </a:rPr>
              <a:t>Affiche Règle d’or 10</a:t>
            </a:r>
          </a:p>
        </p:txBody>
      </p:sp>
      <p:pic>
        <p:nvPicPr>
          <p:cNvPr id="5" name="Image 4">
            <a:extLst>
              <a:ext uri="{FF2B5EF4-FFF2-40B4-BE49-F238E27FC236}">
                <a16:creationId xmlns:a16="http://schemas.microsoft.com/office/drawing/2014/main" id="{B1C41A14-0ABC-44FE-BBEA-02A7EDE53152}"/>
              </a:ext>
            </a:extLst>
          </p:cNvPr>
          <p:cNvPicPr>
            <a:picLocks noChangeAspect="1"/>
          </p:cNvPicPr>
          <p:nvPr/>
        </p:nvPicPr>
        <p:blipFill>
          <a:blip r:embed="rId4"/>
          <a:stretch>
            <a:fillRect/>
          </a:stretch>
        </p:blipFill>
        <p:spPr>
          <a:xfrm>
            <a:off x="7013088" y="4279609"/>
            <a:ext cx="4026820" cy="2076611"/>
          </a:xfrm>
          <a:prstGeom prst="rect">
            <a:avLst/>
          </a:prstGeom>
        </p:spPr>
      </p:pic>
      <p:pic>
        <p:nvPicPr>
          <p:cNvPr id="13" name="Picture 8" descr="Le site du Domaine de Vermoise">
            <a:hlinkClick r:id="rId5"/>
            <a:extLst>
              <a:ext uri="{FF2B5EF4-FFF2-40B4-BE49-F238E27FC236}">
                <a16:creationId xmlns:a16="http://schemas.microsoft.com/office/drawing/2014/main" id="{350161D5-6742-40C4-BBD1-ACE80F791F26}"/>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25682" y="4917098"/>
            <a:ext cx="801632" cy="80163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5">
            <a:extLst>
              <a:ext uri="{FF2B5EF4-FFF2-40B4-BE49-F238E27FC236}">
                <a16:creationId xmlns:a16="http://schemas.microsoft.com/office/drawing/2014/main" id="{8645EDB3-486B-16FE-B639-BF711BCB4556}"/>
              </a:ext>
            </a:extLst>
          </p:cNvPr>
          <p:cNvPicPr>
            <a:picLocks noChangeAspect="1"/>
          </p:cNvPicPr>
          <p:nvPr/>
        </p:nvPicPr>
        <p:blipFill>
          <a:blip r:embed="rId7"/>
          <a:stretch>
            <a:fillRect/>
          </a:stretch>
        </p:blipFill>
        <p:spPr>
          <a:xfrm>
            <a:off x="576805" y="809905"/>
            <a:ext cx="3968187" cy="5546848"/>
          </a:xfrm>
          <a:prstGeom prst="rect">
            <a:avLst/>
          </a:prstGeom>
        </p:spPr>
      </p:pic>
    </p:spTree>
    <p:extLst>
      <p:ext uri="{BB962C8B-B14F-4D97-AF65-F5344CB8AC3E}">
        <p14:creationId xmlns:p14="http://schemas.microsoft.com/office/powerpoint/2010/main" val="384847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787CE2-E2C9-1442-8E74-CC7F0FC67641}"/>
              </a:ext>
            </a:extLst>
          </p:cNvPr>
          <p:cNvSpPr/>
          <p:nvPr/>
        </p:nvSpPr>
        <p:spPr>
          <a:xfrm>
            <a:off x="0" y="0"/>
            <a:ext cx="4826643" cy="6858000"/>
          </a:xfrm>
          <a:prstGeom prst="rect">
            <a:avLst/>
          </a:prstGeom>
          <a:solidFill>
            <a:srgbClr val="E100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dirty="0">
                <a:solidFill>
                  <a:schemeClr val="tx1"/>
                </a:solidFill>
              </a:rPr>
              <a:t>Quelques définitions</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10</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558455" y="1720956"/>
            <a:ext cx="4013546" cy="3488134"/>
          </a:xfrm>
          <a:prstGeom prst="rect">
            <a:avLst/>
          </a:prstGeom>
          <a:noFill/>
        </p:spPr>
        <p:txBody>
          <a:bodyPr wrap="square" lIns="0" tIns="0" rIns="0" bIns="0">
            <a:spAutoFit/>
          </a:bodyPr>
          <a:lstStyle/>
          <a:p>
            <a:pPr lvl="0"/>
            <a:r>
              <a:rPr lang="fr-FR" sz="1400" spc="-40" dirty="0">
                <a:solidFill>
                  <a:schemeClr val="tx1">
                    <a:lumMod val="50000"/>
                  </a:schemeClr>
                </a:solidFill>
                <a:latin typeface="Arial" panose="020B0604020202020204" pitchFamily="34" charset="0"/>
                <a:cs typeface="Arial" panose="020B0604020202020204" pitchFamily="34" charset="0"/>
              </a:rPr>
              <a:t>Le travail en hauteur désigne les travaux </a:t>
            </a:r>
            <a:br>
              <a:rPr lang="fr-FR" sz="1400" spc="-40" dirty="0">
                <a:solidFill>
                  <a:schemeClr val="tx1">
                    <a:lumMod val="50000"/>
                  </a:schemeClr>
                </a:solidFill>
                <a:latin typeface="Arial" panose="020B0604020202020204" pitchFamily="34" charset="0"/>
                <a:cs typeface="Arial" panose="020B0604020202020204" pitchFamily="34" charset="0"/>
              </a:rPr>
            </a:br>
            <a:r>
              <a:rPr lang="fr-FR" sz="1400" spc="-40" dirty="0">
                <a:solidFill>
                  <a:schemeClr val="tx1">
                    <a:lumMod val="50000"/>
                  </a:schemeClr>
                </a:solidFill>
                <a:latin typeface="Arial" panose="020B0604020202020204" pitchFamily="34" charset="0"/>
                <a:cs typeface="Arial" panose="020B0604020202020204" pitchFamily="34" charset="0"/>
              </a:rPr>
              <a:t>et déplacements générant un risque de </a:t>
            </a:r>
            <a:r>
              <a:rPr lang="fr-FR" sz="1400" b="1" spc="-40" dirty="0">
                <a:solidFill>
                  <a:schemeClr val="tx1">
                    <a:lumMod val="50000"/>
                  </a:schemeClr>
                </a:solidFill>
                <a:latin typeface="Arial" panose="020B0604020202020204" pitchFamily="34" charset="0"/>
                <a:cs typeface="Arial" panose="020B0604020202020204" pitchFamily="34" charset="0"/>
              </a:rPr>
              <a:t>chute </a:t>
            </a:r>
            <a:br>
              <a:rPr lang="fr-FR" sz="1400" b="1" spc="-40" dirty="0">
                <a:solidFill>
                  <a:schemeClr val="tx1">
                    <a:lumMod val="50000"/>
                  </a:schemeClr>
                </a:solidFill>
                <a:latin typeface="Arial" panose="020B0604020202020204" pitchFamily="34" charset="0"/>
                <a:cs typeface="Arial" panose="020B0604020202020204" pitchFamily="34" charset="0"/>
              </a:rPr>
            </a:br>
            <a:r>
              <a:rPr lang="fr-FR" sz="1400" b="1" spc="-40" dirty="0">
                <a:solidFill>
                  <a:schemeClr val="tx1">
                    <a:lumMod val="50000"/>
                  </a:schemeClr>
                </a:solidFill>
                <a:latin typeface="Arial" panose="020B0604020202020204" pitchFamily="34" charset="0"/>
                <a:cs typeface="Arial" panose="020B0604020202020204" pitchFamily="34" charset="0"/>
              </a:rPr>
              <a:t>de personne</a:t>
            </a:r>
            <a:r>
              <a:rPr lang="fr-FR" sz="1400" spc="-40" dirty="0">
                <a:solidFill>
                  <a:schemeClr val="tx1">
                    <a:lumMod val="50000"/>
                  </a:schemeClr>
                </a:solidFill>
                <a:latin typeface="Arial" panose="020B0604020202020204" pitchFamily="34" charset="0"/>
                <a:cs typeface="Arial" panose="020B0604020202020204" pitchFamily="34" charset="0"/>
              </a:rPr>
              <a:t> avec un dénivelé </a:t>
            </a:r>
            <a:r>
              <a:rPr lang="fr-FR" sz="1400" b="1" spc="-40" dirty="0">
                <a:solidFill>
                  <a:srgbClr val="E1001A"/>
                </a:solidFill>
                <a:latin typeface="Arial" panose="020B0604020202020204" pitchFamily="34" charset="0"/>
                <a:cs typeface="Arial" panose="020B0604020202020204" pitchFamily="34" charset="0"/>
              </a:rPr>
              <a:t>≥ 1,5 mètre</a:t>
            </a:r>
            <a:r>
              <a:rPr lang="fr-FR" sz="1400" spc="-40" dirty="0">
                <a:solidFill>
                  <a:schemeClr val="tx1">
                    <a:lumMod val="50000"/>
                  </a:schemeClr>
                </a:solidFill>
                <a:latin typeface="Arial" panose="020B0604020202020204" pitchFamily="34" charset="0"/>
                <a:cs typeface="Arial" panose="020B0604020202020204" pitchFamily="34" charset="0"/>
              </a:rPr>
              <a:t>.</a:t>
            </a:r>
          </a:p>
          <a:p>
            <a:pPr lvl="0"/>
            <a:endParaRPr lang="fr-FR" sz="1400" spc="-40" dirty="0">
              <a:solidFill>
                <a:schemeClr val="tx1">
                  <a:lumMod val="50000"/>
                </a:schemeClr>
              </a:solidFill>
              <a:latin typeface="Arial" panose="020B0604020202020204" pitchFamily="34" charset="0"/>
              <a:cs typeface="Arial" panose="020B0604020202020204" pitchFamily="34" charset="0"/>
            </a:endParaRPr>
          </a:p>
          <a:p>
            <a:pPr lvl="0"/>
            <a:r>
              <a:rPr lang="fr-FR" sz="1400" spc="-40" dirty="0">
                <a:solidFill>
                  <a:schemeClr val="tx1">
                    <a:lumMod val="50000"/>
                  </a:schemeClr>
                </a:solidFill>
                <a:latin typeface="Arial" panose="020B0604020202020204" pitchFamily="34" charset="0"/>
                <a:cs typeface="Arial" panose="020B0604020202020204" pitchFamily="34" charset="0"/>
              </a:rPr>
              <a:t>Par extension, il concerne également les activités nécessaires à la réalisation de certains travaux </a:t>
            </a:r>
            <a:br>
              <a:rPr lang="fr-FR" sz="1400" spc="-40" dirty="0">
                <a:solidFill>
                  <a:schemeClr val="tx1">
                    <a:lumMod val="50000"/>
                  </a:schemeClr>
                </a:solidFill>
                <a:latin typeface="Arial" panose="020B0604020202020204" pitchFamily="34" charset="0"/>
                <a:cs typeface="Arial" panose="020B0604020202020204" pitchFamily="34" charset="0"/>
              </a:rPr>
            </a:br>
            <a:r>
              <a:rPr lang="fr-FR" sz="1400" spc="-40" dirty="0">
                <a:solidFill>
                  <a:schemeClr val="tx1">
                    <a:lumMod val="50000"/>
                  </a:schemeClr>
                </a:solidFill>
                <a:latin typeface="Arial" panose="020B0604020202020204" pitchFamily="34" charset="0"/>
                <a:cs typeface="Arial" panose="020B0604020202020204" pitchFamily="34" charset="0"/>
              </a:rPr>
              <a:t>en hauteur et qui exposent à :</a:t>
            </a:r>
          </a:p>
          <a:p>
            <a:pPr lvl="0"/>
            <a:endParaRPr lang="fr-FR" sz="1400" spc="-40" dirty="0">
              <a:solidFill>
                <a:schemeClr val="tx1">
                  <a:lumMod val="50000"/>
                </a:schemeClr>
              </a:solidFill>
              <a:latin typeface="Arial" panose="020B0604020202020204" pitchFamily="34" charset="0"/>
              <a:cs typeface="Arial" panose="020B0604020202020204" pitchFamily="34" charset="0"/>
            </a:endParaRPr>
          </a:p>
          <a:p>
            <a:pPr marL="285750" marR="537845" lvl="1" indent="-285750">
              <a:spcBef>
                <a:spcPts val="509"/>
              </a:spcBef>
              <a:buClr>
                <a:srgbClr val="E1001A"/>
              </a:buClr>
              <a:buFont typeface="Arial" panose="020B0604020202020204" pitchFamily="34" charset="0"/>
              <a:buChar char="•"/>
            </a:pPr>
            <a:r>
              <a:rPr lang="fr-FR" sz="1400" spc="-40" dirty="0">
                <a:solidFill>
                  <a:schemeClr val="tx1">
                    <a:lumMod val="50000"/>
                  </a:schemeClr>
                </a:solidFill>
                <a:latin typeface="Arial" panose="020B0604020202020204" pitchFamily="34" charset="0"/>
                <a:cs typeface="Arial" panose="020B0604020202020204" pitchFamily="34" charset="0"/>
              </a:rPr>
              <a:t>Un risque de </a:t>
            </a:r>
            <a:r>
              <a:rPr lang="fr-FR" sz="1400" b="1" spc="-40" dirty="0">
                <a:solidFill>
                  <a:schemeClr val="tx1">
                    <a:lumMod val="50000"/>
                  </a:schemeClr>
                </a:solidFill>
                <a:latin typeface="Arial" panose="020B0604020202020204" pitchFamily="34" charset="0"/>
                <a:cs typeface="Arial" panose="020B0604020202020204" pitchFamily="34" charset="0"/>
              </a:rPr>
              <a:t>chute d’objets</a:t>
            </a:r>
            <a:r>
              <a:rPr lang="fr-FR" sz="1400" spc="-40" dirty="0">
                <a:solidFill>
                  <a:schemeClr val="tx1">
                    <a:lumMod val="50000"/>
                  </a:schemeClr>
                </a:solidFill>
                <a:latin typeface="Arial" panose="020B0604020202020204" pitchFamily="34" charset="0"/>
                <a:cs typeface="Arial" panose="020B0604020202020204" pitchFamily="34" charset="0"/>
              </a:rPr>
              <a:t>,</a:t>
            </a:r>
          </a:p>
          <a:p>
            <a:pPr marL="285750" marR="537845" lvl="1" indent="-285750">
              <a:spcBef>
                <a:spcPts val="509"/>
              </a:spcBef>
              <a:buClr>
                <a:srgbClr val="E1001A"/>
              </a:buClr>
              <a:buFont typeface="Arial" panose="020B0604020202020204" pitchFamily="34" charset="0"/>
              <a:buChar char="•"/>
            </a:pPr>
            <a:r>
              <a:rPr lang="fr-FR" sz="1400" spc="-40" dirty="0">
                <a:solidFill>
                  <a:schemeClr val="tx1">
                    <a:lumMod val="50000"/>
                  </a:schemeClr>
                </a:solidFill>
                <a:latin typeface="Arial" panose="020B0604020202020204" pitchFamily="34" charset="0"/>
                <a:cs typeface="Arial" panose="020B0604020202020204" pitchFamily="34" charset="0"/>
              </a:rPr>
              <a:t>Un risque de </a:t>
            </a:r>
            <a:r>
              <a:rPr lang="fr-FR" sz="1400" b="1" spc="-40" dirty="0">
                <a:solidFill>
                  <a:schemeClr val="tx1">
                    <a:lumMod val="50000"/>
                  </a:schemeClr>
                </a:solidFill>
                <a:latin typeface="Arial" panose="020B0604020202020204" pitchFamily="34" charset="0"/>
                <a:cs typeface="Arial" panose="020B0604020202020204" pitchFamily="34" charset="0"/>
              </a:rPr>
              <a:t>basculement</a:t>
            </a:r>
            <a:r>
              <a:rPr lang="fr-FR" sz="1400" spc="-40" dirty="0">
                <a:solidFill>
                  <a:schemeClr val="tx1">
                    <a:lumMod val="50000"/>
                  </a:schemeClr>
                </a:solidFill>
                <a:latin typeface="Arial" panose="020B0604020202020204" pitchFamily="34" charset="0"/>
                <a:cs typeface="Arial" panose="020B0604020202020204" pitchFamily="34" charset="0"/>
              </a:rPr>
              <a:t>,</a:t>
            </a:r>
          </a:p>
          <a:p>
            <a:pPr marL="285750" marR="537845" lvl="1" indent="-285750">
              <a:spcBef>
                <a:spcPts val="509"/>
              </a:spcBef>
              <a:buClr>
                <a:srgbClr val="E1001A"/>
              </a:buClr>
              <a:buFont typeface="Arial" panose="020B0604020202020204" pitchFamily="34" charset="0"/>
              <a:buChar char="•"/>
            </a:pPr>
            <a:r>
              <a:rPr lang="fr-FR" sz="1400" spc="-40" dirty="0">
                <a:solidFill>
                  <a:schemeClr val="tx1">
                    <a:lumMod val="50000"/>
                  </a:schemeClr>
                </a:solidFill>
                <a:latin typeface="Arial" panose="020B0604020202020204" pitchFamily="34" charset="0"/>
                <a:cs typeface="Arial" panose="020B0604020202020204" pitchFamily="34" charset="0"/>
              </a:rPr>
              <a:t>Un risque </a:t>
            </a:r>
            <a:r>
              <a:rPr lang="fr-FR" sz="1400" b="1" spc="-40" dirty="0">
                <a:solidFill>
                  <a:schemeClr val="tx1">
                    <a:lumMod val="50000"/>
                  </a:schemeClr>
                </a:solidFill>
                <a:latin typeface="Arial" panose="020B0604020202020204" pitchFamily="34" charset="0"/>
                <a:cs typeface="Arial" panose="020B0604020202020204" pitchFamily="34" charset="0"/>
              </a:rPr>
              <a:t>d’électrocution</a:t>
            </a:r>
            <a:r>
              <a:rPr lang="fr-FR" sz="1400" spc="-40" dirty="0">
                <a:solidFill>
                  <a:schemeClr val="tx1">
                    <a:lumMod val="50000"/>
                  </a:schemeClr>
                </a:solidFill>
                <a:latin typeface="Arial" panose="020B0604020202020204" pitchFamily="34" charset="0"/>
                <a:cs typeface="Arial" panose="020B0604020202020204" pitchFamily="34" charset="0"/>
              </a:rPr>
              <a:t> à proximité ou au contact de lignes électriques aériennes,</a:t>
            </a:r>
          </a:p>
          <a:p>
            <a:pPr marL="285750" marR="537845" lvl="1" indent="-285750">
              <a:spcBef>
                <a:spcPts val="509"/>
              </a:spcBef>
              <a:buClr>
                <a:srgbClr val="E1001A"/>
              </a:buClr>
              <a:buFont typeface="Arial" panose="020B0604020202020204" pitchFamily="34" charset="0"/>
              <a:buChar char="•"/>
            </a:pPr>
            <a:r>
              <a:rPr lang="fr-FR" sz="1400" spc="-40" dirty="0">
                <a:solidFill>
                  <a:schemeClr val="tx1">
                    <a:lumMod val="50000"/>
                  </a:schemeClr>
                </a:solidFill>
                <a:latin typeface="Arial" panose="020B0604020202020204" pitchFamily="34" charset="0"/>
                <a:cs typeface="Arial" panose="020B0604020202020204" pitchFamily="34" charset="0"/>
              </a:rPr>
              <a:t>Un risque </a:t>
            </a:r>
            <a:r>
              <a:rPr lang="fr-FR" sz="1400" b="1" spc="-40" dirty="0">
                <a:solidFill>
                  <a:schemeClr val="tx1">
                    <a:lumMod val="50000"/>
                  </a:schemeClr>
                </a:solidFill>
                <a:latin typeface="Arial" panose="020B0604020202020204" pitchFamily="34" charset="0"/>
                <a:cs typeface="Arial" panose="020B0604020202020204" pitchFamily="34" charset="0"/>
              </a:rPr>
              <a:t>d’écrasement en hauteur </a:t>
            </a:r>
            <a:r>
              <a:rPr lang="fr-FR" sz="1400" spc="-40" dirty="0">
                <a:solidFill>
                  <a:schemeClr val="tx1">
                    <a:lumMod val="50000"/>
                  </a:schemeClr>
                </a:solidFill>
                <a:latin typeface="Arial" panose="020B0604020202020204" pitchFamily="34" charset="0"/>
                <a:cs typeface="Arial" panose="020B0604020202020204" pitchFamily="34" charset="0"/>
              </a:rPr>
              <a:t>lors de l’utilisation de Plateformes Elévatrices Mobiles de Personnel (PEMP).</a:t>
            </a:r>
          </a:p>
        </p:txBody>
      </p:sp>
      <p:sp>
        <p:nvSpPr>
          <p:cNvPr id="33" name="ZoneTexte 32">
            <a:extLst>
              <a:ext uri="{FF2B5EF4-FFF2-40B4-BE49-F238E27FC236}">
                <a16:creationId xmlns:a16="http://schemas.microsoft.com/office/drawing/2014/main" id="{356BBA2D-5D86-0045-AEF6-5B351A38C3B3}"/>
              </a:ext>
            </a:extLst>
          </p:cNvPr>
          <p:cNvSpPr txBox="1"/>
          <p:nvPr/>
        </p:nvSpPr>
        <p:spPr>
          <a:xfrm>
            <a:off x="5338844" y="1159962"/>
            <a:ext cx="3867982" cy="246221"/>
          </a:xfrm>
          <a:prstGeom prst="rect">
            <a:avLst/>
          </a:prstGeom>
          <a:noFill/>
        </p:spPr>
        <p:txBody>
          <a:bodyPr wrap="none" lIns="0" tIns="0" rIns="0" bIns="0" rtlCol="0">
            <a:spAutoFit/>
          </a:bodyPr>
          <a:lstStyle/>
          <a:p>
            <a:pPr algn="l"/>
            <a:r>
              <a:rPr lang="fr-FR" sz="1600" b="1" dirty="0">
                <a:solidFill>
                  <a:srgbClr val="E1001A"/>
                </a:solidFill>
              </a:rPr>
              <a:t>EXEMPLES DE TRAVAUX EN HAUTEUR</a:t>
            </a:r>
          </a:p>
        </p:txBody>
      </p:sp>
      <p:sp>
        <p:nvSpPr>
          <p:cNvPr id="22" name="ZoneTexte 21">
            <a:extLst>
              <a:ext uri="{FF2B5EF4-FFF2-40B4-BE49-F238E27FC236}">
                <a16:creationId xmlns:a16="http://schemas.microsoft.com/office/drawing/2014/main" id="{7FDC1DC3-76D3-E04A-9030-5985082C010C}"/>
              </a:ext>
            </a:extLst>
          </p:cNvPr>
          <p:cNvSpPr txBox="1"/>
          <p:nvPr/>
        </p:nvSpPr>
        <p:spPr>
          <a:xfrm>
            <a:off x="558455" y="1155391"/>
            <a:ext cx="2330190" cy="246221"/>
          </a:xfrm>
          <a:prstGeom prst="rect">
            <a:avLst/>
          </a:prstGeom>
          <a:noFill/>
        </p:spPr>
        <p:txBody>
          <a:bodyPr wrap="none" lIns="0" tIns="0" rIns="0" bIns="0" rtlCol="0">
            <a:spAutoFit/>
          </a:bodyPr>
          <a:lstStyle/>
          <a:p>
            <a:pPr algn="l"/>
            <a:r>
              <a:rPr lang="fr-FR" sz="1600" b="1" dirty="0">
                <a:solidFill>
                  <a:srgbClr val="E1001A"/>
                </a:solidFill>
              </a:rPr>
              <a:t>TRAVAIL EN HAUTEUR*</a:t>
            </a:r>
          </a:p>
        </p:txBody>
      </p:sp>
      <p:sp>
        <p:nvSpPr>
          <p:cNvPr id="46" name="ZoneTexte 45">
            <a:extLst>
              <a:ext uri="{FF2B5EF4-FFF2-40B4-BE49-F238E27FC236}">
                <a16:creationId xmlns:a16="http://schemas.microsoft.com/office/drawing/2014/main" id="{16A1CC50-6DA6-FB42-BA57-3A46B0C8D7AE}"/>
              </a:ext>
            </a:extLst>
          </p:cNvPr>
          <p:cNvSpPr txBox="1"/>
          <p:nvPr/>
        </p:nvSpPr>
        <p:spPr>
          <a:xfrm>
            <a:off x="6228094" y="3415524"/>
            <a:ext cx="2536737" cy="215444"/>
          </a:xfrm>
          <a:prstGeom prst="rect">
            <a:avLst/>
          </a:prstGeom>
          <a:noFill/>
        </p:spPr>
        <p:txBody>
          <a:bodyPr wrap="square" lIns="0" tIns="0" rIns="0" bIns="0">
            <a:spAutoFit/>
          </a:bodyPr>
          <a:lstStyle/>
          <a:p>
            <a:pPr algn="just"/>
            <a:r>
              <a:rPr lang="fr-FR" sz="1400" b="1" dirty="0"/>
              <a:t>Échafaudages</a:t>
            </a:r>
            <a:endParaRPr lang="fr-FR" sz="1400" dirty="0"/>
          </a:p>
        </p:txBody>
      </p:sp>
      <p:sp>
        <p:nvSpPr>
          <p:cNvPr id="47" name="ZoneTexte 46">
            <a:extLst>
              <a:ext uri="{FF2B5EF4-FFF2-40B4-BE49-F238E27FC236}">
                <a16:creationId xmlns:a16="http://schemas.microsoft.com/office/drawing/2014/main" id="{5E0BDEBA-D581-0F40-A63D-C5CEDF0CED61}"/>
              </a:ext>
            </a:extLst>
          </p:cNvPr>
          <p:cNvSpPr txBox="1"/>
          <p:nvPr/>
        </p:nvSpPr>
        <p:spPr>
          <a:xfrm>
            <a:off x="6228095" y="2320863"/>
            <a:ext cx="2068004" cy="646331"/>
          </a:xfrm>
          <a:prstGeom prst="rect">
            <a:avLst/>
          </a:prstGeom>
          <a:noFill/>
        </p:spPr>
        <p:txBody>
          <a:bodyPr wrap="square" lIns="0" tIns="0" rIns="0" bIns="0">
            <a:spAutoFit/>
          </a:bodyPr>
          <a:lstStyle/>
          <a:p>
            <a:r>
              <a:rPr lang="fr-FR" sz="1400" b="1" dirty="0"/>
              <a:t>Plateformes Élévatrices Mobiles de Personnel </a:t>
            </a:r>
            <a:r>
              <a:rPr lang="fr-FR" sz="1400" dirty="0"/>
              <a:t>(PEMP)</a:t>
            </a:r>
          </a:p>
        </p:txBody>
      </p:sp>
      <p:sp>
        <p:nvSpPr>
          <p:cNvPr id="25" name="ZoneTexte 24">
            <a:extLst>
              <a:ext uri="{FF2B5EF4-FFF2-40B4-BE49-F238E27FC236}">
                <a16:creationId xmlns:a16="http://schemas.microsoft.com/office/drawing/2014/main" id="{80CFC719-E736-3993-458E-45F6E03D073E}"/>
              </a:ext>
            </a:extLst>
          </p:cNvPr>
          <p:cNvSpPr txBox="1"/>
          <p:nvPr/>
        </p:nvSpPr>
        <p:spPr>
          <a:xfrm>
            <a:off x="6228094" y="4101701"/>
            <a:ext cx="2068004" cy="646331"/>
          </a:xfrm>
          <a:prstGeom prst="rect">
            <a:avLst/>
          </a:prstGeom>
          <a:noFill/>
        </p:spPr>
        <p:txBody>
          <a:bodyPr wrap="square" lIns="0" tIns="0" rIns="0" bIns="0">
            <a:spAutoFit/>
          </a:bodyPr>
          <a:lstStyle/>
          <a:p>
            <a:r>
              <a:rPr lang="fr-FR" sz="1400" b="1" dirty="0"/>
              <a:t>Plateformes Individuelles Roulantes </a:t>
            </a:r>
            <a:r>
              <a:rPr lang="fr-FR" sz="1400" dirty="0"/>
              <a:t>(Légères) - PIR et PIRL</a:t>
            </a:r>
          </a:p>
        </p:txBody>
      </p:sp>
      <p:sp>
        <p:nvSpPr>
          <p:cNvPr id="27" name="object 2">
            <a:extLst>
              <a:ext uri="{FF2B5EF4-FFF2-40B4-BE49-F238E27FC236}">
                <a16:creationId xmlns:a16="http://schemas.microsoft.com/office/drawing/2014/main" id="{083B6BCB-D553-42D1-62AD-4E23EFD7DADE}"/>
              </a:ext>
            </a:extLst>
          </p:cNvPr>
          <p:cNvSpPr txBox="1"/>
          <p:nvPr/>
        </p:nvSpPr>
        <p:spPr>
          <a:xfrm>
            <a:off x="5338844" y="5961936"/>
            <a:ext cx="6452103" cy="689932"/>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spc="-30" dirty="0">
                <a:solidFill>
                  <a:srgbClr val="374649"/>
                </a:solidFill>
                <a:latin typeface="Arial" panose="020B0604020202020204" pitchFamily="34" charset="0"/>
                <a:cs typeface="Arial" panose="020B0604020202020204" pitchFamily="34" charset="0"/>
              </a:rPr>
              <a:t>* Certaines réglementations locales peuvent imposer une définition plus contraignante du travail en hauteur.</a:t>
            </a:r>
            <a:br>
              <a:rPr lang="fr-FR" sz="1100" spc="-30" dirty="0">
                <a:solidFill>
                  <a:srgbClr val="374649"/>
                </a:solidFill>
                <a:latin typeface="Arial" panose="020B0604020202020204" pitchFamily="34" charset="0"/>
                <a:cs typeface="Arial" panose="020B0604020202020204" pitchFamily="34" charset="0"/>
              </a:rPr>
            </a:br>
            <a:r>
              <a:rPr lang="fr-FR" sz="1100" spc="-30" dirty="0">
                <a:solidFill>
                  <a:srgbClr val="374649"/>
                </a:solidFill>
                <a:latin typeface="Arial" panose="020B0604020202020204" pitchFamily="34" charset="0"/>
                <a:cs typeface="Arial" panose="020B0604020202020204" pitchFamily="34" charset="0"/>
              </a:rPr>
              <a:t>** Les rampes d’accès pour magasinage (dépourvues d’une plateforme sécurisée sur les quatre côtés), les escabeaux standards non sécurisés en partie supérieure et les échelles portables ne sont pas utilisés comme des postes de travail.</a:t>
            </a:r>
          </a:p>
        </p:txBody>
      </p:sp>
      <p:sp>
        <p:nvSpPr>
          <p:cNvPr id="30" name="ZoneTexte 29">
            <a:extLst>
              <a:ext uri="{FF2B5EF4-FFF2-40B4-BE49-F238E27FC236}">
                <a16:creationId xmlns:a16="http://schemas.microsoft.com/office/drawing/2014/main" id="{1C77BF79-72D1-4153-93AA-81A3CF0A70A3}"/>
              </a:ext>
            </a:extLst>
          </p:cNvPr>
          <p:cNvSpPr txBox="1"/>
          <p:nvPr/>
        </p:nvSpPr>
        <p:spPr>
          <a:xfrm>
            <a:off x="6228094" y="5217520"/>
            <a:ext cx="2068004" cy="215444"/>
          </a:xfrm>
          <a:prstGeom prst="rect">
            <a:avLst/>
          </a:prstGeom>
          <a:noFill/>
        </p:spPr>
        <p:txBody>
          <a:bodyPr wrap="square" lIns="0" tIns="0" rIns="0" bIns="0">
            <a:spAutoFit/>
          </a:bodyPr>
          <a:lstStyle/>
          <a:p>
            <a:r>
              <a:rPr lang="fr-FR" sz="1400" b="1"/>
              <a:t>Cordes</a:t>
            </a:r>
            <a:endParaRPr lang="fr-FR" sz="1400" dirty="0"/>
          </a:p>
        </p:txBody>
      </p:sp>
      <p:sp>
        <p:nvSpPr>
          <p:cNvPr id="32" name="ZoneTexte 31">
            <a:extLst>
              <a:ext uri="{FF2B5EF4-FFF2-40B4-BE49-F238E27FC236}">
                <a16:creationId xmlns:a16="http://schemas.microsoft.com/office/drawing/2014/main" id="{D3E7FCD9-A7FD-0F3E-7C99-3E64D59C7221}"/>
              </a:ext>
            </a:extLst>
          </p:cNvPr>
          <p:cNvSpPr txBox="1"/>
          <p:nvPr/>
        </p:nvSpPr>
        <p:spPr>
          <a:xfrm>
            <a:off x="9960987" y="3321351"/>
            <a:ext cx="1637110" cy="430887"/>
          </a:xfrm>
          <a:prstGeom prst="rect">
            <a:avLst/>
          </a:prstGeom>
          <a:noFill/>
        </p:spPr>
        <p:txBody>
          <a:bodyPr wrap="square" lIns="0" tIns="0" rIns="0" bIns="0">
            <a:spAutoFit/>
          </a:bodyPr>
          <a:lstStyle/>
          <a:p>
            <a:r>
              <a:rPr lang="fr-FR" sz="1400" b="1" dirty="0"/>
              <a:t>Toits de bâtiments </a:t>
            </a:r>
            <a:br>
              <a:rPr lang="fr-FR" sz="1400" b="1" dirty="0"/>
            </a:br>
            <a:r>
              <a:rPr lang="fr-FR" sz="1400" b="1" dirty="0"/>
              <a:t>ou de réservoirs</a:t>
            </a:r>
            <a:endParaRPr lang="fr-FR" sz="1400" dirty="0"/>
          </a:p>
        </p:txBody>
      </p:sp>
      <p:sp>
        <p:nvSpPr>
          <p:cNvPr id="37" name="ZoneTexte 36">
            <a:extLst>
              <a:ext uri="{FF2B5EF4-FFF2-40B4-BE49-F238E27FC236}">
                <a16:creationId xmlns:a16="http://schemas.microsoft.com/office/drawing/2014/main" id="{5E9A8489-49B8-B757-FE90-35ADB92C7890}"/>
              </a:ext>
            </a:extLst>
          </p:cNvPr>
          <p:cNvSpPr txBox="1"/>
          <p:nvPr/>
        </p:nvSpPr>
        <p:spPr>
          <a:xfrm>
            <a:off x="9960987" y="4204531"/>
            <a:ext cx="1637110" cy="430887"/>
          </a:xfrm>
          <a:prstGeom prst="rect">
            <a:avLst/>
          </a:prstGeom>
          <a:noFill/>
        </p:spPr>
        <p:txBody>
          <a:bodyPr wrap="square" lIns="0" tIns="0" rIns="0" bIns="0">
            <a:spAutoFit/>
          </a:bodyPr>
          <a:lstStyle/>
          <a:p>
            <a:r>
              <a:rPr lang="fr-FR" sz="1400" b="1" dirty="0"/>
              <a:t>Planchers </a:t>
            </a:r>
            <a:br>
              <a:rPr lang="fr-FR" sz="1400" b="1" dirty="0"/>
            </a:br>
            <a:r>
              <a:rPr lang="fr-FR" sz="1400" b="1" dirty="0"/>
              <a:t>des installations</a:t>
            </a:r>
            <a:endParaRPr lang="fr-FR" sz="1400" dirty="0"/>
          </a:p>
        </p:txBody>
      </p:sp>
      <p:sp>
        <p:nvSpPr>
          <p:cNvPr id="39" name="ZoneTexte 38">
            <a:extLst>
              <a:ext uri="{FF2B5EF4-FFF2-40B4-BE49-F238E27FC236}">
                <a16:creationId xmlns:a16="http://schemas.microsoft.com/office/drawing/2014/main" id="{6B90C954-6D6D-0E15-D91D-8C397B94DBE4}"/>
              </a:ext>
            </a:extLst>
          </p:cNvPr>
          <p:cNvSpPr txBox="1"/>
          <p:nvPr/>
        </p:nvSpPr>
        <p:spPr>
          <a:xfrm>
            <a:off x="9960987" y="2447126"/>
            <a:ext cx="1637110" cy="430887"/>
          </a:xfrm>
          <a:prstGeom prst="rect">
            <a:avLst/>
          </a:prstGeom>
          <a:noFill/>
        </p:spPr>
        <p:txBody>
          <a:bodyPr wrap="square" lIns="0" tIns="0" rIns="0" bIns="0">
            <a:spAutoFit/>
          </a:bodyPr>
          <a:lstStyle/>
          <a:p>
            <a:r>
              <a:rPr lang="fr-FR" sz="1400" b="1" dirty="0"/>
              <a:t>Dômes de camion </a:t>
            </a:r>
            <a:br>
              <a:rPr lang="fr-FR" sz="1400" b="1" dirty="0"/>
            </a:br>
            <a:r>
              <a:rPr lang="fr-FR" sz="1400" b="1" dirty="0"/>
              <a:t>ou wagon</a:t>
            </a:r>
            <a:endParaRPr lang="fr-FR" sz="1400" dirty="0"/>
          </a:p>
        </p:txBody>
      </p:sp>
      <p:sp>
        <p:nvSpPr>
          <p:cNvPr id="23" name="ZoneTexte 22">
            <a:extLst>
              <a:ext uri="{FF2B5EF4-FFF2-40B4-BE49-F238E27FC236}">
                <a16:creationId xmlns:a16="http://schemas.microsoft.com/office/drawing/2014/main" id="{3C5F3367-D162-364B-2DAB-6D7EF3701A61}"/>
              </a:ext>
            </a:extLst>
          </p:cNvPr>
          <p:cNvSpPr txBox="1"/>
          <p:nvPr/>
        </p:nvSpPr>
        <p:spPr>
          <a:xfrm>
            <a:off x="5338843" y="1702710"/>
            <a:ext cx="2957251" cy="430887"/>
          </a:xfrm>
          <a:prstGeom prst="rect">
            <a:avLst/>
          </a:prstGeom>
          <a:noFill/>
        </p:spPr>
        <p:txBody>
          <a:bodyPr wrap="square" lIns="0" tIns="0" rIns="0" bIns="0">
            <a:spAutoFit/>
          </a:bodyPr>
          <a:lstStyle/>
          <a:p>
            <a:r>
              <a:rPr lang="fr-FR" sz="1400" dirty="0">
                <a:solidFill>
                  <a:srgbClr val="E1001A"/>
                </a:solidFill>
              </a:rPr>
              <a:t>Utilisation d’équipements temporaires**</a:t>
            </a:r>
          </a:p>
        </p:txBody>
      </p:sp>
      <p:cxnSp>
        <p:nvCxnSpPr>
          <p:cNvPr id="31" name="Connecteur droit 30">
            <a:extLst>
              <a:ext uri="{FF2B5EF4-FFF2-40B4-BE49-F238E27FC236}">
                <a16:creationId xmlns:a16="http://schemas.microsoft.com/office/drawing/2014/main" id="{9636AAD1-5CD1-2ACB-2D58-CC75B5E7ADCF}"/>
              </a:ext>
            </a:extLst>
          </p:cNvPr>
          <p:cNvCxnSpPr>
            <a:cxnSpLocks/>
          </p:cNvCxnSpPr>
          <p:nvPr/>
        </p:nvCxnSpPr>
        <p:spPr>
          <a:xfrm>
            <a:off x="8633112" y="1740618"/>
            <a:ext cx="0" cy="3924791"/>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F4CC761A-D0ED-0ADD-7BC2-9B5A5708E02E}"/>
              </a:ext>
            </a:extLst>
          </p:cNvPr>
          <p:cNvSpPr txBox="1"/>
          <p:nvPr/>
        </p:nvSpPr>
        <p:spPr>
          <a:xfrm>
            <a:off x="9060824" y="1702710"/>
            <a:ext cx="2244488" cy="430887"/>
          </a:xfrm>
          <a:prstGeom prst="rect">
            <a:avLst/>
          </a:prstGeom>
          <a:noFill/>
        </p:spPr>
        <p:txBody>
          <a:bodyPr wrap="square" lIns="0" tIns="0" rIns="0" bIns="0">
            <a:spAutoFit/>
          </a:bodyPr>
          <a:lstStyle/>
          <a:p>
            <a:r>
              <a:rPr lang="fr-FR" sz="1400" dirty="0">
                <a:solidFill>
                  <a:srgbClr val="E1001A"/>
                </a:solidFill>
              </a:rPr>
              <a:t>Activités depuis </a:t>
            </a:r>
            <a:br>
              <a:rPr lang="fr-FR" sz="1400" dirty="0">
                <a:solidFill>
                  <a:srgbClr val="E1001A"/>
                </a:solidFill>
              </a:rPr>
            </a:br>
            <a:r>
              <a:rPr lang="fr-FR" sz="1400" dirty="0">
                <a:solidFill>
                  <a:srgbClr val="E1001A"/>
                </a:solidFill>
              </a:rPr>
              <a:t>un emplacement surélevé</a:t>
            </a:r>
          </a:p>
        </p:txBody>
      </p:sp>
      <p:pic>
        <p:nvPicPr>
          <p:cNvPr id="2" name="Image 1">
            <a:extLst>
              <a:ext uri="{FF2B5EF4-FFF2-40B4-BE49-F238E27FC236}">
                <a16:creationId xmlns:a16="http://schemas.microsoft.com/office/drawing/2014/main" id="{1F7E4B96-0265-F5A5-DA27-C9522B795FA4}"/>
              </a:ext>
            </a:extLst>
          </p:cNvPr>
          <p:cNvPicPr>
            <a:picLocks noChangeAspect="1"/>
          </p:cNvPicPr>
          <p:nvPr/>
        </p:nvPicPr>
        <p:blipFill>
          <a:blip r:embed="rId3"/>
          <a:stretch>
            <a:fillRect/>
          </a:stretch>
        </p:blipFill>
        <p:spPr>
          <a:xfrm>
            <a:off x="5333696" y="2300598"/>
            <a:ext cx="706459" cy="706459"/>
          </a:xfrm>
          <a:prstGeom prst="rect">
            <a:avLst/>
          </a:prstGeom>
        </p:spPr>
      </p:pic>
      <p:pic>
        <p:nvPicPr>
          <p:cNvPr id="11" name="Image 10">
            <a:extLst>
              <a:ext uri="{FF2B5EF4-FFF2-40B4-BE49-F238E27FC236}">
                <a16:creationId xmlns:a16="http://schemas.microsoft.com/office/drawing/2014/main" id="{A0763639-15EE-FB6A-44AA-EB01AE9CE9A6}"/>
              </a:ext>
            </a:extLst>
          </p:cNvPr>
          <p:cNvPicPr>
            <a:picLocks noChangeAspect="1"/>
          </p:cNvPicPr>
          <p:nvPr/>
        </p:nvPicPr>
        <p:blipFill>
          <a:blip r:embed="rId4"/>
          <a:stretch>
            <a:fillRect/>
          </a:stretch>
        </p:blipFill>
        <p:spPr>
          <a:xfrm>
            <a:off x="5340838" y="3182271"/>
            <a:ext cx="698603" cy="698603"/>
          </a:xfrm>
          <a:prstGeom prst="rect">
            <a:avLst/>
          </a:prstGeom>
        </p:spPr>
      </p:pic>
      <p:pic>
        <p:nvPicPr>
          <p:cNvPr id="12" name="Image 11">
            <a:extLst>
              <a:ext uri="{FF2B5EF4-FFF2-40B4-BE49-F238E27FC236}">
                <a16:creationId xmlns:a16="http://schemas.microsoft.com/office/drawing/2014/main" id="{D26D9F0C-F8A4-07C3-0093-B412CE9E8DF7}"/>
              </a:ext>
            </a:extLst>
          </p:cNvPr>
          <p:cNvPicPr>
            <a:picLocks noChangeAspect="1"/>
          </p:cNvPicPr>
          <p:nvPr/>
        </p:nvPicPr>
        <p:blipFill>
          <a:blip r:embed="rId5"/>
          <a:stretch>
            <a:fillRect/>
          </a:stretch>
        </p:blipFill>
        <p:spPr>
          <a:xfrm>
            <a:off x="5329879" y="4072133"/>
            <a:ext cx="705029" cy="705029"/>
          </a:xfrm>
          <a:prstGeom prst="rect">
            <a:avLst/>
          </a:prstGeom>
        </p:spPr>
      </p:pic>
      <p:pic>
        <p:nvPicPr>
          <p:cNvPr id="13" name="Image 12">
            <a:extLst>
              <a:ext uri="{FF2B5EF4-FFF2-40B4-BE49-F238E27FC236}">
                <a16:creationId xmlns:a16="http://schemas.microsoft.com/office/drawing/2014/main" id="{820D0233-65FB-DBE7-3C91-04A3837FDD90}"/>
              </a:ext>
            </a:extLst>
          </p:cNvPr>
          <p:cNvPicPr>
            <a:picLocks noChangeAspect="1"/>
          </p:cNvPicPr>
          <p:nvPr/>
        </p:nvPicPr>
        <p:blipFill>
          <a:blip r:embed="rId6"/>
          <a:stretch>
            <a:fillRect/>
          </a:stretch>
        </p:blipFill>
        <p:spPr>
          <a:xfrm>
            <a:off x="5325319" y="4968398"/>
            <a:ext cx="714122" cy="714122"/>
          </a:xfrm>
          <a:prstGeom prst="rect">
            <a:avLst/>
          </a:prstGeom>
        </p:spPr>
      </p:pic>
      <p:pic>
        <p:nvPicPr>
          <p:cNvPr id="15" name="Image 14">
            <a:extLst>
              <a:ext uri="{FF2B5EF4-FFF2-40B4-BE49-F238E27FC236}">
                <a16:creationId xmlns:a16="http://schemas.microsoft.com/office/drawing/2014/main" id="{725AD272-C9FA-A51E-4AEF-2C15E2EDE536}"/>
              </a:ext>
            </a:extLst>
          </p:cNvPr>
          <p:cNvPicPr>
            <a:picLocks noChangeAspect="1"/>
          </p:cNvPicPr>
          <p:nvPr/>
        </p:nvPicPr>
        <p:blipFill>
          <a:blip r:embed="rId7"/>
          <a:stretch>
            <a:fillRect/>
          </a:stretch>
        </p:blipFill>
        <p:spPr>
          <a:xfrm>
            <a:off x="9058257" y="2288856"/>
            <a:ext cx="719153" cy="719153"/>
          </a:xfrm>
          <a:prstGeom prst="rect">
            <a:avLst/>
          </a:prstGeom>
        </p:spPr>
      </p:pic>
      <p:pic>
        <p:nvPicPr>
          <p:cNvPr id="16" name="Image 15">
            <a:extLst>
              <a:ext uri="{FF2B5EF4-FFF2-40B4-BE49-F238E27FC236}">
                <a16:creationId xmlns:a16="http://schemas.microsoft.com/office/drawing/2014/main" id="{CD7AC89F-236A-3D90-BC51-292C5743E426}"/>
              </a:ext>
            </a:extLst>
          </p:cNvPr>
          <p:cNvPicPr>
            <a:picLocks noChangeAspect="1"/>
          </p:cNvPicPr>
          <p:nvPr/>
        </p:nvPicPr>
        <p:blipFill>
          <a:blip r:embed="rId8"/>
          <a:stretch>
            <a:fillRect/>
          </a:stretch>
        </p:blipFill>
        <p:spPr>
          <a:xfrm>
            <a:off x="9058257" y="3188531"/>
            <a:ext cx="718742" cy="718742"/>
          </a:xfrm>
          <a:prstGeom prst="rect">
            <a:avLst/>
          </a:prstGeom>
        </p:spPr>
      </p:pic>
      <p:pic>
        <p:nvPicPr>
          <p:cNvPr id="17" name="Image 16">
            <a:extLst>
              <a:ext uri="{FF2B5EF4-FFF2-40B4-BE49-F238E27FC236}">
                <a16:creationId xmlns:a16="http://schemas.microsoft.com/office/drawing/2014/main" id="{2F540164-ED1A-99D4-E177-0BAE4B8E9067}"/>
              </a:ext>
            </a:extLst>
          </p:cNvPr>
          <p:cNvPicPr>
            <a:picLocks noChangeAspect="1"/>
          </p:cNvPicPr>
          <p:nvPr/>
        </p:nvPicPr>
        <p:blipFill>
          <a:blip r:embed="rId9"/>
          <a:stretch>
            <a:fillRect/>
          </a:stretch>
        </p:blipFill>
        <p:spPr>
          <a:xfrm>
            <a:off x="9062624" y="4062787"/>
            <a:ext cx="714375" cy="714375"/>
          </a:xfrm>
          <a:prstGeom prst="rect">
            <a:avLst/>
          </a:prstGeom>
        </p:spPr>
      </p:pic>
    </p:spTree>
    <p:extLst>
      <p:ext uri="{BB962C8B-B14F-4D97-AF65-F5344CB8AC3E}">
        <p14:creationId xmlns:p14="http://schemas.microsoft.com/office/powerpoint/2010/main" val="233220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0F1D0-C718-9642-8BC4-E1A2861C9CC0}"/>
              </a:ext>
            </a:extLst>
          </p:cNvPr>
          <p:cNvSpPr/>
          <p:nvPr/>
        </p:nvSpPr>
        <p:spPr>
          <a:xfrm>
            <a:off x="0" y="0"/>
            <a:ext cx="6098400" cy="6858000"/>
          </a:xfrm>
          <a:prstGeom prst="rect">
            <a:avLst/>
          </a:prstGeom>
          <a:solidFill>
            <a:srgbClr val="E100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texte&#10;&#10;Description générée automatiquement">
            <a:extLst>
              <a:ext uri="{FF2B5EF4-FFF2-40B4-BE49-F238E27FC236}">
                <a16:creationId xmlns:a16="http://schemas.microsoft.com/office/drawing/2014/main" id="{71EEF922-FF6A-CFBE-6C75-870559D9E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276" y="853236"/>
            <a:ext cx="3903599" cy="5507098"/>
          </a:xfrm>
          <a:prstGeom prst="rect">
            <a:avLst/>
          </a:prstGeom>
        </p:spPr>
      </p:pic>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dirty="0">
                <a:solidFill>
                  <a:srgbClr val="354D56"/>
                </a:solidFill>
              </a:rPr>
              <a:t>L’essentiel de la Règle d’or 10</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10</a:t>
            </a: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5</a:t>
            </a:fld>
            <a:endParaRPr lang="fr-FR"/>
          </a:p>
        </p:txBody>
      </p:sp>
      <p:sp>
        <p:nvSpPr>
          <p:cNvPr id="7" name="ZoneTexte 6">
            <a:extLst>
              <a:ext uri="{FF2B5EF4-FFF2-40B4-BE49-F238E27FC236}">
                <a16:creationId xmlns:a16="http://schemas.microsoft.com/office/drawing/2014/main" id="{B4174711-9F39-4273-A686-E2FA4B6CB7E3}"/>
              </a:ext>
            </a:extLst>
          </p:cNvPr>
          <p:cNvSpPr txBox="1"/>
          <p:nvPr/>
        </p:nvSpPr>
        <p:spPr>
          <a:xfrm>
            <a:off x="6673302" y="1840359"/>
            <a:ext cx="4965617" cy="2600712"/>
          </a:xfrm>
          <a:prstGeom prst="rect">
            <a:avLst/>
          </a:prstGeom>
          <a:noFill/>
        </p:spPr>
        <p:txBody>
          <a:bodyPr wrap="square" lIns="0" tIns="0" rIns="0" bIns="0">
            <a:spAutoFit/>
          </a:bodyPr>
          <a:lstStyle/>
          <a:p>
            <a:pPr marL="285750" indent="-285750" algn="just" defTabSz="457200">
              <a:spcAft>
                <a:spcPts val="600"/>
              </a:spcAft>
              <a:buClr>
                <a:srgbClr val="E1001A"/>
              </a:buClr>
              <a:buFont typeface="Wingdings" pitchFamily="2" charset="2"/>
              <a:buChar char="§"/>
              <a:defRPr/>
            </a:pPr>
            <a:r>
              <a:rPr lang="fr-FR" sz="1400" b="1" dirty="0">
                <a:solidFill>
                  <a:srgbClr val="E1001A"/>
                </a:solidFill>
              </a:rPr>
              <a:t>Abaissement de 2,0 à 1,5 m de la hauteur </a:t>
            </a:r>
            <a:r>
              <a:rPr lang="fr-FR" sz="1400" dirty="0"/>
              <a:t>de chute caractérisant un travail en hauteur. </a:t>
            </a:r>
          </a:p>
          <a:p>
            <a:pPr marL="285750" indent="-285750" algn="just" defTabSz="457200">
              <a:spcAft>
                <a:spcPts val="600"/>
              </a:spcAft>
              <a:buClr>
                <a:srgbClr val="E1001A"/>
              </a:buClr>
              <a:buFont typeface="Wingdings" pitchFamily="2" charset="2"/>
              <a:buChar char="§"/>
              <a:defRPr/>
            </a:pPr>
            <a:r>
              <a:rPr lang="fr-FR" sz="1400" b="1" dirty="0">
                <a:solidFill>
                  <a:srgbClr val="E1001A"/>
                </a:solidFill>
              </a:rPr>
              <a:t>Passage de 6 à 7 exigences</a:t>
            </a:r>
            <a:r>
              <a:rPr lang="fr-FR" sz="1400" dirty="0"/>
              <a:t>, avec ajout de la 1</a:t>
            </a:r>
            <a:r>
              <a:rPr lang="fr-FR" sz="1400" baseline="30000" dirty="0"/>
              <a:t>ère</a:t>
            </a:r>
            <a:r>
              <a:rPr lang="fr-FR" sz="1400" dirty="0"/>
              <a:t> exigence liée à l’inspection des dispositifs antichute avant leur utilisation.</a:t>
            </a:r>
          </a:p>
          <a:p>
            <a:pPr marL="285750" indent="-285750" algn="just" defTabSz="457200">
              <a:spcAft>
                <a:spcPts val="600"/>
              </a:spcAft>
              <a:buClr>
                <a:srgbClr val="E1001A"/>
              </a:buClr>
              <a:buFont typeface="Wingdings" pitchFamily="2" charset="2"/>
              <a:buChar char="§"/>
              <a:defRPr/>
            </a:pPr>
            <a:r>
              <a:rPr lang="fr-FR" sz="1400" b="1" dirty="0">
                <a:solidFill>
                  <a:srgbClr val="E1001A"/>
                </a:solidFill>
              </a:rPr>
              <a:t>Adaptation de l’exigence sur le port du harnais de sécurité</a:t>
            </a:r>
            <a:r>
              <a:rPr lang="fr-FR" sz="1400" dirty="0"/>
              <a:t>, désormais liée aux mesures de prévention définies dans le permis de travail.</a:t>
            </a:r>
          </a:p>
          <a:p>
            <a:pPr marL="285750" indent="-285750" algn="just" defTabSz="457200">
              <a:spcAft>
                <a:spcPts val="600"/>
              </a:spcAft>
              <a:buClr>
                <a:srgbClr val="E1001A"/>
              </a:buClr>
              <a:buFont typeface="Wingdings" pitchFamily="2" charset="2"/>
              <a:buChar char="§"/>
              <a:defRPr/>
            </a:pPr>
            <a:r>
              <a:rPr lang="fr-FR" sz="1400" b="1" dirty="0">
                <a:solidFill>
                  <a:srgbClr val="E1001A"/>
                </a:solidFill>
              </a:rPr>
              <a:t>Renforcement de l’exigence sur le déplacement des PEMP</a:t>
            </a:r>
            <a:r>
              <a:rPr lang="fr-FR" sz="1400" dirty="0"/>
              <a:t>, en supprimant la possibilité d’un déplacement en position déployée « avec autorisation spécifique ».</a:t>
            </a:r>
          </a:p>
        </p:txBody>
      </p:sp>
      <p:sp>
        <p:nvSpPr>
          <p:cNvPr id="9" name="ZoneTexte 8">
            <a:extLst>
              <a:ext uri="{FF2B5EF4-FFF2-40B4-BE49-F238E27FC236}">
                <a16:creationId xmlns:a16="http://schemas.microsoft.com/office/drawing/2014/main" id="{EBD0EC20-F589-160E-E338-0BB28A3D1488}"/>
              </a:ext>
            </a:extLst>
          </p:cNvPr>
          <p:cNvSpPr txBox="1"/>
          <p:nvPr/>
        </p:nvSpPr>
        <p:spPr>
          <a:xfrm>
            <a:off x="6980072" y="4549664"/>
            <a:ext cx="4658848" cy="1369606"/>
          </a:xfrm>
          <a:prstGeom prst="rect">
            <a:avLst/>
          </a:prstGeom>
          <a:noFill/>
        </p:spPr>
        <p:txBody>
          <a:bodyPr wrap="square" lIns="0" tIns="0" rIns="0" bIns="0">
            <a:spAutoFit/>
          </a:bodyPr>
          <a:lstStyle/>
          <a:p>
            <a:pPr marL="0" lvl="2" algn="just">
              <a:spcAft>
                <a:spcPts val="600"/>
              </a:spcAft>
            </a:pPr>
            <a:r>
              <a:rPr lang="fr-FR" sz="1400" b="1" spc="-20" dirty="0"/>
              <a:t>Ordre des exigences : </a:t>
            </a:r>
          </a:p>
          <a:p>
            <a:pPr marL="0" lvl="2" algn="just">
              <a:spcAft>
                <a:spcPts val="600"/>
              </a:spcAft>
            </a:pPr>
            <a:r>
              <a:rPr lang="fr-FR" sz="1400" spc="-20" dirty="0"/>
              <a:t>Les 3 premières exigences couvrent les thèmes « chute </a:t>
            </a:r>
            <a:br>
              <a:rPr lang="fr-FR" sz="1400" spc="-20" dirty="0"/>
            </a:br>
            <a:r>
              <a:rPr lang="fr-FR" sz="1400" spc="-20" dirty="0"/>
              <a:t>de personne » (via l’aspect EPI) et « chute d’objets ». Les 4 dernières exigences couvrent les risques liés aux « équipements de travail en hauteur » et à « l’environnement de travail ».</a:t>
            </a:r>
          </a:p>
        </p:txBody>
      </p:sp>
      <p:sp>
        <p:nvSpPr>
          <p:cNvPr id="12" name="ZoneTexte 11">
            <a:extLst>
              <a:ext uri="{FF2B5EF4-FFF2-40B4-BE49-F238E27FC236}">
                <a16:creationId xmlns:a16="http://schemas.microsoft.com/office/drawing/2014/main" id="{616D1439-343E-2AD9-A75A-06AD0E0E8A1C}"/>
              </a:ext>
            </a:extLst>
          </p:cNvPr>
          <p:cNvSpPr txBox="1"/>
          <p:nvPr/>
        </p:nvSpPr>
        <p:spPr>
          <a:xfrm>
            <a:off x="7325036" y="6064196"/>
            <a:ext cx="4275688" cy="338554"/>
          </a:xfrm>
          <a:prstGeom prst="rect">
            <a:avLst/>
          </a:prstGeom>
          <a:noFill/>
        </p:spPr>
        <p:txBody>
          <a:bodyPr wrap="square" lIns="0" tIns="0" rIns="0" bIns="0" rtlCol="0">
            <a:spAutoFit/>
          </a:bodyPr>
          <a:lstStyle/>
          <a:p>
            <a:r>
              <a:rPr lang="fr-FR" sz="1100" dirty="0"/>
              <a:t>Les travaux en hauteur sont traités dans la CR-GR-HSE-425 « Exigences HSE pour les Travaux en Hauteur »*.</a:t>
            </a:r>
          </a:p>
        </p:txBody>
      </p:sp>
      <p:sp>
        <p:nvSpPr>
          <p:cNvPr id="15" name="ZoneTexte 14">
            <a:extLst>
              <a:ext uri="{FF2B5EF4-FFF2-40B4-BE49-F238E27FC236}">
                <a16:creationId xmlns:a16="http://schemas.microsoft.com/office/drawing/2014/main" id="{6BC040BD-5620-8B8B-B2CB-9182FD1E137A}"/>
              </a:ext>
            </a:extLst>
          </p:cNvPr>
          <p:cNvSpPr txBox="1"/>
          <p:nvPr/>
        </p:nvSpPr>
        <p:spPr>
          <a:xfrm>
            <a:off x="8323475" y="6538212"/>
            <a:ext cx="4061401" cy="153888"/>
          </a:xfrm>
          <a:prstGeom prst="rect">
            <a:avLst/>
          </a:prstGeom>
          <a:noFill/>
        </p:spPr>
        <p:txBody>
          <a:bodyPr wrap="square" lIns="0" tIns="0" rIns="0" bIns="0" rtlCol="0">
            <a:spAutoFit/>
          </a:bodyPr>
          <a:lstStyle/>
          <a:p>
            <a:r>
              <a:rPr lang="fr-FR" sz="1000" i="1" dirty="0"/>
              <a:t>* Les </a:t>
            </a:r>
            <a:r>
              <a:rPr lang="fr-FR" sz="1000" i="1" dirty="0" err="1"/>
              <a:t>Company</a:t>
            </a:r>
            <a:r>
              <a:rPr lang="fr-FR" sz="1000" i="1" dirty="0"/>
              <a:t> Rules (CR) sont limitées à un usage interne. </a:t>
            </a:r>
          </a:p>
        </p:txBody>
      </p:sp>
      <p:sp>
        <p:nvSpPr>
          <p:cNvPr id="16" name="ZoneTexte 15">
            <a:extLst>
              <a:ext uri="{FF2B5EF4-FFF2-40B4-BE49-F238E27FC236}">
                <a16:creationId xmlns:a16="http://schemas.microsoft.com/office/drawing/2014/main" id="{C0629BC4-2180-4F50-8739-23D8D12C4493}"/>
              </a:ext>
            </a:extLst>
          </p:cNvPr>
          <p:cNvSpPr txBox="1"/>
          <p:nvPr/>
        </p:nvSpPr>
        <p:spPr>
          <a:xfrm>
            <a:off x="6673303" y="1190684"/>
            <a:ext cx="4299498" cy="523220"/>
          </a:xfrm>
          <a:prstGeom prst="rect">
            <a:avLst/>
          </a:prstGeom>
          <a:noFill/>
        </p:spPr>
        <p:txBody>
          <a:bodyPr wrap="square">
            <a:spAutoFit/>
          </a:bodyPr>
          <a:lstStyle/>
          <a:p>
            <a:r>
              <a:rPr lang="fr-FR" sz="1400" b="1" spc="-20" dirty="0"/>
              <a:t>Ce qui évolue par rapport à la version 2017 des Règles d’or : </a:t>
            </a:r>
            <a:endParaRPr lang="fr-FR" sz="1400" dirty="0"/>
          </a:p>
        </p:txBody>
      </p:sp>
      <p:pic>
        <p:nvPicPr>
          <p:cNvPr id="2" name="Image 1">
            <a:extLst>
              <a:ext uri="{FF2B5EF4-FFF2-40B4-BE49-F238E27FC236}">
                <a16:creationId xmlns:a16="http://schemas.microsoft.com/office/drawing/2014/main" id="{D7512844-98A2-408F-9390-E7D1C7AA68F2}"/>
              </a:ext>
            </a:extLst>
          </p:cNvPr>
          <p:cNvPicPr>
            <a:picLocks noChangeAspect="1"/>
          </p:cNvPicPr>
          <p:nvPr/>
        </p:nvPicPr>
        <p:blipFill>
          <a:blip r:embed="rId4"/>
          <a:stretch>
            <a:fillRect/>
          </a:stretch>
        </p:blipFill>
        <p:spPr>
          <a:xfrm>
            <a:off x="6689675" y="6016964"/>
            <a:ext cx="433019" cy="433019"/>
          </a:xfrm>
          <a:prstGeom prst="rect">
            <a:avLst/>
          </a:prstGeom>
        </p:spPr>
      </p:pic>
    </p:spTree>
    <p:extLst>
      <p:ext uri="{BB962C8B-B14F-4D97-AF65-F5344CB8AC3E}">
        <p14:creationId xmlns:p14="http://schemas.microsoft.com/office/powerpoint/2010/main" val="137630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A5D64B3-0DF2-4E4B-A878-7BFF98709FAE}"/>
              </a:ext>
            </a:extLst>
          </p:cNvPr>
          <p:cNvSpPr/>
          <p:nvPr/>
        </p:nvSpPr>
        <p:spPr>
          <a:xfrm>
            <a:off x="0" y="0"/>
            <a:ext cx="4353766" cy="6858000"/>
          </a:xfrm>
          <a:prstGeom prst="rect">
            <a:avLst/>
          </a:prstGeom>
          <a:solidFill>
            <a:srgbClr val="E100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dirty="0">
                <a:solidFill>
                  <a:srgbClr val="354D56"/>
                </a:solidFill>
              </a:rPr>
              <a:t>Accidentologie</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10</a:t>
            </a: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6</a:t>
            </a:fld>
            <a:endParaRPr lang="fr-FR"/>
          </a:p>
        </p:txBody>
      </p:sp>
      <p:sp>
        <p:nvSpPr>
          <p:cNvPr id="47" name="Rectangle 46">
            <a:extLst>
              <a:ext uri="{FF2B5EF4-FFF2-40B4-BE49-F238E27FC236}">
                <a16:creationId xmlns:a16="http://schemas.microsoft.com/office/drawing/2014/main" id="{0DD78A1C-ED8B-DF40-AC68-A14ED3CEB2CA}"/>
              </a:ext>
            </a:extLst>
          </p:cNvPr>
          <p:cNvSpPr/>
          <p:nvPr/>
        </p:nvSpPr>
        <p:spPr>
          <a:xfrm>
            <a:off x="520634" y="1357793"/>
            <a:ext cx="3023129" cy="923330"/>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500" b="1" dirty="0">
                <a:solidFill>
                  <a:srgbClr val="E1001A"/>
                </a:solidFill>
              </a:rPr>
              <a:t>ACCIDENTOLOGIE DANS LA COMPAGNIE OÙ UNE EXIGENCE DE LA RÈGLE D’OR 10 A ÉTÉ ENFREINTE</a:t>
            </a:r>
            <a:endParaRPr lang="en-US" sz="1500" b="1" dirty="0">
              <a:solidFill>
                <a:srgbClr val="E1001A"/>
              </a:solidFill>
            </a:endParaRPr>
          </a:p>
        </p:txBody>
      </p:sp>
      <p:sp>
        <p:nvSpPr>
          <p:cNvPr id="48" name="object 2">
            <a:extLst>
              <a:ext uri="{FF2B5EF4-FFF2-40B4-BE49-F238E27FC236}">
                <a16:creationId xmlns:a16="http://schemas.microsoft.com/office/drawing/2014/main" id="{B74CD718-0462-9D4B-BC55-FDBB9450E4DC}"/>
              </a:ext>
            </a:extLst>
          </p:cNvPr>
          <p:cNvSpPr txBox="1"/>
          <p:nvPr/>
        </p:nvSpPr>
        <p:spPr>
          <a:xfrm>
            <a:off x="520634" y="5711777"/>
            <a:ext cx="3123713" cy="35137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spc="25" dirty="0">
                <a:solidFill>
                  <a:srgbClr val="374649"/>
                </a:solidFill>
                <a:latin typeface="Arial" panose="020B0604020202020204" pitchFamily="34" charset="0"/>
                <a:cs typeface="Arial" panose="020B0604020202020204" pitchFamily="34" charset="0"/>
              </a:rPr>
              <a:t>* Période 2012-2021</a:t>
            </a:r>
            <a:br>
              <a:rPr lang="fr-FR" sz="1100" spc="25" dirty="0">
                <a:solidFill>
                  <a:srgbClr val="374649"/>
                </a:solidFill>
                <a:latin typeface="Arial" panose="020B0604020202020204" pitchFamily="34" charset="0"/>
                <a:cs typeface="Arial" panose="020B0604020202020204" pitchFamily="34" charset="0"/>
              </a:rPr>
            </a:br>
            <a:r>
              <a:rPr lang="fr-FR" sz="1100" spc="25" dirty="0">
                <a:solidFill>
                  <a:srgbClr val="374649"/>
                </a:solidFill>
                <a:latin typeface="Arial" panose="020B0604020202020204" pitchFamily="34" charset="0"/>
                <a:cs typeface="Arial" panose="020B0604020202020204" pitchFamily="34" charset="0"/>
              </a:rPr>
              <a:t>** Période 2017-2021</a:t>
            </a:r>
          </a:p>
        </p:txBody>
      </p:sp>
      <p:sp>
        <p:nvSpPr>
          <p:cNvPr id="49" name="object 2">
            <a:extLst>
              <a:ext uri="{FF2B5EF4-FFF2-40B4-BE49-F238E27FC236}">
                <a16:creationId xmlns:a16="http://schemas.microsoft.com/office/drawing/2014/main" id="{5A63BF29-CBA0-1846-A30C-309B8E97C571}"/>
              </a:ext>
            </a:extLst>
          </p:cNvPr>
          <p:cNvSpPr txBox="1"/>
          <p:nvPr/>
        </p:nvSpPr>
        <p:spPr>
          <a:xfrm>
            <a:off x="1871183" y="2821598"/>
            <a:ext cx="1475521"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dirty="0">
                <a:solidFill>
                  <a:srgbClr val="374649"/>
                </a:solidFill>
                <a:latin typeface="Arial" panose="020B0604020202020204" pitchFamily="34" charset="0"/>
                <a:cs typeface="Arial" panose="020B0604020202020204" pitchFamily="34" charset="0"/>
              </a:rPr>
              <a:t>Décès* </a:t>
            </a:r>
            <a:r>
              <a:rPr lang="fr-FR" sz="1400" spc="25" dirty="0">
                <a:solidFill>
                  <a:srgbClr val="374649"/>
                </a:solidFill>
                <a:latin typeface="Arial" panose="020B0604020202020204" pitchFamily="34" charset="0"/>
                <a:cs typeface="Arial" panose="020B0604020202020204" pitchFamily="34" charset="0"/>
              </a:rPr>
              <a:t>(dont une chute de 1,6m)</a:t>
            </a:r>
          </a:p>
        </p:txBody>
      </p:sp>
      <p:sp>
        <p:nvSpPr>
          <p:cNvPr id="50" name="object 2">
            <a:extLst>
              <a:ext uri="{FF2B5EF4-FFF2-40B4-BE49-F238E27FC236}">
                <a16:creationId xmlns:a16="http://schemas.microsoft.com/office/drawing/2014/main" id="{6D899AFE-FC30-3F45-A5D3-F4DC5ED80DE8}"/>
              </a:ext>
            </a:extLst>
          </p:cNvPr>
          <p:cNvSpPr txBox="1"/>
          <p:nvPr/>
        </p:nvSpPr>
        <p:spPr>
          <a:xfrm>
            <a:off x="1478854" y="2794957"/>
            <a:ext cx="27745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dirty="0">
                <a:solidFill>
                  <a:srgbClr val="E1001A"/>
                </a:solidFill>
                <a:latin typeface="Arial MT Light" pitchFamily="2"/>
                <a:cs typeface="Arial" panose="020B0604020202020204" pitchFamily="34" charset="0"/>
              </a:rPr>
              <a:t>7</a:t>
            </a:r>
          </a:p>
        </p:txBody>
      </p:sp>
      <p:sp>
        <p:nvSpPr>
          <p:cNvPr id="53" name="object 2">
            <a:extLst>
              <a:ext uri="{FF2B5EF4-FFF2-40B4-BE49-F238E27FC236}">
                <a16:creationId xmlns:a16="http://schemas.microsoft.com/office/drawing/2014/main" id="{435901EF-FFB7-7946-B692-11EBCE4E5058}"/>
              </a:ext>
            </a:extLst>
          </p:cNvPr>
          <p:cNvSpPr txBox="1"/>
          <p:nvPr/>
        </p:nvSpPr>
        <p:spPr>
          <a:xfrm>
            <a:off x="1478854" y="407719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dirty="0">
                <a:solidFill>
                  <a:srgbClr val="374649"/>
                </a:solidFill>
                <a:latin typeface="Arial" panose="020B0604020202020204" pitchFamily="34" charset="0"/>
                <a:cs typeface="Arial" panose="020B0604020202020204" pitchFamily="34" charset="0"/>
              </a:rPr>
              <a:t>Accidents avec arrêt**</a:t>
            </a:r>
          </a:p>
        </p:txBody>
      </p:sp>
      <p:sp>
        <p:nvSpPr>
          <p:cNvPr id="54" name="object 2">
            <a:extLst>
              <a:ext uri="{FF2B5EF4-FFF2-40B4-BE49-F238E27FC236}">
                <a16:creationId xmlns:a16="http://schemas.microsoft.com/office/drawing/2014/main" id="{52A4C2AB-DC79-E64F-BB66-15E57C6D9DC9}"/>
              </a:ext>
            </a:extLst>
          </p:cNvPr>
          <p:cNvSpPr txBox="1"/>
          <p:nvPr/>
        </p:nvSpPr>
        <p:spPr>
          <a:xfrm>
            <a:off x="1478853" y="3620017"/>
            <a:ext cx="71720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dirty="0">
                <a:solidFill>
                  <a:srgbClr val="E1001A"/>
                </a:solidFill>
                <a:latin typeface="Arial MT Light" pitchFamily="2"/>
                <a:cs typeface="Arial" panose="020B0604020202020204" pitchFamily="34" charset="0"/>
              </a:rPr>
              <a:t>23</a:t>
            </a:r>
            <a:endParaRPr lang="fr-FR" sz="3000" spc="25" dirty="0">
              <a:solidFill>
                <a:srgbClr val="E1001A"/>
              </a:solidFill>
              <a:latin typeface="Arial" panose="020B0604020202020204" pitchFamily="34" charset="0"/>
              <a:cs typeface="Arial" panose="020B0604020202020204" pitchFamily="34" charset="0"/>
            </a:endParaRPr>
          </a:p>
        </p:txBody>
      </p:sp>
      <p:sp>
        <p:nvSpPr>
          <p:cNvPr id="55" name="object 2">
            <a:extLst>
              <a:ext uri="{FF2B5EF4-FFF2-40B4-BE49-F238E27FC236}">
                <a16:creationId xmlns:a16="http://schemas.microsoft.com/office/drawing/2014/main" id="{5B9C6974-2E90-6D44-90DE-818BB876055F}"/>
              </a:ext>
            </a:extLst>
          </p:cNvPr>
          <p:cNvSpPr txBox="1"/>
          <p:nvPr/>
        </p:nvSpPr>
        <p:spPr>
          <a:xfrm>
            <a:off x="1478854" y="4984102"/>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dirty="0">
                <a:solidFill>
                  <a:srgbClr val="374649"/>
                </a:solidFill>
                <a:latin typeface="Arial" panose="020B0604020202020204" pitchFamily="34" charset="0"/>
                <a:cs typeface="Arial" panose="020B0604020202020204" pitchFamily="34" charset="0"/>
              </a:rPr>
              <a:t>HIPO (Haut Potentiel)**</a:t>
            </a:r>
          </a:p>
        </p:txBody>
      </p:sp>
      <p:sp>
        <p:nvSpPr>
          <p:cNvPr id="56" name="object 2">
            <a:extLst>
              <a:ext uri="{FF2B5EF4-FFF2-40B4-BE49-F238E27FC236}">
                <a16:creationId xmlns:a16="http://schemas.microsoft.com/office/drawing/2014/main" id="{5C3E4F14-D975-9145-9E1F-0DF5C1D17A82}"/>
              </a:ext>
            </a:extLst>
          </p:cNvPr>
          <p:cNvSpPr txBox="1"/>
          <p:nvPr/>
        </p:nvSpPr>
        <p:spPr>
          <a:xfrm>
            <a:off x="1478853" y="4526922"/>
            <a:ext cx="784661"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dirty="0">
                <a:solidFill>
                  <a:srgbClr val="E1001A"/>
                </a:solidFill>
                <a:latin typeface="Arial MT Light" pitchFamily="2"/>
                <a:cs typeface="Arial" panose="020B0604020202020204" pitchFamily="34" charset="0"/>
              </a:rPr>
              <a:t>47</a:t>
            </a:r>
          </a:p>
        </p:txBody>
      </p:sp>
      <p:sp>
        <p:nvSpPr>
          <p:cNvPr id="57" name="ZoneTexte 56">
            <a:extLst>
              <a:ext uri="{FF2B5EF4-FFF2-40B4-BE49-F238E27FC236}">
                <a16:creationId xmlns:a16="http://schemas.microsoft.com/office/drawing/2014/main" id="{703F192A-5BDF-4846-85C5-6BA4CEF5E01A}"/>
              </a:ext>
            </a:extLst>
          </p:cNvPr>
          <p:cNvSpPr txBox="1"/>
          <p:nvPr/>
        </p:nvSpPr>
        <p:spPr>
          <a:xfrm>
            <a:off x="4585033" y="1357793"/>
            <a:ext cx="3339767" cy="461665"/>
          </a:xfrm>
          <a:prstGeom prst="rect">
            <a:avLst/>
          </a:prstGeom>
          <a:noFill/>
        </p:spPr>
        <p:txBody>
          <a:bodyPr wrap="square" lIns="0" tIns="0" rIns="0" bIns="0">
            <a:spAutoFit/>
          </a:bodyPr>
          <a:lstStyle/>
          <a:p>
            <a:r>
              <a:rPr lang="fr-FR" sz="1500" b="1" dirty="0">
                <a:solidFill>
                  <a:srgbClr val="E1001A"/>
                </a:solidFill>
              </a:rPr>
              <a:t>PRINCIPAUX RISQUES </a:t>
            </a:r>
            <a:br>
              <a:rPr lang="fr-FR" sz="1500" b="1" dirty="0">
                <a:solidFill>
                  <a:srgbClr val="E1001A"/>
                </a:solidFill>
              </a:rPr>
            </a:br>
            <a:r>
              <a:rPr lang="fr-FR" sz="1500" b="1" dirty="0">
                <a:solidFill>
                  <a:srgbClr val="E1001A"/>
                </a:solidFill>
              </a:rPr>
              <a:t>DES TRAVAUX EN HAUTEUR</a:t>
            </a:r>
            <a:endParaRPr lang="en-US" sz="1500" b="1" dirty="0">
              <a:solidFill>
                <a:srgbClr val="E1001A"/>
              </a:solidFill>
            </a:endParaRPr>
          </a:p>
        </p:txBody>
      </p:sp>
      <p:sp>
        <p:nvSpPr>
          <p:cNvPr id="64" name="object 2">
            <a:extLst>
              <a:ext uri="{FF2B5EF4-FFF2-40B4-BE49-F238E27FC236}">
                <a16:creationId xmlns:a16="http://schemas.microsoft.com/office/drawing/2014/main" id="{44146C94-70C2-4247-B22F-731F4BAFAC4C}"/>
              </a:ext>
            </a:extLst>
          </p:cNvPr>
          <p:cNvSpPr txBox="1"/>
          <p:nvPr/>
        </p:nvSpPr>
        <p:spPr>
          <a:xfrm>
            <a:off x="5592982" y="2911995"/>
            <a:ext cx="1338092"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a:t>Chute d’objets</a:t>
            </a:r>
          </a:p>
        </p:txBody>
      </p:sp>
      <p:sp>
        <p:nvSpPr>
          <p:cNvPr id="65" name="object 2">
            <a:extLst>
              <a:ext uri="{FF2B5EF4-FFF2-40B4-BE49-F238E27FC236}">
                <a16:creationId xmlns:a16="http://schemas.microsoft.com/office/drawing/2014/main" id="{9AC54877-748F-0C4C-9AF8-12EFC944ADBC}"/>
              </a:ext>
            </a:extLst>
          </p:cNvPr>
          <p:cNvSpPr txBox="1"/>
          <p:nvPr/>
        </p:nvSpPr>
        <p:spPr>
          <a:xfrm>
            <a:off x="5592982" y="3857261"/>
            <a:ext cx="1338092"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a:t>Basculement</a:t>
            </a:r>
          </a:p>
        </p:txBody>
      </p:sp>
      <p:sp>
        <p:nvSpPr>
          <p:cNvPr id="66" name="object 2">
            <a:extLst>
              <a:ext uri="{FF2B5EF4-FFF2-40B4-BE49-F238E27FC236}">
                <a16:creationId xmlns:a16="http://schemas.microsoft.com/office/drawing/2014/main" id="{2B21D4A8-5473-CA4E-8760-C823B560A467}"/>
              </a:ext>
            </a:extLst>
          </p:cNvPr>
          <p:cNvSpPr txBox="1"/>
          <p:nvPr/>
        </p:nvSpPr>
        <p:spPr>
          <a:xfrm>
            <a:off x="8415301" y="2911995"/>
            <a:ext cx="2727090"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a:t>Chute de personnes</a:t>
            </a:r>
          </a:p>
        </p:txBody>
      </p:sp>
      <p:sp>
        <p:nvSpPr>
          <p:cNvPr id="67" name="object 2">
            <a:extLst>
              <a:ext uri="{FF2B5EF4-FFF2-40B4-BE49-F238E27FC236}">
                <a16:creationId xmlns:a16="http://schemas.microsoft.com/office/drawing/2014/main" id="{B9144E35-8E0E-D940-8327-67F223EC4237}"/>
              </a:ext>
            </a:extLst>
          </p:cNvPr>
          <p:cNvSpPr txBox="1"/>
          <p:nvPr/>
        </p:nvSpPr>
        <p:spPr>
          <a:xfrm>
            <a:off x="8415302" y="3856912"/>
            <a:ext cx="2727089"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a:t>Électrocution</a:t>
            </a:r>
          </a:p>
        </p:txBody>
      </p:sp>
      <p:sp>
        <p:nvSpPr>
          <p:cNvPr id="70" name="object 2">
            <a:extLst>
              <a:ext uri="{FF2B5EF4-FFF2-40B4-BE49-F238E27FC236}">
                <a16:creationId xmlns:a16="http://schemas.microsoft.com/office/drawing/2014/main" id="{6000B7D5-2CA8-C04B-B94E-28634D819E0E}"/>
              </a:ext>
            </a:extLst>
          </p:cNvPr>
          <p:cNvSpPr txBox="1"/>
          <p:nvPr/>
        </p:nvSpPr>
        <p:spPr>
          <a:xfrm>
            <a:off x="5590151" y="4570987"/>
            <a:ext cx="1995467" cy="659155"/>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dirty="0"/>
              <a:t>Écrasement</a:t>
            </a:r>
            <a:r>
              <a:rPr lang="fr-FR" sz="1400" dirty="0"/>
              <a:t> </a:t>
            </a:r>
            <a:br>
              <a:rPr lang="fr-FR" sz="1400" dirty="0"/>
            </a:br>
            <a:r>
              <a:rPr lang="fr-FR" sz="1400" dirty="0"/>
              <a:t>(par déplacement </a:t>
            </a:r>
            <a:br>
              <a:rPr lang="fr-FR" sz="1400" dirty="0"/>
            </a:br>
            <a:r>
              <a:rPr lang="fr-FR" sz="1400" dirty="0"/>
              <a:t>vertical ou latéral)</a:t>
            </a:r>
          </a:p>
        </p:txBody>
      </p:sp>
      <p:pic>
        <p:nvPicPr>
          <p:cNvPr id="5" name="Image 4">
            <a:extLst>
              <a:ext uri="{FF2B5EF4-FFF2-40B4-BE49-F238E27FC236}">
                <a16:creationId xmlns:a16="http://schemas.microsoft.com/office/drawing/2014/main" id="{5EFCACF5-9A97-90A6-90EA-C78E28AD3490}"/>
              </a:ext>
            </a:extLst>
          </p:cNvPr>
          <p:cNvPicPr>
            <a:picLocks noChangeAspect="1"/>
          </p:cNvPicPr>
          <p:nvPr/>
        </p:nvPicPr>
        <p:blipFill>
          <a:blip r:embed="rId3"/>
          <a:stretch>
            <a:fillRect/>
          </a:stretch>
        </p:blipFill>
        <p:spPr>
          <a:xfrm>
            <a:off x="506452" y="2707739"/>
            <a:ext cx="710463" cy="710463"/>
          </a:xfrm>
          <a:prstGeom prst="rect">
            <a:avLst/>
          </a:prstGeom>
        </p:spPr>
      </p:pic>
      <p:pic>
        <p:nvPicPr>
          <p:cNvPr id="6" name="Image 5">
            <a:extLst>
              <a:ext uri="{FF2B5EF4-FFF2-40B4-BE49-F238E27FC236}">
                <a16:creationId xmlns:a16="http://schemas.microsoft.com/office/drawing/2014/main" id="{8B674880-4681-94F3-EB60-700DD54273E6}"/>
              </a:ext>
            </a:extLst>
          </p:cNvPr>
          <p:cNvPicPr>
            <a:picLocks noChangeAspect="1"/>
          </p:cNvPicPr>
          <p:nvPr/>
        </p:nvPicPr>
        <p:blipFill>
          <a:blip r:embed="rId4"/>
          <a:stretch>
            <a:fillRect/>
          </a:stretch>
        </p:blipFill>
        <p:spPr>
          <a:xfrm>
            <a:off x="506452" y="3612919"/>
            <a:ext cx="710463" cy="710463"/>
          </a:xfrm>
          <a:prstGeom prst="rect">
            <a:avLst/>
          </a:prstGeom>
        </p:spPr>
      </p:pic>
      <p:pic>
        <p:nvPicPr>
          <p:cNvPr id="7" name="Image 6">
            <a:extLst>
              <a:ext uri="{FF2B5EF4-FFF2-40B4-BE49-F238E27FC236}">
                <a16:creationId xmlns:a16="http://schemas.microsoft.com/office/drawing/2014/main" id="{FFDB3D39-B5E6-5A4E-3C73-A15F0C202A24}"/>
              </a:ext>
            </a:extLst>
          </p:cNvPr>
          <p:cNvPicPr>
            <a:picLocks noChangeAspect="1"/>
          </p:cNvPicPr>
          <p:nvPr/>
        </p:nvPicPr>
        <p:blipFill>
          <a:blip r:embed="rId5"/>
          <a:stretch>
            <a:fillRect/>
          </a:stretch>
        </p:blipFill>
        <p:spPr>
          <a:xfrm>
            <a:off x="501448" y="4551592"/>
            <a:ext cx="710463" cy="710463"/>
          </a:xfrm>
          <a:prstGeom prst="rect">
            <a:avLst/>
          </a:prstGeom>
        </p:spPr>
      </p:pic>
      <p:pic>
        <p:nvPicPr>
          <p:cNvPr id="10" name="Image 9">
            <a:extLst>
              <a:ext uri="{FF2B5EF4-FFF2-40B4-BE49-F238E27FC236}">
                <a16:creationId xmlns:a16="http://schemas.microsoft.com/office/drawing/2014/main" id="{251AAAE0-91D4-E8C5-5CCF-436A6F96E7B6}"/>
              </a:ext>
            </a:extLst>
          </p:cNvPr>
          <p:cNvPicPr>
            <a:picLocks noChangeAspect="1"/>
          </p:cNvPicPr>
          <p:nvPr/>
        </p:nvPicPr>
        <p:blipFill>
          <a:blip r:embed="rId6"/>
          <a:stretch>
            <a:fillRect/>
          </a:stretch>
        </p:blipFill>
        <p:spPr>
          <a:xfrm>
            <a:off x="4657495" y="2693363"/>
            <a:ext cx="713167" cy="713167"/>
          </a:xfrm>
          <a:prstGeom prst="rect">
            <a:avLst/>
          </a:prstGeom>
        </p:spPr>
      </p:pic>
      <p:pic>
        <p:nvPicPr>
          <p:cNvPr id="12" name="Image 11">
            <a:extLst>
              <a:ext uri="{FF2B5EF4-FFF2-40B4-BE49-F238E27FC236}">
                <a16:creationId xmlns:a16="http://schemas.microsoft.com/office/drawing/2014/main" id="{B77CD9E2-B093-0B33-B5F7-636F9E3A6E91}"/>
              </a:ext>
            </a:extLst>
          </p:cNvPr>
          <p:cNvPicPr>
            <a:picLocks noChangeAspect="1"/>
          </p:cNvPicPr>
          <p:nvPr/>
        </p:nvPicPr>
        <p:blipFill>
          <a:blip r:embed="rId7"/>
          <a:stretch>
            <a:fillRect/>
          </a:stretch>
        </p:blipFill>
        <p:spPr>
          <a:xfrm>
            <a:off x="4657495" y="3612919"/>
            <a:ext cx="715041" cy="715041"/>
          </a:xfrm>
          <a:prstGeom prst="rect">
            <a:avLst/>
          </a:prstGeom>
        </p:spPr>
      </p:pic>
      <p:pic>
        <p:nvPicPr>
          <p:cNvPr id="13" name="Image 12">
            <a:extLst>
              <a:ext uri="{FF2B5EF4-FFF2-40B4-BE49-F238E27FC236}">
                <a16:creationId xmlns:a16="http://schemas.microsoft.com/office/drawing/2014/main" id="{779A78B1-4D53-5253-3D85-666EA995BBCB}"/>
              </a:ext>
            </a:extLst>
          </p:cNvPr>
          <p:cNvPicPr>
            <a:picLocks noChangeAspect="1"/>
          </p:cNvPicPr>
          <p:nvPr/>
        </p:nvPicPr>
        <p:blipFill>
          <a:blip r:embed="rId8"/>
          <a:stretch>
            <a:fillRect/>
          </a:stretch>
        </p:blipFill>
        <p:spPr>
          <a:xfrm>
            <a:off x="4657495" y="4547548"/>
            <a:ext cx="708990" cy="708990"/>
          </a:xfrm>
          <a:prstGeom prst="rect">
            <a:avLst/>
          </a:prstGeom>
        </p:spPr>
      </p:pic>
      <p:pic>
        <p:nvPicPr>
          <p:cNvPr id="19" name="Image 18">
            <a:extLst>
              <a:ext uri="{FF2B5EF4-FFF2-40B4-BE49-F238E27FC236}">
                <a16:creationId xmlns:a16="http://schemas.microsoft.com/office/drawing/2014/main" id="{FFF28B48-AB23-2571-BB46-6AD8605FDC8F}"/>
              </a:ext>
            </a:extLst>
          </p:cNvPr>
          <p:cNvPicPr>
            <a:picLocks noChangeAspect="1"/>
          </p:cNvPicPr>
          <p:nvPr/>
        </p:nvPicPr>
        <p:blipFill>
          <a:blip r:embed="rId9"/>
          <a:stretch>
            <a:fillRect/>
          </a:stretch>
        </p:blipFill>
        <p:spPr>
          <a:xfrm>
            <a:off x="7471609" y="2687030"/>
            <a:ext cx="709381" cy="709381"/>
          </a:xfrm>
          <a:prstGeom prst="rect">
            <a:avLst/>
          </a:prstGeom>
        </p:spPr>
      </p:pic>
      <p:pic>
        <p:nvPicPr>
          <p:cNvPr id="20" name="Image 19">
            <a:extLst>
              <a:ext uri="{FF2B5EF4-FFF2-40B4-BE49-F238E27FC236}">
                <a16:creationId xmlns:a16="http://schemas.microsoft.com/office/drawing/2014/main" id="{52A2B09F-971C-168A-D65F-7B216CA57F3D}"/>
              </a:ext>
            </a:extLst>
          </p:cNvPr>
          <p:cNvPicPr>
            <a:picLocks noChangeAspect="1"/>
          </p:cNvPicPr>
          <p:nvPr/>
        </p:nvPicPr>
        <p:blipFill>
          <a:blip r:embed="rId10"/>
          <a:stretch>
            <a:fillRect/>
          </a:stretch>
        </p:blipFill>
        <p:spPr>
          <a:xfrm>
            <a:off x="7465949" y="3620017"/>
            <a:ext cx="715041" cy="715041"/>
          </a:xfrm>
          <a:prstGeom prst="rect">
            <a:avLst/>
          </a:prstGeom>
        </p:spPr>
      </p:pic>
    </p:spTree>
    <p:extLst>
      <p:ext uri="{BB962C8B-B14F-4D97-AF65-F5344CB8AC3E}">
        <p14:creationId xmlns:p14="http://schemas.microsoft.com/office/powerpoint/2010/main" val="152742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10</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7</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dirty="0">
                <a:solidFill>
                  <a:srgbClr val="E1001A"/>
                </a:solidFill>
              </a:rPr>
              <a:t>02. </a:t>
            </a:r>
            <a:br>
              <a:rPr lang="fr-FR" dirty="0">
                <a:solidFill>
                  <a:srgbClr val="F7941D"/>
                </a:solidFill>
              </a:rPr>
            </a:br>
            <a:r>
              <a:rPr lang="fr-FR" sz="9000" dirty="0">
                <a:solidFill>
                  <a:srgbClr val="354D56"/>
                </a:solidFill>
              </a:rPr>
              <a:t>REX</a:t>
            </a:r>
          </a:p>
        </p:txBody>
      </p:sp>
    </p:spTree>
    <p:extLst>
      <p:ext uri="{BB962C8B-B14F-4D97-AF65-F5344CB8AC3E}">
        <p14:creationId xmlns:p14="http://schemas.microsoft.com/office/powerpoint/2010/main" val="240659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F39052-4367-48E5-AFEB-335B26EC1E74}"/>
              </a:ext>
            </a:extLst>
          </p:cNvPr>
          <p:cNvSpPr>
            <a:spLocks noGrp="1"/>
          </p:cNvSpPr>
          <p:nvPr>
            <p:ph type="ftr" sz="quarter" idx="15"/>
          </p:nvPr>
        </p:nvSpPr>
        <p:spPr/>
        <p:txBody>
          <a:bodyPr/>
          <a:lstStyle/>
          <a:p>
            <a:r>
              <a:rPr lang="fr-FR"/>
              <a:t>Kit de déploiement Règle d'or 10</a:t>
            </a:r>
          </a:p>
        </p:txBody>
      </p:sp>
      <p:sp>
        <p:nvSpPr>
          <p:cNvPr id="5" name="Espace réservé du numéro de diapositive 4">
            <a:extLst>
              <a:ext uri="{FF2B5EF4-FFF2-40B4-BE49-F238E27FC236}">
                <a16:creationId xmlns:a16="http://schemas.microsoft.com/office/drawing/2014/main" id="{032AB209-E430-48D8-9015-D552239C8C15}"/>
              </a:ext>
            </a:extLst>
          </p:cNvPr>
          <p:cNvSpPr>
            <a:spLocks noGrp="1"/>
          </p:cNvSpPr>
          <p:nvPr>
            <p:ph type="sldNum" sz="quarter" idx="16"/>
          </p:nvPr>
        </p:nvSpPr>
        <p:spPr/>
        <p:txBody>
          <a:bodyPr/>
          <a:lstStyle/>
          <a:p>
            <a:fld id="{975A587B-5814-4D9B-9598-FE9CB954CB01}" type="slidenum">
              <a:rPr lang="fr-FR" smtClean="0"/>
              <a:pPr/>
              <a:t>8</a:t>
            </a:fld>
            <a:endParaRPr lang="fr-FR"/>
          </a:p>
        </p:txBody>
      </p:sp>
      <p:graphicFrame>
        <p:nvGraphicFramePr>
          <p:cNvPr id="13" name="Tableau 13">
            <a:extLst>
              <a:ext uri="{FF2B5EF4-FFF2-40B4-BE49-F238E27FC236}">
                <a16:creationId xmlns:a16="http://schemas.microsoft.com/office/drawing/2014/main" id="{579052B5-939A-4FD2-AB07-3F162287B7B9}"/>
              </a:ext>
            </a:extLst>
          </p:cNvPr>
          <p:cNvGraphicFramePr>
            <a:graphicFrameLocks noGrp="1"/>
          </p:cNvGraphicFramePr>
          <p:nvPr>
            <p:extLst>
              <p:ext uri="{D42A27DB-BD31-4B8C-83A1-F6EECF244321}">
                <p14:modId xmlns:p14="http://schemas.microsoft.com/office/powerpoint/2010/main" val="2239981723"/>
              </p:ext>
            </p:extLst>
          </p:nvPr>
        </p:nvGraphicFramePr>
        <p:xfrm>
          <a:off x="603988" y="1019994"/>
          <a:ext cx="9362973" cy="4333817"/>
        </p:xfrm>
        <a:graphic>
          <a:graphicData uri="http://schemas.openxmlformats.org/drawingml/2006/table">
            <a:tbl>
              <a:tblPr firstRow="1" bandRow="1">
                <a:tableStyleId>{10A1B5D5-9B99-4C35-A422-299274C87663}</a:tableStyleId>
              </a:tblPr>
              <a:tblGrid>
                <a:gridCol w="5512478">
                  <a:extLst>
                    <a:ext uri="{9D8B030D-6E8A-4147-A177-3AD203B41FA5}">
                      <a16:colId xmlns:a16="http://schemas.microsoft.com/office/drawing/2014/main" val="2770995818"/>
                    </a:ext>
                  </a:extLst>
                </a:gridCol>
                <a:gridCol w="2974758">
                  <a:extLst>
                    <a:ext uri="{9D8B030D-6E8A-4147-A177-3AD203B41FA5}">
                      <a16:colId xmlns:a16="http://schemas.microsoft.com/office/drawing/2014/main" val="2322655508"/>
                    </a:ext>
                  </a:extLst>
                </a:gridCol>
                <a:gridCol w="875737">
                  <a:extLst>
                    <a:ext uri="{9D8B030D-6E8A-4147-A177-3AD203B41FA5}">
                      <a16:colId xmlns:a16="http://schemas.microsoft.com/office/drawing/2014/main" val="2620056346"/>
                    </a:ext>
                  </a:extLst>
                </a:gridCol>
              </a:tblGrid>
              <a:tr h="463510">
                <a:tc>
                  <a:txBody>
                    <a:bodyPr/>
                    <a:lstStyle/>
                    <a:p>
                      <a:pPr algn="ctr"/>
                      <a:r>
                        <a:rPr lang="fr-FR" sz="1400" dirty="0">
                          <a:solidFill>
                            <a:schemeClr val="bg1"/>
                          </a:solidFill>
                        </a:rPr>
                        <a:t>EXIGENCE</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E1001A"/>
                    </a:solidFill>
                  </a:tcPr>
                </a:tc>
                <a:tc>
                  <a:txBody>
                    <a:bodyPr/>
                    <a:lstStyle/>
                    <a:p>
                      <a:pPr algn="ctr"/>
                      <a:r>
                        <a:rPr lang="fr-FR" sz="1400" dirty="0">
                          <a:solidFill>
                            <a:schemeClr val="bg1"/>
                          </a:solidFill>
                        </a:rPr>
                        <a:t>ÉVÈNEMENT</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E1001A"/>
                    </a:solidFill>
                  </a:tcPr>
                </a:tc>
                <a:tc>
                  <a:txBody>
                    <a:bodyPr/>
                    <a:lstStyle/>
                    <a:p>
                      <a:pPr algn="ctr"/>
                      <a:r>
                        <a:rPr lang="fr-FR" sz="1400" dirty="0">
                          <a:solidFill>
                            <a:schemeClr val="bg1"/>
                          </a:solidFill>
                        </a:rPr>
                        <a:t>SLIDE</a:t>
                      </a: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E1001A"/>
                    </a:solidFill>
                  </a:tcPr>
                </a:tc>
                <a:extLst>
                  <a:ext uri="{0D108BD9-81ED-4DB2-BD59-A6C34878D82A}">
                    <a16:rowId xmlns:a16="http://schemas.microsoft.com/office/drawing/2014/main" val="4129790407"/>
                  </a:ext>
                </a:extLst>
              </a:tr>
              <a:tr h="504936">
                <a:tc>
                  <a:txBody>
                    <a:bodyPr/>
                    <a:lstStyle/>
                    <a:p>
                      <a:r>
                        <a:rPr lang="fr-FR" sz="1100" b="1" dirty="0"/>
                        <a:t>1. J’inspecte mon harnais, la longe et la ligne de vie avant usage. </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E1001A">
                        <a:alpha val="10000"/>
                      </a:srgbClr>
                    </a:solidFill>
                  </a:tcPr>
                </a:tc>
                <a:tc>
                  <a:txBody>
                    <a:bodyPr/>
                    <a:lstStyle/>
                    <a:p>
                      <a:r>
                        <a:rPr lang="fr-FR" sz="1100" dirty="0"/>
                        <a:t>BONNE PRATIQUE SUR LE PORT </a:t>
                      </a:r>
                      <a:br>
                        <a:rPr lang="fr-FR" sz="1100" dirty="0"/>
                      </a:br>
                      <a:r>
                        <a:rPr lang="fr-FR" sz="1100" dirty="0"/>
                        <a:t>DU HARNAIS</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E1001A">
                        <a:alpha val="10000"/>
                      </a:srgbClr>
                    </a:solidFill>
                  </a:tcPr>
                </a:tc>
                <a:tc>
                  <a:txBody>
                    <a:bodyPr/>
                    <a:lstStyle/>
                    <a:p>
                      <a:pPr algn="ctr"/>
                      <a:r>
                        <a:rPr lang="fr-FR" sz="1200" b="1" dirty="0">
                          <a:solidFill>
                            <a:srgbClr val="E1001A"/>
                          </a:solidFill>
                        </a:rPr>
                        <a:t>N°9</a:t>
                      </a: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E1001A">
                        <a:alpha val="10000"/>
                      </a:srgbClr>
                    </a:solidFill>
                  </a:tcPr>
                </a:tc>
                <a:extLst>
                  <a:ext uri="{0D108BD9-81ED-4DB2-BD59-A6C34878D82A}">
                    <a16:rowId xmlns:a16="http://schemas.microsoft.com/office/drawing/2014/main" val="2724336661"/>
                  </a:ext>
                </a:extLst>
              </a:tr>
              <a:tr h="514184">
                <a:tc>
                  <a:txBody>
                    <a:bodyPr/>
                    <a:lstStyle/>
                    <a:p>
                      <a:r>
                        <a:rPr lang="fr-FR" sz="1100" b="1" dirty="0"/>
                        <a:t>2. Je sécurise les outils et matériaux pour prévenir les chutes d’objets.</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fr-FR" sz="1100" dirty="0"/>
                        <a:t>CHUTE D’UN OUTIL À PROXIMITÉ </a:t>
                      </a:r>
                      <a:br>
                        <a:rPr lang="fr-FR" sz="1100" dirty="0"/>
                      </a:br>
                      <a:r>
                        <a:rPr lang="fr-FR" sz="1100" dirty="0"/>
                        <a:t>D’UN SALARIÉ </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0" lang="fr-FR" sz="1200" b="1" u="none" strike="noStrike" kern="1200" cap="none" spc="0" normalizeH="0" baseline="0" noProof="0" dirty="0">
                          <a:ln>
                            <a:noFill/>
                          </a:ln>
                          <a:solidFill>
                            <a:srgbClr val="E1001A"/>
                          </a:solidFill>
                          <a:effectLst/>
                          <a:uLnTx/>
                          <a:uFillTx/>
                        </a:rPr>
                        <a:t>N°10</a:t>
                      </a:r>
                      <a:endParaRPr lang="fr-FR" sz="1200" b="1" dirty="0">
                        <a:solidFill>
                          <a:srgbClr val="E1001A"/>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1168532"/>
                  </a:ext>
                </a:extLst>
              </a:tr>
              <a:tr h="554357">
                <a:tc>
                  <a:txBody>
                    <a:bodyPr/>
                    <a:lstStyle/>
                    <a:p>
                      <a:r>
                        <a:rPr lang="fr-FR" sz="1100" b="1" dirty="0"/>
                        <a:t>3. Je porte un harnais et je m’attache aux points d’ancrage validés conformément au permis de travail.</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E1001A">
                        <a:alpha val="10000"/>
                      </a:srgbClr>
                    </a:solidFill>
                  </a:tcPr>
                </a:tc>
                <a:tc>
                  <a:txBody>
                    <a:bodyPr/>
                    <a:lstStyle/>
                    <a:p>
                      <a:r>
                        <a:rPr lang="fr-FR" sz="1100" dirty="0"/>
                        <a:t>CHUTE DE 22 MÈTRES LORS DU DÉMONTAGE D’UN ÉCHAFAUDAGE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E1001A">
                        <a:alpha val="10000"/>
                      </a:srgbClr>
                    </a:solidFill>
                  </a:tcPr>
                </a:tc>
                <a:tc>
                  <a:txBody>
                    <a:bodyPr/>
                    <a:lstStyle/>
                    <a:p>
                      <a:pPr algn="ctr"/>
                      <a:r>
                        <a:rPr kumimoji="0" lang="fr-FR" sz="1200" b="1" u="none" strike="noStrike" kern="1200" cap="none" spc="0" normalizeH="0" baseline="0" noProof="0" dirty="0">
                          <a:ln>
                            <a:noFill/>
                          </a:ln>
                          <a:solidFill>
                            <a:srgbClr val="E1001A"/>
                          </a:solidFill>
                          <a:effectLst/>
                          <a:uLnTx/>
                          <a:uFillTx/>
                        </a:rPr>
                        <a:t>N°11</a:t>
                      </a:r>
                      <a:endParaRPr lang="fr-FR" sz="1200" b="1" dirty="0">
                        <a:solidFill>
                          <a:srgbClr val="E1001A"/>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E1001A">
                        <a:alpha val="10000"/>
                      </a:srgbClr>
                    </a:solidFill>
                  </a:tcPr>
                </a:tc>
                <a:extLst>
                  <a:ext uri="{0D108BD9-81ED-4DB2-BD59-A6C34878D82A}">
                    <a16:rowId xmlns:a16="http://schemas.microsoft.com/office/drawing/2014/main" val="3198403165"/>
                  </a:ext>
                </a:extLst>
              </a:tr>
              <a:tr h="604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4. J’utilise un échafaudage adapté au besoin et approuvé.</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fr-FR" sz="1100" dirty="0"/>
                        <a:t>BONNE PRATIQUE SUR LA VÉRIFICATION DES ÉCHAFAUDAGES </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0" lang="fr-FR" sz="1200" b="1" u="none" strike="noStrike" kern="1200" cap="none" spc="0" normalizeH="0" baseline="0" noProof="0" dirty="0">
                          <a:ln>
                            <a:noFill/>
                          </a:ln>
                          <a:solidFill>
                            <a:srgbClr val="E1001A"/>
                          </a:solidFill>
                          <a:effectLst/>
                          <a:uLnTx/>
                          <a:uFillTx/>
                        </a:rPr>
                        <a:t>N°12</a:t>
                      </a:r>
                      <a:endParaRPr lang="fr-FR" sz="1200" b="1" dirty="0">
                        <a:solidFill>
                          <a:srgbClr val="E1001A"/>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9390887"/>
                  </a:ext>
                </a:extLst>
              </a:tr>
              <a:tr h="544233">
                <a:tc>
                  <a:txBody>
                    <a:bodyPr/>
                    <a:lstStyle/>
                    <a:p>
                      <a:r>
                        <a:rPr lang="fr-FR" sz="1100" b="1" dirty="0"/>
                        <a:t>5. Je respecte la distance minimale de sécurité lors d’un travail à proximité </a:t>
                      </a:r>
                      <a:br>
                        <a:rPr lang="fr-FR" sz="1100" b="1" dirty="0"/>
                      </a:br>
                      <a:r>
                        <a:rPr lang="fr-FR" sz="1100" b="1" dirty="0"/>
                        <a:t>des lignes électriques.</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E1001A">
                        <a:alpha val="10000"/>
                      </a:srgbClr>
                    </a:solidFill>
                  </a:tcPr>
                </a:tc>
                <a:tc>
                  <a:txBody>
                    <a:bodyPr/>
                    <a:lstStyle/>
                    <a:p>
                      <a:r>
                        <a:rPr lang="fr-FR" sz="1100" dirty="0"/>
                        <a:t>ELECTROCUTION LORS DE L’UTILISATION D’UN ÉCHAFAUDAGE MOBILE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E1001A">
                        <a:alpha val="10000"/>
                      </a:srgbClr>
                    </a:solidFill>
                  </a:tcPr>
                </a:tc>
                <a:tc>
                  <a:txBody>
                    <a:bodyPr/>
                    <a:lstStyle/>
                    <a:p>
                      <a:pPr algn="ctr"/>
                      <a:r>
                        <a:rPr kumimoji="0" lang="fr-FR" sz="1200" b="1" u="none" strike="noStrike" kern="1200" cap="none" spc="0" normalizeH="0" baseline="0" noProof="0" dirty="0">
                          <a:ln>
                            <a:noFill/>
                          </a:ln>
                          <a:solidFill>
                            <a:srgbClr val="E1001A"/>
                          </a:solidFill>
                          <a:effectLst/>
                          <a:uLnTx/>
                          <a:uFillTx/>
                        </a:rPr>
                        <a:t>N°13</a:t>
                      </a:r>
                      <a:endParaRPr lang="fr-FR" sz="1200" b="1" dirty="0">
                        <a:solidFill>
                          <a:srgbClr val="E1001A"/>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E1001A">
                        <a:alpha val="10000"/>
                      </a:srgbClr>
                    </a:solidFill>
                  </a:tcPr>
                </a:tc>
                <a:extLst>
                  <a:ext uri="{0D108BD9-81ED-4DB2-BD59-A6C34878D82A}">
                    <a16:rowId xmlns:a16="http://schemas.microsoft.com/office/drawing/2014/main" val="2764361332"/>
                  </a:ext>
                </a:extLst>
              </a:tr>
              <a:tr h="524076">
                <a:tc>
                  <a:txBody>
                    <a:bodyPr/>
                    <a:lstStyle/>
                    <a:p>
                      <a:r>
                        <a:rPr lang="fr-FR" sz="1100" b="1" dirty="0"/>
                        <a:t>6. Je m’assure de la solidité des toits (bacs, bâtiments, auvents, etc.) avant tout travail et de l’installation de protections adaptées sur les zones fragiles.</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fr-FR" sz="1100" dirty="0"/>
                        <a:t>CHUTE DE 10 </a:t>
                      </a:r>
                      <a:r>
                        <a:rPr lang="fr-FR" sz="1100" b="0" i="0" u="none" strike="noStrike" noProof="0">
                          <a:latin typeface="Arial"/>
                        </a:rPr>
                        <a:t>MÈTRES </a:t>
                      </a:r>
                      <a:r>
                        <a:rPr lang="fr-FR" sz="1100"/>
                        <a:t>À TRAVERS UN TOIT</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0" lang="fr-FR" sz="1200" b="1" u="none" strike="noStrike" kern="1200" cap="none" spc="0" normalizeH="0" baseline="0" noProof="0" dirty="0">
                          <a:ln>
                            <a:noFill/>
                          </a:ln>
                          <a:solidFill>
                            <a:srgbClr val="E1001A"/>
                          </a:solidFill>
                          <a:effectLst/>
                          <a:uLnTx/>
                          <a:uFillTx/>
                        </a:rPr>
                        <a:t>N°14</a:t>
                      </a:r>
                      <a:endParaRPr lang="fr-FR" sz="1200" b="1" dirty="0">
                        <a:solidFill>
                          <a:srgbClr val="E1001A"/>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7094689"/>
                  </a:ext>
                </a:extLst>
              </a:tr>
              <a:tr h="573690">
                <a:tc>
                  <a:txBody>
                    <a:bodyPr/>
                    <a:lstStyle/>
                    <a:p>
                      <a:r>
                        <a:rPr lang="fr-FR" sz="1100" b="1" dirty="0"/>
                        <a:t>7. Je déplace une plateforme élévatrice mobile de personnel (PEMP) uniquement en position basse.</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E1001A">
                        <a:alpha val="10000"/>
                      </a:srgbClr>
                    </a:solidFill>
                  </a:tcPr>
                </a:tc>
                <a:tc>
                  <a:txBody>
                    <a:bodyPr/>
                    <a:lstStyle/>
                    <a:p>
                      <a:r>
                        <a:rPr lang="fr-FR" sz="1100" dirty="0"/>
                        <a:t>ÉCRASEMENT EN HAUTEUR DU CONDUCTEUR D’UNE PEMP</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E1001A">
                        <a:alpha val="10000"/>
                      </a:srgbClr>
                    </a:solidFill>
                  </a:tcPr>
                </a:tc>
                <a:tc>
                  <a:txBody>
                    <a:bodyPr/>
                    <a:lstStyle/>
                    <a:p>
                      <a:pPr algn="ctr"/>
                      <a:r>
                        <a:rPr kumimoji="0" lang="fr-FR" sz="1200" b="1" u="none" strike="noStrike" kern="1200" cap="none" spc="0" normalizeH="0" baseline="0" noProof="0" dirty="0">
                          <a:ln>
                            <a:noFill/>
                          </a:ln>
                          <a:solidFill>
                            <a:srgbClr val="E1001A"/>
                          </a:solidFill>
                          <a:effectLst/>
                          <a:uLnTx/>
                          <a:uFillTx/>
                        </a:rPr>
                        <a:t>N°15</a:t>
                      </a:r>
                      <a:endParaRPr lang="fr-FR" sz="1200" b="1" dirty="0">
                        <a:solidFill>
                          <a:srgbClr val="E1001A"/>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E1001A">
                        <a:alpha val="10000"/>
                      </a:srgbClr>
                    </a:solidFill>
                  </a:tcPr>
                </a:tc>
                <a:extLst>
                  <a:ext uri="{0D108BD9-81ED-4DB2-BD59-A6C34878D82A}">
                    <a16:rowId xmlns:a16="http://schemas.microsoft.com/office/drawing/2014/main" val="4093899074"/>
                  </a:ext>
                </a:extLst>
              </a:tr>
            </a:tbl>
          </a:graphicData>
        </a:graphic>
      </p:graphicFrame>
      <p:sp>
        <p:nvSpPr>
          <p:cNvPr id="6" name="ZoneTexte 5">
            <a:extLst>
              <a:ext uri="{FF2B5EF4-FFF2-40B4-BE49-F238E27FC236}">
                <a16:creationId xmlns:a16="http://schemas.microsoft.com/office/drawing/2014/main" id="{415F6E24-F65F-4361-BDF0-16A2F7EC5D0F}"/>
              </a:ext>
            </a:extLst>
          </p:cNvPr>
          <p:cNvSpPr txBox="1"/>
          <p:nvPr/>
        </p:nvSpPr>
        <p:spPr>
          <a:xfrm>
            <a:off x="603988" y="5668729"/>
            <a:ext cx="9720001" cy="338554"/>
          </a:xfrm>
          <a:prstGeom prst="rect">
            <a:avLst/>
          </a:prstGeom>
          <a:noFill/>
        </p:spPr>
        <p:txBody>
          <a:bodyPr wrap="square" lIns="0" tIns="0" rIns="0" bIns="0" rtlCol="0" anchor="t">
            <a:spAutoFit/>
          </a:bodyPr>
          <a:lstStyle/>
          <a:p>
            <a:r>
              <a:rPr lang="fr-FR" sz="1100" dirty="0"/>
              <a:t>Les descriptions des circonstances et des conséquences ont été simplifiées pour une meilleure compréhension.</a:t>
            </a:r>
            <a:br>
              <a:rPr lang="fr-FR" sz="1100" dirty="0"/>
            </a:br>
            <a:r>
              <a:rPr lang="fr-FR" sz="1100" dirty="0"/>
              <a:t>Un lien vers chaque REX est disponible, pour plus d’informations. </a:t>
            </a:r>
          </a:p>
        </p:txBody>
      </p:sp>
      <p:sp>
        <p:nvSpPr>
          <p:cNvPr id="11" name="Title 2">
            <a:extLst>
              <a:ext uri="{FF2B5EF4-FFF2-40B4-BE49-F238E27FC236}">
                <a16:creationId xmlns:a16="http://schemas.microsoft.com/office/drawing/2014/main" id="{3A694C1E-1849-9D46-AC95-19E172F47091}"/>
              </a:ext>
            </a:extLst>
          </p:cNvPr>
          <p:cNvSpPr>
            <a:spLocks noGrp="1"/>
          </p:cNvSpPr>
          <p:nvPr>
            <p:ph type="title"/>
          </p:nvPr>
        </p:nvSpPr>
        <p:spPr>
          <a:xfrm>
            <a:off x="469879" y="242844"/>
            <a:ext cx="9720000" cy="1008000"/>
          </a:xfrm>
        </p:spPr>
        <p:txBody>
          <a:bodyPr/>
          <a:lstStyle/>
          <a:p>
            <a:r>
              <a:rPr lang="fr-FR" dirty="0">
                <a:solidFill>
                  <a:srgbClr val="354D56"/>
                </a:solidFill>
              </a:rPr>
              <a:t>Illustration des exigences</a:t>
            </a:r>
          </a:p>
        </p:txBody>
      </p:sp>
    </p:spTree>
    <p:extLst>
      <p:ext uri="{BB962C8B-B14F-4D97-AF65-F5344CB8AC3E}">
        <p14:creationId xmlns:p14="http://schemas.microsoft.com/office/powerpoint/2010/main" val="136778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 58">
            <a:extLst>
              <a:ext uri="{FF2B5EF4-FFF2-40B4-BE49-F238E27FC236}">
                <a16:creationId xmlns:a16="http://schemas.microsoft.com/office/drawing/2014/main" id="{68960CAC-5997-FC34-94DD-DEA223A64E45}"/>
              </a:ext>
            </a:extLst>
          </p:cNvPr>
          <p:cNvPicPr>
            <a:picLocks noChangeAspect="1"/>
          </p:cNvPicPr>
          <p:nvPr/>
        </p:nvPicPr>
        <p:blipFill>
          <a:blip r:embed="rId3"/>
          <a:stretch>
            <a:fillRect/>
          </a:stretch>
        </p:blipFill>
        <p:spPr>
          <a:xfrm>
            <a:off x="6295183" y="2374829"/>
            <a:ext cx="1532537" cy="1227933"/>
          </a:xfrm>
          <a:prstGeom prst="rect">
            <a:avLst/>
          </a:prstGeom>
        </p:spPr>
      </p:pic>
      <p:pic>
        <p:nvPicPr>
          <p:cNvPr id="38" name="Image 37">
            <a:extLst>
              <a:ext uri="{FF2B5EF4-FFF2-40B4-BE49-F238E27FC236}">
                <a16:creationId xmlns:a16="http://schemas.microsoft.com/office/drawing/2014/main" id="{8F178366-95BD-8E35-F5EA-A71B0F1C8FA2}"/>
              </a:ext>
            </a:extLst>
          </p:cNvPr>
          <p:cNvPicPr>
            <a:picLocks noChangeAspect="1"/>
          </p:cNvPicPr>
          <p:nvPr/>
        </p:nvPicPr>
        <p:blipFill rotWithShape="1">
          <a:blip r:embed="rId4"/>
          <a:srcRect l="14430"/>
          <a:stretch/>
        </p:blipFill>
        <p:spPr>
          <a:xfrm>
            <a:off x="500371" y="4325946"/>
            <a:ext cx="1222570" cy="1304925"/>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a:t>Kit de déploiement Règle d'or 10</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9</a:t>
            </a:fld>
            <a:endParaRPr lang="fr-FR"/>
          </a:p>
        </p:txBody>
      </p:sp>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4527755" y="358638"/>
            <a:ext cx="4969242" cy="592444"/>
          </a:xfrm>
        </p:spPr>
        <p:txBody>
          <a:bodyPr vert="horz" lIns="91440" tIns="45720" rIns="91440" bIns="45720" rtlCol="0" anchor="t">
            <a:noAutofit/>
          </a:bodyPr>
          <a:lstStyle/>
          <a:p>
            <a:pPr marL="0" indent="0">
              <a:buNone/>
            </a:pPr>
            <a:r>
              <a:rPr lang="fr-FR" sz="1800" b="1" dirty="0"/>
              <a:t>1. J’inspecte </a:t>
            </a:r>
            <a:r>
              <a:rPr lang="fr-FR" sz="1800" dirty="0"/>
              <a:t>mon harnais, la longe et la ligne de vie avant usage.</a:t>
            </a:r>
            <a:endParaRPr lang="fr-FR" sz="1800" dirty="0">
              <a:cs typeface="Arial" panose="020B0604020202020204"/>
            </a:endParaRP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8" y="242844"/>
            <a:ext cx="3756433" cy="592445"/>
          </a:xfrm>
        </p:spPr>
        <p:txBody>
          <a:bodyPr/>
          <a:lstStyle/>
          <a:p>
            <a:r>
              <a:rPr lang="fr-FR" dirty="0">
                <a:solidFill>
                  <a:srgbClr val="354D56"/>
                </a:solidFill>
              </a:rPr>
              <a:t>BONNE PRATIQUE</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1772701" y="2274946"/>
            <a:ext cx="3957357" cy="1723549"/>
          </a:xfrm>
          <a:prstGeom prst="rect">
            <a:avLst/>
          </a:prstGeom>
          <a:noFill/>
        </p:spPr>
        <p:txBody>
          <a:bodyPr wrap="square" lIns="0" tIns="0" rIns="0" bIns="0" rtlCol="0">
            <a:spAutoFit/>
          </a:bodyPr>
          <a:lstStyle/>
          <a:p>
            <a:pPr>
              <a:spcAft>
                <a:spcPts val="600"/>
              </a:spcAft>
            </a:pPr>
            <a:r>
              <a:rPr lang="fr-FR" sz="1200" b="1" dirty="0">
                <a:solidFill>
                  <a:srgbClr val="E1001A"/>
                </a:solidFill>
                <a:cs typeface="Arial" panose="020B0604020202020204"/>
              </a:rPr>
              <a:t>HARNAIS DE SÉCURITÉ : </a:t>
            </a:r>
            <a:br>
              <a:rPr lang="fr-FR" sz="1400" b="1" dirty="0">
                <a:solidFill>
                  <a:srgbClr val="E1001A"/>
                </a:solidFill>
                <a:cs typeface="Arial" panose="020B0604020202020204"/>
              </a:rPr>
            </a:br>
            <a:r>
              <a:rPr lang="fr-FR" sz="1100" dirty="0">
                <a:solidFill>
                  <a:srgbClr val="E1001A"/>
                </a:solidFill>
                <a:cs typeface="Arial" panose="020B0604020202020204"/>
              </a:rPr>
              <a:t>dispositif de maintien du corps</a:t>
            </a:r>
          </a:p>
          <a:p>
            <a:pPr marL="0" lvl="1" defTabSz="685800">
              <a:lnSpc>
                <a:spcPct val="100000"/>
              </a:lnSpc>
              <a:spcAft>
                <a:spcPts val="600"/>
              </a:spcAft>
              <a:buClr>
                <a:srgbClr val="FF0000"/>
              </a:buClr>
              <a:buSzPct val="100000"/>
              <a:tabLst>
                <a:tab pos="282575" algn="l"/>
              </a:tabLst>
              <a:defRPr/>
            </a:pPr>
            <a:r>
              <a:rPr lang="fr-FR" sz="1100" dirty="0">
                <a:solidFill>
                  <a:srgbClr val="7098A7">
                    <a:lumMod val="50000"/>
                  </a:srgbClr>
                </a:solidFill>
                <a:cs typeface="Arial" panose="020B0604020202020204" pitchFamily="34" charset="0"/>
              </a:rPr>
              <a:t>Il est indispensable de :</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100" b="1" dirty="0">
                <a:solidFill>
                  <a:srgbClr val="7098A7">
                    <a:lumMod val="50000"/>
                  </a:srgbClr>
                </a:solidFill>
                <a:cs typeface="Arial" panose="020B0604020202020204" pitchFamily="34" charset="0"/>
              </a:rPr>
              <a:t>Vérifier</a:t>
            </a:r>
            <a:r>
              <a:rPr lang="fr-FR" sz="1100" dirty="0">
                <a:solidFill>
                  <a:srgbClr val="7098A7">
                    <a:lumMod val="50000"/>
                  </a:srgbClr>
                </a:solidFill>
                <a:cs typeface="Arial" panose="020B0604020202020204" pitchFamily="34" charset="0"/>
              </a:rPr>
              <a:t> que </a:t>
            </a:r>
            <a:r>
              <a:rPr lang="fr-FR" sz="1100" dirty="0"/>
              <a:t>le harnais est adapté à la tâche à réaliser </a:t>
            </a:r>
            <a:br>
              <a:rPr lang="fr-FR" sz="1100" dirty="0"/>
            </a:br>
            <a:r>
              <a:rPr lang="fr-FR" sz="1100" dirty="0"/>
              <a:t>et à la corpulence de l’utilisateur,</a:t>
            </a:r>
            <a:endParaRPr lang="fr-FR" sz="1100" dirty="0">
              <a:solidFill>
                <a:srgbClr val="7098A7">
                  <a:lumMod val="50000"/>
                </a:srgbClr>
              </a:solidFill>
              <a:cs typeface="Arial" panose="020B0604020202020204" pitchFamily="34" charset="0"/>
            </a:endParaRP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100" b="1" dirty="0">
                <a:solidFill>
                  <a:srgbClr val="7098A7">
                    <a:lumMod val="50000"/>
                  </a:srgbClr>
                </a:solidFill>
                <a:cs typeface="Arial" panose="020B0604020202020204" pitchFamily="34" charset="0"/>
              </a:rPr>
              <a:t>Contrôler </a:t>
            </a:r>
            <a:r>
              <a:rPr lang="fr-FR" sz="1100" b="1" dirty="0"/>
              <a:t>l’état </a:t>
            </a:r>
            <a:r>
              <a:rPr lang="fr-FR" sz="1100" dirty="0"/>
              <a:t>avant et après chaque utilisation (coutures, déchirures, etc.) et la date limite d’utilisation,</a:t>
            </a:r>
          </a:p>
          <a:p>
            <a:pPr marL="252000" lvl="1" indent="-252000" defTabSz="685800">
              <a:lnSpc>
                <a:spcPct val="100000"/>
              </a:lnSpc>
              <a:spcAft>
                <a:spcPts val="600"/>
              </a:spcAft>
              <a:buClr>
                <a:srgbClr val="E1001A"/>
              </a:buClr>
              <a:buSzPct val="100000"/>
              <a:buFont typeface="Wingdings" panose="05000000000000000000" pitchFamily="2" charset="2"/>
              <a:buChar char="§"/>
              <a:tabLst>
                <a:tab pos="282575" algn="l"/>
              </a:tabLst>
              <a:defRPr/>
            </a:pPr>
            <a:r>
              <a:rPr lang="fr-FR" sz="1100" b="1" dirty="0"/>
              <a:t>Écarter</a:t>
            </a:r>
            <a:r>
              <a:rPr lang="fr-FR" sz="1100" dirty="0"/>
              <a:t> tout harnais défectueux, pour une mise au rebus</a:t>
            </a:r>
            <a:r>
              <a:rPr lang="fr-FR" sz="1100" b="1" dirty="0"/>
              <a:t>.</a:t>
            </a:r>
            <a:endParaRPr lang="fr-FR" sz="1100" dirty="0"/>
          </a:p>
        </p:txBody>
      </p:sp>
      <p:pic>
        <p:nvPicPr>
          <p:cNvPr id="31" name="Image 30">
            <a:extLst>
              <a:ext uri="{FF2B5EF4-FFF2-40B4-BE49-F238E27FC236}">
                <a16:creationId xmlns:a16="http://schemas.microsoft.com/office/drawing/2014/main" id="{7295E30C-66F6-D419-F435-6B3FCA8F7A42}"/>
              </a:ext>
            </a:extLst>
          </p:cNvPr>
          <p:cNvPicPr>
            <a:picLocks noChangeAspect="1"/>
          </p:cNvPicPr>
          <p:nvPr/>
        </p:nvPicPr>
        <p:blipFill rotWithShape="1">
          <a:blip r:embed="rId5"/>
          <a:srcRect l="10803"/>
          <a:stretch/>
        </p:blipFill>
        <p:spPr>
          <a:xfrm>
            <a:off x="812763" y="2232187"/>
            <a:ext cx="790126" cy="1152525"/>
          </a:xfrm>
          <a:prstGeom prst="rect">
            <a:avLst/>
          </a:prstGeom>
        </p:spPr>
      </p:pic>
      <p:sp>
        <p:nvSpPr>
          <p:cNvPr id="7" name="Ellipse 6">
            <a:extLst>
              <a:ext uri="{FF2B5EF4-FFF2-40B4-BE49-F238E27FC236}">
                <a16:creationId xmlns:a16="http://schemas.microsoft.com/office/drawing/2014/main" id="{6805590F-FE66-8CEB-E77B-D0B0C0423680}"/>
              </a:ext>
            </a:extLst>
          </p:cNvPr>
          <p:cNvSpPr/>
          <p:nvPr/>
        </p:nvSpPr>
        <p:spPr>
          <a:xfrm>
            <a:off x="530851" y="2318686"/>
            <a:ext cx="343118" cy="343118"/>
          </a:xfrm>
          <a:prstGeom prst="ellipse">
            <a:avLst/>
          </a:prstGeom>
          <a:noFill/>
          <a:ln w="19050">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C76E8E3D-09F8-E07E-02AD-FA9311704CD6}"/>
              </a:ext>
            </a:extLst>
          </p:cNvPr>
          <p:cNvSpPr txBox="1"/>
          <p:nvPr/>
        </p:nvSpPr>
        <p:spPr>
          <a:xfrm>
            <a:off x="642952" y="2374829"/>
            <a:ext cx="169811" cy="230832"/>
          </a:xfrm>
          <a:prstGeom prst="rect">
            <a:avLst/>
          </a:prstGeom>
          <a:noFill/>
        </p:spPr>
        <p:txBody>
          <a:bodyPr wrap="square" lIns="0" tIns="0" rIns="0" bIns="0" rtlCol="0">
            <a:spAutoFit/>
          </a:bodyPr>
          <a:lstStyle/>
          <a:p>
            <a:pPr>
              <a:spcAft>
                <a:spcPts val="600"/>
              </a:spcAft>
            </a:pPr>
            <a:r>
              <a:rPr lang="fr-FR" sz="1500" dirty="0">
                <a:solidFill>
                  <a:srgbClr val="E1001A"/>
                </a:solidFill>
                <a:cs typeface="Arial" panose="020B0604020202020204"/>
              </a:rPr>
              <a:t>A</a:t>
            </a:r>
            <a:endParaRPr lang="fr-FR" sz="1500" dirty="0">
              <a:solidFill>
                <a:srgbClr val="E1001A"/>
              </a:solidFill>
            </a:endParaRPr>
          </a:p>
        </p:txBody>
      </p:sp>
      <p:cxnSp>
        <p:nvCxnSpPr>
          <p:cNvPr id="33" name="Connecteur droit 32">
            <a:extLst>
              <a:ext uri="{FF2B5EF4-FFF2-40B4-BE49-F238E27FC236}">
                <a16:creationId xmlns:a16="http://schemas.microsoft.com/office/drawing/2014/main" id="{8C3EFFD0-3CCC-A4FA-666F-99EB7167BF6C}"/>
              </a:ext>
            </a:extLst>
          </p:cNvPr>
          <p:cNvCxnSpPr>
            <a:cxnSpLocks/>
          </p:cNvCxnSpPr>
          <p:nvPr/>
        </p:nvCxnSpPr>
        <p:spPr>
          <a:xfrm>
            <a:off x="6096000" y="2274946"/>
            <a:ext cx="0" cy="4282181"/>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8910E162-F594-80CA-DB4D-7FCA00D4BFF1}"/>
              </a:ext>
            </a:extLst>
          </p:cNvPr>
          <p:cNvSpPr txBox="1"/>
          <p:nvPr/>
        </p:nvSpPr>
        <p:spPr>
          <a:xfrm>
            <a:off x="1772701" y="4488451"/>
            <a:ext cx="4062051" cy="1631216"/>
          </a:xfrm>
          <a:prstGeom prst="rect">
            <a:avLst/>
          </a:prstGeom>
          <a:noFill/>
        </p:spPr>
        <p:txBody>
          <a:bodyPr wrap="square" lIns="0" tIns="0" rIns="0" bIns="0" rtlCol="0">
            <a:spAutoFit/>
          </a:bodyPr>
          <a:lstStyle/>
          <a:p>
            <a:pPr>
              <a:spcAft>
                <a:spcPts val="600"/>
              </a:spcAft>
            </a:pPr>
            <a:r>
              <a:rPr lang="fr-FR" sz="1200" b="1" dirty="0">
                <a:solidFill>
                  <a:srgbClr val="E1001A"/>
                </a:solidFill>
                <a:cs typeface="Arial" panose="020B0604020202020204"/>
              </a:rPr>
              <a:t>DISPOSITIF DE CONNEXION</a:t>
            </a:r>
            <a:br>
              <a:rPr lang="fr-FR" sz="1400" b="1" dirty="0">
                <a:solidFill>
                  <a:srgbClr val="E1001A"/>
                </a:solidFill>
                <a:cs typeface="Arial" panose="020B0604020202020204"/>
              </a:rPr>
            </a:br>
            <a:r>
              <a:rPr lang="fr-FR" sz="1100" dirty="0">
                <a:solidFill>
                  <a:srgbClr val="E1001A"/>
                </a:solidFill>
                <a:cs typeface="Arial" panose="020B0604020202020204"/>
              </a:rPr>
              <a:t>ensemble d’éléments assurant la connexion entre le harnais </a:t>
            </a:r>
            <a:br>
              <a:rPr lang="fr-FR" sz="1100" dirty="0">
                <a:solidFill>
                  <a:srgbClr val="E1001A"/>
                </a:solidFill>
                <a:cs typeface="Arial" panose="020B0604020202020204"/>
              </a:rPr>
            </a:br>
            <a:r>
              <a:rPr lang="fr-FR" sz="1100" dirty="0">
                <a:solidFill>
                  <a:srgbClr val="E1001A"/>
                </a:solidFill>
                <a:cs typeface="Arial" panose="020B0604020202020204"/>
              </a:rPr>
              <a:t>de sécurité et le dispositif d’ancrage</a:t>
            </a:r>
          </a:p>
          <a:p>
            <a:pPr marL="0" lvl="1" defTabSz="685800">
              <a:lnSpc>
                <a:spcPct val="100000"/>
              </a:lnSpc>
              <a:spcAft>
                <a:spcPts val="600"/>
              </a:spcAft>
              <a:buClr>
                <a:srgbClr val="FF0000"/>
              </a:buClr>
              <a:buSzPct val="100000"/>
              <a:tabLst>
                <a:tab pos="282575" algn="l"/>
              </a:tabLst>
              <a:defRPr/>
            </a:pPr>
            <a:r>
              <a:rPr lang="fr-FR" sz="1100" dirty="0">
                <a:solidFill>
                  <a:srgbClr val="7098A7">
                    <a:lumMod val="50000"/>
                  </a:srgbClr>
                </a:solidFill>
                <a:cs typeface="Arial" panose="020B0604020202020204" pitchFamily="34" charset="0"/>
              </a:rPr>
              <a:t>Il est indispensable de :</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100" b="1" dirty="0">
                <a:solidFill>
                  <a:srgbClr val="7098A7">
                    <a:lumMod val="50000"/>
                  </a:srgbClr>
                </a:solidFill>
                <a:cs typeface="Arial" panose="020B0604020202020204" pitchFamily="34" charset="0"/>
              </a:rPr>
              <a:t>Vérifier</a:t>
            </a:r>
            <a:r>
              <a:rPr lang="fr-FR" sz="1100" dirty="0">
                <a:solidFill>
                  <a:srgbClr val="7098A7">
                    <a:lumMod val="50000"/>
                  </a:srgbClr>
                </a:solidFill>
                <a:cs typeface="Arial" panose="020B0604020202020204" pitchFamily="34" charset="0"/>
              </a:rPr>
              <a:t> que le dispositif </a:t>
            </a:r>
            <a:r>
              <a:rPr lang="fr-FR" sz="1100" dirty="0"/>
              <a:t>de connexion est accroché </a:t>
            </a:r>
            <a:br>
              <a:rPr lang="fr-FR" sz="1100" dirty="0"/>
            </a:br>
            <a:r>
              <a:rPr lang="fr-FR" sz="1100" dirty="0"/>
              <a:t>au harnais et à un point d’ancrage validé, </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100" b="1" dirty="0">
                <a:solidFill>
                  <a:srgbClr val="7098A7">
                    <a:lumMod val="50000"/>
                  </a:srgbClr>
                </a:solidFill>
                <a:cs typeface="Arial" panose="020B0604020202020204" pitchFamily="34" charset="0"/>
              </a:rPr>
              <a:t>Contrôler l’état </a:t>
            </a:r>
            <a:r>
              <a:rPr lang="fr-FR" sz="1100" dirty="0"/>
              <a:t>du dispositif de connexion (longe, absorbeur de choc, enrouleur, etc.) avant et après utilisation.</a:t>
            </a:r>
            <a:endParaRPr lang="fr-FR" sz="1100" dirty="0">
              <a:solidFill>
                <a:srgbClr val="7098A7">
                  <a:lumMod val="50000"/>
                </a:srgbClr>
              </a:solidFill>
              <a:cs typeface="Arial" panose="020B0604020202020204" pitchFamily="34" charset="0"/>
            </a:endParaRPr>
          </a:p>
        </p:txBody>
      </p:sp>
      <p:sp>
        <p:nvSpPr>
          <p:cNvPr id="36" name="Ellipse 35">
            <a:extLst>
              <a:ext uri="{FF2B5EF4-FFF2-40B4-BE49-F238E27FC236}">
                <a16:creationId xmlns:a16="http://schemas.microsoft.com/office/drawing/2014/main" id="{AA52BF44-F7AE-0793-D376-D48A7DC6C586}"/>
              </a:ext>
            </a:extLst>
          </p:cNvPr>
          <p:cNvSpPr/>
          <p:nvPr/>
        </p:nvSpPr>
        <p:spPr>
          <a:xfrm>
            <a:off x="530851" y="4532191"/>
            <a:ext cx="343118" cy="343118"/>
          </a:xfrm>
          <a:prstGeom prst="ellipse">
            <a:avLst/>
          </a:prstGeom>
          <a:noFill/>
          <a:ln w="19050">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A2EA5E44-DA92-72F9-CD64-08FBFEFB8165}"/>
              </a:ext>
            </a:extLst>
          </p:cNvPr>
          <p:cNvSpPr txBox="1"/>
          <p:nvPr/>
        </p:nvSpPr>
        <p:spPr>
          <a:xfrm>
            <a:off x="642952" y="4588334"/>
            <a:ext cx="169811" cy="230832"/>
          </a:xfrm>
          <a:prstGeom prst="rect">
            <a:avLst/>
          </a:prstGeom>
          <a:noFill/>
        </p:spPr>
        <p:txBody>
          <a:bodyPr wrap="square" lIns="0" tIns="0" rIns="0" bIns="0" rtlCol="0">
            <a:spAutoFit/>
          </a:bodyPr>
          <a:lstStyle/>
          <a:p>
            <a:pPr>
              <a:spcAft>
                <a:spcPts val="600"/>
              </a:spcAft>
            </a:pPr>
            <a:r>
              <a:rPr lang="fr-FR" sz="1500" dirty="0">
                <a:solidFill>
                  <a:srgbClr val="E1001A"/>
                </a:solidFill>
                <a:cs typeface="Arial" panose="020B0604020202020204"/>
              </a:rPr>
              <a:t>B</a:t>
            </a:r>
            <a:endParaRPr lang="fr-FR" sz="1500" dirty="0">
              <a:solidFill>
                <a:srgbClr val="E1001A"/>
              </a:solidFill>
            </a:endParaRPr>
          </a:p>
        </p:txBody>
      </p:sp>
      <p:cxnSp>
        <p:nvCxnSpPr>
          <p:cNvPr id="40" name="Connecteur droit 39">
            <a:extLst>
              <a:ext uri="{FF2B5EF4-FFF2-40B4-BE49-F238E27FC236}">
                <a16:creationId xmlns:a16="http://schemas.microsoft.com/office/drawing/2014/main" id="{AF947538-15E0-B158-6B41-7DD272A0E928}"/>
              </a:ext>
            </a:extLst>
          </p:cNvPr>
          <p:cNvCxnSpPr>
            <a:cxnSpLocks/>
          </p:cNvCxnSpPr>
          <p:nvPr/>
        </p:nvCxnSpPr>
        <p:spPr>
          <a:xfrm>
            <a:off x="532283" y="4197541"/>
            <a:ext cx="5563717" cy="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BED4C042-6B54-98E0-F32C-0844361EA4EA}"/>
              </a:ext>
            </a:extLst>
          </p:cNvPr>
          <p:cNvSpPr txBox="1"/>
          <p:nvPr/>
        </p:nvSpPr>
        <p:spPr>
          <a:xfrm>
            <a:off x="7889785" y="2274946"/>
            <a:ext cx="3728744" cy="1631216"/>
          </a:xfrm>
          <a:prstGeom prst="rect">
            <a:avLst/>
          </a:prstGeom>
          <a:noFill/>
        </p:spPr>
        <p:txBody>
          <a:bodyPr wrap="square" lIns="0" tIns="0" rIns="0" bIns="0" rtlCol="0">
            <a:spAutoFit/>
          </a:bodyPr>
          <a:lstStyle/>
          <a:p>
            <a:pPr>
              <a:spcAft>
                <a:spcPts val="600"/>
              </a:spcAft>
            </a:pPr>
            <a:r>
              <a:rPr lang="fr-FR" sz="1200" b="1" dirty="0">
                <a:solidFill>
                  <a:srgbClr val="E1001A"/>
                </a:solidFill>
                <a:cs typeface="Arial" panose="020B0604020202020204"/>
              </a:rPr>
              <a:t>DISPOSITION D’ANCRAGE: </a:t>
            </a:r>
            <a:br>
              <a:rPr lang="fr-FR" sz="1400" b="1" dirty="0">
                <a:solidFill>
                  <a:srgbClr val="E1001A"/>
                </a:solidFill>
                <a:cs typeface="Arial" panose="020B0604020202020204"/>
              </a:rPr>
            </a:br>
            <a:r>
              <a:rPr lang="fr-FR" sz="1100" dirty="0">
                <a:solidFill>
                  <a:srgbClr val="E1001A"/>
                </a:solidFill>
              </a:rPr>
              <a:t>point ou structure utilisé pour accrocher le dispositif de connexion. Il peut s’agir  d’un point d’ancrage fixe, d’une ligne de vie, d’un rail, d’une sangle textile, etc. </a:t>
            </a:r>
          </a:p>
          <a:p>
            <a:pPr marL="0" lvl="1" defTabSz="685800">
              <a:lnSpc>
                <a:spcPct val="100000"/>
              </a:lnSpc>
              <a:spcAft>
                <a:spcPts val="600"/>
              </a:spcAft>
              <a:buClr>
                <a:srgbClr val="FF0000"/>
              </a:buClr>
              <a:buSzPct val="100000"/>
              <a:tabLst>
                <a:tab pos="282575" algn="l"/>
              </a:tabLst>
              <a:defRPr/>
            </a:pPr>
            <a:r>
              <a:rPr lang="fr-FR" sz="1100" dirty="0">
                <a:solidFill>
                  <a:srgbClr val="7098A7">
                    <a:lumMod val="50000"/>
                  </a:srgbClr>
                </a:solidFill>
                <a:cs typeface="Arial" panose="020B0604020202020204" pitchFamily="34" charset="0"/>
              </a:rPr>
              <a:t>Il est indispensable de :</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100" b="1" dirty="0">
                <a:solidFill>
                  <a:srgbClr val="7098A7">
                    <a:lumMod val="50000"/>
                  </a:srgbClr>
                </a:solidFill>
                <a:cs typeface="Arial" panose="020B0604020202020204" pitchFamily="34" charset="0"/>
              </a:rPr>
              <a:t>S’accrocher</a:t>
            </a:r>
            <a:r>
              <a:rPr lang="fr-FR" sz="1100" dirty="0">
                <a:solidFill>
                  <a:srgbClr val="7098A7">
                    <a:lumMod val="50000"/>
                  </a:srgbClr>
                </a:solidFill>
                <a:cs typeface="Arial" panose="020B0604020202020204" pitchFamily="34" charset="0"/>
              </a:rPr>
              <a:t> </a:t>
            </a:r>
            <a:r>
              <a:rPr lang="fr-FR" sz="1100" dirty="0"/>
              <a:t>uniquement aux points d’ancrage validés,</a:t>
            </a:r>
          </a:p>
          <a:p>
            <a:pPr marL="252000" lvl="1" indent="-252000" defTabSz="685800">
              <a:spcAft>
                <a:spcPts val="600"/>
              </a:spcAft>
              <a:buClr>
                <a:srgbClr val="E1001A"/>
              </a:buClr>
              <a:buSzPct val="100000"/>
              <a:buFont typeface="Wingdings" panose="05000000000000000000" pitchFamily="2" charset="2"/>
              <a:buChar char="§"/>
              <a:tabLst>
                <a:tab pos="282575" algn="l"/>
              </a:tabLst>
              <a:defRPr/>
            </a:pPr>
            <a:r>
              <a:rPr lang="fr-FR" sz="1100" b="1" dirty="0">
                <a:solidFill>
                  <a:srgbClr val="7098A7">
                    <a:lumMod val="50000"/>
                  </a:srgbClr>
                </a:solidFill>
                <a:cs typeface="Arial" panose="020B0604020202020204" pitchFamily="34" charset="0"/>
              </a:rPr>
              <a:t>Contrôler </a:t>
            </a:r>
            <a:r>
              <a:rPr lang="fr-FR" sz="1100" b="1" dirty="0"/>
              <a:t>l’état </a:t>
            </a:r>
            <a:r>
              <a:rPr lang="fr-FR" sz="1100" dirty="0"/>
              <a:t>du dispositif d’ancrage avant et après utilisation. </a:t>
            </a:r>
          </a:p>
        </p:txBody>
      </p:sp>
      <p:sp>
        <p:nvSpPr>
          <p:cNvPr id="54" name="Ellipse 53">
            <a:extLst>
              <a:ext uri="{FF2B5EF4-FFF2-40B4-BE49-F238E27FC236}">
                <a16:creationId xmlns:a16="http://schemas.microsoft.com/office/drawing/2014/main" id="{BDEAD1F9-382D-9BBD-2381-771EBF9965BB}"/>
              </a:ext>
            </a:extLst>
          </p:cNvPr>
          <p:cNvSpPr/>
          <p:nvPr/>
        </p:nvSpPr>
        <p:spPr>
          <a:xfrm>
            <a:off x="6357248" y="2318686"/>
            <a:ext cx="343118" cy="343118"/>
          </a:xfrm>
          <a:prstGeom prst="ellipse">
            <a:avLst/>
          </a:prstGeom>
          <a:noFill/>
          <a:ln w="19050">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90417C5D-F610-011E-ED61-C664588EEE41}"/>
              </a:ext>
            </a:extLst>
          </p:cNvPr>
          <p:cNvSpPr txBox="1"/>
          <p:nvPr/>
        </p:nvSpPr>
        <p:spPr>
          <a:xfrm>
            <a:off x="6463411" y="2374829"/>
            <a:ext cx="169811" cy="230832"/>
          </a:xfrm>
          <a:prstGeom prst="rect">
            <a:avLst/>
          </a:prstGeom>
          <a:noFill/>
        </p:spPr>
        <p:txBody>
          <a:bodyPr wrap="square" lIns="0" tIns="0" rIns="0" bIns="0" rtlCol="0">
            <a:spAutoFit/>
          </a:bodyPr>
          <a:lstStyle/>
          <a:p>
            <a:pPr>
              <a:spcAft>
                <a:spcPts val="600"/>
              </a:spcAft>
            </a:pPr>
            <a:r>
              <a:rPr lang="fr-FR" sz="1500" dirty="0">
                <a:solidFill>
                  <a:srgbClr val="E1001A"/>
                </a:solidFill>
                <a:cs typeface="Arial" panose="020B0604020202020204"/>
              </a:rPr>
              <a:t>C</a:t>
            </a:r>
            <a:endParaRPr lang="fr-FR" sz="1500" dirty="0">
              <a:solidFill>
                <a:srgbClr val="E1001A"/>
              </a:solidFill>
            </a:endParaRPr>
          </a:p>
        </p:txBody>
      </p:sp>
      <p:sp>
        <p:nvSpPr>
          <p:cNvPr id="63" name="ZoneTexte 62">
            <a:extLst>
              <a:ext uri="{FF2B5EF4-FFF2-40B4-BE49-F238E27FC236}">
                <a16:creationId xmlns:a16="http://schemas.microsoft.com/office/drawing/2014/main" id="{2AB928A0-6500-2498-36C3-18A9C490F88E}"/>
              </a:ext>
            </a:extLst>
          </p:cNvPr>
          <p:cNvSpPr txBox="1"/>
          <p:nvPr/>
        </p:nvSpPr>
        <p:spPr>
          <a:xfrm>
            <a:off x="7200672" y="5969710"/>
            <a:ext cx="4459043" cy="461665"/>
          </a:xfrm>
          <a:prstGeom prst="rect">
            <a:avLst/>
          </a:prstGeom>
          <a:noFill/>
        </p:spPr>
        <p:txBody>
          <a:bodyPr wrap="square" lIns="0" tIns="0" rIns="0" bIns="0" rtlCol="0">
            <a:spAutoFit/>
          </a:bodyPr>
          <a:lstStyle/>
          <a:p>
            <a:r>
              <a:rPr lang="fr-FR" sz="1000" dirty="0"/>
              <a:t>Les éléments constituant le dispositif complet doivent être compatibles entre eux. Un défaut sur un seul de ces 3 maillons, et c’est toute la chaîne de protection antichute qui n’est plus assurée !</a:t>
            </a:r>
          </a:p>
        </p:txBody>
      </p:sp>
      <p:pic>
        <p:nvPicPr>
          <p:cNvPr id="67" name="Image 66">
            <a:extLst>
              <a:ext uri="{FF2B5EF4-FFF2-40B4-BE49-F238E27FC236}">
                <a16:creationId xmlns:a16="http://schemas.microsoft.com/office/drawing/2014/main" id="{067E70F5-2689-BE5D-57A4-281C9501D66A}"/>
              </a:ext>
            </a:extLst>
          </p:cNvPr>
          <p:cNvPicPr>
            <a:picLocks noChangeAspect="1"/>
          </p:cNvPicPr>
          <p:nvPr/>
        </p:nvPicPr>
        <p:blipFill rotWithShape="1">
          <a:blip r:embed="rId6"/>
          <a:srcRect l="11710" t="16823"/>
          <a:stretch/>
        </p:blipFill>
        <p:spPr>
          <a:xfrm>
            <a:off x="6362873" y="4197541"/>
            <a:ext cx="2595377" cy="1408224"/>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74" name="Ellipse 73">
            <a:extLst>
              <a:ext uri="{FF2B5EF4-FFF2-40B4-BE49-F238E27FC236}">
                <a16:creationId xmlns:a16="http://schemas.microsoft.com/office/drawing/2014/main" id="{39E9EFDD-27DA-48CC-38B2-6A226BAF3831}"/>
              </a:ext>
            </a:extLst>
          </p:cNvPr>
          <p:cNvSpPr/>
          <p:nvPr/>
        </p:nvSpPr>
        <p:spPr>
          <a:xfrm>
            <a:off x="6622930" y="4306271"/>
            <a:ext cx="302081" cy="302081"/>
          </a:xfrm>
          <a:prstGeom prst="ellipse">
            <a:avLst/>
          </a:prstGeom>
          <a:solidFill>
            <a:schemeClr val="lt1"/>
          </a:solidFill>
          <a:ln w="19050">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a:extLst>
              <a:ext uri="{FF2B5EF4-FFF2-40B4-BE49-F238E27FC236}">
                <a16:creationId xmlns:a16="http://schemas.microsoft.com/office/drawing/2014/main" id="{C600328B-2F74-1688-5B83-57922392D7C9}"/>
              </a:ext>
            </a:extLst>
          </p:cNvPr>
          <p:cNvSpPr txBox="1"/>
          <p:nvPr/>
        </p:nvSpPr>
        <p:spPr>
          <a:xfrm>
            <a:off x="6716022" y="4346440"/>
            <a:ext cx="131175" cy="230832"/>
          </a:xfrm>
          <a:prstGeom prst="rect">
            <a:avLst/>
          </a:prstGeom>
          <a:noFill/>
        </p:spPr>
        <p:txBody>
          <a:bodyPr wrap="square" lIns="0" tIns="0" rIns="0" bIns="0" rtlCol="0">
            <a:spAutoFit/>
          </a:bodyPr>
          <a:lstStyle/>
          <a:p>
            <a:pPr>
              <a:spcAft>
                <a:spcPts val="600"/>
              </a:spcAft>
            </a:pPr>
            <a:r>
              <a:rPr lang="fr-FR" sz="1500" dirty="0">
                <a:solidFill>
                  <a:srgbClr val="E1001A"/>
                </a:solidFill>
                <a:cs typeface="Arial" panose="020B0604020202020204"/>
              </a:rPr>
              <a:t>A</a:t>
            </a:r>
            <a:endParaRPr lang="fr-FR" sz="1500" dirty="0">
              <a:solidFill>
                <a:srgbClr val="E1001A"/>
              </a:solidFill>
            </a:endParaRPr>
          </a:p>
        </p:txBody>
      </p:sp>
      <p:sp>
        <p:nvSpPr>
          <p:cNvPr id="76" name="Ellipse 75">
            <a:extLst>
              <a:ext uri="{FF2B5EF4-FFF2-40B4-BE49-F238E27FC236}">
                <a16:creationId xmlns:a16="http://schemas.microsoft.com/office/drawing/2014/main" id="{871560B7-7F3E-A514-AB57-5A0D8D9B761B}"/>
              </a:ext>
            </a:extLst>
          </p:cNvPr>
          <p:cNvSpPr/>
          <p:nvPr/>
        </p:nvSpPr>
        <p:spPr>
          <a:xfrm>
            <a:off x="6932023" y="5027488"/>
            <a:ext cx="302081" cy="302081"/>
          </a:xfrm>
          <a:prstGeom prst="ellipse">
            <a:avLst/>
          </a:prstGeom>
          <a:solidFill>
            <a:schemeClr val="lt1"/>
          </a:solidFill>
          <a:ln w="19050">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ZoneTexte 76">
            <a:extLst>
              <a:ext uri="{FF2B5EF4-FFF2-40B4-BE49-F238E27FC236}">
                <a16:creationId xmlns:a16="http://schemas.microsoft.com/office/drawing/2014/main" id="{8038A55E-247B-C44D-749B-816AE878955E}"/>
              </a:ext>
            </a:extLst>
          </p:cNvPr>
          <p:cNvSpPr txBox="1"/>
          <p:nvPr/>
        </p:nvSpPr>
        <p:spPr>
          <a:xfrm>
            <a:off x="7025115" y="5068005"/>
            <a:ext cx="131175" cy="230832"/>
          </a:xfrm>
          <a:prstGeom prst="rect">
            <a:avLst/>
          </a:prstGeom>
          <a:noFill/>
        </p:spPr>
        <p:txBody>
          <a:bodyPr wrap="square" lIns="0" tIns="0" rIns="0" bIns="0" rtlCol="0">
            <a:spAutoFit/>
          </a:bodyPr>
          <a:lstStyle/>
          <a:p>
            <a:pPr>
              <a:spcAft>
                <a:spcPts val="600"/>
              </a:spcAft>
            </a:pPr>
            <a:r>
              <a:rPr lang="fr-FR" sz="1500" dirty="0">
                <a:solidFill>
                  <a:srgbClr val="E1001A"/>
                </a:solidFill>
                <a:cs typeface="Arial" panose="020B0604020202020204"/>
              </a:rPr>
              <a:t>B</a:t>
            </a:r>
            <a:endParaRPr lang="fr-FR" sz="1500" dirty="0">
              <a:solidFill>
                <a:srgbClr val="E1001A"/>
              </a:solidFill>
            </a:endParaRPr>
          </a:p>
        </p:txBody>
      </p:sp>
      <p:sp>
        <p:nvSpPr>
          <p:cNvPr id="78" name="Ellipse 77">
            <a:extLst>
              <a:ext uri="{FF2B5EF4-FFF2-40B4-BE49-F238E27FC236}">
                <a16:creationId xmlns:a16="http://schemas.microsoft.com/office/drawing/2014/main" id="{469C250F-8FC1-014F-EDB8-9EC357F675BC}"/>
              </a:ext>
            </a:extLst>
          </p:cNvPr>
          <p:cNvSpPr/>
          <p:nvPr/>
        </p:nvSpPr>
        <p:spPr>
          <a:xfrm>
            <a:off x="8288598" y="4327736"/>
            <a:ext cx="302081" cy="302081"/>
          </a:xfrm>
          <a:prstGeom prst="ellipse">
            <a:avLst/>
          </a:prstGeom>
          <a:solidFill>
            <a:schemeClr val="lt1"/>
          </a:solidFill>
          <a:ln w="19050">
            <a:solidFill>
              <a:srgbClr val="E1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ZoneTexte 78">
            <a:extLst>
              <a:ext uri="{FF2B5EF4-FFF2-40B4-BE49-F238E27FC236}">
                <a16:creationId xmlns:a16="http://schemas.microsoft.com/office/drawing/2014/main" id="{6CD41C4C-46DA-9CCF-E79F-E6FFC677DAE6}"/>
              </a:ext>
            </a:extLst>
          </p:cNvPr>
          <p:cNvSpPr txBox="1"/>
          <p:nvPr/>
        </p:nvSpPr>
        <p:spPr>
          <a:xfrm>
            <a:off x="8373104" y="4360015"/>
            <a:ext cx="131175" cy="230832"/>
          </a:xfrm>
          <a:prstGeom prst="rect">
            <a:avLst/>
          </a:prstGeom>
          <a:noFill/>
        </p:spPr>
        <p:txBody>
          <a:bodyPr wrap="square" lIns="0" tIns="0" rIns="0" bIns="0" rtlCol="0">
            <a:spAutoFit/>
          </a:bodyPr>
          <a:lstStyle/>
          <a:p>
            <a:pPr>
              <a:spcAft>
                <a:spcPts val="600"/>
              </a:spcAft>
            </a:pPr>
            <a:r>
              <a:rPr lang="fr-FR" sz="1500" dirty="0">
                <a:solidFill>
                  <a:srgbClr val="E1001A"/>
                </a:solidFill>
                <a:cs typeface="Arial" panose="020B0604020202020204"/>
              </a:rPr>
              <a:t>C</a:t>
            </a:r>
            <a:endParaRPr lang="fr-FR" sz="1500" dirty="0">
              <a:solidFill>
                <a:srgbClr val="E1001A"/>
              </a:solidFill>
            </a:endParaRPr>
          </a:p>
        </p:txBody>
      </p:sp>
      <p:sp>
        <p:nvSpPr>
          <p:cNvPr id="83" name="ZoneTexte 82">
            <a:extLst>
              <a:ext uri="{FF2B5EF4-FFF2-40B4-BE49-F238E27FC236}">
                <a16:creationId xmlns:a16="http://schemas.microsoft.com/office/drawing/2014/main" id="{917D536B-2CF3-AB5B-8FA7-884187E91327}"/>
              </a:ext>
            </a:extLst>
          </p:cNvPr>
          <p:cNvSpPr txBox="1"/>
          <p:nvPr/>
        </p:nvSpPr>
        <p:spPr>
          <a:xfrm>
            <a:off x="535635" y="1732706"/>
            <a:ext cx="11125509" cy="307777"/>
          </a:xfrm>
          <a:prstGeom prst="rect">
            <a:avLst/>
          </a:prstGeom>
          <a:solidFill>
            <a:srgbClr val="E1001A"/>
          </a:solidFill>
          <a:ln w="28575">
            <a:noFill/>
            <a:prstDash val="sysDot"/>
          </a:ln>
        </p:spPr>
        <p:txBody>
          <a:bodyPr wrap="square" numCol="1" spcCol="360000" rtlCol="0">
            <a:spAutoFit/>
          </a:bodyPr>
          <a:lstStyle/>
          <a:p>
            <a:r>
              <a:rPr lang="fr-FR" sz="1400" b="1" dirty="0">
                <a:solidFill>
                  <a:schemeClr val="bg1"/>
                </a:solidFill>
              </a:rPr>
              <a:t>Dispositif complet = harnais de sécurité + dispositif de connexion + dispositif d’ancrage</a:t>
            </a:r>
            <a:endParaRPr lang="fr-FR" sz="1400" dirty="0">
              <a:solidFill>
                <a:schemeClr val="bg1"/>
              </a:solidFill>
            </a:endParaRPr>
          </a:p>
        </p:txBody>
      </p:sp>
      <p:sp>
        <p:nvSpPr>
          <p:cNvPr id="85" name="Text Placeholder 1">
            <a:extLst>
              <a:ext uri="{FF2B5EF4-FFF2-40B4-BE49-F238E27FC236}">
                <a16:creationId xmlns:a16="http://schemas.microsoft.com/office/drawing/2014/main" id="{75290F93-C57A-D1B1-4449-ABD7E0FC4878}"/>
              </a:ext>
            </a:extLst>
          </p:cNvPr>
          <p:cNvSpPr txBox="1">
            <a:spLocks/>
          </p:cNvSpPr>
          <p:nvPr/>
        </p:nvSpPr>
        <p:spPr>
          <a:xfrm>
            <a:off x="532283" y="1358478"/>
            <a:ext cx="9035750"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BONNE PRATIQUE DE VÉRIFICATION</a:t>
            </a:r>
          </a:p>
        </p:txBody>
      </p:sp>
      <p:cxnSp>
        <p:nvCxnSpPr>
          <p:cNvPr id="90" name="Connecteur droit 89">
            <a:extLst>
              <a:ext uri="{FF2B5EF4-FFF2-40B4-BE49-F238E27FC236}">
                <a16:creationId xmlns:a16="http://schemas.microsoft.com/office/drawing/2014/main" id="{DE8907B7-5AD8-4DB2-11B6-44F83CD1CB44}"/>
              </a:ext>
            </a:extLst>
          </p:cNvPr>
          <p:cNvCxnSpPr>
            <a:cxnSpLocks/>
          </p:cNvCxnSpPr>
          <p:nvPr/>
        </p:nvCxnSpPr>
        <p:spPr>
          <a:xfrm>
            <a:off x="532283" y="1148655"/>
            <a:ext cx="9251796" cy="0"/>
          </a:xfrm>
          <a:prstGeom prst="line">
            <a:avLst/>
          </a:prstGeom>
          <a:ln>
            <a:solidFill>
              <a:srgbClr val="E1001A"/>
            </a:solidFill>
            <a:tailEnd type="none"/>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A196DADE-BD86-F110-D72A-C94C45E6BCCC}"/>
              </a:ext>
            </a:extLst>
          </p:cNvPr>
          <p:cNvPicPr>
            <a:picLocks noChangeAspect="1"/>
          </p:cNvPicPr>
          <p:nvPr/>
        </p:nvPicPr>
        <p:blipFill>
          <a:blip r:embed="rId7"/>
          <a:stretch>
            <a:fillRect/>
          </a:stretch>
        </p:blipFill>
        <p:spPr>
          <a:xfrm>
            <a:off x="6357248" y="5842000"/>
            <a:ext cx="713167" cy="713167"/>
          </a:xfrm>
          <a:prstGeom prst="rect">
            <a:avLst/>
          </a:prstGeom>
        </p:spPr>
      </p:pic>
      <p:pic>
        <p:nvPicPr>
          <p:cNvPr id="35" name="Image 34">
            <a:extLst>
              <a:ext uri="{FF2B5EF4-FFF2-40B4-BE49-F238E27FC236}">
                <a16:creationId xmlns:a16="http://schemas.microsoft.com/office/drawing/2014/main" id="{61485717-5842-186D-8747-57A43B1C32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3745" y="427091"/>
            <a:ext cx="239461" cy="239461"/>
          </a:xfrm>
          <a:prstGeom prst="rect">
            <a:avLst/>
          </a:prstGeom>
        </p:spPr>
      </p:pic>
    </p:spTree>
    <p:extLst>
      <p:ext uri="{BB962C8B-B14F-4D97-AF65-F5344CB8AC3E}">
        <p14:creationId xmlns:p14="http://schemas.microsoft.com/office/powerpoint/2010/main" val="13419943"/>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Personnalisé 2">
      <a:dk1>
        <a:srgbClr val="374649"/>
      </a:dk1>
      <a:lt1>
        <a:srgbClr val="FFFFFF"/>
      </a:lt1>
      <a:dk2>
        <a:srgbClr val="E1001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1" ma:contentTypeDescription="Crée un document." ma:contentTypeScope="" ma:versionID="56f95c2b2656dfd9a3ce2088bcf5086c">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e7724d25e4c79b07804f738d6c21a282"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DE524-E888-405C-9A66-ABB2BCEE9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53fda-f579-4bb9-aa37-7b314b45a769"/>
    <ds:schemaRef ds:uri="5e3fc8a5-ae92-42ac-9a5b-adc0faec43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560780-D1C1-4641-9B08-F0A5FFFCA309}">
  <ds:schemaRefs>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terms/"/>
    <ds:schemaRef ds:uri="5e3fc8a5-ae92-42ac-9a5b-adc0faec43d6"/>
    <ds:schemaRef ds:uri="40753fda-f579-4bb9-aa37-7b314b45a769"/>
    <ds:schemaRef ds:uri="http://purl.org/dc/dcmitype/"/>
  </ds:schemaRefs>
</ds:datastoreItem>
</file>

<file path=customXml/itemProps3.xml><?xml version="1.0" encoding="utf-8"?>
<ds:datastoreItem xmlns:ds="http://schemas.openxmlformats.org/officeDocument/2006/customXml" ds:itemID="{CC184838-24BB-4C81-8C04-2AFBFD7822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2673</TotalTime>
  <Words>2692</Words>
  <Application>Microsoft Office PowerPoint</Application>
  <PresentationFormat>Grand écran</PresentationFormat>
  <Paragraphs>295</Paragraphs>
  <Slides>19</Slides>
  <Notes>16</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19</vt:i4>
      </vt:variant>
    </vt:vector>
  </HeadingPairs>
  <TitlesOfParts>
    <vt:vector size="28" baseType="lpstr">
      <vt:lpstr>Arial</vt:lpstr>
      <vt:lpstr>Arial MT Light</vt:lpstr>
      <vt:lpstr>Roboto</vt:lpstr>
      <vt:lpstr>Wingdings</vt:lpstr>
      <vt:lpstr>TotalEnergies AA - Bleu</vt:lpstr>
      <vt:lpstr>TotalEnergies AA - Rouge</vt:lpstr>
      <vt:lpstr>TotalEnergies AA - Vert</vt:lpstr>
      <vt:lpstr>TotalEnergies AA - Orange</vt:lpstr>
      <vt:lpstr>1_TotalEnergies AA - Rouge</vt:lpstr>
      <vt:lpstr>Présentation PowerPoint</vt:lpstr>
      <vt:lpstr>Présentation PowerPoint</vt:lpstr>
      <vt:lpstr>Affiche &amp; picto</vt:lpstr>
      <vt:lpstr>Quelques définitions</vt:lpstr>
      <vt:lpstr>L’essentiel de la Règle d’or 10</vt:lpstr>
      <vt:lpstr>Accidentologie</vt:lpstr>
      <vt:lpstr>Présentation PowerPoint</vt:lpstr>
      <vt:lpstr>Illustration des exigences</vt:lpstr>
      <vt:lpstr>BONNE PRATIQUE</vt:lpstr>
      <vt:lpstr>REX</vt:lpstr>
      <vt:lpstr>REX</vt:lpstr>
      <vt:lpstr>BONNE PRATIQUE</vt:lpstr>
      <vt:lpstr>REX</vt:lpstr>
      <vt:lpstr>REX</vt:lpstr>
      <vt:lpstr>REX</vt:lpstr>
      <vt:lpstr>Présentation PowerPoint</vt:lpstr>
      <vt:lpstr>Exemples de Travaux en hauteur au bureau </vt:lpstr>
      <vt:lpstr>Nos outils et documents</vt:lpstr>
      <vt:lpstr>Lexique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Claire MAIRET</cp:lastModifiedBy>
  <cp:revision>209</cp:revision>
  <cp:lastPrinted>2022-04-01T15:01:54Z</cp:lastPrinted>
  <dcterms:created xsi:type="dcterms:W3CDTF">2021-08-30T17:14:08Z</dcterms:created>
  <dcterms:modified xsi:type="dcterms:W3CDTF">2022-06-16T17:27:07Z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ies>
</file>