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571506"/>
            <a:ext cx="937629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Riscos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Light" pitchFamily="50" charset="0"/>
              </a:rPr>
              <a:t>tecnológicos</a:t>
            </a:r>
            <a:r>
              <a:rPr lang="fr-FR" sz="4800" spc="-150" dirty="0">
                <a:solidFill>
                  <a:schemeClr val="bg1"/>
                </a:solidFill>
                <a:latin typeface="Gotham Rounded Light" pitchFamily="50" charset="0"/>
              </a:rPr>
              <a:t>:</a:t>
            </a:r>
          </a:p>
          <a:p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todos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envolvidos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, </a:t>
            </a:r>
            <a:b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</a:b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todos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 </a:t>
            </a:r>
            <a:r>
              <a:rPr lang="fr-FR" sz="4800" spc="-150" dirty="0" err="1">
                <a:solidFill>
                  <a:schemeClr val="bg1"/>
                </a:solidFill>
                <a:latin typeface="Gotham Rounded Medium" pitchFamily="50" charset="0"/>
              </a:rPr>
              <a:t>responsáveis</a:t>
            </a:r>
            <a:r>
              <a:rPr lang="fr-FR" sz="4800" spc="-150" dirty="0">
                <a:solidFill>
                  <a:schemeClr val="bg1"/>
                </a:solidFill>
                <a:latin typeface="Gotham Rounded Medium" pitchFamily="50" charset="0"/>
              </a:rPr>
              <a:t>!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517129"/>
            <a:ext cx="5650820" cy="566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t-BR" sz="1600" dirty="0">
                <a:solidFill>
                  <a:srgbClr val="374649"/>
                </a:solidFill>
                <a:latin typeface="Gotham Rounded Book" pitchFamily="50" charset="0"/>
                <a:cs typeface="Arial" panose="020B0604020202020204" pitchFamily="34" charset="0"/>
              </a:rPr>
              <a:t>Controlar os riscos tecnológicos nas nossas actividades industriais é proteger as pessoas, o ambiente e os bens.</a:t>
            </a:r>
            <a:endParaRPr lang="fr-FR" sz="1600" dirty="0">
              <a:solidFill>
                <a:srgbClr val="374649"/>
              </a:solidFill>
              <a:latin typeface="Gotham Rounded Book" pitchFamily="50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1083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4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Dia </a:t>
            </a:r>
            <a:r>
              <a:rPr lang="fr-FR" sz="44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Mundial</a:t>
            </a:r>
            <a:r>
              <a:rPr lang="fr-FR" sz="4400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 da </a:t>
            </a:r>
            <a:r>
              <a:rPr lang="fr-FR" sz="4400" dirty="0" err="1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Segurança</a:t>
            </a:r>
            <a:endParaRPr lang="fr-FR" sz="4400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Gotham Rounded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908338"/>
            <a:ext cx="370944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2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rPr>
              <a:t>28 de Abril de 2023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325516"/>
            <a:ext cx="537746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pt-BR" sz="1800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</a:rPr>
              <a:t>Juntos, sejamos rigorosos e vigilantes!</a:t>
            </a:r>
            <a:endParaRPr lang="fr-FR" sz="18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380523A-993D-0451-7643-15EE4C3E6E77}"/>
              </a:ext>
            </a:extLst>
          </p:cNvPr>
          <p:cNvGrpSpPr/>
          <p:nvPr/>
        </p:nvGrpSpPr>
        <p:grpSpPr>
          <a:xfrm>
            <a:off x="-3553" y="8666110"/>
            <a:ext cx="10698662" cy="1453570"/>
            <a:chOff x="-3553" y="8666110"/>
            <a:chExt cx="10057127" cy="1453570"/>
          </a:xfrm>
        </p:grpSpPr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0ACDA9DB-87AD-6173-1875-E59C42FAFC46}"/>
                </a:ext>
              </a:extLst>
            </p:cNvPr>
            <p:cNvSpPr/>
            <p:nvPr/>
          </p:nvSpPr>
          <p:spPr>
            <a:xfrm>
              <a:off x="-3553" y="8686644"/>
              <a:ext cx="10055082" cy="1428750"/>
            </a:xfrm>
            <a:custGeom>
              <a:avLst/>
              <a:gdLst>
                <a:gd name="connsiteX0" fmla="*/ 0 w 10055082"/>
                <a:gd name="connsiteY0" fmla="*/ 0 h 1428750"/>
                <a:gd name="connsiteX1" fmla="*/ 10055082 w 10055082"/>
                <a:gd name="connsiteY1" fmla="*/ 0 h 1428750"/>
                <a:gd name="connsiteX2" fmla="*/ 10055082 w 10055082"/>
                <a:gd name="connsiteY2" fmla="*/ 1428750 h 1428750"/>
                <a:gd name="connsiteX3" fmla="*/ 0 w 10055082"/>
                <a:gd name="connsiteY3" fmla="*/ 1428750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5082" h="1428750">
                  <a:moveTo>
                    <a:pt x="0" y="0"/>
                  </a:moveTo>
                  <a:lnTo>
                    <a:pt x="10055082" y="0"/>
                  </a:lnTo>
                  <a:lnTo>
                    <a:pt x="10055082" y="1428750"/>
                  </a:lnTo>
                  <a:lnTo>
                    <a:pt x="0" y="1428750"/>
                  </a:lnTo>
                  <a:close/>
                </a:path>
              </a:pathLst>
            </a:custGeom>
            <a:solidFill>
              <a:schemeClr val="tx1">
                <a:alpha val="48000"/>
              </a:schemeClr>
            </a:solidFill>
            <a:ln w="9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7F985594-7B3A-2141-8693-A792E32A7AC9}"/>
                </a:ext>
              </a:extLst>
            </p:cNvPr>
            <p:cNvSpPr/>
            <p:nvPr/>
          </p:nvSpPr>
          <p:spPr>
            <a:xfrm>
              <a:off x="-3553" y="8682453"/>
              <a:ext cx="3755354" cy="1437227"/>
            </a:xfrm>
            <a:custGeom>
              <a:avLst/>
              <a:gdLst>
                <a:gd name="connsiteX0" fmla="*/ 3359942 w 3755354"/>
                <a:gd name="connsiteY0" fmla="*/ 1437227 h 1437227"/>
                <a:gd name="connsiteX1" fmla="*/ 3755355 w 3755354"/>
                <a:gd name="connsiteY1" fmla="*/ 718566 h 1437227"/>
                <a:gd name="connsiteX2" fmla="*/ 3359942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2" y="1437227"/>
                  </a:moveTo>
                  <a:lnTo>
                    <a:pt x="3755355" y="718566"/>
                  </a:lnTo>
                  <a:lnTo>
                    <a:pt x="3359942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D3363013-DC1D-869F-866B-FD6D376ABE0D}"/>
                </a:ext>
              </a:extLst>
            </p:cNvPr>
            <p:cNvSpPr/>
            <p:nvPr/>
          </p:nvSpPr>
          <p:spPr>
            <a:xfrm>
              <a:off x="3345040" y="8682453"/>
              <a:ext cx="3755354" cy="1437227"/>
            </a:xfrm>
            <a:custGeom>
              <a:avLst/>
              <a:gdLst>
                <a:gd name="connsiteX0" fmla="*/ 3359941 w 3755354"/>
                <a:gd name="connsiteY0" fmla="*/ 1437227 h 1437227"/>
                <a:gd name="connsiteX1" fmla="*/ 3755354 w 3755354"/>
                <a:gd name="connsiteY1" fmla="*/ 718566 h 1437227"/>
                <a:gd name="connsiteX2" fmla="*/ 3359941 w 3755354"/>
                <a:gd name="connsiteY2" fmla="*/ 0 h 1437227"/>
                <a:gd name="connsiteX3" fmla="*/ 0 w 3755354"/>
                <a:gd name="connsiteY3" fmla="*/ 0 h 143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5354" h="1437227">
                  <a:moveTo>
                    <a:pt x="3359941" y="1437227"/>
                  </a:moveTo>
                  <a:lnTo>
                    <a:pt x="3755354" y="718566"/>
                  </a:lnTo>
                  <a:lnTo>
                    <a:pt x="3359941" y="0"/>
                  </a:lnTo>
                  <a:lnTo>
                    <a:pt x="0" y="0"/>
                  </a:lnTo>
                </a:path>
              </a:pathLst>
            </a:custGeom>
            <a:noFill/>
            <a:ln w="9854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31DAFC14-2F99-4FAE-FD4D-75940978AB99}"/>
                </a:ext>
              </a:extLst>
            </p:cNvPr>
            <p:cNvSpPr/>
            <p:nvPr/>
          </p:nvSpPr>
          <p:spPr>
            <a:xfrm>
              <a:off x="6693633" y="8682453"/>
              <a:ext cx="3359941" cy="9525"/>
            </a:xfrm>
            <a:custGeom>
              <a:avLst/>
              <a:gdLst>
                <a:gd name="connsiteX0" fmla="*/ 3359941 w 3359941"/>
                <a:gd name="connsiteY0" fmla="*/ 0 h 9525"/>
                <a:gd name="connsiteX1" fmla="*/ 0 w 335994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59941" h="9525">
                  <a:moveTo>
                    <a:pt x="3359941" y="0"/>
                  </a:moveTo>
                  <a:lnTo>
                    <a:pt x="0" y="0"/>
                  </a:lnTo>
                </a:path>
              </a:pathLst>
            </a:custGeom>
            <a:ln w="985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52B922-3844-8CCA-7397-1CF33B066D7F}"/>
                </a:ext>
              </a:extLst>
            </p:cNvPr>
            <p:cNvSpPr/>
            <p:nvPr/>
          </p:nvSpPr>
          <p:spPr>
            <a:xfrm>
              <a:off x="1020987" y="8691978"/>
              <a:ext cx="1391615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fr-F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IDENTIFICO </a:t>
              </a:r>
              <a:r>
                <a:rPr lang="fr-F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os </a:t>
              </a:r>
              <a:r>
                <a:rPr lang="fr-FR" sz="1600" dirty="0" err="1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perigos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6BC6A16-0DA0-927F-F16F-0B20C9C6CDFF}"/>
                </a:ext>
              </a:extLst>
            </p:cNvPr>
            <p:cNvSpPr/>
            <p:nvPr/>
          </p:nvSpPr>
          <p:spPr>
            <a:xfrm>
              <a:off x="4234600" y="8682358"/>
              <a:ext cx="259756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pt-B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AVALIO </a:t>
              </a:r>
              <a:r>
                <a:rPr lang="pt-B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os riscos e </a:t>
              </a:r>
              <a:r>
                <a:rPr lang="pt-B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DEFINO </a:t>
              </a:r>
              <a:r>
                <a:rPr lang="pt-B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as barreiras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3667D2-F901-7359-37B3-93CE8CE6A04E}"/>
                </a:ext>
              </a:extLst>
            </p:cNvPr>
            <p:cNvSpPr/>
            <p:nvPr/>
          </p:nvSpPr>
          <p:spPr>
            <a:xfrm>
              <a:off x="7508279" y="8666110"/>
              <a:ext cx="2403600" cy="138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>
                <a:lnSpc>
                  <a:spcPct val="120000"/>
                </a:lnSpc>
                <a:spcAft>
                  <a:spcPts val="600"/>
                </a:spcAft>
              </a:pPr>
              <a:r>
                <a:rPr lang="pt-BR" sz="1600" dirty="0">
                  <a:solidFill>
                    <a:schemeClr val="bg1"/>
                  </a:solidFill>
                  <a:latin typeface="Gotham Rounded Bold" panose="02000000000000000000" pitchFamily="50" charset="0"/>
                  <a:cs typeface="Arial" panose="020B0604020202020204" pitchFamily="34" charset="0"/>
                </a:rPr>
                <a:t>CERTIFICO-ME </a:t>
              </a:r>
              <a:r>
                <a:rPr lang="pt-BR" sz="1600" dirty="0">
                  <a:solidFill>
                    <a:schemeClr val="bg1"/>
                  </a:solidFill>
                  <a:latin typeface="Gotham Rounded Book" pitchFamily="50" charset="0"/>
                  <a:cs typeface="Arial" panose="020B0604020202020204" pitchFamily="34" charset="0"/>
                </a:rPr>
                <a:t>da eficácia das barreiras</a:t>
              </a:r>
              <a:endParaRPr lang="fr-FR" sz="1600" dirty="0">
                <a:solidFill>
                  <a:schemeClr val="bg1"/>
                </a:solidFill>
                <a:latin typeface="Gotham Rounded Book" pitchFamily="50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61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Gotham Rounded Bold</vt:lpstr>
      <vt:lpstr>Gotham Rounded Book</vt:lpstr>
      <vt:lpstr>Gotham Rounded Light</vt:lpstr>
      <vt:lpstr>Gotham Rounded Medium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10</cp:revision>
  <dcterms:created xsi:type="dcterms:W3CDTF">2022-03-15T11:40:48Z</dcterms:created>
  <dcterms:modified xsi:type="dcterms:W3CDTF">2023-03-24T12:26:44Z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