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256" r:id="rId2"/>
    <p:sldId id="275" r:id="rId3"/>
    <p:sldId id="278" r:id="rId4"/>
    <p:sldId id="274" r:id="rId5"/>
    <p:sldId id="276" r:id="rId6"/>
    <p:sldId id="272" r:id="rId7"/>
    <p:sldId id="279" r:id="rId8"/>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A90025"/>
    <a:srgbClr val="376092"/>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p:cViewPr varScale="1">
        <p:scale>
          <a:sx n="86" d="100"/>
          <a:sy n="86" d="100"/>
        </p:scale>
        <p:origin x="394" y="53"/>
      </p:cViewPr>
      <p:guideLst>
        <p:guide orient="horz" pos="2160"/>
        <p:guide pos="3840"/>
      </p:guideLst>
    </p:cSldViewPr>
  </p:slideViewPr>
  <p:outlineViewPr>
    <p:cViewPr>
      <p:scale>
        <a:sx n="33" d="100"/>
        <a:sy n="33" d="100"/>
      </p:scale>
      <p:origin x="0" y="757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9/20/2018</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9/20/2018</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fontAlgn="t">
              <a:spcBef>
                <a:spcPts val="0"/>
              </a:spcBef>
              <a:spcAft>
                <a:spcPts val="0"/>
              </a:spcAft>
            </a:pPr>
            <a:r>
              <a:rPr lang="en-US" sz="1200" b="1" i="0" u="none" strike="noStrike" kern="1200" dirty="0" err="1" smtClean="0">
                <a:solidFill>
                  <a:schemeClr val="tx1"/>
                </a:solidFill>
                <a:effectLst/>
                <a:latin typeface="+mn-lt"/>
                <a:ea typeface="+mn-ea"/>
                <a:cs typeface="+mn-cs"/>
              </a:rPr>
              <a:t>Détails</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règles</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existantes</a:t>
            </a:r>
            <a:endParaRPr lang="en-US" sz="1200" b="1" i="0" u="none" strike="noStrike" kern="1200" dirty="0" smtClean="0">
              <a:solidFill>
                <a:schemeClr val="tx1"/>
              </a:solidFill>
              <a:effectLst/>
              <a:latin typeface="+mn-lt"/>
              <a:ea typeface="+mn-ea"/>
              <a:cs typeface="+mn-cs"/>
            </a:endParaRPr>
          </a:p>
          <a:p>
            <a:pPr fontAlgn="t">
              <a:spcBef>
                <a:spcPts val="0"/>
              </a:spcBef>
              <a:spcAft>
                <a:spcPts val="0"/>
              </a:spcAft>
            </a:pPr>
            <a:r>
              <a:rPr lang="en-US" sz="1200" b="1" i="0" u="none" strike="noStrike" kern="1200" dirty="0" err="1" smtClean="0">
                <a:solidFill>
                  <a:schemeClr val="tx1"/>
                </a:solidFill>
                <a:effectLst/>
                <a:latin typeface="+mn-lt"/>
                <a:ea typeface="+mn-ea"/>
                <a:cs typeface="+mn-cs"/>
              </a:rPr>
              <a:t>Groupe</a:t>
            </a:r>
            <a:endParaRPr lang="fr-FR"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effectLst/>
                <a:latin typeface="+mn-lt"/>
                <a:ea typeface="+mn-ea"/>
                <a:cs typeface="+mn-cs"/>
              </a:rPr>
              <a:t>DIR-GR-SEC-002 - Traitement des accidents, presqu’accidents et anomalies </a:t>
            </a:r>
            <a:endParaRPr lang="fr-FR" sz="1200" b="0" i="0" u="none" strike="noStrike" kern="1200" dirty="0" smtClean="0">
              <a:solidFill>
                <a:schemeClr val="tx1"/>
              </a:solidFill>
              <a:effectLst/>
              <a:latin typeface="+mn-lt"/>
              <a:ea typeface="+mn-ea"/>
              <a:cs typeface="+mn-cs"/>
            </a:endParaRPr>
          </a:p>
          <a:p>
            <a:pPr fontAlgn="t">
              <a:spcBef>
                <a:spcPts val="0"/>
              </a:spcBef>
              <a:spcAft>
                <a:spcPts val="0"/>
              </a:spcAft>
            </a:pPr>
            <a:r>
              <a:rPr lang="fr-FR" sz="1200" b="0" i="0" u="none" strike="noStrike" kern="1200" baseline="0" dirty="0" smtClean="0">
                <a:solidFill>
                  <a:schemeClr val="tx1"/>
                </a:solidFill>
                <a:effectLst/>
                <a:latin typeface="+mn-lt"/>
                <a:ea typeface="+mn-ea"/>
                <a:cs typeface="+mn-cs"/>
              </a:rPr>
              <a:t>DIR-GR-SEC-017 - </a:t>
            </a:r>
            <a:r>
              <a:rPr lang="en-GB" sz="1200" b="0" i="0" u="none" strike="noStrike" kern="1200" baseline="0" dirty="0" smtClean="0">
                <a:solidFill>
                  <a:schemeClr val="tx1"/>
                </a:solidFill>
                <a:effectLst/>
                <a:latin typeface="+mn-lt"/>
                <a:ea typeface="+mn-ea"/>
                <a:cs typeface="+mn-cs"/>
              </a:rPr>
              <a:t>Retour </a:t>
            </a:r>
            <a:r>
              <a:rPr lang="en-GB" sz="1200" b="0" i="0" u="none" strike="noStrike" kern="1200" baseline="0" dirty="0" err="1" smtClean="0">
                <a:solidFill>
                  <a:schemeClr val="tx1"/>
                </a:solidFill>
                <a:effectLst/>
                <a:latin typeface="+mn-lt"/>
                <a:ea typeface="+mn-ea"/>
                <a:cs typeface="+mn-cs"/>
              </a:rPr>
              <a:t>d’expérience</a:t>
            </a:r>
            <a:r>
              <a:rPr lang="en-GB" sz="1200" b="0" i="0" u="none" strike="noStrike" kern="1200" baseline="0" dirty="0" smtClean="0">
                <a:solidFill>
                  <a:schemeClr val="tx1"/>
                </a:solidFill>
                <a:effectLst/>
                <a:latin typeface="+mn-lt"/>
                <a:ea typeface="+mn-ea"/>
                <a:cs typeface="+mn-cs"/>
              </a:rPr>
              <a:t> (REX)</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en-US" sz="1200" b="1" i="0" u="none" strike="noStrike" kern="1200" dirty="0" smtClean="0">
                <a:solidFill>
                  <a:schemeClr val="tx1"/>
                </a:solidFill>
                <a:effectLst/>
                <a:latin typeface="+mn-lt"/>
                <a:ea typeface="+mn-ea"/>
                <a:cs typeface="+mn-cs"/>
              </a:rPr>
              <a:t>E&amp;P</a:t>
            </a:r>
            <a:endParaRPr lang="fr-FR"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effectLst/>
                <a:latin typeface="+mn-lt"/>
                <a:ea typeface="+mn-ea"/>
                <a:cs typeface="+mn-cs"/>
              </a:rPr>
              <a:t>CR-EP-HSE-101 - </a:t>
            </a:r>
            <a:r>
              <a:rPr lang="fr-FR" sz="1200" b="0" i="0" u="none" strike="noStrike" kern="1200" dirty="0" smtClean="0">
                <a:solidFill>
                  <a:schemeClr val="tx1"/>
                </a:solidFill>
                <a:effectLst/>
                <a:latin typeface="+mn-lt"/>
                <a:ea typeface="+mn-ea"/>
                <a:cs typeface="+mn-cs"/>
              </a:rPr>
              <a:t>Investigation des accidents majeurs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CR-EP-HSE-102 - </a:t>
            </a:r>
            <a:r>
              <a:rPr lang="fr-FR" sz="1200" b="0" i="0" u="none" strike="noStrike" kern="1200" dirty="0" smtClean="0">
                <a:solidFill>
                  <a:schemeClr val="tx1"/>
                </a:solidFill>
                <a:effectLst/>
                <a:latin typeface="+mn-lt"/>
                <a:ea typeface="+mn-ea"/>
                <a:cs typeface="+mn-cs"/>
              </a:rPr>
              <a:t>Évènements HSE Définitions, déclaration et enregistrement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CR-EP-HSE-103 - </a:t>
            </a:r>
            <a:r>
              <a:rPr lang="fr-FR" sz="1200" b="0" i="0" u="none" strike="noStrike" kern="1200" dirty="0" smtClean="0">
                <a:solidFill>
                  <a:schemeClr val="tx1"/>
                </a:solidFill>
                <a:effectLst/>
                <a:latin typeface="+mn-lt"/>
                <a:ea typeface="+mn-ea"/>
                <a:cs typeface="+mn-cs"/>
              </a:rPr>
              <a:t>Commission d'enquête</a:t>
            </a:r>
          </a:p>
          <a:p>
            <a:pPr eaLnBrk="1" fontAlgn="auto" latinLnBrk="0" hangingPunct="1">
              <a:spcBef>
                <a:spcPts val="0"/>
              </a:spcBef>
              <a:spcAft>
                <a:spcPts val="0"/>
              </a:spcAft>
            </a:pPr>
            <a:r>
              <a:rPr lang="en-US" sz="1200" b="0" i="0" u="none" strike="noStrike" kern="1200" dirty="0" smtClean="0">
                <a:solidFill>
                  <a:schemeClr val="tx1"/>
                </a:solidFill>
                <a:effectLst/>
                <a:latin typeface="+mn-lt"/>
                <a:ea typeface="+mn-ea"/>
                <a:cs typeface="+mn-cs"/>
              </a:rPr>
              <a:t>CR-EP-HSE-121 - </a:t>
            </a:r>
            <a:r>
              <a:rPr lang="fr-FR" sz="1200" b="0" i="0" u="none" strike="noStrike" kern="1200" dirty="0" smtClean="0">
                <a:solidFill>
                  <a:schemeClr val="tx1"/>
                </a:solidFill>
                <a:effectLst/>
                <a:latin typeface="+mn-lt"/>
                <a:ea typeface="+mn-ea"/>
                <a:cs typeface="+mn-cs"/>
              </a:rPr>
              <a:t>Amélioration des performances HSE : indicateurs de performance clés et retour d'expérience</a:t>
            </a:r>
          </a:p>
          <a:p>
            <a:pPr eaLnBrk="1" fontAlgn="auto" latinLnBrk="0" hangingPunct="1">
              <a:spcBef>
                <a:spcPts val="0"/>
              </a:spcBef>
              <a:spcAft>
                <a:spcPts val="0"/>
              </a:spcAft>
            </a:pPr>
            <a:r>
              <a:rPr lang="en-GB" sz="1200" b="1" i="0" u="none" strike="noStrike" kern="1200" dirty="0" smtClean="0">
                <a:solidFill>
                  <a:schemeClr val="tx1"/>
                </a:solidFill>
                <a:effectLst/>
                <a:latin typeface="+mn-lt"/>
                <a:ea typeface="+mn-ea"/>
                <a:cs typeface="+mn-cs"/>
              </a:rPr>
              <a:t>M&amp;S</a:t>
            </a:r>
            <a:endParaRPr lang="fr-FR" sz="1200" b="0" i="0" u="none" strike="noStrike" kern="1200" dirty="0" smtClean="0">
              <a:solidFill>
                <a:schemeClr val="tx1"/>
              </a:solidFill>
              <a:effectLst/>
              <a:latin typeface="+mn-lt"/>
              <a:ea typeface="+mn-ea"/>
              <a:cs typeface="+mn-cs"/>
            </a:endParaRPr>
          </a:p>
          <a:p>
            <a:pPr fontAlgn="t">
              <a:spcBef>
                <a:spcPts val="0"/>
              </a:spcBef>
              <a:spcAft>
                <a:spcPts val="0"/>
              </a:spcAft>
            </a:pPr>
            <a:r>
              <a:rPr lang="en-GB" sz="1200" b="0" i="0" u="none" strike="noStrike" kern="1200" dirty="0" smtClean="0">
                <a:solidFill>
                  <a:schemeClr val="tx1"/>
                </a:solidFill>
                <a:effectLst/>
                <a:latin typeface="+mn-lt"/>
                <a:ea typeface="+mn-ea"/>
                <a:cs typeface="+mn-cs"/>
              </a:rPr>
              <a:t>CR-MS-HSEQ-131 -</a:t>
            </a:r>
            <a:r>
              <a:rPr lang="en-GB" sz="1200" b="0" i="0" u="none" strike="noStrike" kern="1200" baseline="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Analyse des événements REX et des </a:t>
            </a:r>
            <a:r>
              <a:rPr lang="fr-FR" sz="1200" b="0" i="0" u="none" strike="noStrike" kern="1200" baseline="0" dirty="0" err="1" smtClean="0">
                <a:solidFill>
                  <a:schemeClr val="tx1"/>
                </a:solidFill>
                <a:effectLst/>
                <a:latin typeface="+mn-lt"/>
                <a:ea typeface="+mn-ea"/>
                <a:cs typeface="+mn-cs"/>
              </a:rPr>
              <a:t>reportings</a:t>
            </a:r>
            <a:r>
              <a:rPr lang="fr-FR" sz="1200" b="0" i="0" u="none" strike="noStrike" kern="1200" baseline="0" dirty="0" smtClean="0">
                <a:solidFill>
                  <a:schemeClr val="tx1"/>
                </a:solidFill>
                <a:effectLst/>
                <a:latin typeface="+mn-lt"/>
                <a:ea typeface="+mn-ea"/>
                <a:cs typeface="+mn-cs"/>
              </a:rPr>
              <a:t> HSE</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en-US" sz="1200" b="1" i="0" u="none" strike="noStrike" kern="1200" dirty="0" smtClean="0">
                <a:solidFill>
                  <a:schemeClr val="tx1"/>
                </a:solidFill>
                <a:effectLst/>
                <a:latin typeface="+mn-lt"/>
                <a:ea typeface="+mn-ea"/>
                <a:cs typeface="+mn-cs"/>
              </a:rPr>
              <a:t>R&amp;C</a:t>
            </a:r>
            <a:endParaRPr lang="fr-FR"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CR-RC-HSE-001 - </a:t>
            </a:r>
            <a:r>
              <a:rPr lang="fr-FR" sz="1200" b="0" i="0" u="none" strike="noStrike" kern="1200" dirty="0" smtClean="0">
                <a:solidFill>
                  <a:schemeClr val="tx1"/>
                </a:solidFill>
                <a:effectLst/>
                <a:latin typeface="+mn-lt"/>
                <a:ea typeface="+mn-ea"/>
                <a:cs typeface="+mn-cs"/>
              </a:rPr>
              <a:t>Information et Gestion de Crise</a:t>
            </a:r>
          </a:p>
          <a:p>
            <a:pPr eaLnBrk="1" fontAlgn="auto" latinLnBrk="0" hangingPunct="1">
              <a:spcBef>
                <a:spcPts val="0"/>
              </a:spcBef>
              <a:spcAft>
                <a:spcPts val="0"/>
              </a:spcAft>
            </a:pPr>
            <a:r>
              <a:rPr lang="en-US" sz="1200" b="0" i="0" u="none" strike="noStrike" kern="1200" dirty="0" smtClean="0">
                <a:solidFill>
                  <a:schemeClr val="tx1"/>
                </a:solidFill>
                <a:effectLst/>
                <a:latin typeface="+mn-lt"/>
                <a:ea typeface="+mn-ea"/>
                <a:cs typeface="+mn-cs"/>
              </a:rPr>
              <a:t>CR-RC-HSE-108 - Retour </a:t>
            </a:r>
            <a:r>
              <a:rPr lang="fr-FR" sz="1200" b="0" i="0" u="none" strike="noStrike" kern="1200" dirty="0" smtClean="0">
                <a:solidFill>
                  <a:schemeClr val="tx1"/>
                </a:solidFill>
                <a:effectLst/>
                <a:latin typeface="+mn-lt"/>
                <a:ea typeface="+mn-ea"/>
                <a:cs typeface="+mn-cs"/>
              </a:rPr>
              <a:t>d’expérience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smtClean="0">
                <a:solidFill>
                  <a:schemeClr val="tx1"/>
                </a:solidFill>
                <a:effectLst/>
                <a:latin typeface="+mn-lt"/>
                <a:ea typeface="+mn-ea"/>
                <a:cs typeface="+mn-cs"/>
              </a:rPr>
              <a:t>CR-RC-HSE-132 - Traitement des incidents et accidents</a:t>
            </a:r>
          </a:p>
          <a:p>
            <a:pPr eaLnBrk="1" fontAlgn="auto" latinLnBrk="0" hangingPunct="1">
              <a:spcBef>
                <a:spcPts val="0"/>
              </a:spcBef>
              <a:spcAft>
                <a:spcPts val="0"/>
              </a:spcAft>
            </a:pPr>
            <a:r>
              <a:rPr lang="en-US" sz="1200" b="1" i="0" u="none" strike="noStrike" kern="1200" dirty="0" smtClean="0">
                <a:solidFill>
                  <a:schemeClr val="tx1"/>
                </a:solidFill>
                <a:effectLst/>
                <a:latin typeface="+mn-lt"/>
                <a:ea typeface="+mn-ea"/>
                <a:cs typeface="+mn-cs"/>
              </a:rPr>
              <a:t>GRP</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dirty="0" smtClean="0">
                <a:solidFill>
                  <a:schemeClr val="tx1"/>
                </a:solidFill>
                <a:effectLst/>
                <a:latin typeface="+mn-lt"/>
                <a:ea typeface="+mn-ea"/>
                <a:cs typeface="+mn-cs"/>
              </a:rPr>
              <a:t>CR-GP-HSE-100 - Traitement des évènements REX et des </a:t>
            </a:r>
            <a:r>
              <a:rPr lang="fr-FR" sz="1200" b="0" i="0" u="none" strike="noStrike" kern="1200" dirty="0" err="1" smtClean="0">
                <a:solidFill>
                  <a:schemeClr val="tx1"/>
                </a:solidFill>
                <a:effectLst/>
                <a:latin typeface="+mn-lt"/>
                <a:ea typeface="+mn-ea"/>
                <a:cs typeface="+mn-cs"/>
              </a:rPr>
              <a:t>reportings</a:t>
            </a:r>
            <a:r>
              <a:rPr lang="fr-FR" sz="1200" b="0" i="0" u="none" strike="noStrike" kern="1200" dirty="0" smtClean="0">
                <a:solidFill>
                  <a:schemeClr val="tx1"/>
                </a:solidFill>
                <a:effectLst/>
                <a:latin typeface="+mn-lt"/>
                <a:ea typeface="+mn-ea"/>
                <a:cs typeface="+mn-cs"/>
              </a:rPr>
              <a:t> HSE</a:t>
            </a:r>
          </a:p>
          <a:p>
            <a:pPr>
              <a:spcBef>
                <a:spcPts val="0"/>
              </a:spcBef>
              <a:spcAft>
                <a:spcPts val="0"/>
              </a:spcAft>
            </a:pPr>
            <a:r>
              <a:rPr lang="en-US" b="1" dirty="0" err="1" smtClean="0"/>
              <a:t>P</a:t>
            </a:r>
            <a:r>
              <a:rPr lang="en-US" b="1" baseline="0" dirty="0" err="1" smtClean="0"/>
              <a:t>ilotes</a:t>
            </a:r>
            <a:endParaRPr lang="en-US" b="1" baseline="0" dirty="0" smtClean="0"/>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EP :	TEP UK (Steve Rose) </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	TEP Qatar (Christophe </a:t>
            </a:r>
            <a:r>
              <a:rPr lang="fr-FR" sz="1200" kern="1200" dirty="0" err="1" smtClean="0">
                <a:solidFill>
                  <a:schemeClr val="tx1"/>
                </a:solidFill>
                <a:latin typeface="+mn-lt"/>
                <a:ea typeface="+mn-ea"/>
                <a:cs typeface="+mn-cs"/>
              </a:rPr>
              <a:t>Dubau</a:t>
            </a:r>
            <a:r>
              <a:rPr lang="fr-FR" sz="1200" kern="1200" dirty="0" smtClean="0">
                <a:solidFill>
                  <a:schemeClr val="tx1"/>
                </a:solidFill>
                <a:latin typeface="+mn-lt"/>
                <a:ea typeface="+mn-ea"/>
                <a:cs typeface="+mn-cs"/>
              </a:rPr>
              <a:t>)</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M&amp;S :	</a:t>
            </a:r>
            <a:r>
              <a:rPr lang="fr-FR" sz="1200" kern="1200" dirty="0" err="1" smtClean="0">
                <a:solidFill>
                  <a:schemeClr val="tx1"/>
                </a:solidFill>
                <a:latin typeface="+mn-lt"/>
                <a:ea typeface="+mn-ea"/>
                <a:cs typeface="+mn-cs"/>
              </a:rPr>
              <a:t>TMFrance</a:t>
            </a:r>
            <a:r>
              <a:rPr lang="fr-FR" sz="1200" kern="1200" dirty="0" smtClean="0">
                <a:solidFill>
                  <a:schemeClr val="tx1"/>
                </a:solidFill>
                <a:latin typeface="+mn-lt"/>
                <a:ea typeface="+mn-ea"/>
                <a:cs typeface="+mn-cs"/>
              </a:rPr>
              <a:t> (Jean-Philippe Cabot) </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TMCôte</a:t>
            </a:r>
            <a:r>
              <a:rPr lang="fr-FR" sz="1200" kern="1200" dirty="0" smtClean="0">
                <a:solidFill>
                  <a:schemeClr val="tx1"/>
                </a:solidFill>
                <a:latin typeface="+mn-lt"/>
                <a:ea typeface="+mn-ea"/>
                <a:cs typeface="+mn-cs"/>
              </a:rPr>
              <a:t> d’Ivoire (Eugène </a:t>
            </a:r>
            <a:r>
              <a:rPr lang="fr-FR" sz="1200" kern="1200" dirty="0" err="1" smtClean="0">
                <a:solidFill>
                  <a:schemeClr val="tx1"/>
                </a:solidFill>
                <a:latin typeface="+mn-lt"/>
                <a:ea typeface="+mn-ea"/>
                <a:cs typeface="+mn-cs"/>
              </a:rPr>
              <a:t>Krah</a:t>
            </a:r>
            <a:r>
              <a:rPr lang="fr-FR" sz="1200" kern="1200" dirty="0" smtClean="0">
                <a:solidFill>
                  <a:schemeClr val="tx1"/>
                </a:solidFill>
                <a:latin typeface="+mn-lt"/>
                <a:ea typeface="+mn-ea"/>
                <a:cs typeface="+mn-cs"/>
              </a:rPr>
              <a:t> avec 8 autres collègues)</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RC :	Raffinerie d’Anvers (Joris </a:t>
            </a:r>
            <a:r>
              <a:rPr lang="fr-FR" sz="1200" kern="1200" dirty="0" err="1" smtClean="0">
                <a:solidFill>
                  <a:schemeClr val="tx1"/>
                </a:solidFill>
                <a:latin typeface="+mn-lt"/>
                <a:ea typeface="+mn-ea"/>
                <a:cs typeface="+mn-cs"/>
              </a:rPr>
              <a:t>Plasmans</a:t>
            </a:r>
            <a:r>
              <a:rPr lang="fr-FR" sz="1200" kern="1200" dirty="0" smtClean="0">
                <a:solidFill>
                  <a:schemeClr val="tx1"/>
                </a:solidFill>
                <a:latin typeface="+mn-lt"/>
                <a:ea typeface="+mn-ea"/>
                <a:cs typeface="+mn-cs"/>
              </a:rPr>
              <a:t>) </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	Raffinerie de Donges (Thomas </a:t>
            </a:r>
            <a:r>
              <a:rPr lang="fr-FR" sz="1200" kern="1200" dirty="0" err="1" smtClean="0">
                <a:solidFill>
                  <a:schemeClr val="tx1"/>
                </a:solidFill>
                <a:latin typeface="+mn-lt"/>
                <a:ea typeface="+mn-ea"/>
                <a:cs typeface="+mn-cs"/>
              </a:rPr>
              <a:t>Gautherot</a:t>
            </a:r>
            <a:r>
              <a:rPr lang="fr-FR" sz="1200" kern="1200" dirty="0" smtClean="0">
                <a:solidFill>
                  <a:schemeClr val="tx1"/>
                </a:solidFill>
                <a:latin typeface="+mn-lt"/>
                <a:ea typeface="+mn-ea"/>
                <a:cs typeface="+mn-cs"/>
              </a:rPr>
              <a:t>)</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GRP :	n’a pas souhaité faire réaliser de test pilote</a:t>
            </a: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Commentaire de Donges : satisfait de la dernière exigence de la REGLE car cette exigence permettra de convaincre/contraindre certains </a:t>
            </a:r>
            <a:r>
              <a:rPr lang="fr-FR" sz="1200" b="0" i="0" u="none" strike="noStrike" kern="1200" baseline="0" dirty="0" err="1" smtClean="0">
                <a:solidFill>
                  <a:schemeClr val="tx1"/>
                </a:solidFill>
                <a:effectLst/>
                <a:latin typeface="+mn-lt"/>
                <a:ea typeface="+mn-ea"/>
                <a:cs typeface="+mn-cs"/>
              </a:rPr>
              <a:t>metiers</a:t>
            </a:r>
            <a:r>
              <a:rPr lang="fr-FR" sz="1200" b="0" i="0" u="none" strike="noStrike" kern="1200" baseline="0" dirty="0" smtClean="0">
                <a:solidFill>
                  <a:schemeClr val="tx1"/>
                </a:solidFill>
                <a:effectLst/>
                <a:latin typeface="+mn-lt"/>
                <a:ea typeface="+mn-ea"/>
                <a:cs typeface="+mn-cs"/>
              </a:rPr>
              <a:t>/zones de la </a:t>
            </a:r>
            <a:r>
              <a:rPr lang="fr-FR" sz="1200" b="0" i="0" u="none" strike="noStrike" kern="1200" baseline="0" dirty="0" err="1" smtClean="0">
                <a:solidFill>
                  <a:schemeClr val="tx1"/>
                </a:solidFill>
                <a:effectLst/>
                <a:latin typeface="+mn-lt"/>
                <a:ea typeface="+mn-ea"/>
                <a:cs typeface="+mn-cs"/>
              </a:rPr>
              <a:t>raffineire</a:t>
            </a:r>
            <a:r>
              <a:rPr lang="fr-FR" sz="1200" b="0" i="0" u="none" strike="noStrike" kern="1200" baseline="0" dirty="0" smtClean="0">
                <a:solidFill>
                  <a:schemeClr val="tx1"/>
                </a:solidFill>
                <a:effectLst/>
                <a:latin typeface="+mn-lt"/>
                <a:ea typeface="+mn-ea"/>
                <a:cs typeface="+mn-cs"/>
              </a:rPr>
              <a:t> de faire plus</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Commentaire de TERP UK : sur communication si évènement médiatique niveau 3</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Commentaire de TEP était déjà intégré dans le projet de règle</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Aucune modification de la règle suite au feedback des pilotes</a:t>
            </a:r>
            <a:endParaRPr lang="fr-FR" sz="1200" b="0" i="0" u="none" strike="noStrike" kern="1200" dirty="0" smtClean="0">
              <a:solidFill>
                <a:schemeClr val="tx1"/>
              </a:solidFill>
              <a:effectLst/>
              <a:latin typeface="+mn-lt"/>
              <a:ea typeface="+mn-ea"/>
              <a:cs typeface="+mn-cs"/>
            </a:endParaRPr>
          </a:p>
          <a:p>
            <a:pPr>
              <a:spcBef>
                <a:spcPts val="0"/>
              </a:spcBef>
              <a:spcAft>
                <a:spcPts val="0"/>
              </a:spcAft>
            </a:pPr>
            <a:endParaRPr lang="en-US" b="1"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157948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fontAlgn="t">
              <a:spcBef>
                <a:spcPts val="0"/>
              </a:spcBef>
              <a:spcAft>
                <a:spcPts val="0"/>
              </a:spcAft>
            </a:pPr>
            <a:r>
              <a:rPr lang="en-US" sz="1200" b="1" i="0" u="none" strike="noStrike" kern="1200" dirty="0" err="1" smtClean="0">
                <a:solidFill>
                  <a:schemeClr val="tx1"/>
                </a:solidFill>
                <a:effectLst/>
                <a:latin typeface="+mn-lt"/>
                <a:ea typeface="+mn-ea"/>
                <a:cs typeface="+mn-cs"/>
              </a:rPr>
              <a:t>Détails</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règles</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existantes</a:t>
            </a:r>
            <a:endParaRPr lang="en-US" sz="1200" b="1" i="0" u="none" strike="noStrike" kern="1200" dirty="0" smtClean="0">
              <a:solidFill>
                <a:schemeClr val="tx1"/>
              </a:solidFill>
              <a:effectLst/>
              <a:latin typeface="+mn-lt"/>
              <a:ea typeface="+mn-ea"/>
              <a:cs typeface="+mn-cs"/>
            </a:endParaRPr>
          </a:p>
          <a:p>
            <a:pPr fontAlgn="t">
              <a:spcBef>
                <a:spcPts val="0"/>
              </a:spcBef>
              <a:spcAft>
                <a:spcPts val="0"/>
              </a:spcAft>
            </a:pPr>
            <a:r>
              <a:rPr lang="en-US" sz="1200" b="1" i="0" u="none" strike="noStrike" kern="1200" dirty="0" err="1" smtClean="0">
                <a:solidFill>
                  <a:schemeClr val="tx1"/>
                </a:solidFill>
                <a:effectLst/>
                <a:latin typeface="+mn-lt"/>
                <a:ea typeface="+mn-ea"/>
                <a:cs typeface="+mn-cs"/>
              </a:rPr>
              <a:t>Groupe</a:t>
            </a:r>
            <a:endParaRPr lang="fr-FR"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effectLst/>
                <a:latin typeface="+mn-lt"/>
                <a:ea typeface="+mn-ea"/>
                <a:cs typeface="+mn-cs"/>
              </a:rPr>
              <a:t>DIR-GR-SEC-002 - Traitement des accidents, presqu’accidents et anomalies </a:t>
            </a:r>
            <a:endParaRPr lang="fr-FR" sz="1200" b="0" i="0" u="none" strike="noStrike" kern="1200" dirty="0" smtClean="0">
              <a:solidFill>
                <a:schemeClr val="tx1"/>
              </a:solidFill>
              <a:effectLst/>
              <a:latin typeface="+mn-lt"/>
              <a:ea typeface="+mn-ea"/>
              <a:cs typeface="+mn-cs"/>
            </a:endParaRPr>
          </a:p>
          <a:p>
            <a:pPr fontAlgn="t">
              <a:spcBef>
                <a:spcPts val="0"/>
              </a:spcBef>
              <a:spcAft>
                <a:spcPts val="0"/>
              </a:spcAft>
            </a:pPr>
            <a:r>
              <a:rPr lang="fr-FR" sz="1200" b="0" i="0" u="none" strike="noStrike" kern="1200" baseline="0" dirty="0" smtClean="0">
                <a:solidFill>
                  <a:schemeClr val="tx1"/>
                </a:solidFill>
                <a:effectLst/>
                <a:latin typeface="+mn-lt"/>
                <a:ea typeface="+mn-ea"/>
                <a:cs typeface="+mn-cs"/>
              </a:rPr>
              <a:t>DIR-GR-SEC-017 - </a:t>
            </a:r>
            <a:r>
              <a:rPr lang="en-GB" sz="1200" b="0" i="0" u="none" strike="noStrike" kern="1200" baseline="0" dirty="0" smtClean="0">
                <a:solidFill>
                  <a:schemeClr val="tx1"/>
                </a:solidFill>
                <a:effectLst/>
                <a:latin typeface="+mn-lt"/>
                <a:ea typeface="+mn-ea"/>
                <a:cs typeface="+mn-cs"/>
              </a:rPr>
              <a:t>Retour </a:t>
            </a:r>
            <a:r>
              <a:rPr lang="en-GB" sz="1200" b="0" i="0" u="none" strike="noStrike" kern="1200" baseline="0" dirty="0" err="1" smtClean="0">
                <a:solidFill>
                  <a:schemeClr val="tx1"/>
                </a:solidFill>
                <a:effectLst/>
                <a:latin typeface="+mn-lt"/>
                <a:ea typeface="+mn-ea"/>
                <a:cs typeface="+mn-cs"/>
              </a:rPr>
              <a:t>d’expérience</a:t>
            </a:r>
            <a:r>
              <a:rPr lang="en-GB" sz="1200" b="0" i="0" u="none" strike="noStrike" kern="1200" baseline="0" dirty="0" smtClean="0">
                <a:solidFill>
                  <a:schemeClr val="tx1"/>
                </a:solidFill>
                <a:effectLst/>
                <a:latin typeface="+mn-lt"/>
                <a:ea typeface="+mn-ea"/>
                <a:cs typeface="+mn-cs"/>
              </a:rPr>
              <a:t> (REX)</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en-US" sz="1200" b="1" i="0" u="none" strike="noStrike" kern="1200" dirty="0" smtClean="0">
                <a:solidFill>
                  <a:schemeClr val="tx1"/>
                </a:solidFill>
                <a:effectLst/>
                <a:latin typeface="+mn-lt"/>
                <a:ea typeface="+mn-ea"/>
                <a:cs typeface="+mn-cs"/>
              </a:rPr>
              <a:t>E&amp;P</a:t>
            </a:r>
            <a:endParaRPr lang="fr-FR"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effectLst/>
                <a:latin typeface="+mn-lt"/>
                <a:ea typeface="+mn-ea"/>
                <a:cs typeface="+mn-cs"/>
              </a:rPr>
              <a:t>CR-EP-HSE-101 - </a:t>
            </a:r>
            <a:r>
              <a:rPr lang="fr-FR" sz="1200" b="0" i="0" u="none" strike="noStrike" kern="1200" dirty="0" smtClean="0">
                <a:solidFill>
                  <a:schemeClr val="tx1"/>
                </a:solidFill>
                <a:effectLst/>
                <a:latin typeface="+mn-lt"/>
                <a:ea typeface="+mn-ea"/>
                <a:cs typeface="+mn-cs"/>
              </a:rPr>
              <a:t>Investigation des accidents majeurs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CR-EP-HSE-102 - </a:t>
            </a:r>
            <a:r>
              <a:rPr lang="fr-FR" sz="1200" b="0" i="0" u="none" strike="noStrike" kern="1200" dirty="0" smtClean="0">
                <a:solidFill>
                  <a:schemeClr val="tx1"/>
                </a:solidFill>
                <a:effectLst/>
                <a:latin typeface="+mn-lt"/>
                <a:ea typeface="+mn-ea"/>
                <a:cs typeface="+mn-cs"/>
              </a:rPr>
              <a:t>Évènements HSE Définitions, déclaration et enregistrement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CR-EP-HSE-103 - </a:t>
            </a:r>
            <a:r>
              <a:rPr lang="fr-FR" sz="1200" b="0" i="0" u="none" strike="noStrike" kern="1200" dirty="0" smtClean="0">
                <a:solidFill>
                  <a:schemeClr val="tx1"/>
                </a:solidFill>
                <a:effectLst/>
                <a:latin typeface="+mn-lt"/>
                <a:ea typeface="+mn-ea"/>
                <a:cs typeface="+mn-cs"/>
              </a:rPr>
              <a:t>Commission d'enquête</a:t>
            </a:r>
          </a:p>
          <a:p>
            <a:pPr eaLnBrk="1" fontAlgn="auto" latinLnBrk="0" hangingPunct="1">
              <a:spcBef>
                <a:spcPts val="0"/>
              </a:spcBef>
              <a:spcAft>
                <a:spcPts val="0"/>
              </a:spcAft>
            </a:pPr>
            <a:r>
              <a:rPr lang="en-US" sz="1200" b="0" i="0" u="none" strike="noStrike" kern="1200" dirty="0" smtClean="0">
                <a:solidFill>
                  <a:schemeClr val="tx1"/>
                </a:solidFill>
                <a:effectLst/>
                <a:latin typeface="+mn-lt"/>
                <a:ea typeface="+mn-ea"/>
                <a:cs typeface="+mn-cs"/>
              </a:rPr>
              <a:t>CR-EP-HSE-121 - </a:t>
            </a:r>
            <a:r>
              <a:rPr lang="fr-FR" sz="1200" b="0" i="0" u="none" strike="noStrike" kern="1200" dirty="0" smtClean="0">
                <a:solidFill>
                  <a:schemeClr val="tx1"/>
                </a:solidFill>
                <a:effectLst/>
                <a:latin typeface="+mn-lt"/>
                <a:ea typeface="+mn-ea"/>
                <a:cs typeface="+mn-cs"/>
              </a:rPr>
              <a:t>Amélioration des performances HSE : indicateurs de performance clés et retour d'expérience</a:t>
            </a:r>
          </a:p>
          <a:p>
            <a:pPr eaLnBrk="1" fontAlgn="auto" latinLnBrk="0" hangingPunct="1">
              <a:spcBef>
                <a:spcPts val="0"/>
              </a:spcBef>
              <a:spcAft>
                <a:spcPts val="0"/>
              </a:spcAft>
            </a:pPr>
            <a:r>
              <a:rPr lang="en-GB" sz="1200" b="1" i="0" u="none" strike="noStrike" kern="1200" dirty="0" smtClean="0">
                <a:solidFill>
                  <a:schemeClr val="tx1"/>
                </a:solidFill>
                <a:effectLst/>
                <a:latin typeface="+mn-lt"/>
                <a:ea typeface="+mn-ea"/>
                <a:cs typeface="+mn-cs"/>
              </a:rPr>
              <a:t>M&amp;S</a:t>
            </a:r>
            <a:endParaRPr lang="fr-FR" sz="1200" b="0" i="0" u="none" strike="noStrike" kern="1200" dirty="0" smtClean="0">
              <a:solidFill>
                <a:schemeClr val="tx1"/>
              </a:solidFill>
              <a:effectLst/>
              <a:latin typeface="+mn-lt"/>
              <a:ea typeface="+mn-ea"/>
              <a:cs typeface="+mn-cs"/>
            </a:endParaRPr>
          </a:p>
          <a:p>
            <a:pPr fontAlgn="t">
              <a:spcBef>
                <a:spcPts val="0"/>
              </a:spcBef>
              <a:spcAft>
                <a:spcPts val="0"/>
              </a:spcAft>
            </a:pPr>
            <a:r>
              <a:rPr lang="en-GB" sz="1200" b="0" i="0" u="none" strike="noStrike" kern="1200" dirty="0" smtClean="0">
                <a:solidFill>
                  <a:schemeClr val="tx1"/>
                </a:solidFill>
                <a:effectLst/>
                <a:latin typeface="+mn-lt"/>
                <a:ea typeface="+mn-ea"/>
                <a:cs typeface="+mn-cs"/>
              </a:rPr>
              <a:t>CR-MS-HSEQ-131 -</a:t>
            </a:r>
            <a:r>
              <a:rPr lang="en-GB" sz="1200" b="0" i="0" u="none" strike="noStrike" kern="1200" baseline="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Analyse des événements REX et des </a:t>
            </a:r>
            <a:r>
              <a:rPr lang="fr-FR" sz="1200" b="0" i="0" u="none" strike="noStrike" kern="1200" baseline="0" dirty="0" err="1" smtClean="0">
                <a:solidFill>
                  <a:schemeClr val="tx1"/>
                </a:solidFill>
                <a:effectLst/>
                <a:latin typeface="+mn-lt"/>
                <a:ea typeface="+mn-ea"/>
                <a:cs typeface="+mn-cs"/>
              </a:rPr>
              <a:t>reportings</a:t>
            </a:r>
            <a:r>
              <a:rPr lang="fr-FR" sz="1200" b="0" i="0" u="none" strike="noStrike" kern="1200" baseline="0" dirty="0" smtClean="0">
                <a:solidFill>
                  <a:schemeClr val="tx1"/>
                </a:solidFill>
                <a:effectLst/>
                <a:latin typeface="+mn-lt"/>
                <a:ea typeface="+mn-ea"/>
                <a:cs typeface="+mn-cs"/>
              </a:rPr>
              <a:t> HSE</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en-US" sz="1200" b="1" i="0" u="none" strike="noStrike" kern="1200" dirty="0" smtClean="0">
                <a:solidFill>
                  <a:schemeClr val="tx1"/>
                </a:solidFill>
                <a:effectLst/>
                <a:latin typeface="+mn-lt"/>
                <a:ea typeface="+mn-ea"/>
                <a:cs typeface="+mn-cs"/>
              </a:rPr>
              <a:t>R&amp;C</a:t>
            </a:r>
            <a:endParaRPr lang="fr-FR"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CR-RC-HSE-001 - </a:t>
            </a:r>
            <a:r>
              <a:rPr lang="fr-FR" sz="1200" b="0" i="0" u="none" strike="noStrike" kern="1200" dirty="0" smtClean="0">
                <a:solidFill>
                  <a:schemeClr val="tx1"/>
                </a:solidFill>
                <a:effectLst/>
                <a:latin typeface="+mn-lt"/>
                <a:ea typeface="+mn-ea"/>
                <a:cs typeface="+mn-cs"/>
              </a:rPr>
              <a:t>Information et Gestion de Crise</a:t>
            </a:r>
          </a:p>
          <a:p>
            <a:pPr eaLnBrk="1" fontAlgn="auto" latinLnBrk="0" hangingPunct="1">
              <a:spcBef>
                <a:spcPts val="0"/>
              </a:spcBef>
              <a:spcAft>
                <a:spcPts val="0"/>
              </a:spcAft>
            </a:pPr>
            <a:r>
              <a:rPr lang="en-US" sz="1200" b="0" i="0" u="none" strike="noStrike" kern="1200" dirty="0" smtClean="0">
                <a:solidFill>
                  <a:schemeClr val="tx1"/>
                </a:solidFill>
                <a:effectLst/>
                <a:latin typeface="+mn-lt"/>
                <a:ea typeface="+mn-ea"/>
                <a:cs typeface="+mn-cs"/>
              </a:rPr>
              <a:t>CR-RC-HSE-108 - Retour </a:t>
            </a:r>
            <a:r>
              <a:rPr lang="fr-FR" sz="1200" b="0" i="0" u="none" strike="noStrike" kern="1200" dirty="0" smtClean="0">
                <a:solidFill>
                  <a:schemeClr val="tx1"/>
                </a:solidFill>
                <a:effectLst/>
                <a:latin typeface="+mn-lt"/>
                <a:ea typeface="+mn-ea"/>
                <a:cs typeface="+mn-cs"/>
              </a:rPr>
              <a:t>d’expérience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smtClean="0">
                <a:solidFill>
                  <a:schemeClr val="tx1"/>
                </a:solidFill>
                <a:effectLst/>
                <a:latin typeface="+mn-lt"/>
                <a:ea typeface="+mn-ea"/>
                <a:cs typeface="+mn-cs"/>
              </a:rPr>
              <a:t>CR-RC-HSE-132 - Traitement des incidents et accidents</a:t>
            </a:r>
          </a:p>
          <a:p>
            <a:pPr eaLnBrk="1" fontAlgn="auto" latinLnBrk="0" hangingPunct="1">
              <a:spcBef>
                <a:spcPts val="0"/>
              </a:spcBef>
              <a:spcAft>
                <a:spcPts val="0"/>
              </a:spcAft>
            </a:pPr>
            <a:r>
              <a:rPr lang="en-US" sz="1200" b="1" i="0" u="none" strike="noStrike" kern="1200" dirty="0" smtClean="0">
                <a:solidFill>
                  <a:schemeClr val="tx1"/>
                </a:solidFill>
                <a:effectLst/>
                <a:latin typeface="+mn-lt"/>
                <a:ea typeface="+mn-ea"/>
                <a:cs typeface="+mn-cs"/>
              </a:rPr>
              <a:t>GRP</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dirty="0" smtClean="0">
                <a:solidFill>
                  <a:schemeClr val="tx1"/>
                </a:solidFill>
                <a:effectLst/>
                <a:latin typeface="+mn-lt"/>
                <a:ea typeface="+mn-ea"/>
                <a:cs typeface="+mn-cs"/>
              </a:rPr>
              <a:t>CR-GP-HSE-100 - Traitement des évènements REX et des </a:t>
            </a:r>
            <a:r>
              <a:rPr lang="fr-FR" sz="1200" b="0" i="0" u="none" strike="noStrike" kern="1200" dirty="0" err="1" smtClean="0">
                <a:solidFill>
                  <a:schemeClr val="tx1"/>
                </a:solidFill>
                <a:effectLst/>
                <a:latin typeface="+mn-lt"/>
                <a:ea typeface="+mn-ea"/>
                <a:cs typeface="+mn-cs"/>
              </a:rPr>
              <a:t>reportings</a:t>
            </a:r>
            <a:r>
              <a:rPr lang="fr-FR" sz="1200" b="0" i="0" u="none" strike="noStrike" kern="1200" dirty="0" smtClean="0">
                <a:solidFill>
                  <a:schemeClr val="tx1"/>
                </a:solidFill>
                <a:effectLst/>
                <a:latin typeface="+mn-lt"/>
                <a:ea typeface="+mn-ea"/>
                <a:cs typeface="+mn-cs"/>
              </a:rPr>
              <a:t> HSE</a:t>
            </a:r>
          </a:p>
          <a:p>
            <a:pPr>
              <a:spcBef>
                <a:spcPts val="0"/>
              </a:spcBef>
              <a:spcAft>
                <a:spcPts val="0"/>
              </a:spcAft>
            </a:pPr>
            <a:r>
              <a:rPr lang="en-US" b="1" dirty="0" err="1" smtClean="0"/>
              <a:t>P</a:t>
            </a:r>
            <a:r>
              <a:rPr lang="en-US" b="1" baseline="0" dirty="0" err="1" smtClean="0"/>
              <a:t>ilotes</a:t>
            </a:r>
            <a:endParaRPr lang="en-US" b="1" baseline="0" dirty="0" smtClean="0"/>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EP :	TEP UK (Steve Rose) </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	TEP Qatar (Christophe </a:t>
            </a:r>
            <a:r>
              <a:rPr lang="fr-FR" sz="1200" kern="1200" dirty="0" err="1" smtClean="0">
                <a:solidFill>
                  <a:schemeClr val="tx1"/>
                </a:solidFill>
                <a:latin typeface="+mn-lt"/>
                <a:ea typeface="+mn-ea"/>
                <a:cs typeface="+mn-cs"/>
              </a:rPr>
              <a:t>Dubau</a:t>
            </a:r>
            <a:r>
              <a:rPr lang="fr-FR" sz="1200" kern="1200" dirty="0" smtClean="0">
                <a:solidFill>
                  <a:schemeClr val="tx1"/>
                </a:solidFill>
                <a:latin typeface="+mn-lt"/>
                <a:ea typeface="+mn-ea"/>
                <a:cs typeface="+mn-cs"/>
              </a:rPr>
              <a:t>)</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M&amp;S :	</a:t>
            </a:r>
            <a:r>
              <a:rPr lang="fr-FR" sz="1200" kern="1200" dirty="0" err="1" smtClean="0">
                <a:solidFill>
                  <a:schemeClr val="tx1"/>
                </a:solidFill>
                <a:latin typeface="+mn-lt"/>
                <a:ea typeface="+mn-ea"/>
                <a:cs typeface="+mn-cs"/>
              </a:rPr>
              <a:t>TMFrance</a:t>
            </a:r>
            <a:r>
              <a:rPr lang="fr-FR" sz="1200" kern="1200" dirty="0" smtClean="0">
                <a:solidFill>
                  <a:schemeClr val="tx1"/>
                </a:solidFill>
                <a:latin typeface="+mn-lt"/>
                <a:ea typeface="+mn-ea"/>
                <a:cs typeface="+mn-cs"/>
              </a:rPr>
              <a:t> (Jean-Philippe Cabot) </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TMCôte</a:t>
            </a:r>
            <a:r>
              <a:rPr lang="fr-FR" sz="1200" kern="1200" dirty="0" smtClean="0">
                <a:solidFill>
                  <a:schemeClr val="tx1"/>
                </a:solidFill>
                <a:latin typeface="+mn-lt"/>
                <a:ea typeface="+mn-ea"/>
                <a:cs typeface="+mn-cs"/>
              </a:rPr>
              <a:t> d’Ivoire (Eugène </a:t>
            </a:r>
            <a:r>
              <a:rPr lang="fr-FR" sz="1200" kern="1200" dirty="0" err="1" smtClean="0">
                <a:solidFill>
                  <a:schemeClr val="tx1"/>
                </a:solidFill>
                <a:latin typeface="+mn-lt"/>
                <a:ea typeface="+mn-ea"/>
                <a:cs typeface="+mn-cs"/>
              </a:rPr>
              <a:t>Krah</a:t>
            </a:r>
            <a:r>
              <a:rPr lang="fr-FR" sz="1200" kern="1200" dirty="0" smtClean="0">
                <a:solidFill>
                  <a:schemeClr val="tx1"/>
                </a:solidFill>
                <a:latin typeface="+mn-lt"/>
                <a:ea typeface="+mn-ea"/>
                <a:cs typeface="+mn-cs"/>
              </a:rPr>
              <a:t> avec 8 autres collègues)</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RC :	Raffinerie d’Anvers (Joris </a:t>
            </a:r>
            <a:r>
              <a:rPr lang="fr-FR" sz="1200" kern="1200" dirty="0" err="1" smtClean="0">
                <a:solidFill>
                  <a:schemeClr val="tx1"/>
                </a:solidFill>
                <a:latin typeface="+mn-lt"/>
                <a:ea typeface="+mn-ea"/>
                <a:cs typeface="+mn-cs"/>
              </a:rPr>
              <a:t>Plasmans</a:t>
            </a:r>
            <a:r>
              <a:rPr lang="fr-FR" sz="1200" kern="1200" dirty="0" smtClean="0">
                <a:solidFill>
                  <a:schemeClr val="tx1"/>
                </a:solidFill>
                <a:latin typeface="+mn-lt"/>
                <a:ea typeface="+mn-ea"/>
                <a:cs typeface="+mn-cs"/>
              </a:rPr>
              <a:t>) </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	Raffinerie de Donges (Thomas </a:t>
            </a:r>
            <a:r>
              <a:rPr lang="fr-FR" sz="1200" kern="1200" dirty="0" err="1" smtClean="0">
                <a:solidFill>
                  <a:schemeClr val="tx1"/>
                </a:solidFill>
                <a:latin typeface="+mn-lt"/>
                <a:ea typeface="+mn-ea"/>
                <a:cs typeface="+mn-cs"/>
              </a:rPr>
              <a:t>Gautherot</a:t>
            </a:r>
            <a:r>
              <a:rPr lang="fr-FR" sz="1200" kern="1200" dirty="0" smtClean="0">
                <a:solidFill>
                  <a:schemeClr val="tx1"/>
                </a:solidFill>
                <a:latin typeface="+mn-lt"/>
                <a:ea typeface="+mn-ea"/>
                <a:cs typeface="+mn-cs"/>
              </a:rPr>
              <a:t>)</a:t>
            </a:r>
          </a:p>
          <a:p>
            <a:pPr>
              <a:lnSpc>
                <a:spcPct val="114000"/>
              </a:lnSpc>
              <a:spcBef>
                <a:spcPts val="0"/>
              </a:spcBef>
              <a:spcAft>
                <a:spcPts val="0"/>
              </a:spcAft>
              <a:tabLst>
                <a:tab pos="622300" algn="l"/>
              </a:tabLst>
            </a:pPr>
            <a:r>
              <a:rPr lang="fr-FR" sz="1200" kern="1200" dirty="0" smtClean="0">
                <a:solidFill>
                  <a:schemeClr val="tx1"/>
                </a:solidFill>
                <a:latin typeface="+mn-lt"/>
                <a:ea typeface="+mn-ea"/>
                <a:cs typeface="+mn-cs"/>
              </a:rPr>
              <a:t>GRP :	n’a pas souhaité faire réaliser de test pilote</a:t>
            </a: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Commentaire de Donges : satisfait de la dernière exigence de la REGLE car cette exigence permettra de convaincre/contraindre certains </a:t>
            </a:r>
            <a:r>
              <a:rPr lang="fr-FR" sz="1200" b="0" i="0" u="none" strike="noStrike" kern="1200" baseline="0" dirty="0" err="1" smtClean="0">
                <a:solidFill>
                  <a:schemeClr val="tx1"/>
                </a:solidFill>
                <a:effectLst/>
                <a:latin typeface="+mn-lt"/>
                <a:ea typeface="+mn-ea"/>
                <a:cs typeface="+mn-cs"/>
              </a:rPr>
              <a:t>metiers</a:t>
            </a:r>
            <a:r>
              <a:rPr lang="fr-FR" sz="1200" b="0" i="0" u="none" strike="noStrike" kern="1200" baseline="0" dirty="0" smtClean="0">
                <a:solidFill>
                  <a:schemeClr val="tx1"/>
                </a:solidFill>
                <a:effectLst/>
                <a:latin typeface="+mn-lt"/>
                <a:ea typeface="+mn-ea"/>
                <a:cs typeface="+mn-cs"/>
              </a:rPr>
              <a:t>/zones de la </a:t>
            </a:r>
            <a:r>
              <a:rPr lang="fr-FR" sz="1200" b="0" i="0" u="none" strike="noStrike" kern="1200" baseline="0" dirty="0" err="1" smtClean="0">
                <a:solidFill>
                  <a:schemeClr val="tx1"/>
                </a:solidFill>
                <a:effectLst/>
                <a:latin typeface="+mn-lt"/>
                <a:ea typeface="+mn-ea"/>
                <a:cs typeface="+mn-cs"/>
              </a:rPr>
              <a:t>raffineire</a:t>
            </a:r>
            <a:r>
              <a:rPr lang="fr-FR" sz="1200" b="0" i="0" u="none" strike="noStrike" kern="1200" baseline="0" dirty="0" smtClean="0">
                <a:solidFill>
                  <a:schemeClr val="tx1"/>
                </a:solidFill>
                <a:effectLst/>
                <a:latin typeface="+mn-lt"/>
                <a:ea typeface="+mn-ea"/>
                <a:cs typeface="+mn-cs"/>
              </a:rPr>
              <a:t> de faire plus</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Commentaire de TERP UK : sur communication si évènement médiatique niveau 3</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Commentaire de TEP était déjà intégré dans le projet de règle</a:t>
            </a:r>
            <a:endParaRPr lang="fr-FR" sz="1200" b="0" i="0" u="none" strike="noStrike" kern="1200" dirty="0" smtClean="0">
              <a:solidFill>
                <a:schemeClr val="tx1"/>
              </a:solidFill>
              <a:effectLst/>
              <a:latin typeface="+mn-lt"/>
              <a:ea typeface="+mn-ea"/>
              <a:cs typeface="+mn-cs"/>
            </a:endParaRPr>
          </a:p>
          <a:p>
            <a:pPr eaLnBrk="1" fontAlgn="auto" latinLnBrk="0" hangingPunct="1">
              <a:spcBef>
                <a:spcPts val="0"/>
              </a:spcBef>
              <a:spcAft>
                <a:spcPts val="0"/>
              </a:spcAft>
            </a:pPr>
            <a:r>
              <a:rPr lang="fr-FR" sz="1200" b="0" i="0" u="none" strike="noStrike" kern="1200" baseline="0" dirty="0" smtClean="0">
                <a:solidFill>
                  <a:schemeClr val="tx1"/>
                </a:solidFill>
                <a:effectLst/>
                <a:latin typeface="+mn-lt"/>
                <a:ea typeface="+mn-ea"/>
                <a:cs typeface="+mn-cs"/>
              </a:rPr>
              <a:t>Aucune modification de la règle suite au feedback des pilotes</a:t>
            </a:r>
            <a:endParaRPr lang="fr-FR" sz="1200" b="0" i="0" u="none" strike="noStrike" kern="1200" dirty="0" smtClean="0">
              <a:solidFill>
                <a:schemeClr val="tx1"/>
              </a:solidFill>
              <a:effectLst/>
              <a:latin typeface="+mn-lt"/>
              <a:ea typeface="+mn-ea"/>
              <a:cs typeface="+mn-cs"/>
            </a:endParaRPr>
          </a:p>
          <a:p>
            <a:pPr>
              <a:spcBef>
                <a:spcPts val="0"/>
              </a:spcBef>
              <a:spcAft>
                <a:spcPts val="0"/>
              </a:spcAft>
            </a:pPr>
            <a:endParaRPr lang="en-US" b="1"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43343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4</a:t>
            </a:fld>
            <a:endParaRPr lang="en-US"/>
          </a:p>
        </p:txBody>
      </p:sp>
    </p:spTree>
    <p:extLst>
      <p:ext uri="{BB962C8B-B14F-4D97-AF65-F5344CB8AC3E}">
        <p14:creationId xmlns:p14="http://schemas.microsoft.com/office/powerpoint/2010/main" val="40314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5</a:t>
            </a:fld>
            <a:endParaRPr lang="en-US"/>
          </a:p>
        </p:txBody>
      </p:sp>
    </p:spTree>
    <p:extLst>
      <p:ext uri="{BB962C8B-B14F-4D97-AF65-F5344CB8AC3E}">
        <p14:creationId xmlns:p14="http://schemas.microsoft.com/office/powerpoint/2010/main" val="933951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image" Target="../media/image7.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GAP ANALYSIS: R&amp;C</a:t>
            </a:r>
            <a:endParaRPr lang="en-US" dirty="0"/>
          </a:p>
        </p:txBody>
      </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1"/>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R&amp;C</a:t>
              </a:r>
              <a:endParaRPr lang="en-US" sz="1000" baseline="0" dirty="0">
                <a:latin typeface="+mn-lt"/>
                <a:ea typeface="+mn-ea"/>
              </a:endParaRPr>
            </a:p>
          </p:txBody>
        </p:sp>
      </p:gr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GAP ANALYSIS: GRP</a:t>
            </a:r>
            <a:endParaRPr lang="en-US" dirty="0"/>
          </a:p>
        </p:txBody>
      </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GRP</a:t>
              </a:r>
              <a:endParaRPr lang="en-US" sz="1000" baseline="0" dirty="0">
                <a:latin typeface="+mn-lt"/>
                <a:ea typeface="+mn-ea"/>
              </a:endParaRPr>
            </a:p>
          </p:txBody>
        </p:sp>
      </p:gr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IMPLEMENTATION</a:t>
            </a:r>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1_">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6350" y="-3175"/>
            <a:ext cx="12204700"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nchor="ctr"/>
          <a:lstStyle>
            <a:lvl1pPr marL="342900" indent="-342900" algn="ctr">
              <a:buFont typeface="Wingdings" pitchFamily="2" charset="2"/>
              <a:buNone/>
              <a:defRPr sz="5400" b="0" baseline="0">
                <a:latin typeface="+mj-lt"/>
              </a:defRPr>
            </a:lvl1pPr>
            <a:lvl2pPr>
              <a:buFont typeface="Wingdings" pitchFamily="2" charset="2"/>
              <a:buChar char="q"/>
              <a:defRPr sz="1600"/>
            </a:lvl2pPr>
          </a:lstStyle>
          <a:p>
            <a:pPr lvl="0"/>
            <a:r>
              <a:rPr lang="fr-FR" dirty="0" smtClean="0"/>
              <a:t>BACK UP SLIDES</a:t>
            </a:r>
          </a:p>
          <a:p>
            <a:pPr lvl="0"/>
            <a:endParaRPr lang="fr-FR" dirty="0" smtClean="0"/>
          </a:p>
          <a:p>
            <a:pPr lvl="1"/>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Group</a:t>
              </a:r>
              <a:endParaRPr lang="en-US" sz="1000" baseline="0" dirty="0">
                <a:latin typeface="+mn-lt"/>
                <a:ea typeface="+mn-ea"/>
              </a:endParaRP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E&amp;P</a:t>
              </a:r>
              <a:endParaRPr lang="en-US" sz="1000" baseline="0" dirty="0">
                <a:latin typeface="+mn-lt"/>
                <a:ea typeface="+mn-ea"/>
              </a:endParaRP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M&amp;S</a:t>
              </a:r>
              <a:endParaRPr lang="en-US" sz="1000" baseline="0" dirty="0">
                <a:latin typeface="+mn-lt"/>
                <a:ea typeface="+mn-ea"/>
              </a:endParaRP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R&amp;C</a:t>
              </a:r>
              <a:endParaRPr lang="en-US" sz="1000" baseline="0" dirty="0">
                <a:latin typeface="+mn-lt"/>
                <a:ea typeface="+mn-ea"/>
              </a:endParaRP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GRP</a:t>
              </a:r>
              <a:endParaRPr lang="en-US" sz="1000" baseline="0" dirty="0">
                <a:latin typeface="+mn-lt"/>
                <a:ea typeface="+mn-ea"/>
              </a:endParaRPr>
            </a:p>
          </p:txBody>
        </p:sp>
      </p:gr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SYNTHESIS OF CHANGES</a:t>
            </a:r>
            <a:endParaRPr lang="en-US" dirty="0"/>
          </a:p>
        </p:txBody>
      </p:sp>
      <p:grpSp>
        <p:nvGrpSpPr>
          <p:cNvPr id="14"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Group</a:t>
              </a:r>
              <a:endParaRPr lang="en-US" sz="1000" baseline="0" dirty="0">
                <a:latin typeface="+mn-lt"/>
                <a:ea typeface="+mn-ea"/>
              </a:endParaRPr>
            </a:p>
          </p:txBody>
        </p:sp>
      </p:grpSp>
      <p:grpSp>
        <p:nvGrpSpPr>
          <p:cNvPr id="17"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E&amp;P</a:t>
              </a:r>
              <a:endParaRPr lang="en-US" sz="1000" baseline="0" dirty="0">
                <a:latin typeface="+mn-lt"/>
                <a:ea typeface="+mn-ea"/>
              </a:endParaRPr>
            </a:p>
          </p:txBody>
        </p:sp>
      </p:grpSp>
      <p:grpSp>
        <p:nvGrpSpPr>
          <p:cNvPr id="21"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M&amp;S</a:t>
              </a:r>
              <a:endParaRPr lang="en-US" sz="1000" baseline="0" dirty="0">
                <a:latin typeface="+mn-lt"/>
                <a:ea typeface="+mn-ea"/>
              </a:endParaRPr>
            </a:p>
          </p:txBody>
        </p:sp>
      </p:grpSp>
      <p:grpSp>
        <p:nvGrpSpPr>
          <p:cNvPr id="25"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R&amp;C</a:t>
              </a:r>
              <a:endParaRPr lang="en-US" sz="1000" baseline="0" dirty="0">
                <a:latin typeface="+mn-lt"/>
                <a:ea typeface="+mn-ea"/>
              </a:endParaRPr>
            </a:p>
          </p:txBody>
        </p:sp>
      </p:grpSp>
      <p:grpSp>
        <p:nvGrpSpPr>
          <p:cNvPr id="32"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GRP</a:t>
              </a:r>
              <a:endParaRPr lang="en-US" sz="1000" baseline="0" dirty="0">
                <a:latin typeface="+mn-lt"/>
                <a:ea typeface="+mn-ea"/>
              </a:endParaRPr>
            </a:p>
          </p:txBody>
        </p:sp>
      </p:gr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REQUIREMENTS REMOVED IN NEW RULE</a:t>
            </a:r>
            <a:endParaRPr lang="en-US" dirty="0"/>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GAP ANALYSIS: GROUP</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1"/>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Group</a:t>
              </a:r>
              <a:endParaRPr lang="en-US" sz="1000" baseline="0" dirty="0">
                <a:latin typeface="+mn-lt"/>
                <a:ea typeface="+mn-ea"/>
              </a:endParaRPr>
            </a:p>
          </p:txBody>
        </p:sp>
      </p:gr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GAP ANALYSIS: E&amp;P</a:t>
            </a:r>
            <a:endParaRPr lang="en-US" dirty="0"/>
          </a:p>
        </p:txBody>
      </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1"/>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E&amp;P</a:t>
              </a:r>
              <a:endParaRPr lang="en-US" sz="1000" baseline="0" dirty="0">
                <a:latin typeface="+mn-lt"/>
                <a:ea typeface="+mn-ea"/>
              </a:endParaRPr>
            </a:p>
          </p:txBody>
        </p:sp>
      </p:gr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GAP ANALYSIS: M&amp;S</a:t>
            </a:r>
            <a:endParaRPr lang="en-US" dirty="0"/>
          </a:p>
        </p:txBody>
      </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1"/>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M&amp;S</a:t>
              </a:r>
              <a:endParaRPr lang="en-US" sz="1000" baseline="0" dirty="0">
                <a:latin typeface="+mn-lt"/>
                <a:ea typeface="+mn-ea"/>
              </a:endParaRPr>
            </a:p>
          </p:txBody>
        </p:sp>
      </p:gr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94" r:id="rId2"/>
    <p:sldLayoutId id="2147483673" r:id="rId3"/>
    <p:sldLayoutId id="2147483667" r:id="rId4"/>
    <p:sldLayoutId id="2147483683" r:id="rId5"/>
    <p:sldLayoutId id="2147483684" r:id="rId6"/>
    <p:sldLayoutId id="2147483685" r:id="rId7"/>
    <p:sldLayoutId id="2147483686" r:id="rId8"/>
    <p:sldLayoutId id="2147483687" r:id="rId9"/>
    <p:sldLayoutId id="2147483688" r:id="rId10"/>
    <p:sldLayoutId id="2147483689" r:id="rId11"/>
    <p:sldLayoutId id="2147483693" r:id="rId12"/>
    <p:sldLayoutId id="2147483690" r:id="rId13"/>
    <p:sldLayoutId id="2147483692" r:id="rId14"/>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CR-GR-HSE-902</a:t>
            </a:r>
            <a:r>
              <a:rPr lang="en-US" dirty="0" smtClean="0"/>
              <a:t> </a:t>
            </a:r>
            <a:r>
              <a:rPr lang="fr-FR" dirty="0" smtClean="0"/>
              <a:t>HSE Self-</a:t>
            </a:r>
            <a:r>
              <a:rPr lang="fr-FR" dirty="0" err="1" smtClean="0"/>
              <a:t>Assessments</a:t>
            </a:r>
            <a:r>
              <a:rPr lang="fr-FR" dirty="0" smtClean="0"/>
              <a:t> and HSE Audits</a:t>
            </a:r>
            <a:endParaRPr lang="en-US" dirty="0"/>
          </a:p>
        </p:txBody>
      </p:sp>
      <p:sp>
        <p:nvSpPr>
          <p:cNvPr id="3" name="Espace réservé du texte 2"/>
          <p:cNvSpPr>
            <a:spLocks noGrp="1"/>
          </p:cNvSpPr>
          <p:nvPr>
            <p:ph type="body" sz="quarter" idx="10"/>
          </p:nvPr>
        </p:nvSpPr>
        <p:spPr/>
        <p:txBody>
          <a:bodyPr/>
          <a:lstStyle/>
          <a:p>
            <a:r>
              <a:rPr lang="en-GB" dirty="0"/>
              <a:t>This rule defines the requirements for HSE self-assessments, the preparation, execution, validation and monitoring of HSE audits.</a:t>
            </a:r>
            <a:endParaRPr lang="en-US" dirty="0"/>
          </a:p>
          <a:p>
            <a:r>
              <a:rPr lang="en-GB" dirty="0"/>
              <a:t>This rule does not cover other audits that may include an HSE component (e.g. operated by others), in which the Group HSE’s audit division participates but is not in charge of the process. These audits are not addressed within this rule.</a:t>
            </a:r>
            <a:endParaRPr lang="en-US" dirty="0"/>
          </a:p>
          <a:p>
            <a:endParaRPr lang="fr-FR" dirty="0" smtClean="0"/>
          </a:p>
          <a:p>
            <a:endParaRPr lang="fr-FR" dirty="0"/>
          </a:p>
          <a:p>
            <a:endParaRPr lang="fr-FR" dirty="0"/>
          </a:p>
          <a:p>
            <a:endParaRPr lang="fr-FR"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88959" y="692696"/>
            <a:ext cx="6079049" cy="5472608"/>
          </a:xfrm>
        </p:spPr>
        <p:txBody>
          <a:bodyPr/>
          <a:lstStyle/>
          <a:p>
            <a:pPr marL="266700" indent="-266700">
              <a:lnSpc>
                <a:spcPct val="100000"/>
              </a:lnSpc>
              <a:spcBef>
                <a:spcPts val="200"/>
              </a:spcBef>
              <a:spcAft>
                <a:spcPts val="300"/>
              </a:spcAft>
            </a:pPr>
            <a:r>
              <a:rPr lang="fr-FR" sz="1400" dirty="0" smtClean="0">
                <a:latin typeface="+mn-lt"/>
              </a:rPr>
              <a:t>Replaces the following </a:t>
            </a:r>
            <a:r>
              <a:rPr lang="fr-FR" sz="1400" dirty="0" err="1" smtClean="0">
                <a:latin typeface="+mn-lt"/>
              </a:rPr>
              <a:t>existing</a:t>
            </a:r>
            <a:r>
              <a:rPr lang="fr-FR" sz="1400" dirty="0" smtClean="0">
                <a:latin typeface="+mn-lt"/>
              </a:rPr>
              <a:t> Group and branches rules:</a:t>
            </a:r>
            <a:endParaRPr lang="fr-FR" sz="1400" dirty="0">
              <a:latin typeface="+mn-lt"/>
            </a:endParaRPr>
          </a:p>
          <a:p>
            <a:pPr marL="536575" lvl="1" indent="-268288">
              <a:lnSpc>
                <a:spcPct val="100000"/>
              </a:lnSpc>
              <a:spcBef>
                <a:spcPts val="200"/>
              </a:spcBef>
              <a:spcAft>
                <a:spcPts val="300"/>
              </a:spcAft>
              <a:tabLst>
                <a:tab pos="1255713" algn="l"/>
              </a:tabLst>
            </a:pPr>
            <a:r>
              <a:rPr lang="fr-FR" sz="1400" dirty="0" smtClean="0">
                <a:latin typeface="+mn-lt"/>
              </a:rPr>
              <a:t>Groupe	DIR-GR-SEC-011 (composante Audit)</a:t>
            </a:r>
            <a:endParaRPr lang="en-US" sz="1400" dirty="0" smtClean="0">
              <a:latin typeface="+mn-lt"/>
            </a:endParaRPr>
          </a:p>
          <a:p>
            <a:pPr marL="536575" lvl="1" indent="-268288">
              <a:lnSpc>
                <a:spcPct val="100000"/>
              </a:lnSpc>
              <a:spcBef>
                <a:spcPts val="200"/>
              </a:spcBef>
              <a:spcAft>
                <a:spcPts val="300"/>
              </a:spcAft>
              <a:tabLst>
                <a:tab pos="1255713" algn="l"/>
              </a:tabLst>
            </a:pPr>
            <a:r>
              <a:rPr lang="fr-FR" sz="1400" dirty="0" smtClean="0">
                <a:latin typeface="+mn-lt"/>
              </a:rPr>
              <a:t>E&amp;P	</a:t>
            </a:r>
            <a:r>
              <a:rPr lang="en-GB" sz="1400" dirty="0" smtClean="0">
                <a:latin typeface="+mn-lt"/>
              </a:rPr>
              <a:t>CR-EP-HSE-112</a:t>
            </a:r>
            <a:endParaRPr lang="en-US" sz="1400" dirty="0" smtClean="0">
              <a:latin typeface="+mn-lt"/>
            </a:endParaRPr>
          </a:p>
          <a:p>
            <a:pPr marL="536575" lvl="1" indent="-268288">
              <a:lnSpc>
                <a:spcPct val="100000"/>
              </a:lnSpc>
              <a:spcBef>
                <a:spcPts val="200"/>
              </a:spcBef>
              <a:spcAft>
                <a:spcPts val="300"/>
              </a:spcAft>
              <a:tabLst>
                <a:tab pos="1255713" algn="l"/>
              </a:tabLst>
            </a:pPr>
            <a:r>
              <a:rPr lang="en-US" sz="1400" dirty="0" smtClean="0">
                <a:latin typeface="+mn-lt"/>
              </a:rPr>
              <a:t>R&amp;C	CR-RC-HSE-120</a:t>
            </a:r>
          </a:p>
          <a:p>
            <a:pPr marL="536575" lvl="1" indent="-268288">
              <a:lnSpc>
                <a:spcPct val="100000"/>
              </a:lnSpc>
              <a:spcBef>
                <a:spcPts val="200"/>
              </a:spcBef>
              <a:spcAft>
                <a:spcPts val="300"/>
              </a:spcAft>
              <a:tabLst>
                <a:tab pos="1255713" algn="l"/>
              </a:tabLst>
            </a:pPr>
            <a:r>
              <a:rPr lang="en-US" sz="1400" dirty="0" smtClean="0">
                <a:latin typeface="+mn-lt"/>
              </a:rPr>
              <a:t>M&amp;S	</a:t>
            </a:r>
            <a:r>
              <a:rPr lang="en-GB" sz="1400" dirty="0" smtClean="0">
                <a:latin typeface="+mn-lt"/>
              </a:rPr>
              <a:t>CR-MS-HSEQ-112 et CR-MS-HSEQ-141</a:t>
            </a:r>
          </a:p>
          <a:p>
            <a:pPr marL="536575" lvl="1" indent="-268288">
              <a:lnSpc>
                <a:spcPct val="100000"/>
              </a:lnSpc>
              <a:spcBef>
                <a:spcPts val="200"/>
              </a:spcBef>
              <a:spcAft>
                <a:spcPts val="300"/>
              </a:spcAft>
              <a:tabLst>
                <a:tab pos="1255713" algn="l"/>
              </a:tabLst>
            </a:pPr>
            <a:r>
              <a:rPr lang="en-GB" sz="1400" dirty="0" smtClean="0">
                <a:latin typeface="+mn-lt"/>
              </a:rPr>
              <a:t>GRP	N/A</a:t>
            </a:r>
          </a:p>
          <a:p>
            <a:pPr marL="268287" lvl="1">
              <a:lnSpc>
                <a:spcPct val="100000"/>
              </a:lnSpc>
              <a:spcBef>
                <a:spcPts val="200"/>
              </a:spcBef>
              <a:spcAft>
                <a:spcPts val="200"/>
              </a:spcAft>
              <a:buNone/>
              <a:tabLst>
                <a:tab pos="1255713" algn="l"/>
              </a:tabLst>
            </a:pPr>
            <a:endParaRPr lang="en-GB" sz="1400" dirty="0" smtClean="0">
              <a:latin typeface="+mn-lt"/>
            </a:endParaRPr>
          </a:p>
          <a:p>
            <a:pPr marL="266700" indent="-266700">
              <a:lnSpc>
                <a:spcPct val="100000"/>
              </a:lnSpc>
              <a:spcBef>
                <a:spcPts val="300"/>
              </a:spcBef>
              <a:spcAft>
                <a:spcPts val="300"/>
              </a:spcAft>
            </a:pPr>
            <a:r>
              <a:rPr lang="fr-FR" sz="1400" dirty="0" err="1" smtClean="0">
                <a:latin typeface="+mn-lt"/>
              </a:rPr>
              <a:t>Defines</a:t>
            </a:r>
            <a:r>
              <a:rPr lang="fr-FR" sz="1400" dirty="0" smtClean="0">
                <a:latin typeface="+mn-lt"/>
              </a:rPr>
              <a:t> 8 </a:t>
            </a:r>
            <a:r>
              <a:rPr lang="fr-FR" sz="1400" dirty="0" err="1" smtClean="0">
                <a:latin typeface="+mn-lt"/>
              </a:rPr>
              <a:t>requirements</a:t>
            </a:r>
            <a:r>
              <a:rPr lang="fr-FR" sz="1400" dirty="0" smtClean="0">
                <a:latin typeface="+mn-lt"/>
              </a:rPr>
              <a:t> </a:t>
            </a:r>
            <a:r>
              <a:rPr lang="fr-FR" sz="1400" dirty="0" err="1" smtClean="0">
                <a:latin typeface="+mn-lt"/>
              </a:rPr>
              <a:t>concerning</a:t>
            </a:r>
            <a:r>
              <a:rPr lang="fr-FR" sz="1400" dirty="0" smtClean="0">
                <a:latin typeface="+mn-lt"/>
              </a:rPr>
              <a:t> 5 </a:t>
            </a:r>
            <a:r>
              <a:rPr lang="fr-FR" sz="1400" dirty="0" err="1" smtClean="0">
                <a:latin typeface="+mn-lt"/>
              </a:rPr>
              <a:t>subjects</a:t>
            </a:r>
            <a:r>
              <a:rPr lang="fr-FR" sz="1400" dirty="0" smtClean="0">
                <a:latin typeface="+mn-lt"/>
              </a:rPr>
              <a:t>: </a:t>
            </a:r>
          </a:p>
          <a:p>
            <a:pPr marL="541338" lvl="2" indent="-274638">
              <a:lnSpc>
                <a:spcPct val="100000"/>
              </a:lnSpc>
              <a:spcBef>
                <a:spcPts val="200"/>
              </a:spcBef>
              <a:spcAft>
                <a:spcPts val="300"/>
              </a:spcAft>
              <a:buFont typeface="Wingdings" panose="05000000000000000000" pitchFamily="2" charset="2"/>
              <a:buChar char="q"/>
            </a:pPr>
            <a:r>
              <a:rPr lang="fr-FR" sz="1400" dirty="0" smtClean="0">
                <a:latin typeface="+mn-lt"/>
              </a:rPr>
              <a:t>HSE self-</a:t>
            </a:r>
            <a:r>
              <a:rPr lang="fr-FR" sz="1400" dirty="0" err="1" smtClean="0">
                <a:latin typeface="+mn-lt"/>
              </a:rPr>
              <a:t>assessment</a:t>
            </a:r>
            <a:r>
              <a:rPr lang="fr-FR" sz="1400" dirty="0" err="1">
                <a:latin typeface="+mn-lt"/>
              </a:rPr>
              <a:t>s</a:t>
            </a:r>
            <a:r>
              <a:rPr lang="fr-FR" sz="1400" dirty="0" smtClean="0">
                <a:latin typeface="+mn-lt"/>
              </a:rPr>
              <a:t> </a:t>
            </a:r>
          </a:p>
          <a:p>
            <a:pPr marL="541338" lvl="2" indent="-274638">
              <a:lnSpc>
                <a:spcPct val="100000"/>
              </a:lnSpc>
              <a:spcBef>
                <a:spcPts val="200"/>
              </a:spcBef>
              <a:spcAft>
                <a:spcPts val="300"/>
              </a:spcAft>
              <a:buFont typeface="Wingdings" panose="05000000000000000000" pitchFamily="2" charset="2"/>
              <a:buChar char="q"/>
            </a:pPr>
            <a:r>
              <a:rPr lang="fr-FR" sz="1400" dirty="0" smtClean="0">
                <a:latin typeface="+mn-lt"/>
              </a:rPr>
              <a:t>HSE audits</a:t>
            </a:r>
          </a:p>
          <a:p>
            <a:pPr marL="541338" lvl="2" indent="-274638">
              <a:lnSpc>
                <a:spcPct val="100000"/>
              </a:lnSpc>
              <a:spcBef>
                <a:spcPts val="200"/>
              </a:spcBef>
              <a:spcAft>
                <a:spcPts val="300"/>
              </a:spcAft>
              <a:buFont typeface="Wingdings" panose="05000000000000000000" pitchFamily="2" charset="2"/>
              <a:buChar char="q"/>
            </a:pPr>
            <a:r>
              <a:rPr lang="fr-FR" sz="1400" dirty="0" smtClean="0">
                <a:latin typeface="+mn-lt"/>
              </a:rPr>
              <a:t>HSE audit report</a:t>
            </a:r>
          </a:p>
          <a:p>
            <a:pPr marL="541338" lvl="2" indent="-274638">
              <a:lnSpc>
                <a:spcPct val="100000"/>
              </a:lnSpc>
              <a:spcBef>
                <a:spcPts val="200"/>
              </a:spcBef>
              <a:spcAft>
                <a:spcPts val="300"/>
              </a:spcAft>
              <a:buFont typeface="Wingdings" panose="05000000000000000000" pitchFamily="2" charset="2"/>
              <a:buChar char="q"/>
            </a:pPr>
            <a:r>
              <a:rPr lang="fr-FR" sz="1400" dirty="0" smtClean="0">
                <a:latin typeface="+mn-lt"/>
              </a:rPr>
              <a:t>Action plans and monitoring</a:t>
            </a:r>
          </a:p>
          <a:p>
            <a:pPr marL="541338" lvl="2" indent="-274638">
              <a:lnSpc>
                <a:spcPct val="100000"/>
              </a:lnSpc>
              <a:spcBef>
                <a:spcPts val="200"/>
              </a:spcBef>
              <a:spcAft>
                <a:spcPts val="300"/>
              </a:spcAft>
              <a:buFont typeface="Wingdings" panose="05000000000000000000" pitchFamily="2" charset="2"/>
              <a:buChar char="q"/>
            </a:pPr>
            <a:r>
              <a:rPr lang="fr-FR" sz="1400" dirty="0" smtClean="0">
                <a:latin typeface="+mn-lt"/>
              </a:rPr>
              <a:t>Documentation and </a:t>
            </a:r>
            <a:r>
              <a:rPr lang="fr-FR" sz="1400" dirty="0" err="1" smtClean="0">
                <a:latin typeface="+mn-lt"/>
              </a:rPr>
              <a:t>archiving</a:t>
            </a:r>
            <a:endParaRPr lang="fr-FR" sz="1400" dirty="0" smtClean="0">
              <a:latin typeface="+mn-lt"/>
            </a:endParaRPr>
          </a:p>
          <a:p>
            <a:pPr marL="266700" lvl="2">
              <a:lnSpc>
                <a:spcPct val="100000"/>
              </a:lnSpc>
              <a:spcBef>
                <a:spcPts val="200"/>
              </a:spcBef>
              <a:spcAft>
                <a:spcPts val="100"/>
              </a:spcAft>
            </a:pPr>
            <a:endParaRPr lang="fr-FR" sz="1400" dirty="0" smtClean="0">
              <a:latin typeface="+mn-lt"/>
            </a:endParaRPr>
          </a:p>
          <a:p>
            <a:pPr marL="266700" indent="-266700">
              <a:spcBef>
                <a:spcPts val="300"/>
              </a:spcBef>
              <a:spcAft>
                <a:spcPts val="300"/>
              </a:spcAft>
            </a:pPr>
            <a:r>
              <a:rPr lang="fr-FR" sz="1400" dirty="0" smtClean="0">
                <a:latin typeface="+mn-lt"/>
              </a:rPr>
              <a:t>REFLEX publication date: 24/09/2018.</a:t>
            </a:r>
          </a:p>
          <a:p>
            <a:pPr marL="266700" indent="-266700">
              <a:spcBef>
                <a:spcPts val="600"/>
              </a:spcBef>
              <a:spcAft>
                <a:spcPts val="300"/>
              </a:spcAft>
            </a:pPr>
            <a:r>
              <a:rPr lang="fr-FR" sz="1400" dirty="0" smtClean="0">
                <a:latin typeface="+mn-lt"/>
              </a:rPr>
              <a:t>Effective date: </a:t>
            </a:r>
            <a:r>
              <a:rPr lang="en-GB" sz="1400" dirty="0"/>
              <a:t>3 months following date of publication, except for requirements 3.1.1 and 3.1.2 applicable within 6 months following the publication.</a:t>
            </a:r>
            <a:endParaRPr lang="fr-FR" sz="1400" b="1" dirty="0"/>
          </a:p>
          <a:p>
            <a:pPr marL="266700" indent="-266700">
              <a:spcBef>
                <a:spcPts val="300"/>
              </a:spcBef>
              <a:spcAft>
                <a:spcPts val="300"/>
              </a:spcAft>
            </a:pPr>
            <a:endParaRPr lang="fr-FR" sz="1400" dirty="0" smtClean="0"/>
          </a:p>
          <a:p>
            <a:pPr marL="0" indent="0">
              <a:lnSpc>
                <a:spcPct val="100000"/>
              </a:lnSpc>
              <a:spcBef>
                <a:spcPts val="300"/>
              </a:spcBef>
              <a:spcAft>
                <a:spcPts val="300"/>
              </a:spcAft>
              <a:buNone/>
            </a:pPr>
            <a:endParaRPr lang="fr-FR" sz="1400" dirty="0"/>
          </a:p>
          <a:p>
            <a:pPr marL="266700" indent="-266700">
              <a:lnSpc>
                <a:spcPct val="100000"/>
              </a:lnSpc>
              <a:spcBef>
                <a:spcPts val="300"/>
              </a:spcBef>
              <a:spcAft>
                <a:spcPts val="300"/>
              </a:spcAft>
            </a:pPr>
            <a:endParaRPr lang="fr-FR" sz="1400" dirty="0" smtClean="0"/>
          </a:p>
        </p:txBody>
      </p:sp>
      <p:sp>
        <p:nvSpPr>
          <p:cNvPr id="3" name="Rectangle 2"/>
          <p:cNvSpPr/>
          <p:nvPr/>
        </p:nvSpPr>
        <p:spPr>
          <a:xfrm>
            <a:off x="124456" y="188640"/>
            <a:ext cx="4108817" cy="400110"/>
          </a:xfrm>
          <a:prstGeom prst="rect">
            <a:avLst/>
          </a:prstGeom>
        </p:spPr>
        <p:txBody>
          <a:bodyPr wrap="none">
            <a:spAutoFit/>
          </a:bodyPr>
          <a:lstStyle/>
          <a:p>
            <a:r>
              <a:rPr lang="fr-FR" sz="2000" dirty="0" smtClean="0">
                <a:latin typeface="+mn-lt"/>
              </a:rPr>
              <a:t>HSE Self-</a:t>
            </a:r>
            <a:r>
              <a:rPr lang="fr-FR" sz="2000" dirty="0" err="1" smtClean="0">
                <a:latin typeface="+mn-lt"/>
              </a:rPr>
              <a:t>Assessments</a:t>
            </a:r>
            <a:r>
              <a:rPr lang="fr-FR" sz="2000" dirty="0" smtClean="0">
                <a:latin typeface="+mn-lt"/>
              </a:rPr>
              <a:t> and HSE Audits</a:t>
            </a:r>
            <a:endParaRPr lang="es-AR" sz="2000" dirty="0">
              <a:latin typeface="+mn-lt"/>
            </a:endParaRPr>
          </a:p>
        </p:txBody>
      </p:sp>
    </p:spTree>
    <p:extLst>
      <p:ext uri="{BB962C8B-B14F-4D97-AF65-F5344CB8AC3E}">
        <p14:creationId xmlns:p14="http://schemas.microsoft.com/office/powerpoint/2010/main" val="3673673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88959" y="764704"/>
            <a:ext cx="6079049" cy="5400600"/>
          </a:xfrm>
        </p:spPr>
        <p:txBody>
          <a:bodyPr/>
          <a:lstStyle/>
          <a:p>
            <a:pPr marL="266700" indent="-266700">
              <a:lnSpc>
                <a:spcPct val="100000"/>
              </a:lnSpc>
              <a:spcBef>
                <a:spcPts val="600"/>
              </a:spcBef>
              <a:spcAft>
                <a:spcPts val="900"/>
              </a:spcAft>
            </a:pPr>
            <a:r>
              <a:rPr lang="fr-FR" sz="1400" dirty="0" err="1" smtClean="0">
                <a:latin typeface="+mn-lt"/>
              </a:rPr>
              <a:t>Applies</a:t>
            </a:r>
            <a:r>
              <a:rPr lang="fr-FR" sz="1400" dirty="0" smtClean="0">
                <a:latin typeface="+mn-lt"/>
              </a:rPr>
              <a:t> to </a:t>
            </a:r>
            <a:r>
              <a:rPr lang="fr-FR" sz="1400" dirty="0" err="1" smtClean="0">
                <a:latin typeface="+mn-lt"/>
              </a:rPr>
              <a:t>entities</a:t>
            </a:r>
            <a:r>
              <a:rPr lang="fr-FR" sz="1400" dirty="0" smtClean="0">
                <a:latin typeface="+mn-lt"/>
              </a:rPr>
              <a:t> and </a:t>
            </a:r>
            <a:r>
              <a:rPr lang="fr-FR" sz="1400" dirty="0" err="1" smtClean="0">
                <a:latin typeface="+mn-lt"/>
              </a:rPr>
              <a:t>affiliates</a:t>
            </a:r>
            <a:r>
              <a:rPr lang="fr-FR" sz="1400" dirty="0" smtClean="0">
                <a:latin typeface="+mn-lt"/>
              </a:rPr>
              <a:t> in the </a:t>
            </a:r>
            <a:r>
              <a:rPr lang="fr-FR" sz="1400" dirty="0" err="1" smtClean="0">
                <a:latin typeface="+mn-lt"/>
              </a:rPr>
              <a:t>Group’s</a:t>
            </a:r>
            <a:r>
              <a:rPr lang="fr-FR" sz="1400" dirty="0" smtClean="0">
                <a:latin typeface="+mn-lt"/>
              </a:rPr>
              <a:t> </a:t>
            </a:r>
            <a:r>
              <a:rPr lang="fr-FR" sz="1400" dirty="0" err="1" smtClean="0">
                <a:latin typeface="+mn-lt"/>
              </a:rPr>
              <a:t>operated</a:t>
            </a:r>
            <a:r>
              <a:rPr lang="fr-FR" sz="1400" dirty="0" smtClean="0">
                <a:latin typeface="+mn-lt"/>
              </a:rPr>
              <a:t> </a:t>
            </a:r>
            <a:r>
              <a:rPr lang="fr-FR" sz="1400" dirty="0" err="1" smtClean="0">
                <a:latin typeface="+mn-lt"/>
              </a:rPr>
              <a:t>domain</a:t>
            </a:r>
            <a:r>
              <a:rPr lang="fr-FR" sz="1400" dirty="0" smtClean="0">
                <a:latin typeface="+mn-lt"/>
              </a:rPr>
              <a:t>. </a:t>
            </a:r>
            <a:endParaRPr lang="fr-FR" sz="1400" dirty="0">
              <a:latin typeface="+mn-lt"/>
            </a:endParaRPr>
          </a:p>
          <a:p>
            <a:pPr marL="266700" indent="-266700">
              <a:lnSpc>
                <a:spcPct val="100000"/>
              </a:lnSpc>
              <a:spcBef>
                <a:spcPts val="600"/>
              </a:spcBef>
              <a:spcAft>
                <a:spcPts val="900"/>
              </a:spcAft>
            </a:pPr>
            <a:r>
              <a:rPr lang="fr-FR" sz="1400" dirty="0" smtClean="0">
                <a:latin typeface="+mn-lt"/>
              </a:rPr>
              <a:t>HSE audits are </a:t>
            </a:r>
            <a:r>
              <a:rPr lang="fr-FR" sz="1400" dirty="0" err="1" smtClean="0">
                <a:latin typeface="+mn-lt"/>
              </a:rPr>
              <a:t>conducted</a:t>
            </a:r>
            <a:r>
              <a:rPr lang="fr-FR" sz="1400" dirty="0" smtClean="0">
                <a:latin typeface="+mn-lt"/>
              </a:rPr>
              <a:t> </a:t>
            </a:r>
            <a:r>
              <a:rPr lang="fr-FR" sz="1400" dirty="0" err="1" smtClean="0">
                <a:latin typeface="+mn-lt"/>
              </a:rPr>
              <a:t>with</a:t>
            </a:r>
            <a:r>
              <a:rPr lang="fr-FR" sz="1400" dirty="0" smtClean="0">
                <a:latin typeface="+mn-lt"/>
              </a:rPr>
              <a:t> a </a:t>
            </a:r>
            <a:r>
              <a:rPr lang="fr-FR" sz="1400" dirty="0">
                <a:latin typeface="+mn-lt"/>
              </a:rPr>
              <a:t>focus on management of major </a:t>
            </a:r>
            <a:r>
              <a:rPr lang="fr-FR" sz="1400" dirty="0" err="1" smtClean="0">
                <a:latin typeface="+mn-lt"/>
              </a:rPr>
              <a:t>risks</a:t>
            </a:r>
            <a:r>
              <a:rPr lang="fr-FR" sz="1400" dirty="0" smtClean="0">
                <a:latin typeface="+mn-lt"/>
              </a:rPr>
              <a:t> </a:t>
            </a:r>
            <a:r>
              <a:rPr lang="fr-FR" sz="1400" dirty="0">
                <a:latin typeface="+mn-lt"/>
              </a:rPr>
              <a:t>and not </a:t>
            </a:r>
            <a:r>
              <a:rPr lang="fr-FR" sz="1400" dirty="0" err="1">
                <a:latin typeface="+mn-lt"/>
              </a:rPr>
              <a:t>strictly</a:t>
            </a:r>
            <a:r>
              <a:rPr lang="fr-FR" sz="1400" dirty="0">
                <a:latin typeface="+mn-lt"/>
              </a:rPr>
              <a:t> on compliance </a:t>
            </a:r>
            <a:r>
              <a:rPr lang="fr-FR" sz="1400" dirty="0" err="1">
                <a:latin typeface="+mn-lt"/>
              </a:rPr>
              <a:t>with</a:t>
            </a:r>
            <a:r>
              <a:rPr lang="fr-FR" sz="1400" dirty="0">
                <a:latin typeface="+mn-lt"/>
              </a:rPr>
              <a:t> </a:t>
            </a:r>
            <a:r>
              <a:rPr lang="fr-FR" sz="1400" dirty="0" err="1">
                <a:latin typeface="+mn-lt"/>
              </a:rPr>
              <a:t>referentials</a:t>
            </a:r>
            <a:r>
              <a:rPr lang="fr-FR" sz="1400" dirty="0">
                <a:latin typeface="+mn-lt"/>
              </a:rPr>
              <a:t>. </a:t>
            </a:r>
          </a:p>
          <a:p>
            <a:pPr marL="266700" indent="-266700">
              <a:lnSpc>
                <a:spcPct val="100000"/>
              </a:lnSpc>
              <a:spcBef>
                <a:spcPts val="600"/>
              </a:spcBef>
              <a:spcAft>
                <a:spcPts val="900"/>
              </a:spcAft>
            </a:pPr>
            <a:r>
              <a:rPr lang="fr-FR" sz="1400" dirty="0" smtClean="0">
                <a:latin typeface="+mn-lt"/>
              </a:rPr>
              <a:t>HSE audits </a:t>
            </a:r>
            <a:r>
              <a:rPr lang="fr-FR" sz="1400" dirty="0" err="1" smtClean="0">
                <a:latin typeface="+mn-lt"/>
              </a:rPr>
              <a:t>conducted</a:t>
            </a:r>
            <a:r>
              <a:rPr lang="fr-FR" sz="1400" dirty="0" smtClean="0">
                <a:latin typeface="+mn-lt"/>
              </a:rPr>
              <a:t> in 2017 and 2018 are </a:t>
            </a:r>
            <a:r>
              <a:rPr lang="fr-FR" sz="1400" dirty="0" err="1" smtClean="0">
                <a:latin typeface="+mn-lt"/>
              </a:rPr>
              <a:t>already</a:t>
            </a:r>
            <a:r>
              <a:rPr lang="fr-FR" sz="1400" dirty="0" smtClean="0">
                <a:latin typeface="+mn-lt"/>
              </a:rPr>
              <a:t> in </a:t>
            </a:r>
            <a:r>
              <a:rPr lang="fr-FR" sz="1400" dirty="0" err="1" smtClean="0">
                <a:latin typeface="+mn-lt"/>
              </a:rPr>
              <a:t>conpliance</a:t>
            </a:r>
            <a:r>
              <a:rPr lang="fr-FR" sz="1400" dirty="0" smtClean="0">
                <a:latin typeface="+mn-lt"/>
              </a:rPr>
              <a:t> </a:t>
            </a:r>
            <a:r>
              <a:rPr lang="fr-FR" sz="1400" dirty="0" err="1" smtClean="0">
                <a:latin typeface="+mn-lt"/>
              </a:rPr>
              <a:t>with</a:t>
            </a:r>
            <a:r>
              <a:rPr lang="fr-FR" sz="1400" dirty="0" smtClean="0">
                <a:latin typeface="+mn-lt"/>
              </a:rPr>
              <a:t> the </a:t>
            </a:r>
            <a:r>
              <a:rPr lang="fr-FR" sz="1400" dirty="0" err="1" smtClean="0">
                <a:latin typeface="+mn-lt"/>
              </a:rPr>
              <a:t>majority</a:t>
            </a:r>
            <a:r>
              <a:rPr lang="fr-FR" sz="1400" dirty="0" smtClean="0">
                <a:latin typeface="+mn-lt"/>
              </a:rPr>
              <a:t> of the </a:t>
            </a:r>
            <a:r>
              <a:rPr lang="fr-FR" sz="1400" dirty="0" err="1" smtClean="0">
                <a:latin typeface="+mn-lt"/>
              </a:rPr>
              <a:t>requirements</a:t>
            </a:r>
            <a:r>
              <a:rPr lang="fr-FR" sz="1400" dirty="0" smtClean="0">
                <a:latin typeface="+mn-lt"/>
              </a:rPr>
              <a:t> </a:t>
            </a:r>
            <a:r>
              <a:rPr lang="fr-FR" sz="1400" dirty="0" err="1" smtClean="0">
                <a:latin typeface="+mn-lt"/>
              </a:rPr>
              <a:t>within</a:t>
            </a:r>
            <a:r>
              <a:rPr lang="fr-FR" sz="1400" dirty="0" smtClean="0">
                <a:latin typeface="+mn-lt"/>
              </a:rPr>
              <a:t> the new </a:t>
            </a:r>
            <a:r>
              <a:rPr lang="fr-FR" sz="1400" dirty="0" err="1" smtClean="0">
                <a:latin typeface="+mn-lt"/>
              </a:rPr>
              <a:t>rule</a:t>
            </a:r>
            <a:r>
              <a:rPr lang="fr-FR" sz="1400" dirty="0" smtClean="0">
                <a:latin typeface="+mn-lt"/>
              </a:rPr>
              <a:t>. </a:t>
            </a:r>
          </a:p>
          <a:p>
            <a:pPr marL="266700" indent="-266700">
              <a:lnSpc>
                <a:spcPct val="100000"/>
              </a:lnSpc>
              <a:spcBef>
                <a:spcPts val="600"/>
              </a:spcBef>
              <a:spcAft>
                <a:spcPts val="900"/>
              </a:spcAft>
            </a:pPr>
            <a:r>
              <a:rPr lang="fr-FR" sz="1400" dirty="0" smtClean="0">
                <a:solidFill>
                  <a:schemeClr val="tx1"/>
                </a:solidFill>
                <a:latin typeface="+mn-lt"/>
              </a:rPr>
              <a:t>Evolution in the </a:t>
            </a:r>
            <a:r>
              <a:rPr lang="fr-FR" sz="1400" dirty="0" err="1" smtClean="0">
                <a:solidFill>
                  <a:schemeClr val="tx1"/>
                </a:solidFill>
                <a:latin typeface="+mn-lt"/>
              </a:rPr>
              <a:t>rule’s</a:t>
            </a:r>
            <a:r>
              <a:rPr lang="fr-FR" sz="1400" smtClean="0">
                <a:solidFill>
                  <a:schemeClr val="tx1"/>
                </a:solidFill>
                <a:latin typeface="+mn-lt"/>
              </a:rPr>
              <a:t> continuity</a:t>
            </a:r>
            <a:r>
              <a:rPr lang="fr-FR" sz="1400" dirty="0" smtClean="0">
                <a:solidFill>
                  <a:schemeClr val="tx1"/>
                </a:solidFill>
                <a:latin typeface="+mn-lt"/>
              </a:rPr>
              <a:t>.</a:t>
            </a:r>
            <a:endParaRPr lang="fr-FR" sz="1400" dirty="0" smtClean="0">
              <a:solidFill>
                <a:schemeClr val="tx1"/>
              </a:solidFill>
              <a:latin typeface="+mn-lt"/>
            </a:endParaRPr>
          </a:p>
          <a:p>
            <a:pPr marL="266700" indent="-266700">
              <a:spcBef>
                <a:spcPts val="600"/>
              </a:spcBef>
              <a:spcAft>
                <a:spcPts val="900"/>
              </a:spcAft>
            </a:pPr>
            <a:r>
              <a:rPr lang="fr-FR" sz="1400" dirty="0" smtClean="0">
                <a:latin typeface="+mn-lt"/>
              </a:rPr>
              <a:t>No major </a:t>
            </a:r>
            <a:r>
              <a:rPr lang="fr-FR" sz="1400" dirty="0" err="1" smtClean="0">
                <a:latin typeface="+mn-lt"/>
              </a:rPr>
              <a:t>difficulties</a:t>
            </a:r>
            <a:r>
              <a:rPr lang="fr-FR" sz="1400" dirty="0" smtClean="0">
                <a:latin typeface="+mn-lt"/>
              </a:rPr>
              <a:t> to </a:t>
            </a:r>
            <a:r>
              <a:rPr lang="fr-FR" sz="1400" dirty="0" err="1" smtClean="0">
                <a:latin typeface="+mn-lt"/>
              </a:rPr>
              <a:t>implement</a:t>
            </a:r>
            <a:r>
              <a:rPr lang="fr-FR" sz="1400" dirty="0" smtClean="0">
                <a:latin typeface="+mn-lt"/>
              </a:rPr>
              <a:t> the </a:t>
            </a:r>
            <a:r>
              <a:rPr lang="fr-FR" sz="1400" dirty="0" err="1" smtClean="0">
                <a:latin typeface="+mn-lt"/>
              </a:rPr>
              <a:t>requirements</a:t>
            </a:r>
            <a:r>
              <a:rPr lang="fr-FR" sz="1400" dirty="0" smtClean="0">
                <a:latin typeface="+mn-lt"/>
              </a:rPr>
              <a:t> in the </a:t>
            </a:r>
            <a:r>
              <a:rPr lang="fr-FR" sz="1400" dirty="0" err="1" smtClean="0">
                <a:latin typeface="+mn-lt"/>
              </a:rPr>
              <a:t>rule</a:t>
            </a:r>
            <a:r>
              <a:rPr lang="fr-FR" sz="1400" dirty="0" smtClean="0">
                <a:latin typeface="+mn-lt"/>
              </a:rPr>
              <a:t>. </a:t>
            </a:r>
          </a:p>
          <a:p>
            <a:pPr marL="266700" indent="-266700">
              <a:spcBef>
                <a:spcPts val="600"/>
              </a:spcBef>
              <a:spcAft>
                <a:spcPts val="900"/>
              </a:spcAft>
            </a:pPr>
            <a:r>
              <a:rPr lang="fr-FR" sz="1400" dirty="0" smtClean="0">
                <a:solidFill>
                  <a:schemeClr val="tx1"/>
                </a:solidFill>
                <a:latin typeface="+mn-lt"/>
              </a:rPr>
              <a:t>For </a:t>
            </a:r>
            <a:r>
              <a:rPr lang="fr-FR" sz="1400" dirty="0" err="1" smtClean="0">
                <a:solidFill>
                  <a:schemeClr val="tx1"/>
                </a:solidFill>
                <a:latin typeface="+mn-lt"/>
              </a:rPr>
              <a:t>affiliate’s</a:t>
            </a:r>
            <a:r>
              <a:rPr lang="fr-FR" sz="1400" dirty="0" smtClean="0">
                <a:solidFill>
                  <a:schemeClr val="tx1"/>
                </a:solidFill>
                <a:latin typeface="+mn-lt"/>
              </a:rPr>
              <a:t> or </a:t>
            </a:r>
            <a:r>
              <a:rPr lang="fr-FR" sz="1400" dirty="0" err="1" smtClean="0">
                <a:solidFill>
                  <a:schemeClr val="tx1"/>
                </a:solidFill>
                <a:latin typeface="+mn-lt"/>
              </a:rPr>
              <a:t>entitiy’s</a:t>
            </a:r>
            <a:r>
              <a:rPr lang="fr-FR" sz="1400" dirty="0" smtClean="0">
                <a:solidFill>
                  <a:schemeClr val="tx1"/>
                </a:solidFill>
                <a:latin typeface="+mn-lt"/>
              </a:rPr>
              <a:t> management, </a:t>
            </a:r>
            <a:r>
              <a:rPr lang="fr-FR" sz="1400" dirty="0" err="1" smtClean="0">
                <a:solidFill>
                  <a:schemeClr val="tx1"/>
                </a:solidFill>
                <a:latin typeface="+mn-lt"/>
              </a:rPr>
              <a:t>particular</a:t>
            </a:r>
            <a:r>
              <a:rPr lang="fr-FR" sz="1400" dirty="0" smtClean="0">
                <a:solidFill>
                  <a:schemeClr val="tx1"/>
                </a:solidFill>
                <a:latin typeface="+mn-lt"/>
              </a:rPr>
              <a:t> attention to </a:t>
            </a:r>
            <a:r>
              <a:rPr lang="fr-FR" sz="1400" dirty="0" err="1" smtClean="0">
                <a:solidFill>
                  <a:schemeClr val="tx1"/>
                </a:solidFill>
                <a:latin typeface="+mn-lt"/>
              </a:rPr>
              <a:t>be</a:t>
            </a:r>
            <a:r>
              <a:rPr lang="fr-FR" sz="1400" dirty="0" smtClean="0">
                <a:solidFill>
                  <a:schemeClr val="tx1"/>
                </a:solidFill>
                <a:latin typeface="+mn-lt"/>
              </a:rPr>
              <a:t> </a:t>
            </a:r>
            <a:r>
              <a:rPr lang="fr-FR" sz="1400" dirty="0" err="1" smtClean="0">
                <a:solidFill>
                  <a:schemeClr val="tx1"/>
                </a:solidFill>
                <a:latin typeface="+mn-lt"/>
              </a:rPr>
              <a:t>paid</a:t>
            </a:r>
            <a:r>
              <a:rPr lang="fr-FR" sz="1400" dirty="0" smtClean="0">
                <a:solidFill>
                  <a:schemeClr val="tx1"/>
                </a:solidFill>
                <a:latin typeface="+mn-lt"/>
              </a:rPr>
              <a:t> to ‟HSE Self-</a:t>
            </a:r>
            <a:r>
              <a:rPr lang="fr-FR" sz="1400" dirty="0" err="1" smtClean="0">
                <a:solidFill>
                  <a:schemeClr val="tx1"/>
                </a:solidFill>
                <a:latin typeface="+mn-lt"/>
              </a:rPr>
              <a:t>Assessments</a:t>
            </a:r>
            <a:r>
              <a:rPr lang="fr-FR" sz="1400" dirty="0" smtClean="0">
                <a:solidFill>
                  <a:schemeClr val="tx1"/>
                </a:solidFill>
                <a:latin typeface="+mn-lt"/>
              </a:rPr>
              <a:t>″. </a:t>
            </a:r>
          </a:p>
          <a:p>
            <a:pPr marL="266700" indent="-266700">
              <a:spcBef>
                <a:spcPts val="600"/>
              </a:spcBef>
              <a:spcAft>
                <a:spcPts val="900"/>
              </a:spcAft>
            </a:pPr>
            <a:r>
              <a:rPr lang="fr-FR" sz="1400" dirty="0" smtClean="0">
                <a:solidFill>
                  <a:schemeClr val="tx1"/>
                </a:solidFill>
                <a:latin typeface="+mn-lt"/>
              </a:rPr>
              <a:t>Tools to support the </a:t>
            </a:r>
            <a:r>
              <a:rPr lang="fr-FR" sz="1400" dirty="0" err="1" smtClean="0">
                <a:solidFill>
                  <a:schemeClr val="tx1"/>
                </a:solidFill>
                <a:latin typeface="+mn-lt"/>
              </a:rPr>
              <a:t>implementation</a:t>
            </a:r>
            <a:r>
              <a:rPr lang="fr-FR" sz="1400" dirty="0" smtClean="0">
                <a:solidFill>
                  <a:schemeClr val="tx1"/>
                </a:solidFill>
                <a:latin typeface="+mn-lt"/>
              </a:rPr>
              <a:t> of </a:t>
            </a:r>
            <a:r>
              <a:rPr lang="fr-FR" sz="1400" dirty="0" smtClean="0">
                <a:solidFill>
                  <a:schemeClr val="tx1"/>
                </a:solidFill>
              </a:rPr>
              <a:t>‟HSE Self-</a:t>
            </a:r>
            <a:r>
              <a:rPr lang="fr-FR" sz="1400" dirty="0" err="1" smtClean="0">
                <a:solidFill>
                  <a:schemeClr val="tx1"/>
                </a:solidFill>
              </a:rPr>
              <a:t>Assessments</a:t>
            </a:r>
            <a:r>
              <a:rPr lang="fr-FR" sz="1400" dirty="0" smtClean="0">
                <a:solidFill>
                  <a:schemeClr val="tx1"/>
                </a:solidFill>
              </a:rPr>
              <a:t>″.</a:t>
            </a:r>
            <a:r>
              <a:rPr lang="fr-FR" sz="1400" dirty="0" smtClean="0">
                <a:solidFill>
                  <a:schemeClr val="tx1"/>
                </a:solidFill>
                <a:latin typeface="+mn-lt"/>
              </a:rPr>
              <a:t> </a:t>
            </a:r>
            <a:endParaRPr lang="fr-FR" sz="1350" dirty="0">
              <a:solidFill>
                <a:schemeClr val="tx1"/>
              </a:solidFill>
            </a:endParaRPr>
          </a:p>
          <a:p>
            <a:pPr marL="0" indent="0">
              <a:spcBef>
                <a:spcPts val="300"/>
              </a:spcBef>
              <a:spcAft>
                <a:spcPts val="300"/>
              </a:spcAft>
              <a:buNone/>
            </a:pPr>
            <a:endParaRPr lang="fr-FR" sz="1400" b="1" dirty="0"/>
          </a:p>
          <a:p>
            <a:pPr marL="266700" indent="-266700">
              <a:spcBef>
                <a:spcPts val="300"/>
              </a:spcBef>
              <a:spcAft>
                <a:spcPts val="300"/>
              </a:spcAft>
            </a:pPr>
            <a:endParaRPr lang="fr-FR" sz="1400" dirty="0" smtClean="0"/>
          </a:p>
          <a:p>
            <a:pPr marL="0" indent="0">
              <a:lnSpc>
                <a:spcPct val="100000"/>
              </a:lnSpc>
              <a:spcBef>
                <a:spcPts val="300"/>
              </a:spcBef>
              <a:spcAft>
                <a:spcPts val="300"/>
              </a:spcAft>
              <a:buNone/>
            </a:pPr>
            <a:endParaRPr lang="fr-FR" sz="1400" dirty="0"/>
          </a:p>
          <a:p>
            <a:pPr marL="266700" indent="-266700">
              <a:lnSpc>
                <a:spcPct val="100000"/>
              </a:lnSpc>
              <a:spcBef>
                <a:spcPts val="300"/>
              </a:spcBef>
              <a:spcAft>
                <a:spcPts val="300"/>
              </a:spcAft>
            </a:pPr>
            <a:endParaRPr lang="fr-FR" sz="1400" dirty="0" smtClean="0"/>
          </a:p>
        </p:txBody>
      </p:sp>
      <p:sp>
        <p:nvSpPr>
          <p:cNvPr id="3" name="Rectangle 2"/>
          <p:cNvSpPr/>
          <p:nvPr/>
        </p:nvSpPr>
        <p:spPr>
          <a:xfrm>
            <a:off x="90916" y="188640"/>
            <a:ext cx="4081567" cy="400110"/>
          </a:xfrm>
          <a:prstGeom prst="rect">
            <a:avLst/>
          </a:prstGeom>
        </p:spPr>
        <p:txBody>
          <a:bodyPr wrap="none">
            <a:spAutoFit/>
          </a:bodyPr>
          <a:lstStyle/>
          <a:p>
            <a:r>
              <a:rPr lang="fr-FR" sz="2000" dirty="0">
                <a:latin typeface="+mn-lt"/>
              </a:rPr>
              <a:t>HSE Self-</a:t>
            </a:r>
            <a:r>
              <a:rPr lang="fr-FR" sz="2000" dirty="0" err="1">
                <a:latin typeface="+mn-lt"/>
              </a:rPr>
              <a:t>Assessments</a:t>
            </a:r>
            <a:r>
              <a:rPr lang="fr-FR" sz="2000" dirty="0">
                <a:latin typeface="+mn-lt"/>
              </a:rPr>
              <a:t> and HSE Audits</a:t>
            </a:r>
            <a:endParaRPr lang="es-AR" sz="2000" dirty="0">
              <a:latin typeface="+mn-lt"/>
            </a:endParaRPr>
          </a:p>
        </p:txBody>
      </p:sp>
    </p:spTree>
    <p:extLst>
      <p:ext uri="{BB962C8B-B14F-4D97-AF65-F5344CB8AC3E}">
        <p14:creationId xmlns:p14="http://schemas.microsoft.com/office/powerpoint/2010/main" val="1786764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smtClean="0"/>
              <a:t>REQUIREMENT OVERVIEW</a:t>
            </a:r>
            <a:endParaRPr lang="en-US" dirty="0"/>
          </a:p>
        </p:txBody>
      </p:sp>
      <p:graphicFrame>
        <p:nvGraphicFramePr>
          <p:cNvPr id="4" name="Tableau 2"/>
          <p:cNvGraphicFramePr>
            <a:graphicFrameLocks noGrp="1"/>
          </p:cNvGraphicFramePr>
          <p:nvPr>
            <p:extLst>
              <p:ext uri="{D42A27DB-BD31-4B8C-83A1-F6EECF244321}">
                <p14:modId xmlns:p14="http://schemas.microsoft.com/office/powerpoint/2010/main" val="995210273"/>
              </p:ext>
            </p:extLst>
          </p:nvPr>
        </p:nvGraphicFramePr>
        <p:xfrm>
          <a:off x="263352" y="490304"/>
          <a:ext cx="11787366" cy="5394960"/>
        </p:xfrm>
        <a:graphic>
          <a:graphicData uri="http://schemas.openxmlformats.org/drawingml/2006/table">
            <a:tbl>
              <a:tblPr firstRow="1" bandRow="1">
                <a:tableStyleId>{2D5ABB26-0587-4C30-8999-92F81FD0307C}</a:tableStyleId>
              </a:tblPr>
              <a:tblGrid>
                <a:gridCol w="1656184">
                  <a:extLst>
                    <a:ext uri="{9D8B030D-6E8A-4147-A177-3AD203B41FA5}">
                      <a16:colId xmlns="" xmlns:a16="http://schemas.microsoft.com/office/drawing/2014/main" val="20000"/>
                    </a:ext>
                  </a:extLst>
                </a:gridCol>
                <a:gridCol w="144016">
                  <a:extLst>
                    <a:ext uri="{9D8B030D-6E8A-4147-A177-3AD203B41FA5}">
                      <a16:colId xmlns="" xmlns:a16="http://schemas.microsoft.com/office/drawing/2014/main" val="20001"/>
                    </a:ext>
                  </a:extLst>
                </a:gridCol>
                <a:gridCol w="25400">
                  <a:extLst>
                    <a:ext uri="{9D8B030D-6E8A-4147-A177-3AD203B41FA5}">
                      <a16:colId xmlns="" xmlns:a16="http://schemas.microsoft.com/office/drawing/2014/main" val="20002"/>
                    </a:ext>
                  </a:extLst>
                </a:gridCol>
                <a:gridCol w="9961766">
                  <a:extLst>
                    <a:ext uri="{9D8B030D-6E8A-4147-A177-3AD203B41FA5}">
                      <a16:colId xmlns="" xmlns:a16="http://schemas.microsoft.com/office/drawing/2014/main" val="20003"/>
                    </a:ext>
                  </a:extLst>
                </a:gridCol>
              </a:tblGrid>
              <a:tr h="0">
                <a:tc>
                  <a:txBody>
                    <a:bodyPr/>
                    <a:lstStyle/>
                    <a:p>
                      <a:pPr algn="l"/>
                      <a:r>
                        <a:rPr lang="fr-FR" sz="1300" b="1" noProof="0" dirty="0" err="1" smtClean="0">
                          <a:latin typeface="+mn-lt"/>
                        </a:rPr>
                        <a:t>Subject</a:t>
                      </a:r>
                      <a:endParaRPr lang="fr-FR" sz="1300" b="1" noProof="0" dirty="0">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400" b="1"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US" sz="400" b="1"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fr-FR" sz="1300" b="1" dirty="0" smtClean="0">
                          <a:latin typeface="+mn-lt"/>
                        </a:rPr>
                        <a:t>Requirement</a:t>
                      </a:r>
                      <a:endParaRPr lang="fr-CH" sz="1300" b="1" dirty="0">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60007">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431095">
                <a:tc rowSpan="2">
                  <a:txBody>
                    <a:bodyPr/>
                    <a:lstStyle/>
                    <a:p>
                      <a:r>
                        <a:rPr lang="en-GB" sz="1300" b="1" noProof="0" dirty="0" smtClean="0">
                          <a:solidFill>
                            <a:schemeClr val="tx1"/>
                          </a:solidFill>
                          <a:latin typeface="+mn-lt"/>
                        </a:rPr>
                        <a:t>HSE Self-Assessments</a:t>
                      </a:r>
                      <a:endParaRPr lang="en-US" sz="1300" b="1"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BF1DE"/>
                    </a:solidFill>
                  </a:tcPr>
                </a:tc>
                <a:tc rowSpan="2">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600"/>
                        </a:spcAft>
                        <a:buClrTx/>
                        <a:buSzTx/>
                        <a:buFont typeface="Wingdings" pitchFamily="2" charset="2"/>
                        <a:buNone/>
                        <a:tabLst/>
                        <a:defRPr/>
                      </a:pPr>
                      <a:r>
                        <a:rPr lang="nb-NO" sz="1600" b="1" dirty="0" smtClean="0">
                          <a:solidFill>
                            <a:schemeClr val="tx1"/>
                          </a:solidFill>
                          <a:effectLst/>
                          <a:latin typeface="+mn-lt"/>
                          <a:ea typeface="+mn-ea"/>
                          <a:cs typeface="+mn-cs"/>
                        </a:rPr>
                        <a:t>Requirement 3.1.1 : </a:t>
                      </a:r>
                      <a:r>
                        <a:rPr lang="nb-NO" sz="1600" b="1" dirty="0" err="1" smtClean="0">
                          <a:solidFill>
                            <a:schemeClr val="tx1"/>
                          </a:solidFill>
                          <a:effectLst/>
                          <a:latin typeface="+mn-lt"/>
                          <a:ea typeface="+mn-ea"/>
                          <a:cs typeface="+mn-cs"/>
                        </a:rPr>
                        <a:t>Frequency</a:t>
                      </a:r>
                      <a:r>
                        <a:rPr lang="nb-NO" sz="1600" b="1" baseline="0" dirty="0" smtClean="0">
                          <a:solidFill>
                            <a:schemeClr val="tx1"/>
                          </a:solidFill>
                          <a:effectLst/>
                          <a:latin typeface="+mn-lt"/>
                          <a:ea typeface="+mn-ea"/>
                          <a:cs typeface="+mn-cs"/>
                        </a:rPr>
                        <a:t> </a:t>
                      </a:r>
                      <a:r>
                        <a:rPr lang="nb-NO" sz="1600" b="1" baseline="0" dirty="0" err="1" smtClean="0">
                          <a:solidFill>
                            <a:schemeClr val="tx1"/>
                          </a:solidFill>
                          <a:effectLst/>
                          <a:latin typeface="+mn-lt"/>
                          <a:ea typeface="+mn-ea"/>
                          <a:cs typeface="+mn-cs"/>
                        </a:rPr>
                        <a:t>of</a:t>
                      </a:r>
                      <a:r>
                        <a:rPr lang="nb-NO" sz="1600" b="1" baseline="0" dirty="0" smtClean="0">
                          <a:solidFill>
                            <a:schemeClr val="tx1"/>
                          </a:solidFill>
                          <a:effectLst/>
                          <a:latin typeface="+mn-lt"/>
                          <a:ea typeface="+mn-ea"/>
                          <a:cs typeface="+mn-cs"/>
                        </a:rPr>
                        <a:t> HSE </a:t>
                      </a:r>
                      <a:r>
                        <a:rPr lang="nb-NO" sz="1600" b="1" baseline="0" dirty="0" err="1" smtClean="0">
                          <a:solidFill>
                            <a:schemeClr val="tx1"/>
                          </a:solidFill>
                          <a:effectLst/>
                          <a:latin typeface="+mn-lt"/>
                          <a:ea typeface="+mn-ea"/>
                          <a:cs typeface="+mn-cs"/>
                        </a:rPr>
                        <a:t>self-assessment</a:t>
                      </a:r>
                      <a:r>
                        <a:rPr lang="nb-NO" sz="1600" b="1" baseline="0" dirty="0" smtClean="0">
                          <a:solidFill>
                            <a:schemeClr val="tx1"/>
                          </a:solidFill>
                          <a:effectLst/>
                          <a:latin typeface="+mn-lt"/>
                          <a:ea typeface="+mn-ea"/>
                          <a:cs typeface="+mn-cs"/>
                        </a:rPr>
                        <a:t> </a:t>
                      </a:r>
                      <a:endParaRPr lang="nb-NO" sz="1600" dirty="0" smtClean="0">
                        <a:solidFill>
                          <a:schemeClr val="tx1"/>
                        </a:solidFill>
                        <a:effectLst/>
                        <a:latin typeface="+mn-lt"/>
                        <a:ea typeface="+mn-ea"/>
                        <a:cs typeface="+mn-cs"/>
                      </a:endParaRPr>
                    </a:p>
                    <a:p>
                      <a:pPr marL="177800" marR="0" lvl="4" indent="-177800" defTabSz="914400" eaLnBrk="1" fontAlgn="auto" latinLnBrk="0" hangingPunct="1">
                        <a:lnSpc>
                          <a:spcPct val="100000"/>
                        </a:lnSpc>
                        <a:spcBef>
                          <a:spcPts val="0"/>
                        </a:spcBef>
                        <a:spcAft>
                          <a:spcPts val="600"/>
                        </a:spcAft>
                        <a:buClrTx/>
                        <a:buSzTx/>
                        <a:buFont typeface="Wingdings" pitchFamily="2" charset="2"/>
                        <a:buChar char="§"/>
                        <a:tabLst/>
                        <a:defRPr/>
                      </a:pPr>
                      <a:r>
                        <a:rPr lang="en-US" sz="1400" dirty="0" smtClean="0">
                          <a:solidFill>
                            <a:schemeClr val="tx1"/>
                          </a:solidFill>
                          <a:effectLst/>
                          <a:latin typeface="+mn-lt"/>
                          <a:ea typeface="+mn-ea"/>
                          <a:cs typeface="+mn-cs"/>
                        </a:rPr>
                        <a:t>An HSE self-assessment is performed at minimum every 2 years, and following any significant change. </a:t>
                      </a:r>
                      <a:endParaRPr lang="en-GB" sz="1400" baseline="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r h="432048">
                <a:tc vMerge="1">
                  <a:txBody>
                    <a:bodyPr/>
                    <a:lstStyle/>
                    <a:p>
                      <a:endParaRPr lang="en-US"/>
                    </a:p>
                  </a:txBody>
                  <a:tcPr/>
                </a:tc>
                <a:tc vMerge="1">
                  <a:txBody>
                    <a:bodyPr/>
                    <a:lstStyle/>
                    <a:p>
                      <a:endParaRPr lang="en-US"/>
                    </a:p>
                  </a:txBody>
                  <a:tcPr/>
                </a:tc>
                <a:tc vMerge="1">
                  <a:txBody>
                    <a:bodyPr/>
                    <a:lstStyle/>
                    <a:p>
                      <a:endParaRPr lang="en-US" sz="400" dirty="0">
                        <a:latin typeface="+mn-lt"/>
                      </a:endParaRPr>
                    </a:p>
                  </a:txBody>
                  <a:tcPr marL="0" marR="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defTabSz="914400" rtl="0" eaLnBrk="1" fontAlgn="auto" latinLnBrk="0" hangingPunct="1">
                        <a:lnSpc>
                          <a:spcPct val="100000"/>
                        </a:lnSpc>
                        <a:spcBef>
                          <a:spcPts val="0"/>
                        </a:spcBef>
                        <a:spcAft>
                          <a:spcPts val="600"/>
                        </a:spcAft>
                        <a:buClrTx/>
                        <a:buSzPct val="100000"/>
                        <a:buFont typeface="Wingdings" pitchFamily="2" charset="2"/>
                        <a:buNone/>
                        <a:tabLst/>
                        <a:defRPr/>
                      </a:pPr>
                      <a:r>
                        <a:rPr lang="fr-FR" sz="1600" b="1" dirty="0" smtClean="0">
                          <a:solidFill>
                            <a:schemeClr val="tx1"/>
                          </a:solidFill>
                          <a:effectLst/>
                          <a:latin typeface="+mn-lt"/>
                          <a:ea typeface="+mn-ea"/>
                          <a:cs typeface="+mn-cs"/>
                        </a:rPr>
                        <a:t>Requirement 3.1.2 : </a:t>
                      </a:r>
                      <a:r>
                        <a:rPr lang="en-GB" sz="1600" b="1" dirty="0" smtClean="0">
                          <a:solidFill>
                            <a:schemeClr val="tx1"/>
                          </a:solidFill>
                          <a:effectLst/>
                          <a:latin typeface="+mn-lt"/>
                          <a:ea typeface="+mn-ea"/>
                          <a:cs typeface="+mn-cs"/>
                        </a:rPr>
                        <a:t>Action Plan Following the HSE Self-Assessment</a:t>
                      </a:r>
                      <a:endParaRPr lang="nb-NO" sz="1600" b="1" dirty="0" smtClean="0">
                        <a:solidFill>
                          <a:schemeClr val="tx1"/>
                        </a:solidFill>
                        <a:effectLst/>
                        <a:latin typeface="+mn-lt"/>
                        <a:ea typeface="+mn-ea"/>
                        <a:cs typeface="+mn-cs"/>
                      </a:endParaRPr>
                    </a:p>
                    <a:p>
                      <a:pPr marL="177800" marR="0" lvl="0" indent="-177800" defTabSz="914400" rtl="0" eaLnBrk="1" fontAlgn="auto" latinLnBrk="0" hangingPunct="1">
                        <a:lnSpc>
                          <a:spcPct val="100000"/>
                        </a:lnSpc>
                        <a:spcBef>
                          <a:spcPts val="0"/>
                        </a:spcBef>
                        <a:spcAft>
                          <a:spcPts val="600"/>
                        </a:spcAft>
                        <a:buClrTx/>
                        <a:buSzPct val="100000"/>
                        <a:buFont typeface="Wingdings" pitchFamily="2" charset="2"/>
                        <a:buChar char="§"/>
                        <a:tabLst/>
                        <a:defRPr/>
                      </a:pPr>
                      <a:r>
                        <a:rPr lang="en-US" sz="1400" dirty="0" smtClean="0">
                          <a:solidFill>
                            <a:schemeClr val="tx1"/>
                          </a:solidFill>
                          <a:effectLst/>
                          <a:latin typeface="+mn-lt"/>
                          <a:ea typeface="+mn-ea"/>
                          <a:cs typeface="+mn-cs"/>
                        </a:rPr>
                        <a:t>An action plan that sets out the prioritized corrective and improvement actions related to each gap identified during an HSE self-assessment is established, implemented and monitored through to closure by the entity or affiliate</a:t>
                      </a:r>
                      <a:r>
                        <a:rPr lang="nb-NO" sz="1400" dirty="0" smtClean="0">
                          <a:solidFill>
                            <a:schemeClr val="tx1"/>
                          </a:solidFill>
                          <a:effectLst/>
                          <a:latin typeface="+mn-lt"/>
                          <a:ea typeface="+mn-ea"/>
                          <a:cs typeface="+mn-cs"/>
                        </a:rPr>
                        <a:t>.</a:t>
                      </a:r>
                      <a:r>
                        <a:rPr lang="nb-NO" sz="1400" baseline="0" dirty="0" smtClean="0">
                          <a:solidFill>
                            <a:schemeClr val="tx1"/>
                          </a:solidFill>
                          <a:effectLst/>
                          <a:latin typeface="+mn-lt"/>
                          <a:ea typeface="+mn-ea"/>
                          <a:cs typeface="+mn-cs"/>
                        </a:rPr>
                        <a:t>     </a:t>
                      </a:r>
                    </a:p>
                    <a:p>
                      <a:pPr marL="0" marR="0" lvl="0" indent="0" defTabSz="914400" rtl="0" eaLnBrk="1" fontAlgn="auto" latinLnBrk="0" hangingPunct="1">
                        <a:lnSpc>
                          <a:spcPct val="100000"/>
                        </a:lnSpc>
                        <a:spcBef>
                          <a:spcPts val="0"/>
                        </a:spcBef>
                        <a:spcAft>
                          <a:spcPts val="600"/>
                        </a:spcAft>
                        <a:buClrTx/>
                        <a:buSzPct val="100000"/>
                        <a:buFont typeface="Wingdings" pitchFamily="2" charset="2"/>
                        <a:buNone/>
                        <a:tabLst/>
                        <a:defRPr/>
                      </a:pPr>
                      <a:r>
                        <a:rPr lang="fr-FR" sz="1400" b="0" u="sng" dirty="0" smtClean="0">
                          <a:solidFill>
                            <a:srgbClr val="FF0000"/>
                          </a:solidFill>
                        </a:rPr>
                        <a:t>Changes</a:t>
                      </a:r>
                      <a:r>
                        <a:rPr lang="fr-FR" sz="1400" b="0" u="none" dirty="0" smtClean="0">
                          <a:solidFill>
                            <a:srgbClr val="FF0000"/>
                          </a:solidFill>
                        </a:rPr>
                        <a:t>:</a:t>
                      </a:r>
                      <a:endParaRPr lang="fr-FR" sz="1400" b="0" dirty="0" smtClean="0">
                        <a:solidFill>
                          <a:srgbClr val="FF0000"/>
                        </a:solidFill>
                      </a:endParaRPr>
                    </a:p>
                    <a:p>
                      <a:pPr marL="177800" marR="0" lvl="0" indent="-177800" algn="just" defTabSz="914400" rtl="0" eaLnBrk="1" fontAlgn="auto" latinLnBrk="0" hangingPunct="1">
                        <a:lnSpc>
                          <a:spcPct val="100000"/>
                        </a:lnSpc>
                        <a:spcBef>
                          <a:spcPts val="0"/>
                        </a:spcBef>
                        <a:spcAft>
                          <a:spcPts val="600"/>
                        </a:spcAft>
                        <a:buClrTx/>
                        <a:buSzPct val="100000"/>
                        <a:buFont typeface="Wingdings" pitchFamily="2" charset="2"/>
                        <a:buChar char="§"/>
                        <a:tabLst/>
                        <a:defRPr/>
                      </a:pPr>
                      <a:r>
                        <a:rPr lang="fr-FR" sz="1400" b="0" i="1" dirty="0" smtClean="0">
                          <a:solidFill>
                            <a:schemeClr val="tx1"/>
                          </a:solidFill>
                          <a:effectLst/>
                          <a:latin typeface="+mn-lt"/>
                          <a:ea typeface="+mn-ea"/>
                          <a:cs typeface="+mn-cs"/>
                        </a:rPr>
                        <a:t>The concept of an </a:t>
                      </a:r>
                      <a:r>
                        <a:rPr lang="fr-FR" sz="1400" b="0" i="1" dirty="0" err="1" smtClean="0">
                          <a:solidFill>
                            <a:schemeClr val="tx1"/>
                          </a:solidFill>
                          <a:effectLst/>
                          <a:latin typeface="+mn-lt"/>
                          <a:ea typeface="+mn-ea"/>
                          <a:cs typeface="+mn-cs"/>
                        </a:rPr>
                        <a:t>internal</a:t>
                      </a:r>
                      <a:r>
                        <a:rPr lang="fr-FR" sz="1400" b="0" i="1" dirty="0" smtClean="0">
                          <a:solidFill>
                            <a:schemeClr val="tx1"/>
                          </a:solidFill>
                          <a:effectLst/>
                          <a:latin typeface="+mn-lt"/>
                          <a:ea typeface="+mn-ea"/>
                          <a:cs typeface="+mn-cs"/>
                        </a:rPr>
                        <a:t> audit</a:t>
                      </a:r>
                      <a:r>
                        <a:rPr lang="fr-FR" sz="1400" b="0" i="1" baseline="0" dirty="0" smtClean="0">
                          <a:solidFill>
                            <a:schemeClr val="tx1"/>
                          </a:solidFill>
                          <a:effectLst/>
                          <a:latin typeface="+mn-lt"/>
                          <a:ea typeface="+mn-ea"/>
                          <a:cs typeface="+mn-cs"/>
                        </a:rPr>
                        <a:t> did not </a:t>
                      </a:r>
                      <a:r>
                        <a:rPr lang="fr-FR" sz="1400" b="0" i="1" baseline="0" dirty="0" err="1" smtClean="0">
                          <a:solidFill>
                            <a:schemeClr val="tx1"/>
                          </a:solidFill>
                          <a:effectLst/>
                          <a:latin typeface="+mn-lt"/>
                          <a:ea typeface="+mn-ea"/>
                          <a:cs typeface="+mn-cs"/>
                        </a:rPr>
                        <a:t>exist</a:t>
                      </a:r>
                      <a:r>
                        <a:rPr lang="fr-FR" sz="1400" b="0" i="1" baseline="0" dirty="0" smtClean="0">
                          <a:solidFill>
                            <a:schemeClr val="tx1"/>
                          </a:solidFill>
                          <a:effectLst/>
                          <a:latin typeface="+mn-lt"/>
                          <a:ea typeface="+mn-ea"/>
                          <a:cs typeface="+mn-cs"/>
                        </a:rPr>
                        <a:t> in the </a:t>
                      </a:r>
                      <a:r>
                        <a:rPr lang="fr-FR" sz="1400" b="0" i="1" baseline="0" dirty="0" err="1" smtClean="0">
                          <a:solidFill>
                            <a:schemeClr val="tx1"/>
                          </a:solidFill>
                          <a:effectLst/>
                          <a:latin typeface="+mn-lt"/>
                          <a:ea typeface="+mn-ea"/>
                          <a:cs typeface="+mn-cs"/>
                        </a:rPr>
                        <a:t>rule</a:t>
                      </a:r>
                      <a:r>
                        <a:rPr lang="fr-FR" sz="1400" b="0" i="1" baseline="0" dirty="0" smtClean="0">
                          <a:solidFill>
                            <a:schemeClr val="tx1"/>
                          </a:solidFill>
                          <a:effectLst/>
                          <a:latin typeface="+mn-lt"/>
                          <a:ea typeface="+mn-ea"/>
                          <a:cs typeface="+mn-cs"/>
                        </a:rPr>
                        <a:t> for E&amp;P.</a:t>
                      </a:r>
                      <a:endParaRPr lang="fr-FR" sz="1400" b="0" i="1" dirty="0" smtClean="0">
                        <a:solidFill>
                          <a:schemeClr val="tx1"/>
                        </a:solidFill>
                        <a:effectLst/>
                        <a:latin typeface="+mn-lt"/>
                        <a:ea typeface="+mn-ea"/>
                        <a:cs typeface="+mn-cs"/>
                      </a:endParaRPr>
                    </a:p>
                    <a:p>
                      <a:pPr marL="177800" marR="0" lvl="0" indent="-177800" algn="just" defTabSz="914400" rtl="0" eaLnBrk="1" fontAlgn="auto" latinLnBrk="0" hangingPunct="1">
                        <a:lnSpc>
                          <a:spcPct val="100000"/>
                        </a:lnSpc>
                        <a:spcBef>
                          <a:spcPts val="0"/>
                        </a:spcBef>
                        <a:spcAft>
                          <a:spcPts val="600"/>
                        </a:spcAft>
                        <a:buClrTx/>
                        <a:buSzPct val="100000"/>
                        <a:buFont typeface="Wingdings" pitchFamily="2" charset="2"/>
                        <a:buChar char="§"/>
                        <a:tabLst/>
                        <a:defRPr/>
                      </a:pPr>
                      <a:r>
                        <a:rPr lang="fr-FR" sz="1400" b="0" i="1" dirty="0" smtClean="0">
                          <a:solidFill>
                            <a:schemeClr val="tx1"/>
                          </a:solidFill>
                          <a:effectLst/>
                          <a:latin typeface="+mn-lt"/>
                          <a:ea typeface="+mn-ea"/>
                          <a:cs typeface="+mn-cs"/>
                        </a:rPr>
                        <a:t>The concept of an </a:t>
                      </a:r>
                      <a:r>
                        <a:rPr lang="fr-FR" sz="1400" b="0" i="1" dirty="0" err="1" smtClean="0">
                          <a:solidFill>
                            <a:schemeClr val="tx1"/>
                          </a:solidFill>
                          <a:effectLst/>
                          <a:latin typeface="+mn-lt"/>
                          <a:ea typeface="+mn-ea"/>
                          <a:cs typeface="+mn-cs"/>
                        </a:rPr>
                        <a:t>internal</a:t>
                      </a:r>
                      <a:r>
                        <a:rPr lang="fr-FR" sz="1400" b="0" i="1" dirty="0" smtClean="0">
                          <a:solidFill>
                            <a:schemeClr val="tx1"/>
                          </a:solidFill>
                          <a:effectLst/>
                          <a:latin typeface="+mn-lt"/>
                          <a:ea typeface="+mn-ea"/>
                          <a:cs typeface="+mn-cs"/>
                        </a:rPr>
                        <a:t> audit </a:t>
                      </a:r>
                      <a:r>
                        <a:rPr lang="fr-FR" sz="1400" b="0" i="1" dirty="0" err="1" smtClean="0">
                          <a:solidFill>
                            <a:schemeClr val="tx1"/>
                          </a:solidFill>
                          <a:effectLst/>
                          <a:latin typeface="+mn-lt"/>
                          <a:ea typeface="+mn-ea"/>
                          <a:cs typeface="+mn-cs"/>
                        </a:rPr>
                        <a:t>noted</a:t>
                      </a:r>
                      <a:r>
                        <a:rPr lang="fr-FR" sz="1400" b="0" i="1" dirty="0" smtClean="0">
                          <a:solidFill>
                            <a:schemeClr val="tx1"/>
                          </a:solidFill>
                          <a:effectLst/>
                          <a:latin typeface="+mn-lt"/>
                          <a:ea typeface="+mn-ea"/>
                          <a:cs typeface="+mn-cs"/>
                        </a:rPr>
                        <a:t> in the </a:t>
                      </a:r>
                      <a:r>
                        <a:rPr lang="fr-FR" sz="1400" b="0" i="1" dirty="0" err="1" smtClean="0">
                          <a:solidFill>
                            <a:schemeClr val="tx1"/>
                          </a:solidFill>
                          <a:effectLst/>
                          <a:latin typeface="+mn-lt"/>
                          <a:ea typeface="+mn-ea"/>
                          <a:cs typeface="+mn-cs"/>
                        </a:rPr>
                        <a:t>existing</a:t>
                      </a:r>
                      <a:r>
                        <a:rPr lang="fr-FR" sz="1400" b="0" i="1" dirty="0" smtClean="0">
                          <a:solidFill>
                            <a:schemeClr val="tx1"/>
                          </a:solidFill>
                          <a:effectLst/>
                          <a:latin typeface="+mn-lt"/>
                          <a:ea typeface="+mn-ea"/>
                          <a:cs typeface="+mn-cs"/>
                        </a:rPr>
                        <a:t> rules for the R&amp;C and M&amp;S branches </a:t>
                      </a:r>
                      <a:r>
                        <a:rPr lang="fr-FR" sz="1400" b="0" i="1" dirty="0" err="1" smtClean="0">
                          <a:solidFill>
                            <a:schemeClr val="tx1"/>
                          </a:solidFill>
                          <a:effectLst/>
                          <a:latin typeface="+mn-lt"/>
                          <a:ea typeface="+mn-ea"/>
                          <a:cs typeface="+mn-cs"/>
                        </a:rPr>
                        <a:t>is</a:t>
                      </a:r>
                      <a:r>
                        <a:rPr lang="fr-FR" sz="1400" b="0" i="1" dirty="0" smtClean="0">
                          <a:solidFill>
                            <a:schemeClr val="tx1"/>
                          </a:solidFill>
                          <a:effectLst/>
                          <a:latin typeface="+mn-lt"/>
                          <a:ea typeface="+mn-ea"/>
                          <a:cs typeface="+mn-cs"/>
                        </a:rPr>
                        <a:t> </a:t>
                      </a:r>
                      <a:r>
                        <a:rPr lang="fr-FR" sz="1400" b="0" i="1" dirty="0" err="1" smtClean="0">
                          <a:solidFill>
                            <a:schemeClr val="tx1"/>
                          </a:solidFill>
                          <a:effectLst/>
                          <a:latin typeface="+mn-lt"/>
                          <a:ea typeface="+mn-ea"/>
                          <a:cs typeface="+mn-cs"/>
                        </a:rPr>
                        <a:t>now</a:t>
                      </a:r>
                      <a:r>
                        <a:rPr lang="fr-FR" sz="1400" b="0" i="1" dirty="0" smtClean="0">
                          <a:solidFill>
                            <a:schemeClr val="tx1"/>
                          </a:solidFill>
                          <a:effectLst/>
                          <a:latin typeface="+mn-lt"/>
                          <a:ea typeface="+mn-ea"/>
                          <a:cs typeface="+mn-cs"/>
                        </a:rPr>
                        <a:t> </a:t>
                      </a:r>
                      <a:r>
                        <a:rPr lang="fr-FR" sz="1400" b="0" i="1" dirty="0" err="1" smtClean="0">
                          <a:solidFill>
                            <a:schemeClr val="tx1"/>
                          </a:solidFill>
                          <a:effectLst/>
                          <a:latin typeface="+mn-lt"/>
                          <a:ea typeface="+mn-ea"/>
                          <a:cs typeface="+mn-cs"/>
                        </a:rPr>
                        <a:t>assimilated</a:t>
                      </a:r>
                      <a:r>
                        <a:rPr lang="fr-FR" sz="1400" b="0" i="1" baseline="0" dirty="0" smtClean="0">
                          <a:solidFill>
                            <a:schemeClr val="tx1"/>
                          </a:solidFill>
                          <a:effectLst/>
                          <a:latin typeface="+mn-lt"/>
                          <a:ea typeface="+mn-ea"/>
                          <a:cs typeface="+mn-cs"/>
                        </a:rPr>
                        <a:t> </a:t>
                      </a:r>
                      <a:r>
                        <a:rPr lang="fr-FR" sz="1400" b="0" i="1" baseline="0" dirty="0" err="1" smtClean="0">
                          <a:solidFill>
                            <a:schemeClr val="tx1"/>
                          </a:solidFill>
                          <a:effectLst/>
                          <a:latin typeface="+mn-lt"/>
                          <a:ea typeface="+mn-ea"/>
                          <a:cs typeface="+mn-cs"/>
                        </a:rPr>
                        <a:t>into</a:t>
                      </a:r>
                      <a:r>
                        <a:rPr lang="fr-FR" sz="1400" b="0" i="1" baseline="0" dirty="0" smtClean="0">
                          <a:solidFill>
                            <a:schemeClr val="tx1"/>
                          </a:solidFill>
                          <a:effectLst/>
                          <a:latin typeface="+mn-lt"/>
                          <a:ea typeface="+mn-ea"/>
                          <a:cs typeface="+mn-cs"/>
                        </a:rPr>
                        <a:t> the SHE self-</a:t>
                      </a:r>
                      <a:r>
                        <a:rPr lang="fr-FR" sz="1400" b="0" i="1" baseline="0" dirty="0" err="1" smtClean="0">
                          <a:solidFill>
                            <a:schemeClr val="tx1"/>
                          </a:solidFill>
                          <a:effectLst/>
                          <a:latin typeface="+mn-lt"/>
                          <a:ea typeface="+mn-ea"/>
                          <a:cs typeface="+mn-cs"/>
                        </a:rPr>
                        <a:t>assessment</a:t>
                      </a:r>
                      <a:r>
                        <a:rPr lang="fr-FR" sz="1400" b="0" i="1" baseline="0" dirty="0" smtClean="0">
                          <a:solidFill>
                            <a:schemeClr val="tx1"/>
                          </a:solidFill>
                          <a:effectLst/>
                          <a:latin typeface="+mn-lt"/>
                          <a:ea typeface="+mn-ea"/>
                          <a:cs typeface="+mn-cs"/>
                        </a:rPr>
                        <a:t> </a:t>
                      </a:r>
                      <a:r>
                        <a:rPr lang="fr-FR" sz="1400" b="0" i="1" baseline="0" dirty="0" err="1" smtClean="0">
                          <a:solidFill>
                            <a:schemeClr val="tx1"/>
                          </a:solidFill>
                          <a:effectLst/>
                          <a:latin typeface="+mn-lt"/>
                          <a:ea typeface="+mn-ea"/>
                          <a:cs typeface="+mn-cs"/>
                        </a:rPr>
                        <a:t>exercise</a:t>
                      </a:r>
                      <a:r>
                        <a:rPr lang="fr-FR" sz="1400" b="0" i="1" baseline="0" dirty="0" smtClean="0">
                          <a:solidFill>
                            <a:schemeClr val="tx1"/>
                          </a:solidFill>
                          <a:effectLst/>
                          <a:latin typeface="+mn-lt"/>
                          <a:ea typeface="+mn-ea"/>
                          <a:cs typeface="+mn-cs"/>
                        </a:rPr>
                        <a:t>. </a:t>
                      </a:r>
                      <a:endParaRPr lang="en-GB" sz="1400" b="0" i="1" dirty="0" smtClean="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endParaRPr lang="en-US" sz="400" dirty="0">
                        <a:solidFill>
                          <a:schemeClr val="tx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endParaRPr lang="en-US" sz="400" dirty="0">
                        <a:solidFill>
                          <a:schemeClr val="tx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6"/>
                  </a:ext>
                </a:extLst>
              </a:tr>
              <a:tr h="389201">
                <a:tc rowSpan="2">
                  <a:txBody>
                    <a:bodyPr/>
                    <a:lstStyle/>
                    <a:p>
                      <a:pPr marL="0" indent="0" defTabSz="914400" eaLnBrk="1" fontAlgn="auto" latinLnBrk="0" hangingPunct="1">
                        <a:lnSpc>
                          <a:spcPct val="100000"/>
                        </a:lnSpc>
                        <a:spcBef>
                          <a:spcPts val="0"/>
                        </a:spcBef>
                        <a:spcAft>
                          <a:spcPts val="0"/>
                        </a:spcAft>
                        <a:buSzPct val="100000"/>
                        <a:buFontTx/>
                        <a:buNone/>
                      </a:pPr>
                      <a:r>
                        <a:rPr lang="en-US" sz="1300" b="1" dirty="0" smtClean="0">
                          <a:solidFill>
                            <a:schemeClr val="tx1"/>
                          </a:solidFill>
                          <a:latin typeface="+mn-lt"/>
                        </a:rPr>
                        <a:t>HSE Audit</a:t>
                      </a:r>
                      <a:endParaRPr lang="en-US" sz="1300" b="1"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EBF1DE"/>
                    </a:solidFill>
                  </a:tcPr>
                </a:tc>
                <a:tc rowSpan="2">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spcAft>
                          <a:spcPts val="600"/>
                        </a:spcAft>
                        <a:buFont typeface="Wingdings" pitchFamily="2" charset="2"/>
                        <a:buNone/>
                      </a:pPr>
                      <a:r>
                        <a:rPr lang="fr-FR" sz="1600" b="1" dirty="0" smtClean="0">
                          <a:solidFill>
                            <a:schemeClr val="tx1"/>
                          </a:solidFill>
                          <a:effectLst/>
                          <a:latin typeface="+mn-lt"/>
                          <a:ea typeface="+mn-ea"/>
                          <a:cs typeface="+mn-cs"/>
                        </a:rPr>
                        <a:t>Requirement 3.2.1 : </a:t>
                      </a:r>
                      <a:r>
                        <a:rPr lang="en-GB" sz="1600" b="1" dirty="0" smtClean="0">
                          <a:solidFill>
                            <a:schemeClr val="tx1"/>
                          </a:solidFill>
                          <a:effectLst/>
                          <a:latin typeface="+mn-lt"/>
                          <a:ea typeface="+mn-ea"/>
                          <a:cs typeface="+mn-cs"/>
                        </a:rPr>
                        <a:t>Frequency of HSE Audits</a:t>
                      </a:r>
                      <a:endParaRPr lang="nb-NO" sz="1600" b="1" dirty="0" smtClean="0">
                        <a:solidFill>
                          <a:schemeClr val="tx1"/>
                        </a:solidFill>
                        <a:effectLst/>
                        <a:latin typeface="+mn-lt"/>
                        <a:ea typeface="+mn-ea"/>
                        <a:cs typeface="+mn-cs"/>
                      </a:endParaRPr>
                    </a:p>
                    <a:p>
                      <a:pPr marL="177800" indent="-177800">
                        <a:spcAft>
                          <a:spcPts val="600"/>
                        </a:spcAft>
                        <a:buFont typeface="Wingdings" pitchFamily="2" charset="2"/>
                        <a:buChar char="§"/>
                      </a:pPr>
                      <a:r>
                        <a:rPr lang="en-US" sz="1400" dirty="0" smtClean="0">
                          <a:solidFill>
                            <a:schemeClr val="tx1"/>
                          </a:solidFill>
                          <a:effectLst/>
                          <a:latin typeface="+mn-lt"/>
                          <a:ea typeface="+mn-ea"/>
                          <a:cs typeface="+mn-cs"/>
                        </a:rPr>
                        <a:t>Each auditable unit is subject to an HSE audit every 3 to 5 years, according to the long-term plan drawn up by the Group HSE audit division. </a:t>
                      </a:r>
                    </a:p>
                    <a:p>
                      <a:pPr marL="0" marR="0" lvl="0" indent="0" defTabSz="914400" rtl="0" eaLnBrk="1" fontAlgn="auto" latinLnBrk="0" hangingPunct="1">
                        <a:lnSpc>
                          <a:spcPct val="100000"/>
                        </a:lnSpc>
                        <a:spcBef>
                          <a:spcPts val="0"/>
                        </a:spcBef>
                        <a:spcAft>
                          <a:spcPts val="600"/>
                        </a:spcAft>
                        <a:buClrTx/>
                        <a:buSzPct val="100000"/>
                        <a:buFont typeface="Wingdings" pitchFamily="2" charset="2"/>
                        <a:buNone/>
                        <a:tabLst/>
                        <a:defRPr/>
                      </a:pPr>
                      <a:r>
                        <a:rPr lang="fr-FR" sz="1600" b="1" dirty="0" smtClean="0">
                          <a:solidFill>
                            <a:schemeClr val="tx1"/>
                          </a:solidFill>
                          <a:effectLst/>
                          <a:latin typeface="+mn-lt"/>
                          <a:ea typeface="+mn-ea"/>
                          <a:cs typeface="+mn-cs"/>
                        </a:rPr>
                        <a:t>Requirement 3.2.2 : </a:t>
                      </a:r>
                      <a:r>
                        <a:rPr lang="en-GB" sz="1600" b="1" dirty="0" smtClean="0">
                          <a:solidFill>
                            <a:schemeClr val="tx1"/>
                          </a:solidFill>
                          <a:effectLst/>
                          <a:latin typeface="+mn-lt"/>
                          <a:ea typeface="+mn-ea"/>
                          <a:cs typeface="+mn-cs"/>
                        </a:rPr>
                        <a:t>Information </a:t>
                      </a:r>
                      <a:r>
                        <a:rPr lang="en-GB" sz="1600" b="1" baseline="0" dirty="0" smtClean="0">
                          <a:solidFill>
                            <a:schemeClr val="tx1"/>
                          </a:solidFill>
                          <a:effectLst/>
                          <a:latin typeface="+mn-lt"/>
                          <a:ea typeface="+mn-ea"/>
                          <a:cs typeface="+mn-cs"/>
                        </a:rPr>
                        <a:t>Provided to the HSE Audit Team </a:t>
                      </a:r>
                      <a:endParaRPr lang="nb-NO" sz="1600" b="1" dirty="0" smtClean="0">
                        <a:solidFill>
                          <a:schemeClr val="tx1"/>
                        </a:solidFill>
                        <a:effectLst/>
                        <a:latin typeface="+mn-lt"/>
                        <a:ea typeface="+mn-ea"/>
                        <a:cs typeface="+mn-cs"/>
                      </a:endParaRPr>
                    </a:p>
                    <a:p>
                      <a:pPr marL="177800" marR="0" lvl="0" indent="-177800" defTabSz="914400" eaLnBrk="1" fontAlgn="auto" latinLnBrk="0" hangingPunct="1">
                        <a:lnSpc>
                          <a:spcPct val="100000"/>
                        </a:lnSpc>
                        <a:spcBef>
                          <a:spcPts val="0"/>
                        </a:spcBef>
                        <a:spcAft>
                          <a:spcPts val="600"/>
                        </a:spcAft>
                        <a:buClrTx/>
                        <a:buSzTx/>
                        <a:buFont typeface="Wingdings" pitchFamily="2" charset="2"/>
                        <a:buChar char="§"/>
                        <a:tabLst/>
                        <a:defRPr/>
                      </a:pPr>
                      <a:r>
                        <a:rPr lang="en-US" sz="1400" dirty="0" smtClean="0">
                          <a:solidFill>
                            <a:schemeClr val="tx1"/>
                          </a:solidFill>
                          <a:effectLst/>
                          <a:latin typeface="+mn-lt"/>
                          <a:ea typeface="+mn-ea"/>
                          <a:cs typeface="+mn-cs"/>
                        </a:rPr>
                        <a:t>The documents and any other information required for the HSE audit are made available to the HSE audit team in a timely manner. </a:t>
                      </a:r>
                    </a:p>
                    <a:p>
                      <a:pPr marL="0" marR="0" lvl="0" indent="0" defTabSz="914400" eaLnBrk="1" fontAlgn="auto" latinLnBrk="0" hangingPunct="1">
                        <a:lnSpc>
                          <a:spcPct val="100000"/>
                        </a:lnSpc>
                        <a:spcBef>
                          <a:spcPts val="0"/>
                        </a:spcBef>
                        <a:spcAft>
                          <a:spcPts val="600"/>
                        </a:spcAft>
                        <a:buClrTx/>
                        <a:buSzTx/>
                        <a:buFont typeface="Wingdings" pitchFamily="2" charset="2"/>
                        <a:buNone/>
                        <a:tabLst/>
                        <a:defRPr/>
                      </a:pPr>
                      <a:r>
                        <a:rPr lang="fr-FR" sz="1400" b="0" u="sng" dirty="0" smtClean="0">
                          <a:solidFill>
                            <a:srgbClr val="FF0000"/>
                          </a:solidFill>
                        </a:rPr>
                        <a:t>Change</a:t>
                      </a:r>
                      <a:r>
                        <a:rPr lang="fr-FR" sz="1400" b="0" u="none" dirty="0" smtClean="0">
                          <a:solidFill>
                            <a:srgbClr val="FF0000"/>
                          </a:solidFill>
                        </a:rPr>
                        <a:t>:</a:t>
                      </a:r>
                      <a:endParaRPr lang="nb-NO" sz="1400" dirty="0" smtClean="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7"/>
                  </a:ext>
                </a:extLst>
              </a:tr>
              <a:tr h="14401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indent="-285750" defTabSz="914400" eaLnBrk="1" fontAlgn="auto" latinLnBrk="0" hangingPunct="1">
                        <a:lnSpc>
                          <a:spcPct val="100000"/>
                        </a:lnSpc>
                        <a:spcBef>
                          <a:spcPts val="0"/>
                        </a:spcBef>
                        <a:spcAft>
                          <a:spcPts val="600"/>
                        </a:spcAft>
                        <a:buSzPct val="100000"/>
                        <a:buFont typeface="Wingdings" panose="05000000000000000000" pitchFamily="2" charset="2"/>
                        <a:buChar char="§"/>
                      </a:pPr>
                      <a:r>
                        <a:rPr lang="fr-FR" sz="1400" i="1" dirty="0" err="1" smtClean="0">
                          <a:solidFill>
                            <a:schemeClr val="tx1"/>
                          </a:solidFill>
                          <a:effectLst/>
                          <a:latin typeface="+mn-lt"/>
                          <a:ea typeface="+mn-ea"/>
                          <a:cs typeface="+mn-cs"/>
                        </a:rPr>
                        <a:t>Previously</a:t>
                      </a:r>
                      <a:r>
                        <a:rPr lang="fr-FR" sz="1400" i="1" dirty="0" smtClean="0">
                          <a:solidFill>
                            <a:schemeClr val="tx1"/>
                          </a:solidFill>
                          <a:effectLst/>
                          <a:latin typeface="+mn-lt"/>
                          <a:ea typeface="+mn-ea"/>
                          <a:cs typeface="+mn-cs"/>
                        </a:rPr>
                        <a:t> </a:t>
                      </a:r>
                      <a:r>
                        <a:rPr lang="fr-FR" sz="1400" i="1" dirty="0" err="1" smtClean="0">
                          <a:solidFill>
                            <a:schemeClr val="tx1"/>
                          </a:solidFill>
                          <a:effectLst/>
                          <a:latin typeface="+mn-lt"/>
                          <a:ea typeface="+mn-ea"/>
                          <a:cs typeface="+mn-cs"/>
                        </a:rPr>
                        <a:t>defined</a:t>
                      </a:r>
                      <a:r>
                        <a:rPr lang="fr-FR" sz="1400" i="1" dirty="0" smtClean="0">
                          <a:solidFill>
                            <a:schemeClr val="tx1"/>
                          </a:solidFill>
                          <a:effectLst/>
                          <a:latin typeface="+mn-lt"/>
                          <a:ea typeface="+mn-ea"/>
                          <a:cs typeface="+mn-cs"/>
                        </a:rPr>
                        <a:t> </a:t>
                      </a:r>
                      <a:r>
                        <a:rPr lang="fr-FR" sz="1400" i="1" dirty="0" err="1" smtClean="0">
                          <a:solidFill>
                            <a:schemeClr val="tx1"/>
                          </a:solidFill>
                          <a:effectLst/>
                          <a:latin typeface="+mn-lt"/>
                          <a:ea typeface="+mn-ea"/>
                          <a:cs typeface="+mn-cs"/>
                        </a:rPr>
                        <a:t>frequencies</a:t>
                      </a:r>
                      <a:r>
                        <a:rPr lang="fr-FR" sz="1400" i="1" dirty="0" smtClean="0">
                          <a:solidFill>
                            <a:schemeClr val="tx1"/>
                          </a:solidFill>
                          <a:effectLst/>
                          <a:latin typeface="+mn-lt"/>
                          <a:ea typeface="+mn-ea"/>
                          <a:cs typeface="+mn-cs"/>
                        </a:rPr>
                        <a:t>: 3 </a:t>
                      </a:r>
                      <a:r>
                        <a:rPr lang="fr-FR" sz="1400" i="1" dirty="0" err="1" smtClean="0">
                          <a:solidFill>
                            <a:schemeClr val="tx1"/>
                          </a:solidFill>
                          <a:effectLst/>
                          <a:latin typeface="+mn-lt"/>
                          <a:ea typeface="+mn-ea"/>
                          <a:cs typeface="+mn-cs"/>
                        </a:rPr>
                        <a:t>years</a:t>
                      </a:r>
                      <a:r>
                        <a:rPr lang="fr-FR" sz="1400" i="1" baseline="0" dirty="0" smtClean="0">
                          <a:solidFill>
                            <a:schemeClr val="tx1"/>
                          </a:solidFill>
                          <a:effectLst/>
                          <a:latin typeface="+mn-lt"/>
                          <a:ea typeface="+mn-ea"/>
                          <a:cs typeface="+mn-cs"/>
                        </a:rPr>
                        <a:t> </a:t>
                      </a:r>
                      <a:r>
                        <a:rPr lang="fr-FR" sz="1400" i="1" dirty="0" smtClean="0">
                          <a:solidFill>
                            <a:schemeClr val="tx1"/>
                          </a:solidFill>
                          <a:effectLst/>
                          <a:latin typeface="+mn-lt"/>
                          <a:ea typeface="+mn-ea"/>
                          <a:cs typeface="+mn-cs"/>
                        </a:rPr>
                        <a:t>(</a:t>
                      </a:r>
                      <a:r>
                        <a:rPr lang="fr-FR" sz="1400" i="1" dirty="0" err="1" smtClean="0">
                          <a:solidFill>
                            <a:schemeClr val="tx1"/>
                          </a:solidFill>
                          <a:effectLst/>
                          <a:latin typeface="+mn-lt"/>
                          <a:ea typeface="+mn-ea"/>
                          <a:cs typeface="+mn-cs"/>
                        </a:rPr>
                        <a:t>recommendation</a:t>
                      </a:r>
                      <a:r>
                        <a:rPr lang="fr-FR" sz="1400" i="1" baseline="0" dirty="0" smtClean="0">
                          <a:solidFill>
                            <a:schemeClr val="tx1"/>
                          </a:solidFill>
                          <a:effectLst/>
                          <a:latin typeface="+mn-lt"/>
                          <a:ea typeface="+mn-ea"/>
                          <a:cs typeface="+mn-cs"/>
                        </a:rPr>
                        <a:t> </a:t>
                      </a:r>
                      <a:r>
                        <a:rPr lang="fr-FR" sz="1400" i="1" baseline="0" dirty="0" err="1" smtClean="0">
                          <a:solidFill>
                            <a:schemeClr val="tx1"/>
                          </a:solidFill>
                          <a:effectLst/>
                          <a:latin typeface="+mn-lt"/>
                          <a:ea typeface="+mn-ea"/>
                          <a:cs typeface="+mn-cs"/>
                        </a:rPr>
                        <a:t>based</a:t>
                      </a:r>
                      <a:r>
                        <a:rPr lang="fr-FR" sz="1400" i="1" baseline="0" dirty="0" smtClean="0">
                          <a:solidFill>
                            <a:schemeClr val="tx1"/>
                          </a:solidFill>
                          <a:effectLst/>
                          <a:latin typeface="+mn-lt"/>
                          <a:ea typeface="+mn-ea"/>
                          <a:cs typeface="+mn-cs"/>
                        </a:rPr>
                        <a:t> on the Group Directive),</a:t>
                      </a:r>
                      <a:r>
                        <a:rPr lang="fr-FR" sz="1400" i="1" dirty="0" smtClean="0">
                          <a:solidFill>
                            <a:schemeClr val="tx1"/>
                          </a:solidFill>
                          <a:effectLst/>
                          <a:latin typeface="+mn-lt"/>
                          <a:ea typeface="+mn-ea"/>
                          <a:cs typeface="+mn-cs"/>
                        </a:rPr>
                        <a:t> </a:t>
                      </a:r>
                      <a:r>
                        <a:rPr lang="fr-FR" sz="1400" i="1" dirty="0" err="1" smtClean="0">
                          <a:solidFill>
                            <a:schemeClr val="tx1"/>
                          </a:solidFill>
                          <a:effectLst/>
                          <a:latin typeface="+mn-lt"/>
                          <a:ea typeface="+mn-ea"/>
                          <a:cs typeface="+mn-cs"/>
                        </a:rPr>
                        <a:t>every</a:t>
                      </a:r>
                      <a:r>
                        <a:rPr lang="fr-FR" sz="1400" i="1" dirty="0" smtClean="0">
                          <a:solidFill>
                            <a:schemeClr val="tx1"/>
                          </a:solidFill>
                          <a:effectLst/>
                          <a:latin typeface="+mn-lt"/>
                          <a:ea typeface="+mn-ea"/>
                          <a:cs typeface="+mn-cs"/>
                        </a:rPr>
                        <a:t> 3</a:t>
                      </a:r>
                      <a:r>
                        <a:rPr lang="fr-FR" sz="1400" i="1" baseline="0" dirty="0" smtClean="0">
                          <a:solidFill>
                            <a:schemeClr val="tx1"/>
                          </a:solidFill>
                          <a:effectLst/>
                          <a:latin typeface="+mn-lt"/>
                          <a:ea typeface="+mn-ea"/>
                          <a:cs typeface="+mn-cs"/>
                        </a:rPr>
                        <a:t> to</a:t>
                      </a:r>
                      <a:r>
                        <a:rPr lang="fr-FR" sz="1400" i="1" dirty="0" smtClean="0">
                          <a:solidFill>
                            <a:schemeClr val="tx1"/>
                          </a:solidFill>
                          <a:effectLst/>
                          <a:latin typeface="+mn-lt"/>
                          <a:ea typeface="+mn-ea"/>
                          <a:cs typeface="+mn-cs"/>
                        </a:rPr>
                        <a:t> 4 </a:t>
                      </a:r>
                      <a:r>
                        <a:rPr lang="fr-FR" sz="1400" i="1" dirty="0" err="1" smtClean="0">
                          <a:solidFill>
                            <a:schemeClr val="tx1"/>
                          </a:solidFill>
                          <a:effectLst/>
                          <a:latin typeface="+mn-lt"/>
                          <a:ea typeface="+mn-ea"/>
                          <a:cs typeface="+mn-cs"/>
                        </a:rPr>
                        <a:t>years</a:t>
                      </a:r>
                      <a:r>
                        <a:rPr lang="fr-FR" sz="1400" i="1" dirty="0" smtClean="0">
                          <a:solidFill>
                            <a:schemeClr val="tx1"/>
                          </a:solidFill>
                          <a:effectLst/>
                          <a:latin typeface="+mn-lt"/>
                          <a:ea typeface="+mn-ea"/>
                          <a:cs typeface="+mn-cs"/>
                        </a:rPr>
                        <a:t> (E&amp;P), </a:t>
                      </a:r>
                      <a:r>
                        <a:rPr lang="fr-FR" sz="1400" i="1" dirty="0" err="1" smtClean="0">
                          <a:solidFill>
                            <a:schemeClr val="tx1"/>
                          </a:solidFill>
                          <a:effectLst/>
                          <a:latin typeface="+mn-lt"/>
                          <a:ea typeface="+mn-ea"/>
                          <a:cs typeface="+mn-cs"/>
                        </a:rPr>
                        <a:t>every</a:t>
                      </a:r>
                      <a:r>
                        <a:rPr lang="fr-FR" sz="1400" i="1" baseline="0" dirty="0" smtClean="0">
                          <a:solidFill>
                            <a:schemeClr val="tx1"/>
                          </a:solidFill>
                          <a:effectLst/>
                          <a:latin typeface="+mn-lt"/>
                          <a:ea typeface="+mn-ea"/>
                          <a:cs typeface="+mn-cs"/>
                        </a:rPr>
                        <a:t> </a:t>
                      </a:r>
                      <a:r>
                        <a:rPr lang="fr-FR" sz="1400" i="1" dirty="0" smtClean="0">
                          <a:solidFill>
                            <a:schemeClr val="tx1"/>
                          </a:solidFill>
                          <a:effectLst/>
                          <a:latin typeface="+mn-lt"/>
                          <a:ea typeface="+mn-ea"/>
                          <a:cs typeface="+mn-cs"/>
                        </a:rPr>
                        <a:t>4 </a:t>
                      </a:r>
                      <a:r>
                        <a:rPr lang="fr-FR" sz="1400" i="1" dirty="0" err="1" smtClean="0">
                          <a:solidFill>
                            <a:schemeClr val="tx1"/>
                          </a:solidFill>
                          <a:effectLst/>
                          <a:latin typeface="+mn-lt"/>
                          <a:ea typeface="+mn-ea"/>
                          <a:cs typeface="+mn-cs"/>
                        </a:rPr>
                        <a:t>years</a:t>
                      </a:r>
                      <a:r>
                        <a:rPr lang="fr-FR" sz="1400" i="1" dirty="0" smtClean="0">
                          <a:solidFill>
                            <a:schemeClr val="tx1"/>
                          </a:solidFill>
                          <a:effectLst/>
                          <a:latin typeface="+mn-lt"/>
                          <a:ea typeface="+mn-ea"/>
                          <a:cs typeface="+mn-cs"/>
                        </a:rPr>
                        <a:t> (R&amp;C) and </a:t>
                      </a:r>
                      <a:r>
                        <a:rPr lang="fr-FR" sz="1400" i="1" dirty="0" err="1" smtClean="0">
                          <a:solidFill>
                            <a:schemeClr val="tx1"/>
                          </a:solidFill>
                          <a:effectLst/>
                          <a:latin typeface="+mn-lt"/>
                          <a:ea typeface="+mn-ea"/>
                          <a:cs typeface="+mn-cs"/>
                        </a:rPr>
                        <a:t>between</a:t>
                      </a:r>
                      <a:r>
                        <a:rPr lang="fr-FR" sz="1400" i="1" dirty="0" smtClean="0">
                          <a:solidFill>
                            <a:schemeClr val="tx1"/>
                          </a:solidFill>
                          <a:effectLst/>
                          <a:latin typeface="+mn-lt"/>
                          <a:ea typeface="+mn-ea"/>
                          <a:cs typeface="+mn-cs"/>
                        </a:rPr>
                        <a:t> 3 to 5 </a:t>
                      </a:r>
                      <a:r>
                        <a:rPr lang="fr-FR" sz="1400" i="1" dirty="0" err="1" smtClean="0">
                          <a:solidFill>
                            <a:schemeClr val="tx1"/>
                          </a:solidFill>
                          <a:effectLst/>
                          <a:latin typeface="+mn-lt"/>
                          <a:ea typeface="+mn-ea"/>
                          <a:cs typeface="+mn-cs"/>
                        </a:rPr>
                        <a:t>years</a:t>
                      </a:r>
                      <a:r>
                        <a:rPr lang="fr-FR" sz="1400" i="1" dirty="0" smtClean="0">
                          <a:solidFill>
                            <a:schemeClr val="tx1"/>
                          </a:solidFill>
                          <a:effectLst/>
                          <a:latin typeface="+mn-lt"/>
                          <a:ea typeface="+mn-ea"/>
                          <a:cs typeface="+mn-cs"/>
                        </a:rPr>
                        <a:t> </a:t>
                      </a:r>
                      <a:r>
                        <a:rPr lang="fr-FR" sz="1400" i="1" dirty="0" err="1" smtClean="0">
                          <a:solidFill>
                            <a:schemeClr val="tx1"/>
                          </a:solidFill>
                          <a:effectLst/>
                          <a:latin typeface="+mn-lt"/>
                          <a:ea typeface="+mn-ea"/>
                          <a:cs typeface="+mn-cs"/>
                        </a:rPr>
                        <a:t>depending</a:t>
                      </a:r>
                      <a:r>
                        <a:rPr lang="fr-FR" sz="1400" i="1" dirty="0" smtClean="0">
                          <a:solidFill>
                            <a:schemeClr val="tx1"/>
                          </a:solidFill>
                          <a:effectLst/>
                          <a:latin typeface="+mn-lt"/>
                          <a:ea typeface="+mn-ea"/>
                          <a:cs typeface="+mn-cs"/>
                        </a:rPr>
                        <a:t> on the </a:t>
                      </a:r>
                      <a:r>
                        <a:rPr lang="fr-FR" sz="1400" i="1" dirty="0" err="1" smtClean="0">
                          <a:solidFill>
                            <a:schemeClr val="tx1"/>
                          </a:solidFill>
                          <a:effectLst/>
                          <a:latin typeface="+mn-lt"/>
                          <a:ea typeface="+mn-ea"/>
                          <a:cs typeface="+mn-cs"/>
                        </a:rPr>
                        <a:t>risks</a:t>
                      </a:r>
                      <a:r>
                        <a:rPr lang="fr-FR" sz="1400" i="1" dirty="0" smtClean="0">
                          <a:solidFill>
                            <a:schemeClr val="tx1"/>
                          </a:solidFill>
                          <a:effectLst/>
                          <a:latin typeface="+mn-lt"/>
                          <a:ea typeface="+mn-ea"/>
                          <a:cs typeface="+mn-cs"/>
                        </a:rPr>
                        <a:t> </a:t>
                      </a:r>
                      <a:r>
                        <a:rPr lang="fr-FR" sz="1400" i="1" dirty="0" err="1" smtClean="0">
                          <a:solidFill>
                            <a:schemeClr val="tx1"/>
                          </a:solidFill>
                          <a:effectLst/>
                          <a:latin typeface="+mn-lt"/>
                          <a:ea typeface="+mn-ea"/>
                          <a:cs typeface="+mn-cs"/>
                        </a:rPr>
                        <a:t>associated</a:t>
                      </a:r>
                      <a:r>
                        <a:rPr lang="fr-FR" sz="1400" i="1" dirty="0" smtClean="0">
                          <a:solidFill>
                            <a:schemeClr val="tx1"/>
                          </a:solidFill>
                          <a:effectLst/>
                          <a:latin typeface="+mn-lt"/>
                          <a:ea typeface="+mn-ea"/>
                          <a:cs typeface="+mn-cs"/>
                        </a:rPr>
                        <a:t> </a:t>
                      </a:r>
                      <a:r>
                        <a:rPr lang="fr-FR" sz="1400" i="1" dirty="0" err="1" smtClean="0">
                          <a:solidFill>
                            <a:schemeClr val="tx1"/>
                          </a:solidFill>
                          <a:effectLst/>
                          <a:latin typeface="+mn-lt"/>
                          <a:ea typeface="+mn-ea"/>
                          <a:cs typeface="+mn-cs"/>
                        </a:rPr>
                        <a:t>with</a:t>
                      </a:r>
                      <a:r>
                        <a:rPr lang="fr-FR" sz="1400" i="1" dirty="0" smtClean="0">
                          <a:solidFill>
                            <a:schemeClr val="tx1"/>
                          </a:solidFill>
                          <a:effectLst/>
                          <a:latin typeface="+mn-lt"/>
                          <a:ea typeface="+mn-ea"/>
                          <a:cs typeface="+mn-cs"/>
                        </a:rPr>
                        <a:t> </a:t>
                      </a:r>
                      <a:r>
                        <a:rPr lang="fr-FR" sz="1400" i="1" dirty="0" err="1" smtClean="0">
                          <a:solidFill>
                            <a:schemeClr val="tx1"/>
                          </a:solidFill>
                          <a:effectLst/>
                          <a:latin typeface="+mn-lt"/>
                          <a:ea typeface="+mn-ea"/>
                          <a:cs typeface="+mn-cs"/>
                        </a:rPr>
                        <a:t>activities</a:t>
                      </a:r>
                      <a:r>
                        <a:rPr lang="fr-FR" sz="1400" i="1" dirty="0" smtClean="0">
                          <a:solidFill>
                            <a:schemeClr val="tx1"/>
                          </a:solidFill>
                          <a:effectLst/>
                          <a:latin typeface="+mn-lt"/>
                          <a:ea typeface="+mn-ea"/>
                          <a:cs typeface="+mn-cs"/>
                        </a:rPr>
                        <a:t> (M&amp;S).</a:t>
                      </a:r>
                      <a:endParaRPr lang="en-GB" sz="1400" i="1" baseline="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8"/>
                  </a:ext>
                </a:extLst>
              </a:tr>
              <a:tr h="58662">
                <a:tc>
                  <a:txBody>
                    <a:bodyPr/>
                    <a:lstStyle/>
                    <a:p>
                      <a:endParaRPr lang="en-US" sz="400" dirty="0">
                        <a:solidFill>
                          <a:schemeClr val="tx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9"/>
                  </a:ext>
                </a:extLst>
              </a:tr>
              <a:tr h="0">
                <a:tc>
                  <a:txBody>
                    <a:bodyPr/>
                    <a:lstStyle/>
                    <a:p>
                      <a:endParaRPr lang="en-US" sz="400" dirty="0">
                        <a:solidFill>
                          <a:schemeClr val="tx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074068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smtClean="0"/>
              <a:t>REQUIREMENT OVERVIEW</a:t>
            </a:r>
            <a:endParaRPr lang="en-US" dirty="0"/>
          </a:p>
        </p:txBody>
      </p:sp>
      <p:graphicFrame>
        <p:nvGraphicFramePr>
          <p:cNvPr id="4" name="Tableau 2"/>
          <p:cNvGraphicFramePr>
            <a:graphicFrameLocks noGrp="1"/>
          </p:cNvGraphicFramePr>
          <p:nvPr>
            <p:extLst>
              <p:ext uri="{D42A27DB-BD31-4B8C-83A1-F6EECF244321}">
                <p14:modId xmlns:p14="http://schemas.microsoft.com/office/powerpoint/2010/main" val="2874170218"/>
              </p:ext>
            </p:extLst>
          </p:nvPr>
        </p:nvGraphicFramePr>
        <p:xfrm>
          <a:off x="263352" y="433909"/>
          <a:ext cx="11762320" cy="5742443"/>
        </p:xfrm>
        <a:graphic>
          <a:graphicData uri="http://schemas.openxmlformats.org/drawingml/2006/table">
            <a:tbl>
              <a:tblPr firstRow="1" bandRow="1">
                <a:tableStyleId>{2D5ABB26-0587-4C30-8999-92F81FD0307C}</a:tableStyleId>
              </a:tblPr>
              <a:tblGrid>
                <a:gridCol w="1893770">
                  <a:extLst>
                    <a:ext uri="{9D8B030D-6E8A-4147-A177-3AD203B41FA5}">
                      <a16:colId xmlns="" xmlns:a16="http://schemas.microsoft.com/office/drawing/2014/main" val="20000"/>
                    </a:ext>
                  </a:extLst>
                </a:gridCol>
                <a:gridCol w="25400">
                  <a:extLst>
                    <a:ext uri="{9D8B030D-6E8A-4147-A177-3AD203B41FA5}">
                      <a16:colId xmlns="" xmlns:a16="http://schemas.microsoft.com/office/drawing/2014/main" val="20001"/>
                    </a:ext>
                  </a:extLst>
                </a:gridCol>
                <a:gridCol w="186278">
                  <a:extLst>
                    <a:ext uri="{9D8B030D-6E8A-4147-A177-3AD203B41FA5}">
                      <a16:colId xmlns="" xmlns:a16="http://schemas.microsoft.com/office/drawing/2014/main" val="20002"/>
                    </a:ext>
                  </a:extLst>
                </a:gridCol>
                <a:gridCol w="9656872">
                  <a:extLst>
                    <a:ext uri="{9D8B030D-6E8A-4147-A177-3AD203B41FA5}">
                      <a16:colId xmlns="" xmlns:a16="http://schemas.microsoft.com/office/drawing/2014/main" val="20003"/>
                    </a:ext>
                  </a:extLst>
                </a:gridCol>
              </a:tblGrid>
              <a:tr h="279663">
                <a:tc>
                  <a:txBody>
                    <a:bodyPr/>
                    <a:lstStyle/>
                    <a:p>
                      <a:pPr algn="l"/>
                      <a:r>
                        <a:rPr lang="fr-FR" sz="1300" b="1" noProof="0" dirty="0" err="1" smtClean="0">
                          <a:latin typeface="+mn-lt"/>
                        </a:rPr>
                        <a:t>Subject</a:t>
                      </a:r>
                      <a:endParaRPr lang="fr-FR" sz="1300" b="1" noProof="0" dirty="0">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fr-FR" sz="400" b="1" noProof="0"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fr-FR" sz="400" b="1" noProof="0"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fr-FR" sz="1300" b="1" noProof="0" dirty="0" smtClean="0">
                          <a:latin typeface="+mn-lt"/>
                        </a:rPr>
                        <a:t>Requirement</a:t>
                      </a:r>
                      <a:endParaRPr lang="fr-FR" sz="1300" b="1" noProof="0" dirty="0">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8876">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58876">
                <a:tc>
                  <a:txBody>
                    <a:bodyPr/>
                    <a:lstStyle/>
                    <a:p>
                      <a:endParaRPr lang="en-US" sz="400" dirty="0">
                        <a:solidFill>
                          <a:schemeClr val="tx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r h="58876">
                <a:tc>
                  <a:txBody>
                    <a:bodyPr/>
                    <a:lstStyle/>
                    <a:p>
                      <a:endParaRPr lang="en-US" sz="400" dirty="0">
                        <a:solidFill>
                          <a:schemeClr val="tx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0"/>
                  </a:ext>
                </a:extLst>
              </a:tr>
              <a:tr h="1118652">
                <a:tc>
                  <a:txBody>
                    <a:bodyPr/>
                    <a:lstStyle/>
                    <a:p>
                      <a:pPr marL="0" indent="0" defTabSz="914400" eaLnBrk="1" fontAlgn="auto" latinLnBrk="0" hangingPunct="1">
                        <a:lnSpc>
                          <a:spcPct val="100000"/>
                        </a:lnSpc>
                        <a:spcBef>
                          <a:spcPts val="0"/>
                        </a:spcBef>
                        <a:spcAft>
                          <a:spcPts val="0"/>
                        </a:spcAft>
                        <a:buSzPct val="100000"/>
                        <a:buFontTx/>
                        <a:buNone/>
                      </a:pPr>
                      <a:r>
                        <a:rPr lang="fr-FR" sz="1300" b="1" noProof="0" dirty="0" smtClean="0">
                          <a:solidFill>
                            <a:schemeClr val="tx1"/>
                          </a:solidFill>
                          <a:latin typeface="+mn-lt"/>
                        </a:rPr>
                        <a:t>Audit Report</a:t>
                      </a:r>
                      <a:endParaRPr lang="fr-FR" sz="1300" b="1"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BF1DE"/>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spcAft>
                          <a:spcPts val="600"/>
                        </a:spcAft>
                        <a:buFont typeface="Wingdings" pitchFamily="2" charset="2"/>
                        <a:buNone/>
                      </a:pPr>
                      <a:r>
                        <a:rPr lang="fr-FR" sz="1600" b="1" dirty="0" smtClean="0">
                          <a:solidFill>
                            <a:schemeClr val="tx1"/>
                          </a:solidFill>
                          <a:effectLst/>
                          <a:latin typeface="+mn-lt"/>
                          <a:ea typeface="+mn-ea"/>
                          <a:cs typeface="+mn-cs"/>
                        </a:rPr>
                        <a:t>Requirement 3.2.3 : </a:t>
                      </a:r>
                      <a:r>
                        <a:rPr lang="en-GB" sz="1600" b="1" dirty="0" smtClean="0">
                          <a:solidFill>
                            <a:schemeClr val="tx1"/>
                          </a:solidFill>
                          <a:effectLst/>
                          <a:latin typeface="+mn-lt"/>
                          <a:ea typeface="+mn-ea"/>
                          <a:cs typeface="+mn-cs"/>
                        </a:rPr>
                        <a:t>Comments Regarding</a:t>
                      </a:r>
                      <a:r>
                        <a:rPr lang="en-GB" sz="1600" b="1" baseline="0" dirty="0" smtClean="0">
                          <a:solidFill>
                            <a:schemeClr val="tx1"/>
                          </a:solidFill>
                          <a:effectLst/>
                          <a:latin typeface="+mn-lt"/>
                          <a:ea typeface="+mn-ea"/>
                          <a:cs typeface="+mn-cs"/>
                        </a:rPr>
                        <a:t> the HSE Audit Report</a:t>
                      </a:r>
                      <a:endParaRPr lang="nb-NO" sz="1600" b="1" dirty="0" smtClean="0">
                        <a:solidFill>
                          <a:schemeClr val="tx1"/>
                        </a:solidFill>
                        <a:effectLst/>
                        <a:latin typeface="+mn-lt"/>
                        <a:ea typeface="+mn-ea"/>
                        <a:cs typeface="+mn-cs"/>
                      </a:endParaRPr>
                    </a:p>
                    <a:p>
                      <a:pPr marL="177800" indent="-177800">
                        <a:spcAft>
                          <a:spcPts val="600"/>
                        </a:spcAft>
                        <a:buFont typeface="Wingdings" pitchFamily="2" charset="2"/>
                        <a:buChar char="§"/>
                      </a:pPr>
                      <a:r>
                        <a:rPr lang="en-US" sz="1400" dirty="0" smtClean="0">
                          <a:solidFill>
                            <a:schemeClr val="tx1"/>
                          </a:solidFill>
                          <a:effectLst/>
                          <a:latin typeface="+mn-lt"/>
                          <a:ea typeface="+mn-ea"/>
                          <a:cs typeface="+mn-cs"/>
                        </a:rPr>
                        <a:t>After completion of the HSE audit and upon receipt of the draft HSE audit report, comments are returned to the lead auditor within 15 working days.</a:t>
                      </a:r>
                    </a:p>
                    <a:p>
                      <a:pPr marL="0" indent="0">
                        <a:spcAft>
                          <a:spcPts val="600"/>
                        </a:spcAft>
                        <a:buFont typeface="Wingdings" pitchFamily="2" charset="2"/>
                        <a:buNone/>
                      </a:pPr>
                      <a:r>
                        <a:rPr lang="fr-FR" sz="1400" b="0" u="sng" dirty="0" smtClean="0">
                          <a:solidFill>
                            <a:srgbClr val="FF0000"/>
                          </a:solidFill>
                        </a:rPr>
                        <a:t>No change</a:t>
                      </a:r>
                      <a:endParaRPr lang="fr-FR" sz="1400" b="0" u="sng"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1"/>
                  </a:ext>
                </a:extLst>
              </a:tr>
              <a:tr h="58876">
                <a:tc>
                  <a:txBody>
                    <a:bodyPr/>
                    <a:lstStyle/>
                    <a:p>
                      <a:endParaRPr lang="fr-FR" sz="400" noProof="0" dirty="0">
                        <a:solidFill>
                          <a:schemeClr val="tx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13"/>
                  </a:ext>
                </a:extLst>
              </a:tr>
              <a:tr h="58876">
                <a:tc>
                  <a:txBody>
                    <a:bodyPr/>
                    <a:lstStyle/>
                    <a:p>
                      <a:endParaRPr lang="fr-FR" sz="400" noProof="0" dirty="0">
                        <a:solidFill>
                          <a:schemeClr val="tx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4"/>
                  </a:ext>
                </a:extLst>
              </a:tr>
              <a:tr h="1089214">
                <a:tc rowSpan="2">
                  <a:txBody>
                    <a:bodyPr/>
                    <a:lstStyle/>
                    <a:p>
                      <a:pPr marL="0" indent="0" defTabSz="914400" eaLnBrk="1" fontAlgn="auto" latinLnBrk="0" hangingPunct="1">
                        <a:lnSpc>
                          <a:spcPct val="100000"/>
                        </a:lnSpc>
                        <a:spcBef>
                          <a:spcPts val="0"/>
                        </a:spcBef>
                        <a:spcAft>
                          <a:spcPts val="0"/>
                        </a:spcAft>
                        <a:buSzPct val="100000"/>
                        <a:buFontTx/>
                        <a:buNone/>
                      </a:pPr>
                      <a:r>
                        <a:rPr lang="fr-FR" sz="1300" b="1" noProof="0" dirty="0" smtClean="0">
                          <a:solidFill>
                            <a:schemeClr val="tx1"/>
                          </a:solidFill>
                          <a:latin typeface="+mn-lt"/>
                        </a:rPr>
                        <a:t>Action Plan and Monitoring</a:t>
                      </a:r>
                      <a:endParaRPr lang="fr-FR" sz="1300" b="1"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BF1DE"/>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defTabSz="914400" eaLnBrk="1" fontAlgn="auto" latinLnBrk="0" hangingPunct="1">
                        <a:lnSpc>
                          <a:spcPct val="100000"/>
                        </a:lnSpc>
                        <a:spcBef>
                          <a:spcPts val="0"/>
                        </a:spcBef>
                        <a:spcAft>
                          <a:spcPts val="600"/>
                        </a:spcAft>
                        <a:buSzPct val="100000"/>
                        <a:buFont typeface="Wingdings" pitchFamily="2" charset="2"/>
                        <a:buNone/>
                      </a:pPr>
                      <a:r>
                        <a:rPr lang="fr-FR" sz="1600" b="1" dirty="0" smtClean="0">
                          <a:solidFill>
                            <a:schemeClr val="tx1"/>
                          </a:solidFill>
                          <a:effectLst/>
                          <a:latin typeface="+mn-lt"/>
                          <a:ea typeface="+mn-ea"/>
                          <a:cs typeface="+mn-cs"/>
                        </a:rPr>
                        <a:t>Requirement 3.2.4 : </a:t>
                      </a:r>
                      <a:r>
                        <a:rPr lang="en-GB" sz="1600" b="1" dirty="0" smtClean="0">
                          <a:solidFill>
                            <a:schemeClr val="tx1"/>
                          </a:solidFill>
                          <a:effectLst/>
                          <a:latin typeface="+mn-lt"/>
                          <a:ea typeface="+mn-ea"/>
                          <a:cs typeface="+mn-cs"/>
                        </a:rPr>
                        <a:t>Action Plan Following the HSE Audit</a:t>
                      </a:r>
                      <a:endParaRPr lang="nb-NO" sz="1600" b="1" dirty="0" smtClean="0">
                        <a:solidFill>
                          <a:schemeClr val="tx1"/>
                        </a:solidFill>
                        <a:effectLst/>
                        <a:latin typeface="+mn-lt"/>
                        <a:ea typeface="+mn-ea"/>
                        <a:cs typeface="+mn-cs"/>
                      </a:endParaRPr>
                    </a:p>
                    <a:p>
                      <a:pPr marL="177800" indent="-177800" defTabSz="914400" eaLnBrk="1" fontAlgn="auto" latinLnBrk="0" hangingPunct="1">
                        <a:lnSpc>
                          <a:spcPct val="100000"/>
                        </a:lnSpc>
                        <a:spcBef>
                          <a:spcPts val="0"/>
                        </a:spcBef>
                        <a:spcAft>
                          <a:spcPts val="600"/>
                        </a:spcAft>
                        <a:buSzPct val="100000"/>
                        <a:buFont typeface="Wingdings" pitchFamily="2" charset="2"/>
                        <a:buChar char="§"/>
                      </a:pPr>
                      <a:r>
                        <a:rPr lang="en-US" sz="1400" dirty="0" smtClean="0">
                          <a:solidFill>
                            <a:schemeClr val="tx1"/>
                          </a:solidFill>
                          <a:effectLst/>
                          <a:latin typeface="+mn-lt"/>
                          <a:ea typeface="+mn-ea"/>
                          <a:cs typeface="+mn-cs"/>
                        </a:rPr>
                        <a:t>Upon receipt of the final HSE audit report, a corrective and improvement action plan appropriate to the HSE audit findings is established, implemented and monitored through to closure.</a:t>
                      </a:r>
                    </a:p>
                    <a:p>
                      <a:pPr marL="177800" indent="-177800" defTabSz="914400" eaLnBrk="1" fontAlgn="auto" latinLnBrk="0" hangingPunct="1">
                        <a:lnSpc>
                          <a:spcPct val="100000"/>
                        </a:lnSpc>
                        <a:spcBef>
                          <a:spcPts val="0"/>
                        </a:spcBef>
                        <a:spcAft>
                          <a:spcPts val="600"/>
                        </a:spcAft>
                        <a:buSzPct val="100000"/>
                        <a:buFont typeface="Wingdings" pitchFamily="2" charset="2"/>
                        <a:buChar char="§"/>
                      </a:pPr>
                      <a:r>
                        <a:rPr lang="en-US" sz="1400" dirty="0" smtClean="0">
                          <a:solidFill>
                            <a:schemeClr val="tx1"/>
                          </a:solidFill>
                          <a:effectLst/>
                          <a:latin typeface="+mn-lt"/>
                          <a:ea typeface="+mn-ea"/>
                          <a:cs typeface="+mn-cs"/>
                        </a:rPr>
                        <a:t>Progress of the action plan is periodically communicated to the auditable unit’s appropriate hierarchy level.</a:t>
                      </a:r>
                      <a:endParaRPr lang="en-GB" sz="1350" baseline="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5"/>
                  </a:ext>
                </a:extLst>
              </a:tr>
              <a:tr h="362799">
                <a:tc vMerge="1">
                  <a:txBody>
                    <a:bodyPr/>
                    <a:lstStyle/>
                    <a:p>
                      <a:pPr marL="0" indent="0" defTabSz="914400" eaLnBrk="1" fontAlgn="auto" latinLnBrk="0" hangingPunct="1">
                        <a:lnSpc>
                          <a:spcPct val="100000"/>
                        </a:lnSpc>
                        <a:spcBef>
                          <a:spcPts val="0"/>
                        </a:spcBef>
                        <a:spcAft>
                          <a:spcPts val="0"/>
                        </a:spcAft>
                        <a:buSzPct val="100000"/>
                        <a:buFontTx/>
                        <a:buNone/>
                      </a:pPr>
                      <a:endParaRPr lang="en-US" sz="1300" b="1" dirty="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90025"/>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defTabSz="914400" eaLnBrk="1" fontAlgn="auto" latinLnBrk="0" hangingPunct="1">
                        <a:lnSpc>
                          <a:spcPct val="100000"/>
                        </a:lnSpc>
                        <a:spcBef>
                          <a:spcPts val="0"/>
                        </a:spcBef>
                        <a:spcAft>
                          <a:spcPts val="600"/>
                        </a:spcAft>
                        <a:buSzPct val="100000"/>
                        <a:buFont typeface="Wingdings" pitchFamily="2" charset="2"/>
                        <a:buNone/>
                      </a:pPr>
                      <a:r>
                        <a:rPr lang="fr-FR" sz="1600" b="1" dirty="0" smtClean="0">
                          <a:solidFill>
                            <a:schemeClr val="tx1"/>
                          </a:solidFill>
                          <a:effectLst/>
                          <a:latin typeface="+mn-lt"/>
                          <a:ea typeface="+mn-ea"/>
                          <a:cs typeface="+mn-cs"/>
                        </a:rPr>
                        <a:t>Requirement</a:t>
                      </a:r>
                      <a:r>
                        <a:rPr lang="fr-FR" sz="1600" b="1" baseline="0" dirty="0" smtClean="0">
                          <a:solidFill>
                            <a:schemeClr val="tx1"/>
                          </a:solidFill>
                          <a:effectLst/>
                          <a:latin typeface="+mn-lt"/>
                          <a:ea typeface="+mn-ea"/>
                          <a:cs typeface="+mn-cs"/>
                        </a:rPr>
                        <a:t> </a:t>
                      </a:r>
                      <a:r>
                        <a:rPr lang="fr-FR" sz="1600" b="1" dirty="0" smtClean="0">
                          <a:solidFill>
                            <a:schemeClr val="tx1"/>
                          </a:solidFill>
                          <a:effectLst/>
                          <a:latin typeface="+mn-lt"/>
                          <a:ea typeface="+mn-ea"/>
                          <a:cs typeface="+mn-cs"/>
                        </a:rPr>
                        <a:t>3.2.5 : HSE Action Plan </a:t>
                      </a:r>
                      <a:r>
                        <a:rPr lang="fr-FR" sz="1600" b="1" dirty="0" err="1" smtClean="0">
                          <a:solidFill>
                            <a:schemeClr val="tx1"/>
                          </a:solidFill>
                          <a:effectLst/>
                          <a:latin typeface="+mn-lt"/>
                          <a:ea typeface="+mn-ea"/>
                          <a:cs typeface="+mn-cs"/>
                        </a:rPr>
                        <a:t>Status</a:t>
                      </a:r>
                      <a:r>
                        <a:rPr lang="fr-FR" sz="1600" b="1" dirty="0" smtClean="0">
                          <a:solidFill>
                            <a:schemeClr val="tx1"/>
                          </a:solidFill>
                          <a:effectLst/>
                          <a:latin typeface="+mn-lt"/>
                          <a:ea typeface="+mn-ea"/>
                          <a:cs typeface="+mn-cs"/>
                        </a:rPr>
                        <a:t> Report</a:t>
                      </a:r>
                      <a:endParaRPr lang="en-GB" sz="1200" b="1" baseline="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6"/>
                  </a:ext>
                </a:extLst>
              </a:tr>
              <a:tr h="1295281">
                <a:tc>
                  <a:txBody>
                    <a:bodyPr/>
                    <a:lstStyle/>
                    <a:p>
                      <a:pPr marL="0" indent="0" defTabSz="914400" eaLnBrk="1" fontAlgn="auto" latinLnBrk="0" hangingPunct="1">
                        <a:lnSpc>
                          <a:spcPct val="100000"/>
                        </a:lnSpc>
                        <a:spcBef>
                          <a:spcPts val="0"/>
                        </a:spcBef>
                        <a:spcAft>
                          <a:spcPts val="0"/>
                        </a:spcAft>
                        <a:buSzPct val="100000"/>
                        <a:buFontTx/>
                        <a:buNone/>
                      </a:pPr>
                      <a:endParaRPr lang="fr-FR" sz="1300" b="1" noProof="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BF1DE"/>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defTabSz="914400" eaLnBrk="1" fontAlgn="auto" latinLnBrk="0" hangingPunct="1">
                        <a:lnSpc>
                          <a:spcPct val="100000"/>
                        </a:lnSpc>
                        <a:spcBef>
                          <a:spcPts val="0"/>
                        </a:spcBef>
                        <a:spcAft>
                          <a:spcPts val="600"/>
                        </a:spcAft>
                        <a:buSzPct val="100000"/>
                        <a:buFont typeface="Wingdings" pitchFamily="2" charset="2"/>
                        <a:buChar char="§"/>
                      </a:pPr>
                      <a:r>
                        <a:rPr lang="en-US" sz="1400" dirty="0" smtClean="0">
                          <a:solidFill>
                            <a:schemeClr val="tx1"/>
                          </a:solidFill>
                          <a:effectLst/>
                          <a:latin typeface="+mn-lt"/>
                          <a:ea typeface="+mn-ea"/>
                          <a:cs typeface="+mn-cs"/>
                        </a:rPr>
                        <a:t>Status report including details of actions taken for P1 and P2 audit findings is sent to branch management and the Group HSE division at the end of each semester</a:t>
                      </a:r>
                      <a:r>
                        <a:rPr lang="nb-NO" sz="1400" dirty="0" smtClean="0">
                          <a:solidFill>
                            <a:schemeClr val="tx1"/>
                          </a:solidFill>
                          <a:effectLst/>
                          <a:latin typeface="+mn-lt"/>
                          <a:ea typeface="+mn-ea"/>
                          <a:cs typeface="+mn-cs"/>
                        </a:rPr>
                        <a:t>.</a:t>
                      </a:r>
                    </a:p>
                    <a:p>
                      <a:pPr marL="0" marR="0" lvl="0" indent="0" defTabSz="914400" rtl="0" eaLnBrk="1" fontAlgn="auto" latinLnBrk="0" hangingPunct="1">
                        <a:lnSpc>
                          <a:spcPct val="100000"/>
                        </a:lnSpc>
                        <a:spcBef>
                          <a:spcPts val="0"/>
                        </a:spcBef>
                        <a:spcAft>
                          <a:spcPts val="600"/>
                        </a:spcAft>
                        <a:buClrTx/>
                        <a:buSzPct val="100000"/>
                        <a:buFont typeface="Wingdings" pitchFamily="2" charset="2"/>
                        <a:buNone/>
                        <a:tabLst/>
                        <a:defRPr/>
                      </a:pPr>
                      <a:r>
                        <a:rPr lang="fr-FR" sz="1400" b="0" u="sng" dirty="0" smtClean="0">
                          <a:solidFill>
                            <a:srgbClr val="FF0000"/>
                          </a:solidFill>
                        </a:rPr>
                        <a:t>Change</a:t>
                      </a:r>
                      <a:r>
                        <a:rPr lang="fr-FR" sz="1400" b="0" u="none" baseline="0" dirty="0" smtClean="0">
                          <a:solidFill>
                            <a:srgbClr val="FF0000"/>
                          </a:solidFill>
                        </a:rPr>
                        <a:t>:</a:t>
                      </a:r>
                      <a:endParaRPr lang="fr-FR" sz="1400" b="0" dirty="0" smtClean="0">
                        <a:solidFill>
                          <a:srgbClr val="FF0000"/>
                        </a:solidFill>
                      </a:endParaRPr>
                    </a:p>
                    <a:p>
                      <a:pPr marL="177800" marR="0" lvl="0" indent="-177800" algn="just" defTabSz="914400" rtl="0" eaLnBrk="1" fontAlgn="auto" latinLnBrk="0" hangingPunct="1">
                        <a:lnSpc>
                          <a:spcPct val="100000"/>
                        </a:lnSpc>
                        <a:spcBef>
                          <a:spcPts val="0"/>
                        </a:spcBef>
                        <a:spcAft>
                          <a:spcPts val="600"/>
                        </a:spcAft>
                        <a:buClrTx/>
                        <a:buSzPct val="100000"/>
                        <a:buFont typeface="Wingdings" pitchFamily="2" charset="2"/>
                        <a:buChar char="§"/>
                        <a:tabLst/>
                        <a:defRPr/>
                      </a:pPr>
                      <a:r>
                        <a:rPr lang="fr-FR" sz="1400" b="0" i="1" dirty="0" smtClean="0">
                          <a:solidFill>
                            <a:schemeClr val="tx1"/>
                          </a:solidFill>
                          <a:effectLst/>
                          <a:latin typeface="+mn-lt"/>
                          <a:ea typeface="+mn-ea"/>
                          <a:cs typeface="+mn-cs"/>
                        </a:rPr>
                        <a:t>This </a:t>
                      </a:r>
                      <a:r>
                        <a:rPr lang="fr-FR" sz="1400" b="0" i="1" dirty="0" err="1" smtClean="0">
                          <a:solidFill>
                            <a:schemeClr val="tx1"/>
                          </a:solidFill>
                          <a:effectLst/>
                          <a:latin typeface="+mn-lt"/>
                          <a:ea typeface="+mn-ea"/>
                          <a:cs typeface="+mn-cs"/>
                        </a:rPr>
                        <a:t>is</a:t>
                      </a:r>
                      <a:r>
                        <a:rPr lang="fr-FR" sz="1400" b="0" i="1" dirty="0" smtClean="0">
                          <a:solidFill>
                            <a:schemeClr val="tx1"/>
                          </a:solidFill>
                          <a:effectLst/>
                          <a:latin typeface="+mn-lt"/>
                          <a:ea typeface="+mn-ea"/>
                          <a:cs typeface="+mn-cs"/>
                        </a:rPr>
                        <a:t> a new</a:t>
                      </a:r>
                      <a:r>
                        <a:rPr lang="fr-FR" sz="1400" b="0" i="1" baseline="0" dirty="0" smtClean="0">
                          <a:solidFill>
                            <a:schemeClr val="tx1"/>
                          </a:solidFill>
                          <a:effectLst/>
                          <a:latin typeface="+mn-lt"/>
                          <a:ea typeface="+mn-ea"/>
                          <a:cs typeface="+mn-cs"/>
                        </a:rPr>
                        <a:t> requirement for all branches. </a:t>
                      </a:r>
                      <a:r>
                        <a:rPr lang="fr-FR" sz="1400" b="0" i="1" baseline="0" dirty="0" err="1" smtClean="0">
                          <a:solidFill>
                            <a:schemeClr val="tx1"/>
                          </a:solidFill>
                          <a:effectLst/>
                          <a:latin typeface="+mn-lt"/>
                          <a:ea typeface="+mn-ea"/>
                          <a:cs typeface="+mn-cs"/>
                        </a:rPr>
                        <a:t>Previously</a:t>
                      </a:r>
                      <a:r>
                        <a:rPr lang="fr-FR" sz="1400" b="0" i="1" baseline="0" dirty="0" smtClean="0">
                          <a:solidFill>
                            <a:schemeClr val="tx1"/>
                          </a:solidFill>
                          <a:effectLst/>
                          <a:latin typeface="+mn-lt"/>
                          <a:ea typeface="+mn-ea"/>
                          <a:cs typeface="+mn-cs"/>
                        </a:rPr>
                        <a:t>, the E&amp;P branch </a:t>
                      </a:r>
                      <a:r>
                        <a:rPr lang="fr-FR" sz="1400" b="0" i="1" baseline="0" dirty="0" err="1" smtClean="0">
                          <a:solidFill>
                            <a:schemeClr val="tx1"/>
                          </a:solidFill>
                          <a:effectLst/>
                          <a:latin typeface="+mn-lt"/>
                          <a:ea typeface="+mn-ea"/>
                          <a:cs typeface="+mn-cs"/>
                        </a:rPr>
                        <a:t>rule</a:t>
                      </a:r>
                      <a:r>
                        <a:rPr lang="fr-FR" sz="1400" b="0" i="1" baseline="0" dirty="0" smtClean="0">
                          <a:solidFill>
                            <a:schemeClr val="tx1"/>
                          </a:solidFill>
                          <a:effectLst/>
                          <a:latin typeface="+mn-lt"/>
                          <a:ea typeface="+mn-ea"/>
                          <a:cs typeface="+mn-cs"/>
                        </a:rPr>
                        <a:t> </a:t>
                      </a:r>
                      <a:r>
                        <a:rPr lang="fr-FR" sz="1400" b="0" i="1" baseline="0" dirty="0" err="1" smtClean="0">
                          <a:solidFill>
                            <a:schemeClr val="tx1"/>
                          </a:solidFill>
                          <a:effectLst/>
                          <a:latin typeface="+mn-lt"/>
                          <a:ea typeface="+mn-ea"/>
                          <a:cs typeface="+mn-cs"/>
                        </a:rPr>
                        <a:t>provided</a:t>
                      </a:r>
                      <a:r>
                        <a:rPr lang="fr-FR" sz="1400" b="0" i="1" baseline="0" dirty="0" smtClean="0">
                          <a:solidFill>
                            <a:schemeClr val="tx1"/>
                          </a:solidFill>
                          <a:effectLst/>
                          <a:latin typeface="+mn-lt"/>
                          <a:ea typeface="+mn-ea"/>
                          <a:cs typeface="+mn-cs"/>
                        </a:rPr>
                        <a:t> for a ‟</a:t>
                      </a:r>
                      <a:r>
                        <a:rPr lang="fr-FR" sz="1400" b="0" i="1" baseline="0" dirty="0" err="1" smtClean="0">
                          <a:solidFill>
                            <a:schemeClr val="tx1"/>
                          </a:solidFill>
                          <a:effectLst/>
                          <a:latin typeface="+mn-lt"/>
                          <a:ea typeface="+mn-ea"/>
                          <a:cs typeface="+mn-cs"/>
                        </a:rPr>
                        <a:t>follow</a:t>
                      </a:r>
                      <a:r>
                        <a:rPr lang="fr-FR" sz="1400" b="0" i="1" baseline="0" dirty="0" smtClean="0">
                          <a:solidFill>
                            <a:schemeClr val="tx1"/>
                          </a:solidFill>
                          <a:effectLst/>
                          <a:latin typeface="+mn-lt"/>
                          <a:ea typeface="+mn-ea"/>
                          <a:cs typeface="+mn-cs"/>
                        </a:rPr>
                        <a:t>-up </a:t>
                      </a:r>
                      <a:r>
                        <a:rPr lang="fr-FR" sz="1400" b="0" i="1" baseline="0" dirty="0" err="1" smtClean="0">
                          <a:solidFill>
                            <a:schemeClr val="tx1"/>
                          </a:solidFill>
                          <a:effectLst/>
                          <a:latin typeface="+mn-lt"/>
                          <a:ea typeface="+mn-ea"/>
                          <a:cs typeface="+mn-cs"/>
                        </a:rPr>
                        <a:t>visit</a:t>
                      </a:r>
                      <a:r>
                        <a:rPr lang="fr-FR" sz="1400" b="0" i="1" baseline="0" dirty="0" smtClean="0">
                          <a:solidFill>
                            <a:schemeClr val="tx1"/>
                          </a:solidFill>
                          <a:effectLst/>
                          <a:latin typeface="+mn-lt"/>
                          <a:ea typeface="+mn-ea"/>
                          <a:cs typeface="+mn-cs"/>
                        </a:rPr>
                        <a:t>” by</a:t>
                      </a:r>
                      <a:r>
                        <a:rPr lang="fr-FR" sz="1400" b="0" i="1" dirty="0" smtClean="0">
                          <a:solidFill>
                            <a:schemeClr val="tx1"/>
                          </a:solidFill>
                          <a:effectLst/>
                          <a:latin typeface="+mn-lt"/>
                          <a:ea typeface="+mn-ea"/>
                          <a:cs typeface="+mn-cs"/>
                        </a:rPr>
                        <a:t> EP/HSEQ, 12 to 18 months </a:t>
                      </a:r>
                      <a:r>
                        <a:rPr lang="fr-FR" sz="1400" b="0" i="1" dirty="0" err="1" smtClean="0">
                          <a:solidFill>
                            <a:schemeClr val="tx1"/>
                          </a:solidFill>
                          <a:effectLst/>
                          <a:latin typeface="+mn-lt"/>
                          <a:ea typeface="+mn-ea"/>
                          <a:cs typeface="+mn-cs"/>
                        </a:rPr>
                        <a:t>after</a:t>
                      </a:r>
                      <a:r>
                        <a:rPr lang="fr-FR" sz="1400" b="0" i="1" dirty="0" smtClean="0">
                          <a:solidFill>
                            <a:schemeClr val="tx1"/>
                          </a:solidFill>
                          <a:effectLst/>
                          <a:latin typeface="+mn-lt"/>
                          <a:ea typeface="+mn-ea"/>
                          <a:cs typeface="+mn-cs"/>
                        </a:rPr>
                        <a:t> the audit. </a:t>
                      </a:r>
                      <a:endParaRPr lang="en-GB" sz="1400" baseline="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160008174"/>
                  </a:ext>
                </a:extLst>
              </a:tr>
              <a:tr h="58876">
                <a:tc>
                  <a:txBody>
                    <a:bodyPr/>
                    <a:lstStyle/>
                    <a:p>
                      <a:endParaRPr lang="fr-FR" sz="400" noProof="0" dirty="0">
                        <a:solidFill>
                          <a:schemeClr val="tx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10017"/>
                  </a:ext>
                </a:extLst>
              </a:tr>
              <a:tr h="1158164">
                <a:tc>
                  <a:txBody>
                    <a:bodyPr/>
                    <a:lstStyle/>
                    <a:p>
                      <a:pPr marL="0" indent="0" defTabSz="914400" eaLnBrk="1" fontAlgn="auto" latinLnBrk="0" hangingPunct="1">
                        <a:lnSpc>
                          <a:spcPct val="100000"/>
                        </a:lnSpc>
                        <a:spcBef>
                          <a:spcPts val="0"/>
                        </a:spcBef>
                        <a:spcAft>
                          <a:spcPts val="0"/>
                        </a:spcAft>
                        <a:buSzPct val="100000"/>
                        <a:buFontTx/>
                        <a:buNone/>
                      </a:pPr>
                      <a:r>
                        <a:rPr lang="fr-FR" sz="1300" b="1" noProof="0" dirty="0" smtClean="0">
                          <a:solidFill>
                            <a:schemeClr val="tx1"/>
                          </a:solidFill>
                          <a:latin typeface="+mn-lt"/>
                          <a:ea typeface="+mn-ea"/>
                          <a:cs typeface="+mn-cs"/>
                        </a:rPr>
                        <a:t>Documentation</a:t>
                      </a:r>
                      <a:r>
                        <a:rPr lang="fr-FR" sz="1300" b="1" baseline="0" noProof="0" dirty="0" smtClean="0">
                          <a:solidFill>
                            <a:schemeClr val="tx1"/>
                          </a:solidFill>
                          <a:latin typeface="+mn-lt"/>
                          <a:ea typeface="+mn-ea"/>
                          <a:cs typeface="+mn-cs"/>
                        </a:rPr>
                        <a:t> and </a:t>
                      </a:r>
                      <a:r>
                        <a:rPr lang="fr-FR" sz="1300" b="1" baseline="0" noProof="0" dirty="0" err="1" smtClean="0">
                          <a:solidFill>
                            <a:schemeClr val="tx1"/>
                          </a:solidFill>
                          <a:latin typeface="+mn-lt"/>
                          <a:ea typeface="+mn-ea"/>
                          <a:cs typeface="+mn-cs"/>
                        </a:rPr>
                        <a:t>Archiving</a:t>
                      </a:r>
                      <a:endParaRPr lang="fr-FR" sz="1300" b="1" noProof="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EBF1DE"/>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defTabSz="914400" eaLnBrk="1" fontAlgn="auto" latinLnBrk="0" hangingPunct="1">
                        <a:lnSpc>
                          <a:spcPct val="100000"/>
                        </a:lnSpc>
                        <a:spcBef>
                          <a:spcPts val="0"/>
                        </a:spcBef>
                        <a:spcAft>
                          <a:spcPts val="600"/>
                        </a:spcAft>
                        <a:buSzPct val="100000"/>
                        <a:buFont typeface="Wingdings" pitchFamily="2" charset="2"/>
                        <a:buNone/>
                      </a:pPr>
                      <a:r>
                        <a:rPr lang="fr-FR" sz="1600" b="1" dirty="0" smtClean="0">
                          <a:solidFill>
                            <a:schemeClr val="tx1"/>
                          </a:solidFill>
                          <a:effectLst/>
                          <a:latin typeface="+mn-lt"/>
                          <a:ea typeface="+mn-ea"/>
                          <a:cs typeface="+mn-cs"/>
                        </a:rPr>
                        <a:t>Requirement 3.3.1 : </a:t>
                      </a:r>
                      <a:r>
                        <a:rPr lang="en-GB" sz="1600" b="1" dirty="0" smtClean="0">
                          <a:solidFill>
                            <a:schemeClr val="tx1"/>
                          </a:solidFill>
                          <a:effectLst/>
                          <a:latin typeface="+mn-lt"/>
                          <a:ea typeface="+mn-ea"/>
                          <a:cs typeface="+mn-cs"/>
                        </a:rPr>
                        <a:t>Conservation of HSE Self-Assessment</a:t>
                      </a:r>
                      <a:r>
                        <a:rPr lang="en-GB" sz="1600" b="1" baseline="0" dirty="0" smtClean="0">
                          <a:solidFill>
                            <a:schemeClr val="tx1"/>
                          </a:solidFill>
                          <a:effectLst/>
                          <a:latin typeface="+mn-lt"/>
                          <a:ea typeface="+mn-ea"/>
                          <a:cs typeface="+mn-cs"/>
                        </a:rPr>
                        <a:t> and HSE Audit Documents</a:t>
                      </a:r>
                      <a:endParaRPr lang="nb-NO" sz="1600" b="1" dirty="0" smtClean="0">
                        <a:solidFill>
                          <a:schemeClr val="tx1"/>
                        </a:solidFill>
                        <a:effectLst/>
                        <a:latin typeface="+mn-lt"/>
                        <a:ea typeface="+mn-ea"/>
                        <a:cs typeface="+mn-cs"/>
                      </a:endParaRPr>
                    </a:p>
                    <a:p>
                      <a:pPr marL="177800" indent="-177800" defTabSz="914400" eaLnBrk="1" fontAlgn="auto" latinLnBrk="0" hangingPunct="1">
                        <a:lnSpc>
                          <a:spcPct val="100000"/>
                        </a:lnSpc>
                        <a:spcBef>
                          <a:spcPts val="0"/>
                        </a:spcBef>
                        <a:spcAft>
                          <a:spcPts val="600"/>
                        </a:spcAft>
                        <a:buSzPct val="100000"/>
                        <a:buFont typeface="Wingdings" pitchFamily="2" charset="2"/>
                        <a:buChar char="§"/>
                      </a:pPr>
                      <a:r>
                        <a:rPr lang="en-US" sz="1400" dirty="0" smtClean="0">
                          <a:solidFill>
                            <a:schemeClr val="tx1"/>
                          </a:solidFill>
                          <a:effectLst/>
                          <a:latin typeface="+mn-lt"/>
                          <a:ea typeface="+mn-ea"/>
                          <a:cs typeface="+mn-cs"/>
                        </a:rPr>
                        <a:t>The following documents and records are conserved following the Group's document retention policy:</a:t>
                      </a:r>
                      <a:r>
                        <a:rPr lang="fr-FR" sz="1400" baseline="0" dirty="0" smtClean="0">
                          <a:solidFill>
                            <a:schemeClr val="tx1"/>
                          </a:solidFill>
                          <a:effectLst/>
                          <a:latin typeface="+mn-lt"/>
                          <a:ea typeface="+mn-ea"/>
                          <a:cs typeface="+mn-cs"/>
                        </a:rPr>
                        <a:t> HSE self-</a:t>
                      </a:r>
                      <a:r>
                        <a:rPr lang="fr-FR" sz="1400" baseline="0" dirty="0" err="1" smtClean="0">
                          <a:solidFill>
                            <a:schemeClr val="tx1"/>
                          </a:solidFill>
                          <a:effectLst/>
                          <a:latin typeface="+mn-lt"/>
                          <a:ea typeface="+mn-ea"/>
                          <a:cs typeface="+mn-cs"/>
                        </a:rPr>
                        <a:t>assessment</a:t>
                      </a:r>
                      <a:r>
                        <a:rPr lang="fr-FR" sz="1400" baseline="0" dirty="0" smtClean="0">
                          <a:solidFill>
                            <a:schemeClr val="tx1"/>
                          </a:solidFill>
                          <a:effectLst/>
                          <a:latin typeface="+mn-lt"/>
                          <a:ea typeface="+mn-ea"/>
                          <a:cs typeface="+mn-cs"/>
                        </a:rPr>
                        <a:t> reports, HSE audit reports, </a:t>
                      </a:r>
                      <a:r>
                        <a:rPr lang="fr-FR" sz="1400" baseline="0" dirty="0" err="1" smtClean="0">
                          <a:solidFill>
                            <a:schemeClr val="tx1"/>
                          </a:solidFill>
                          <a:effectLst/>
                          <a:latin typeface="+mn-lt"/>
                          <a:ea typeface="+mn-ea"/>
                          <a:cs typeface="+mn-cs"/>
                        </a:rPr>
                        <a:t>detailed</a:t>
                      </a:r>
                      <a:r>
                        <a:rPr lang="fr-FR" sz="1400" baseline="0" dirty="0" smtClean="0">
                          <a:solidFill>
                            <a:schemeClr val="tx1"/>
                          </a:solidFill>
                          <a:effectLst/>
                          <a:latin typeface="+mn-lt"/>
                          <a:ea typeface="+mn-ea"/>
                          <a:cs typeface="+mn-cs"/>
                        </a:rPr>
                        <a:t> </a:t>
                      </a:r>
                      <a:r>
                        <a:rPr lang="fr-FR" sz="1400" baseline="0" dirty="0" err="1" smtClean="0">
                          <a:solidFill>
                            <a:schemeClr val="tx1"/>
                          </a:solidFill>
                          <a:effectLst/>
                          <a:latin typeface="+mn-lt"/>
                          <a:ea typeface="+mn-ea"/>
                          <a:cs typeface="+mn-cs"/>
                        </a:rPr>
                        <a:t>evidence</a:t>
                      </a:r>
                      <a:r>
                        <a:rPr lang="fr-FR" sz="1400" baseline="0" dirty="0" smtClean="0">
                          <a:solidFill>
                            <a:schemeClr val="tx1"/>
                          </a:solidFill>
                          <a:effectLst/>
                          <a:latin typeface="+mn-lt"/>
                          <a:ea typeface="+mn-ea"/>
                          <a:cs typeface="+mn-cs"/>
                        </a:rPr>
                        <a:t> of actions </a:t>
                      </a:r>
                      <a:r>
                        <a:rPr lang="fr-FR" sz="1400" baseline="0" dirty="0" err="1" smtClean="0">
                          <a:solidFill>
                            <a:schemeClr val="tx1"/>
                          </a:solidFill>
                          <a:effectLst/>
                          <a:latin typeface="+mn-lt"/>
                          <a:ea typeface="+mn-ea"/>
                          <a:cs typeface="+mn-cs"/>
                        </a:rPr>
                        <a:t>taken</a:t>
                      </a:r>
                      <a:r>
                        <a:rPr lang="fr-FR" sz="1400" baseline="0" dirty="0" smtClean="0">
                          <a:solidFill>
                            <a:schemeClr val="tx1"/>
                          </a:solidFill>
                          <a:effectLst/>
                          <a:latin typeface="+mn-lt"/>
                          <a:ea typeface="+mn-ea"/>
                          <a:cs typeface="+mn-cs"/>
                        </a:rPr>
                        <a:t> to close </a:t>
                      </a:r>
                      <a:r>
                        <a:rPr lang="fr-FR" sz="1400" baseline="0" dirty="0" err="1" smtClean="0">
                          <a:solidFill>
                            <a:schemeClr val="tx1"/>
                          </a:solidFill>
                          <a:effectLst/>
                          <a:latin typeface="+mn-lt"/>
                          <a:ea typeface="+mn-ea"/>
                          <a:cs typeface="+mn-cs"/>
                        </a:rPr>
                        <a:t>findings</a:t>
                      </a:r>
                      <a:r>
                        <a:rPr lang="fr-FR" sz="1400" baseline="0" dirty="0" smtClean="0">
                          <a:solidFill>
                            <a:schemeClr val="tx1"/>
                          </a:solidFill>
                          <a:effectLst/>
                          <a:latin typeface="+mn-lt"/>
                          <a:ea typeface="+mn-ea"/>
                          <a:cs typeface="+mn-cs"/>
                        </a:rPr>
                        <a:t>. </a:t>
                      </a:r>
                      <a:endParaRPr lang="fr-FR" sz="1400" dirty="0" smtClean="0">
                        <a:solidFill>
                          <a:schemeClr val="tx1"/>
                        </a:solidFill>
                        <a:effectLst/>
                        <a:latin typeface="+mn-lt"/>
                        <a:ea typeface="+mn-ea"/>
                        <a:cs typeface="+mn-cs"/>
                      </a:endParaRPr>
                    </a:p>
                    <a:p>
                      <a:pPr marL="0" indent="0" fontAlgn="ctr"/>
                      <a:r>
                        <a:rPr lang="fr-FR" sz="1400" b="0" u="sng" dirty="0" smtClean="0">
                          <a:solidFill>
                            <a:srgbClr val="FF0000"/>
                          </a:solidFill>
                        </a:rPr>
                        <a:t>No</a:t>
                      </a:r>
                      <a:r>
                        <a:rPr lang="fr-FR" sz="1400" b="0" u="sng" baseline="0" dirty="0" smtClean="0">
                          <a:solidFill>
                            <a:srgbClr val="FF0000"/>
                          </a:solidFill>
                        </a:rPr>
                        <a:t> change</a:t>
                      </a:r>
                      <a:endParaRPr lang="fr-FR" sz="1400" b="0" u="sng"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8"/>
                  </a:ext>
                </a:extLst>
              </a:tr>
            </a:tbl>
          </a:graphicData>
        </a:graphic>
      </p:graphicFrame>
    </p:spTree>
    <p:extLst>
      <p:ext uri="{BB962C8B-B14F-4D97-AF65-F5344CB8AC3E}">
        <p14:creationId xmlns:p14="http://schemas.microsoft.com/office/powerpoint/2010/main" val="2377213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263352" y="0"/>
            <a:ext cx="8424936" cy="404664"/>
          </a:xfrm>
        </p:spPr>
        <p:txBody>
          <a:bodyPr/>
          <a:lstStyle/>
          <a:p>
            <a:r>
              <a:rPr lang="en-GB" dirty="0" smtClean="0"/>
              <a:t>REQUIREMENTS NOT RETAINED IN THE NEW RULE </a:t>
            </a:r>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650602076"/>
              </p:ext>
            </p:extLst>
          </p:nvPr>
        </p:nvGraphicFramePr>
        <p:xfrm>
          <a:off x="263352" y="692696"/>
          <a:ext cx="11377264" cy="4205808"/>
        </p:xfrm>
        <a:graphic>
          <a:graphicData uri="http://schemas.openxmlformats.org/drawingml/2006/table">
            <a:tbl>
              <a:tblPr firstRow="1" bandRow="1">
                <a:tableStyleId>{2D5ABB26-0587-4C30-8999-92F81FD0307C}</a:tableStyleId>
              </a:tblPr>
              <a:tblGrid>
                <a:gridCol w="2657463">
                  <a:extLst>
                    <a:ext uri="{9D8B030D-6E8A-4147-A177-3AD203B41FA5}">
                      <a16:colId xmlns="" xmlns:a16="http://schemas.microsoft.com/office/drawing/2014/main" val="20000"/>
                    </a:ext>
                  </a:extLst>
                </a:gridCol>
                <a:gridCol w="166091">
                  <a:extLst>
                    <a:ext uri="{9D8B030D-6E8A-4147-A177-3AD203B41FA5}">
                      <a16:colId xmlns="" xmlns:a16="http://schemas.microsoft.com/office/drawing/2014/main" val="20001"/>
                    </a:ext>
                  </a:extLst>
                </a:gridCol>
                <a:gridCol w="83046">
                  <a:extLst>
                    <a:ext uri="{9D8B030D-6E8A-4147-A177-3AD203B41FA5}">
                      <a16:colId xmlns="" xmlns:a16="http://schemas.microsoft.com/office/drawing/2014/main" val="20003"/>
                    </a:ext>
                  </a:extLst>
                </a:gridCol>
                <a:gridCol w="8470664">
                  <a:extLst>
                    <a:ext uri="{9D8B030D-6E8A-4147-A177-3AD203B41FA5}">
                      <a16:colId xmlns="" xmlns:a16="http://schemas.microsoft.com/office/drawing/2014/main" val="20004"/>
                    </a:ext>
                  </a:extLst>
                </a:gridCol>
              </a:tblGrid>
              <a:tr h="516057">
                <a:tc>
                  <a:txBody>
                    <a:bodyPr/>
                    <a:lstStyle/>
                    <a:p>
                      <a:pPr algn="l"/>
                      <a:r>
                        <a:rPr lang="fr-FR" sz="1300" b="1" noProof="0" dirty="0" err="1" smtClean="0">
                          <a:latin typeface="+mn-lt"/>
                        </a:rPr>
                        <a:t>Subject</a:t>
                      </a:r>
                      <a:endParaRPr lang="fr-FR" sz="1300" b="1" noProof="0" dirty="0">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fr-FR" sz="400" b="1" noProof="0"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fr-FR" sz="400" b="1" noProof="0"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fr-FR" sz="1300" b="1" noProof="0" dirty="0" smtClean="0">
                          <a:latin typeface="+mn-lt"/>
                        </a:rPr>
                        <a:t>Requirement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60007">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1"/>
                  </a:ext>
                </a:extLst>
              </a:tr>
              <a:tr h="431095">
                <a:tc rowSpan="3">
                  <a:txBody>
                    <a:bodyPr/>
                    <a:lstStyle/>
                    <a:p>
                      <a:r>
                        <a:rPr lang="fr-FR" sz="1300" b="1" dirty="0" err="1" smtClean="0">
                          <a:solidFill>
                            <a:schemeClr val="bg1"/>
                          </a:solidFill>
                          <a:latin typeface="+mn-lt"/>
                        </a:rPr>
                        <a:t>Third</a:t>
                      </a:r>
                      <a:r>
                        <a:rPr lang="fr-FR" sz="1300" b="1" dirty="0" smtClean="0">
                          <a:solidFill>
                            <a:schemeClr val="bg1"/>
                          </a:solidFill>
                          <a:latin typeface="+mn-lt"/>
                        </a:rPr>
                        <a:t> party </a:t>
                      </a:r>
                      <a:r>
                        <a:rPr lang="fr-FR" sz="1300" b="1" dirty="0" err="1" smtClean="0">
                          <a:solidFill>
                            <a:schemeClr val="bg1"/>
                          </a:solidFill>
                          <a:latin typeface="+mn-lt"/>
                        </a:rPr>
                        <a:t>acknowledgement</a:t>
                      </a:r>
                      <a:r>
                        <a:rPr lang="fr-FR" sz="1300" b="1" dirty="0" smtClean="0">
                          <a:solidFill>
                            <a:schemeClr val="bg1"/>
                          </a:solidFill>
                          <a:latin typeface="+mn-lt"/>
                        </a:rPr>
                        <a:t> of audit </a:t>
                      </a:r>
                      <a:r>
                        <a:rPr lang="fr-FR" sz="1300" b="1" dirty="0" err="1" smtClean="0">
                          <a:solidFill>
                            <a:schemeClr val="bg1"/>
                          </a:solidFill>
                          <a:latin typeface="+mn-lt"/>
                        </a:rPr>
                        <a:t>protocol</a:t>
                      </a:r>
                      <a:endParaRPr lang="fr-FR" sz="1300" b="1" dirty="0" smtClean="0">
                        <a:solidFill>
                          <a:schemeClr val="bg1"/>
                        </a:solidFill>
                        <a:latin typeface="+mn-lt"/>
                      </a:endParaRPr>
                    </a:p>
                    <a:p>
                      <a:endParaRPr lang="fr-FR" sz="1300" b="1" dirty="0" smtClean="0">
                        <a:solidFill>
                          <a:schemeClr val="bg1"/>
                        </a:solidFill>
                        <a:latin typeface="+mn-lt"/>
                      </a:endParaRPr>
                    </a:p>
                    <a:p>
                      <a:endParaRPr lang="fr-FR" sz="1300" b="1" dirty="0" smtClean="0">
                        <a:solidFill>
                          <a:schemeClr val="bg1"/>
                        </a:solidFill>
                        <a:latin typeface="+mn-lt"/>
                      </a:endParaRPr>
                    </a:p>
                    <a:p>
                      <a:r>
                        <a:rPr lang="fr-FR" sz="1300" b="1" dirty="0" smtClean="0">
                          <a:solidFill>
                            <a:schemeClr val="bg1"/>
                          </a:solidFill>
                          <a:latin typeface="+mn-lt"/>
                        </a:rPr>
                        <a:t>Audit </a:t>
                      </a:r>
                      <a:r>
                        <a:rPr lang="fr-FR" sz="1300" b="1" dirty="0" err="1" smtClean="0">
                          <a:solidFill>
                            <a:schemeClr val="bg1"/>
                          </a:solidFill>
                          <a:latin typeface="+mn-lt"/>
                        </a:rPr>
                        <a:t>protocol</a:t>
                      </a:r>
                      <a:r>
                        <a:rPr lang="fr-FR" sz="1300" b="1" dirty="0" smtClean="0">
                          <a:solidFill>
                            <a:schemeClr val="bg1"/>
                          </a:solidFill>
                          <a:latin typeface="+mn-lt"/>
                        </a:rPr>
                        <a:t> </a:t>
                      </a:r>
                      <a:r>
                        <a:rPr lang="fr-FR" sz="1300" b="1" dirty="0" err="1" smtClean="0">
                          <a:solidFill>
                            <a:schemeClr val="bg1"/>
                          </a:solidFill>
                          <a:latin typeface="+mn-lt"/>
                        </a:rPr>
                        <a:t>used</a:t>
                      </a:r>
                      <a:r>
                        <a:rPr lang="fr-FR" sz="1300" b="1" dirty="0" smtClean="0">
                          <a:solidFill>
                            <a:schemeClr val="bg1"/>
                          </a:solidFill>
                          <a:latin typeface="+mn-lt"/>
                        </a:rPr>
                        <a:t> by </a:t>
                      </a:r>
                      <a:r>
                        <a:rPr lang="fr-FR" sz="1300" b="1" dirty="0" err="1" smtClean="0">
                          <a:solidFill>
                            <a:schemeClr val="bg1"/>
                          </a:solidFill>
                          <a:latin typeface="+mn-lt"/>
                        </a:rPr>
                        <a:t>approved</a:t>
                      </a:r>
                      <a:r>
                        <a:rPr lang="fr-FR" sz="1300" b="1" baseline="0" dirty="0" smtClean="0">
                          <a:solidFill>
                            <a:schemeClr val="bg1"/>
                          </a:solidFill>
                          <a:latin typeface="+mn-lt"/>
                        </a:rPr>
                        <a:t> </a:t>
                      </a:r>
                      <a:r>
                        <a:rPr lang="fr-FR" sz="1300" b="1" baseline="0" dirty="0" err="1" smtClean="0">
                          <a:solidFill>
                            <a:schemeClr val="bg1"/>
                          </a:solidFill>
                          <a:latin typeface="+mn-lt"/>
                        </a:rPr>
                        <a:t>contractors</a:t>
                      </a:r>
                      <a:endParaRPr lang="fr-FR" sz="1300" b="1" dirty="0" smtClean="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60000"/>
                        <a:lumOff val="40000"/>
                      </a:schemeClr>
                    </a:solidFill>
                  </a:tcPr>
                </a:tc>
                <a:tc rowSpan="3">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fr-FR" sz="1300" baseline="0" dirty="0" err="1" smtClean="0">
                          <a:solidFill>
                            <a:schemeClr val="tx1"/>
                          </a:solidFill>
                          <a:latin typeface="+mn-lt"/>
                        </a:rPr>
                        <a:t>Third</a:t>
                      </a:r>
                      <a:r>
                        <a:rPr lang="fr-FR" sz="1300" baseline="0" dirty="0" smtClean="0">
                          <a:solidFill>
                            <a:schemeClr val="tx1"/>
                          </a:solidFill>
                          <a:latin typeface="+mn-lt"/>
                        </a:rPr>
                        <a:t> party </a:t>
                      </a:r>
                      <a:r>
                        <a:rPr lang="fr-FR" sz="1300" baseline="0" dirty="0" err="1" smtClean="0">
                          <a:solidFill>
                            <a:schemeClr val="tx1"/>
                          </a:solidFill>
                          <a:latin typeface="+mn-lt"/>
                        </a:rPr>
                        <a:t>acknowledgement</a:t>
                      </a:r>
                      <a:r>
                        <a:rPr lang="fr-FR" sz="1300" baseline="0" dirty="0" smtClean="0">
                          <a:solidFill>
                            <a:schemeClr val="tx1"/>
                          </a:solidFill>
                          <a:latin typeface="+mn-lt"/>
                        </a:rPr>
                        <a:t> of audit </a:t>
                      </a:r>
                      <a:r>
                        <a:rPr lang="fr-FR" sz="1300" baseline="0" dirty="0" err="1" smtClean="0">
                          <a:solidFill>
                            <a:schemeClr val="tx1"/>
                          </a:solidFill>
                          <a:latin typeface="+mn-lt"/>
                        </a:rPr>
                        <a:t>protocol</a:t>
                      </a:r>
                      <a:r>
                        <a:rPr lang="fr-FR" sz="1300" baseline="0" dirty="0" smtClean="0">
                          <a:solidFill>
                            <a:schemeClr val="tx1"/>
                          </a:solidFill>
                          <a:latin typeface="+mn-lt"/>
                        </a:rPr>
                        <a:t> for </a:t>
                      </a:r>
                      <a:r>
                        <a:rPr lang="fr-FR" sz="1300" baseline="0" dirty="0" err="1" smtClean="0">
                          <a:solidFill>
                            <a:schemeClr val="tx1"/>
                          </a:solidFill>
                          <a:latin typeface="+mn-lt"/>
                        </a:rPr>
                        <a:t>entities</a:t>
                      </a:r>
                      <a:r>
                        <a:rPr lang="fr-FR" sz="1300" baseline="0" dirty="0" smtClean="0">
                          <a:solidFill>
                            <a:schemeClr val="tx1"/>
                          </a:solidFill>
                          <a:latin typeface="+mn-lt"/>
                        </a:rPr>
                        <a:t> </a:t>
                      </a:r>
                      <a:r>
                        <a:rPr lang="fr-FR" sz="1300" baseline="0" dirty="0" err="1" smtClean="0">
                          <a:solidFill>
                            <a:schemeClr val="tx1"/>
                          </a:solidFill>
                          <a:latin typeface="+mn-lt"/>
                        </a:rPr>
                        <a:t>exposed</a:t>
                      </a:r>
                      <a:r>
                        <a:rPr lang="fr-FR" sz="1300" baseline="0" dirty="0" smtClean="0">
                          <a:solidFill>
                            <a:schemeClr val="tx1"/>
                          </a:solidFill>
                          <a:latin typeface="+mn-lt"/>
                        </a:rPr>
                        <a:t> to </a:t>
                      </a:r>
                      <a:r>
                        <a:rPr lang="fr-FR" sz="1300" baseline="0" dirty="0" err="1" smtClean="0">
                          <a:solidFill>
                            <a:schemeClr val="tx1"/>
                          </a:solidFill>
                          <a:latin typeface="+mn-lt"/>
                        </a:rPr>
                        <a:t>technological</a:t>
                      </a:r>
                      <a:r>
                        <a:rPr lang="fr-FR" sz="1300" baseline="0" dirty="0" smtClean="0">
                          <a:solidFill>
                            <a:schemeClr val="tx1"/>
                          </a:solidFill>
                          <a:latin typeface="+mn-lt"/>
                        </a:rPr>
                        <a:t> </a:t>
                      </a:r>
                      <a:r>
                        <a:rPr lang="fr-FR" sz="1300" baseline="0" dirty="0" err="1" smtClean="0">
                          <a:solidFill>
                            <a:schemeClr val="tx1"/>
                          </a:solidFill>
                          <a:latin typeface="+mn-lt"/>
                        </a:rPr>
                        <a:t>risk</a:t>
                      </a:r>
                      <a:r>
                        <a:rPr lang="fr-FR" sz="1300" baseline="0" dirty="0" smtClean="0">
                          <a:solidFill>
                            <a:schemeClr val="tx1"/>
                          </a:solidFill>
                          <a:latin typeface="+mn-lt"/>
                        </a:rPr>
                        <a:t> </a:t>
                      </a:r>
                      <a:r>
                        <a:rPr lang="fr-FR" sz="1300" baseline="0" dirty="0" err="1" smtClean="0">
                          <a:solidFill>
                            <a:schemeClr val="tx1"/>
                          </a:solidFill>
                          <a:latin typeface="+mn-lt"/>
                        </a:rPr>
                        <a:t>is</a:t>
                      </a:r>
                      <a:r>
                        <a:rPr lang="fr-FR" sz="1300" baseline="0" dirty="0" smtClean="0">
                          <a:solidFill>
                            <a:schemeClr val="tx1"/>
                          </a:solidFill>
                          <a:latin typeface="+mn-lt"/>
                        </a:rPr>
                        <a:t> no longer </a:t>
                      </a:r>
                      <a:r>
                        <a:rPr lang="fr-FR" sz="1300" baseline="0" dirty="0" err="1" smtClean="0">
                          <a:solidFill>
                            <a:schemeClr val="tx1"/>
                          </a:solidFill>
                          <a:latin typeface="+mn-lt"/>
                        </a:rPr>
                        <a:t>required</a:t>
                      </a:r>
                      <a:r>
                        <a:rPr lang="fr-FR" sz="1300" baseline="0" dirty="0" smtClean="0">
                          <a:solidFill>
                            <a:schemeClr val="tx1"/>
                          </a:solidFill>
                          <a:latin typeface="+mn-lt"/>
                        </a:rPr>
                        <a:t>. </a:t>
                      </a:r>
                      <a:r>
                        <a:rPr lang="fr-FR" sz="1300" b="1" baseline="0" dirty="0" smtClean="0">
                          <a:solidFill>
                            <a:schemeClr val="tx1"/>
                          </a:solidFill>
                          <a:latin typeface="+mn-lt"/>
                        </a:rPr>
                        <a:t>(</a:t>
                      </a:r>
                      <a:r>
                        <a:rPr lang="fr-FR" sz="1300" b="1" baseline="0" dirty="0" smtClean="0">
                          <a:latin typeface="+mn-lt"/>
                        </a:rPr>
                        <a:t>Group DIR-GR-SEC-011) </a:t>
                      </a:r>
                      <a:endParaRPr lang="en-GB" sz="1300" b="1"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r h="432048">
                <a:tc vMerge="1">
                  <a:txBody>
                    <a:bodyPr/>
                    <a:lstStyle/>
                    <a:p>
                      <a:endParaRPr lang="en-US"/>
                    </a:p>
                  </a:txBody>
                  <a:tcPr/>
                </a:tc>
                <a:tc vMerge="1">
                  <a:txBody>
                    <a:bodyPr/>
                    <a:lstStyle/>
                    <a:p>
                      <a:endParaRPr lang="en-US"/>
                    </a:p>
                  </a:txBody>
                  <a:tcPr/>
                </a:tc>
                <a:tc vMerge="1">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defTabSz="914400" eaLnBrk="1" fontAlgn="auto" latinLnBrk="0" hangingPunct="1">
                        <a:lnSpc>
                          <a:spcPct val="100000"/>
                        </a:lnSpc>
                        <a:spcBef>
                          <a:spcPts val="0"/>
                        </a:spcBef>
                        <a:spcAft>
                          <a:spcPts val="600"/>
                        </a:spcAft>
                        <a:buClrTx/>
                        <a:buSzTx/>
                        <a:buFont typeface="Wingdings" pitchFamily="2" charset="2"/>
                        <a:buNone/>
                        <a:tabLst/>
                        <a:defRPr/>
                      </a:pPr>
                      <a:endParaRPr lang="fr-FR" sz="1300" baseline="0" dirty="0" smtClean="0">
                        <a:latin typeface="+mn-lt"/>
                      </a:endParaRPr>
                    </a:p>
                    <a:p>
                      <a:pPr marL="177800" marR="0" lvl="0" indent="-177800" defTabSz="914400" eaLnBrk="1" fontAlgn="auto" latinLnBrk="0" hangingPunct="1">
                        <a:lnSpc>
                          <a:spcPct val="100000"/>
                        </a:lnSpc>
                        <a:spcBef>
                          <a:spcPts val="0"/>
                        </a:spcBef>
                        <a:spcAft>
                          <a:spcPts val="600"/>
                        </a:spcAft>
                        <a:buClrTx/>
                        <a:buSzTx/>
                        <a:buFont typeface="Wingdings" pitchFamily="2" charset="2"/>
                        <a:buChar char="§"/>
                        <a:tabLst/>
                        <a:defRPr/>
                      </a:pPr>
                      <a:r>
                        <a:rPr lang="en-GB" sz="1300" baseline="0" dirty="0" smtClean="0">
                          <a:solidFill>
                            <a:schemeClr val="tx1"/>
                          </a:solidFill>
                          <a:latin typeface="+mn-lt"/>
                        </a:rPr>
                        <a:t>Approved contractor cannot use the audit protocol</a:t>
                      </a:r>
                      <a:r>
                        <a:rPr lang="fr-FR" sz="1300" baseline="0" dirty="0" smtClean="0">
                          <a:solidFill>
                            <a:schemeClr val="tx1"/>
                          </a:solidFill>
                          <a:latin typeface="+mn-lt"/>
                        </a:rPr>
                        <a:t>. </a:t>
                      </a:r>
                      <a:r>
                        <a:rPr lang="fr-FR" sz="1300" b="1" baseline="0" dirty="0" smtClean="0">
                          <a:latin typeface="+mn-lt"/>
                        </a:rPr>
                        <a:t>(Group DIR-GR-SEC-011) </a:t>
                      </a:r>
                      <a:endParaRPr lang="en-GB" sz="1300" b="1"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3"/>
                  </a:ext>
                </a:extLst>
              </a:tr>
              <a:tr h="432048">
                <a:tc vMerge="1">
                  <a:txBody>
                    <a:bodyPr/>
                    <a:lstStyle/>
                    <a:p>
                      <a:endParaRPr lang="en-US"/>
                    </a:p>
                  </a:txBody>
                  <a:tcPr/>
                </a:tc>
                <a:tc vMerge="1">
                  <a:txBody>
                    <a:bodyPr/>
                    <a:lstStyle/>
                    <a:p>
                      <a:endParaRPr lang="en-US"/>
                    </a:p>
                  </a:txBody>
                  <a:tcPr/>
                </a:tc>
                <a:tc vMerge="1">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marR="0" indent="-177800" defTabSz="914400" eaLnBrk="1" fontAlgn="auto" latinLnBrk="0" hangingPunct="1">
                        <a:lnSpc>
                          <a:spcPct val="100000"/>
                        </a:lnSpc>
                        <a:spcBef>
                          <a:spcPts val="0"/>
                        </a:spcBef>
                        <a:spcAft>
                          <a:spcPts val="600"/>
                        </a:spcAft>
                        <a:buClrTx/>
                        <a:buSzTx/>
                        <a:buFont typeface="Wingdings" pitchFamily="2" charset="2"/>
                        <a:buNone/>
                        <a:tabLst/>
                        <a:defRPr/>
                      </a:pPr>
                      <a:endParaRPr lang="en-GB" sz="13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4"/>
                  </a:ext>
                </a:extLst>
              </a:tr>
              <a:tr h="33327">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6"/>
                  </a:ext>
                </a:extLst>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7"/>
                  </a:ext>
                </a:extLst>
              </a:tr>
              <a:tr h="389201">
                <a:tc rowSpan="2">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sz="1300" b="1" dirty="0" smtClean="0">
                          <a:solidFill>
                            <a:schemeClr val="bg1"/>
                          </a:solidFill>
                          <a:latin typeface="+mn-lt"/>
                        </a:rPr>
                        <a:t>Maestro </a:t>
                      </a:r>
                      <a:r>
                        <a:rPr lang="fr-FR" sz="1300" b="1" dirty="0" err="1" smtClean="0">
                          <a:solidFill>
                            <a:schemeClr val="bg1"/>
                          </a:solidFill>
                          <a:latin typeface="+mn-lt"/>
                        </a:rPr>
                        <a:t>Review</a:t>
                      </a:r>
                      <a:r>
                        <a:rPr lang="fr-FR" sz="1300" b="1" dirty="0" smtClean="0">
                          <a:solidFill>
                            <a:schemeClr val="bg1"/>
                          </a:solidFill>
                          <a:latin typeface="+mn-lt"/>
                        </a:rPr>
                        <a:t> concept</a:t>
                      </a:r>
                    </a:p>
                    <a:p>
                      <a:pPr marL="0" marR="0" indent="0" defTabSz="914400" eaLnBrk="1" fontAlgn="auto" latinLnBrk="0" hangingPunct="1">
                        <a:lnSpc>
                          <a:spcPct val="100000"/>
                        </a:lnSpc>
                        <a:spcBef>
                          <a:spcPts val="0"/>
                        </a:spcBef>
                        <a:spcAft>
                          <a:spcPts val="0"/>
                        </a:spcAft>
                        <a:buClrTx/>
                        <a:buSzTx/>
                        <a:buFontTx/>
                        <a:buNone/>
                        <a:tabLst/>
                        <a:defRPr/>
                      </a:pPr>
                      <a:endParaRPr lang="fr-FR" sz="1300" b="1" dirty="0" smtClean="0">
                        <a:solidFill>
                          <a:schemeClr val="bg1"/>
                        </a:solidFill>
                        <a:latin typeface="+mn-lt"/>
                      </a:endParaRPr>
                    </a:p>
                    <a:p>
                      <a:pPr marL="0" marR="0" indent="0" defTabSz="914400" eaLnBrk="1" fontAlgn="auto" latinLnBrk="0" hangingPunct="1">
                        <a:lnSpc>
                          <a:spcPct val="100000"/>
                        </a:lnSpc>
                        <a:spcBef>
                          <a:spcPts val="0"/>
                        </a:spcBef>
                        <a:spcAft>
                          <a:spcPts val="0"/>
                        </a:spcAft>
                        <a:buClrTx/>
                        <a:buSzTx/>
                        <a:buFontTx/>
                        <a:buNone/>
                        <a:tabLst/>
                        <a:defRPr/>
                      </a:pPr>
                      <a:r>
                        <a:rPr lang="fr-FR" sz="1300" b="1" noProof="0" dirty="0" smtClean="0">
                          <a:solidFill>
                            <a:schemeClr val="bg1"/>
                          </a:solidFill>
                          <a:latin typeface="+mn-lt"/>
                        </a:rPr>
                        <a:t>HSEQ </a:t>
                      </a:r>
                      <a:r>
                        <a:rPr lang="fr-FR" sz="1300" b="1" noProof="0" dirty="0" err="1" smtClean="0">
                          <a:solidFill>
                            <a:schemeClr val="bg1"/>
                          </a:solidFill>
                          <a:latin typeface="+mn-lt"/>
                        </a:rPr>
                        <a:t>Follow</a:t>
                      </a:r>
                      <a:r>
                        <a:rPr lang="fr-FR" sz="1300" b="1" noProof="0" dirty="0" smtClean="0">
                          <a:solidFill>
                            <a:schemeClr val="bg1"/>
                          </a:solidFill>
                          <a:latin typeface="+mn-lt"/>
                        </a:rPr>
                        <a:t>-up </a:t>
                      </a:r>
                      <a:r>
                        <a:rPr lang="fr-FR" sz="1300" b="1" noProof="0" dirty="0" err="1" smtClean="0">
                          <a:solidFill>
                            <a:schemeClr val="bg1"/>
                          </a:solidFill>
                          <a:latin typeface="+mn-lt"/>
                        </a:rPr>
                        <a:t>Visit</a:t>
                      </a:r>
                      <a:endParaRPr lang="fr-FR" sz="1300" b="1" noProof="0" dirty="0" smtClean="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tx2">
                        <a:lumMod val="60000"/>
                        <a:lumOff val="40000"/>
                      </a:schemeClr>
                    </a:solidFill>
                  </a:tcPr>
                </a:tc>
                <a:tc rowSpan="2">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fr-FR" sz="1300" baseline="0" dirty="0" smtClean="0">
                          <a:solidFill>
                            <a:schemeClr val="tx1"/>
                          </a:solidFill>
                          <a:latin typeface="+mn-lt"/>
                        </a:rPr>
                        <a:t>The concept of a MAESTRO </a:t>
                      </a:r>
                      <a:r>
                        <a:rPr lang="fr-FR" sz="1300" baseline="0" dirty="0" err="1" smtClean="0">
                          <a:solidFill>
                            <a:schemeClr val="tx1"/>
                          </a:solidFill>
                          <a:latin typeface="+mn-lt"/>
                        </a:rPr>
                        <a:t>Review</a:t>
                      </a:r>
                      <a:r>
                        <a:rPr lang="fr-FR" sz="1300" baseline="0" dirty="0" smtClean="0">
                          <a:solidFill>
                            <a:schemeClr val="tx1"/>
                          </a:solidFill>
                          <a:latin typeface="+mn-lt"/>
                        </a:rPr>
                        <a:t> no longer </a:t>
                      </a:r>
                      <a:r>
                        <a:rPr lang="fr-FR" sz="1300" baseline="0" dirty="0" err="1" smtClean="0">
                          <a:solidFill>
                            <a:schemeClr val="tx1"/>
                          </a:solidFill>
                          <a:latin typeface="+mn-lt"/>
                        </a:rPr>
                        <a:t>existis</a:t>
                      </a:r>
                      <a:r>
                        <a:rPr lang="fr-FR" sz="1300" baseline="0" dirty="0" smtClean="0">
                          <a:solidFill>
                            <a:schemeClr val="tx1"/>
                          </a:solidFill>
                          <a:latin typeface="+mn-lt"/>
                        </a:rPr>
                        <a:t> in the new </a:t>
                      </a:r>
                      <a:r>
                        <a:rPr lang="fr-FR" sz="1300" baseline="0" dirty="0" err="1" smtClean="0">
                          <a:solidFill>
                            <a:schemeClr val="tx1"/>
                          </a:solidFill>
                          <a:latin typeface="+mn-lt"/>
                        </a:rPr>
                        <a:t>rule</a:t>
                      </a:r>
                      <a:r>
                        <a:rPr lang="fr-FR" sz="1300" baseline="0" dirty="0" smtClean="0">
                          <a:solidFill>
                            <a:schemeClr val="tx1"/>
                          </a:solidFill>
                          <a:latin typeface="+mn-lt"/>
                        </a:rPr>
                        <a:t>. </a:t>
                      </a:r>
                      <a:r>
                        <a:rPr lang="fr-FR" sz="1300" b="1" baseline="0" dirty="0" smtClean="0">
                          <a:latin typeface="+mn-lt"/>
                        </a:rPr>
                        <a:t>(Branch EP - CR-EP-HSE-112)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8"/>
                  </a:ext>
                </a:extLst>
              </a:tr>
              <a:tr h="14401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defTabSz="914400" eaLnBrk="1" fontAlgn="auto" latinLnBrk="0" hangingPunct="1">
                        <a:lnSpc>
                          <a:spcPct val="100000"/>
                        </a:lnSpc>
                        <a:spcBef>
                          <a:spcPts val="0"/>
                        </a:spcBef>
                        <a:spcAft>
                          <a:spcPts val="600"/>
                        </a:spcAft>
                        <a:buClrTx/>
                        <a:buSzTx/>
                        <a:buFont typeface="Wingdings" pitchFamily="2" charset="2"/>
                        <a:buChar char="§"/>
                        <a:tabLst/>
                        <a:defRPr/>
                      </a:pPr>
                      <a:r>
                        <a:rPr lang="fr-FR" sz="1300" baseline="0" dirty="0" smtClean="0">
                          <a:latin typeface="+mn-lt"/>
                        </a:rPr>
                        <a:t>  The concept of a </a:t>
                      </a:r>
                      <a:r>
                        <a:rPr lang="fr-FR" sz="1300" baseline="0" dirty="0" err="1" smtClean="0">
                          <a:latin typeface="+mn-lt"/>
                        </a:rPr>
                        <a:t>follow</a:t>
                      </a:r>
                      <a:r>
                        <a:rPr lang="fr-FR" sz="1300" baseline="0" dirty="0" smtClean="0">
                          <a:latin typeface="+mn-lt"/>
                        </a:rPr>
                        <a:t>-up </a:t>
                      </a:r>
                      <a:r>
                        <a:rPr lang="fr-FR" sz="1300" baseline="0" dirty="0" err="1" smtClean="0">
                          <a:latin typeface="+mn-lt"/>
                        </a:rPr>
                        <a:t>visit</a:t>
                      </a:r>
                      <a:r>
                        <a:rPr lang="fr-FR" sz="1300" baseline="0" dirty="0" smtClean="0">
                          <a:latin typeface="+mn-lt"/>
                        </a:rPr>
                        <a:t> by HSEQ no longer </a:t>
                      </a:r>
                      <a:r>
                        <a:rPr lang="fr-FR" sz="1300" baseline="0" dirty="0" err="1" smtClean="0">
                          <a:latin typeface="+mn-lt"/>
                        </a:rPr>
                        <a:t>exists</a:t>
                      </a:r>
                      <a:r>
                        <a:rPr lang="fr-FR" sz="1300" baseline="0" dirty="0" smtClean="0">
                          <a:latin typeface="+mn-lt"/>
                        </a:rPr>
                        <a:t> in the new </a:t>
                      </a:r>
                      <a:r>
                        <a:rPr lang="fr-FR" sz="1300" baseline="0" dirty="0" err="1" smtClean="0">
                          <a:latin typeface="+mn-lt"/>
                        </a:rPr>
                        <a:t>rule</a:t>
                      </a:r>
                      <a:r>
                        <a:rPr lang="fr-FR" sz="1300" baseline="0" dirty="0" smtClean="0">
                          <a:latin typeface="+mn-lt"/>
                        </a:rPr>
                        <a:t>. </a:t>
                      </a:r>
                      <a:r>
                        <a:rPr lang="fr-FR" sz="1300" b="1" baseline="0" dirty="0" smtClean="0">
                          <a:latin typeface="+mn-lt"/>
                        </a:rPr>
                        <a:t>(Branch EP - CR-EP-HSE-112)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0"/>
                  </a:ext>
                </a:extLst>
              </a:tr>
              <a:tr h="58662">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11"/>
                  </a:ext>
                </a:extLst>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2"/>
                  </a:ext>
                </a:extLst>
              </a:tr>
              <a:tr h="484023">
                <a:tc rowSpan="2">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sz="1300" b="1" noProof="0" dirty="0" smtClean="0">
                          <a:solidFill>
                            <a:schemeClr val="bg1"/>
                          </a:solidFill>
                          <a:latin typeface="+mn-lt"/>
                        </a:rPr>
                        <a:t>Protocol </a:t>
                      </a:r>
                      <a:r>
                        <a:rPr lang="fr-FR" sz="1300" b="1" noProof="0" dirty="0" err="1" smtClean="0">
                          <a:solidFill>
                            <a:schemeClr val="bg1"/>
                          </a:solidFill>
                          <a:latin typeface="+mn-lt"/>
                        </a:rPr>
                        <a:t>modularity</a:t>
                      </a:r>
                      <a:r>
                        <a:rPr lang="fr-FR" sz="1300" b="1" noProof="0" dirty="0" smtClean="0">
                          <a:solidFill>
                            <a:schemeClr val="bg1"/>
                          </a:solidFill>
                          <a:latin typeface="+mn-lt"/>
                        </a:rPr>
                        <a:t> concept</a:t>
                      </a:r>
                    </a:p>
                    <a:p>
                      <a:pPr marL="0" marR="0" indent="0" defTabSz="914400" eaLnBrk="1" fontAlgn="auto" latinLnBrk="0" hangingPunct="1">
                        <a:lnSpc>
                          <a:spcPct val="100000"/>
                        </a:lnSpc>
                        <a:spcBef>
                          <a:spcPts val="0"/>
                        </a:spcBef>
                        <a:spcAft>
                          <a:spcPts val="0"/>
                        </a:spcAft>
                        <a:buClrTx/>
                        <a:buSzTx/>
                        <a:buFontTx/>
                        <a:buNone/>
                        <a:tabLst/>
                        <a:defRPr/>
                      </a:pPr>
                      <a:endParaRPr lang="fr-FR" sz="1300" b="1" noProof="0" dirty="0" smtClean="0">
                        <a:solidFill>
                          <a:schemeClr val="bg1"/>
                        </a:solidFill>
                        <a:latin typeface="+mn-lt"/>
                      </a:endParaRPr>
                    </a:p>
                    <a:p>
                      <a:pPr marL="0" marR="0" indent="0" defTabSz="914400" eaLnBrk="1" fontAlgn="auto" latinLnBrk="0" hangingPunct="1">
                        <a:lnSpc>
                          <a:spcPct val="100000"/>
                        </a:lnSpc>
                        <a:spcBef>
                          <a:spcPts val="0"/>
                        </a:spcBef>
                        <a:spcAft>
                          <a:spcPts val="0"/>
                        </a:spcAft>
                        <a:buClrTx/>
                        <a:buSzTx/>
                        <a:buFontTx/>
                        <a:buNone/>
                        <a:tabLst/>
                        <a:defRPr/>
                      </a:pPr>
                      <a:r>
                        <a:rPr lang="fr-FR" sz="1300" b="1" noProof="0" dirty="0" smtClean="0">
                          <a:solidFill>
                            <a:schemeClr val="bg1"/>
                          </a:solidFill>
                          <a:latin typeface="+mn-lt"/>
                        </a:rPr>
                        <a:t>Certification</a:t>
                      </a:r>
                      <a:r>
                        <a:rPr lang="fr-FR" sz="1300" b="1" baseline="0" noProof="0" dirty="0" smtClean="0">
                          <a:solidFill>
                            <a:schemeClr val="bg1"/>
                          </a:solidFill>
                          <a:latin typeface="+mn-lt"/>
                        </a:rPr>
                        <a:t> </a:t>
                      </a:r>
                      <a:r>
                        <a:rPr lang="fr-FR" sz="1300" b="1" baseline="0" noProof="0" dirty="0" err="1" smtClean="0">
                          <a:solidFill>
                            <a:schemeClr val="bg1"/>
                          </a:solidFill>
                          <a:latin typeface="+mn-lt"/>
                        </a:rPr>
                        <a:t>based</a:t>
                      </a:r>
                      <a:r>
                        <a:rPr lang="fr-FR" sz="1300" b="1" baseline="0" noProof="0" dirty="0" smtClean="0">
                          <a:solidFill>
                            <a:schemeClr val="bg1"/>
                          </a:solidFill>
                          <a:latin typeface="+mn-lt"/>
                        </a:rPr>
                        <a:t> on international </a:t>
                      </a:r>
                      <a:r>
                        <a:rPr lang="fr-FR" sz="1300" b="1" noProof="0" dirty="0" smtClean="0">
                          <a:solidFill>
                            <a:schemeClr val="bg1"/>
                          </a:solidFill>
                          <a:latin typeface="+mn-lt"/>
                        </a:rPr>
                        <a:t>standards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60000"/>
                        <a:lumOff val="40000"/>
                      </a:schemeClr>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fr-FR" sz="1300" baseline="0" noProof="0" dirty="0" smtClean="0">
                          <a:solidFill>
                            <a:schemeClr val="tx1"/>
                          </a:solidFill>
                          <a:latin typeface="+mn-lt"/>
                        </a:rPr>
                        <a:t>One Maestro </a:t>
                      </a:r>
                      <a:r>
                        <a:rPr lang="fr-FR" sz="1300" baseline="0" noProof="0" dirty="0" err="1" smtClean="0">
                          <a:solidFill>
                            <a:schemeClr val="tx1"/>
                          </a:solidFill>
                          <a:latin typeface="+mn-lt"/>
                        </a:rPr>
                        <a:t>protocol</a:t>
                      </a:r>
                      <a:r>
                        <a:rPr lang="fr-FR" sz="1300" baseline="0" noProof="0" dirty="0" smtClean="0">
                          <a:solidFill>
                            <a:schemeClr val="tx1"/>
                          </a:solidFill>
                          <a:latin typeface="+mn-lt"/>
                        </a:rPr>
                        <a:t> </a:t>
                      </a:r>
                      <a:r>
                        <a:rPr lang="fr-FR" sz="1300" baseline="0" noProof="0" dirty="0" err="1" smtClean="0">
                          <a:solidFill>
                            <a:schemeClr val="tx1"/>
                          </a:solidFill>
                          <a:latin typeface="+mn-lt"/>
                        </a:rPr>
                        <a:t>is</a:t>
                      </a:r>
                      <a:r>
                        <a:rPr lang="fr-FR" sz="1300" baseline="0" noProof="0" dirty="0" smtClean="0">
                          <a:solidFill>
                            <a:schemeClr val="tx1"/>
                          </a:solidFill>
                          <a:latin typeface="+mn-lt"/>
                        </a:rPr>
                        <a:t> no longer </a:t>
                      </a:r>
                      <a:r>
                        <a:rPr lang="fr-FR" sz="1300" baseline="0" noProof="0" dirty="0" err="1" smtClean="0">
                          <a:solidFill>
                            <a:schemeClr val="tx1"/>
                          </a:solidFill>
                          <a:latin typeface="+mn-lt"/>
                        </a:rPr>
                        <a:t>modular</a:t>
                      </a:r>
                      <a:r>
                        <a:rPr lang="fr-FR" sz="1300" baseline="0" noProof="0" dirty="0" smtClean="0">
                          <a:solidFill>
                            <a:schemeClr val="tx1"/>
                          </a:solidFill>
                          <a:latin typeface="+mn-lt"/>
                        </a:rPr>
                        <a:t>.</a:t>
                      </a:r>
                      <a:r>
                        <a:rPr lang="fr-FR" sz="1300" baseline="0" noProof="0" dirty="0" smtClean="0">
                          <a:solidFill>
                            <a:srgbClr val="FF9900"/>
                          </a:solidFill>
                          <a:latin typeface="+mn-lt"/>
                        </a:rPr>
                        <a:t> </a:t>
                      </a:r>
                      <a:r>
                        <a:rPr lang="fr-FR" sz="1300" b="1" baseline="0" noProof="0" dirty="0" smtClean="0">
                          <a:latin typeface="+mn-lt"/>
                        </a:rPr>
                        <a:t>(Branch </a:t>
                      </a:r>
                      <a:r>
                        <a:rPr lang="fr-FR" sz="1300" b="1" baseline="0" noProof="0" dirty="0" smtClean="0">
                          <a:solidFill>
                            <a:schemeClr val="tx1"/>
                          </a:solidFill>
                          <a:latin typeface="+mn-lt"/>
                          <a:ea typeface="+mn-ea"/>
                          <a:cs typeface="+mn-cs"/>
                        </a:rPr>
                        <a:t>MS - CR-MS-HSEQ-112</a:t>
                      </a:r>
                      <a:r>
                        <a:rPr lang="fr-FR" sz="1200" b="1" noProof="0" dirty="0" smtClean="0">
                          <a:solidFill>
                            <a:schemeClr val="tx1"/>
                          </a:solidFill>
                          <a:latin typeface="+mn-lt"/>
                          <a:ea typeface="+mn-ea"/>
                          <a:cs typeface="+mn-cs"/>
                        </a:rPr>
                        <a:t>) </a:t>
                      </a:r>
                      <a:endParaRPr lang="fr-FR" sz="1300" b="1" baseline="0" noProof="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3"/>
                  </a:ext>
                </a:extLst>
              </a:tr>
              <a:tr h="335266">
                <a:tc vMerge="1">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300" b="1" dirty="0" smtClean="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60000"/>
                        <a:lumOff val="40000"/>
                      </a:schemeClr>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marR="0" lvl="0" indent="-177800" defTabSz="914400" eaLnBrk="1" fontAlgn="auto" latinLnBrk="0" hangingPunct="1">
                        <a:lnSpc>
                          <a:spcPct val="100000"/>
                        </a:lnSpc>
                        <a:spcBef>
                          <a:spcPts val="0"/>
                        </a:spcBef>
                        <a:spcAft>
                          <a:spcPts val="600"/>
                        </a:spcAft>
                        <a:buClrTx/>
                        <a:buSzTx/>
                        <a:buFont typeface="Wingdings" pitchFamily="2" charset="2"/>
                        <a:buChar char="§"/>
                        <a:tabLst/>
                        <a:defRPr/>
                      </a:pPr>
                      <a:r>
                        <a:rPr lang="fr-FR" sz="1300" baseline="0" noProof="0" dirty="0" err="1" smtClean="0">
                          <a:solidFill>
                            <a:schemeClr val="tx1"/>
                          </a:solidFill>
                          <a:latin typeface="+mn-lt"/>
                        </a:rPr>
                        <a:t>Third</a:t>
                      </a:r>
                      <a:r>
                        <a:rPr lang="fr-FR" sz="1300" baseline="0" noProof="0" dirty="0" smtClean="0">
                          <a:solidFill>
                            <a:schemeClr val="tx1"/>
                          </a:solidFill>
                          <a:latin typeface="+mn-lt"/>
                        </a:rPr>
                        <a:t> parties* </a:t>
                      </a:r>
                      <a:r>
                        <a:rPr lang="fr-FR" sz="1300" baseline="0" noProof="0" dirty="0" err="1" smtClean="0">
                          <a:solidFill>
                            <a:schemeClr val="tx1"/>
                          </a:solidFill>
                          <a:latin typeface="+mn-lt"/>
                        </a:rPr>
                        <a:t>will</a:t>
                      </a:r>
                      <a:r>
                        <a:rPr lang="fr-FR" sz="1300" baseline="0" noProof="0" dirty="0" smtClean="0">
                          <a:solidFill>
                            <a:schemeClr val="tx1"/>
                          </a:solidFill>
                          <a:latin typeface="+mn-lt"/>
                        </a:rPr>
                        <a:t> </a:t>
                      </a:r>
                      <a:r>
                        <a:rPr lang="fr-FR" sz="1300" baseline="0" noProof="0" dirty="0" smtClean="0">
                          <a:solidFill>
                            <a:schemeClr val="tx1"/>
                          </a:solidFill>
                          <a:latin typeface="+mn-lt"/>
                        </a:rPr>
                        <a:t>no longer </a:t>
                      </a:r>
                      <a:r>
                        <a:rPr lang="fr-FR" sz="1300" baseline="0" noProof="0" dirty="0" err="1" smtClean="0">
                          <a:solidFill>
                            <a:schemeClr val="tx1"/>
                          </a:solidFill>
                          <a:latin typeface="+mn-lt"/>
                        </a:rPr>
                        <a:t>be</a:t>
                      </a:r>
                      <a:r>
                        <a:rPr lang="fr-FR" sz="1300" baseline="0" noProof="0" dirty="0" smtClean="0">
                          <a:solidFill>
                            <a:schemeClr val="tx1"/>
                          </a:solidFill>
                          <a:latin typeface="+mn-lt"/>
                        </a:rPr>
                        <a:t> </a:t>
                      </a:r>
                      <a:r>
                        <a:rPr lang="fr-FR" sz="1300" baseline="0" noProof="0" dirty="0" err="1" smtClean="0">
                          <a:solidFill>
                            <a:schemeClr val="tx1"/>
                          </a:solidFill>
                          <a:latin typeface="+mn-lt"/>
                        </a:rPr>
                        <a:t>allowed</a:t>
                      </a:r>
                      <a:r>
                        <a:rPr lang="fr-FR" sz="1300" baseline="0" noProof="0" dirty="0" smtClean="0">
                          <a:solidFill>
                            <a:schemeClr val="tx1"/>
                          </a:solidFill>
                          <a:latin typeface="+mn-lt"/>
                        </a:rPr>
                        <a:t> to </a:t>
                      </a:r>
                      <a:r>
                        <a:rPr lang="fr-FR" sz="1300" baseline="0" noProof="0" dirty="0" err="1" smtClean="0">
                          <a:solidFill>
                            <a:schemeClr val="tx1"/>
                          </a:solidFill>
                          <a:latin typeface="+mn-lt"/>
                        </a:rPr>
                        <a:t>conduct</a:t>
                      </a:r>
                      <a:r>
                        <a:rPr lang="fr-FR" sz="1300" baseline="0" noProof="0" dirty="0" smtClean="0">
                          <a:solidFill>
                            <a:schemeClr val="tx1"/>
                          </a:solidFill>
                          <a:latin typeface="+mn-lt"/>
                        </a:rPr>
                        <a:t> </a:t>
                      </a:r>
                      <a:r>
                        <a:rPr lang="fr-FR" sz="1300" baseline="0" noProof="0" dirty="0" smtClean="0">
                          <a:solidFill>
                            <a:schemeClr val="tx1"/>
                          </a:solidFill>
                          <a:latin typeface="+mn-lt"/>
                        </a:rPr>
                        <a:t>One-MAESTRO audits at the </a:t>
                      </a:r>
                      <a:r>
                        <a:rPr lang="fr-FR" sz="1300" baseline="0" noProof="0" dirty="0" err="1" smtClean="0">
                          <a:solidFill>
                            <a:schemeClr val="tx1"/>
                          </a:solidFill>
                          <a:latin typeface="+mn-lt"/>
                        </a:rPr>
                        <a:t>same</a:t>
                      </a:r>
                      <a:r>
                        <a:rPr lang="fr-FR" sz="1300" baseline="0" noProof="0" dirty="0" smtClean="0">
                          <a:solidFill>
                            <a:schemeClr val="tx1"/>
                          </a:solidFill>
                          <a:latin typeface="+mn-lt"/>
                        </a:rPr>
                        <a:t> time as an </a:t>
                      </a:r>
                      <a:r>
                        <a:rPr lang="fr-FR" sz="1300" baseline="0" noProof="0" dirty="0" err="1" smtClean="0">
                          <a:solidFill>
                            <a:schemeClr val="tx1"/>
                          </a:solidFill>
                          <a:latin typeface="+mn-lt"/>
                        </a:rPr>
                        <a:t>affiliate’s</a:t>
                      </a:r>
                      <a:r>
                        <a:rPr lang="fr-FR" sz="1300" baseline="0" noProof="0" dirty="0" smtClean="0">
                          <a:solidFill>
                            <a:schemeClr val="tx1"/>
                          </a:solidFill>
                          <a:latin typeface="+mn-lt"/>
                        </a:rPr>
                        <a:t> </a:t>
                      </a:r>
                      <a:r>
                        <a:rPr lang="fr-FR" sz="1300" baseline="0" noProof="0" dirty="0" err="1" smtClean="0">
                          <a:solidFill>
                            <a:schemeClr val="tx1"/>
                          </a:solidFill>
                          <a:latin typeface="+mn-lt"/>
                        </a:rPr>
                        <a:t>other</a:t>
                      </a:r>
                      <a:r>
                        <a:rPr lang="fr-FR" sz="1300" baseline="0" noProof="0" dirty="0" smtClean="0">
                          <a:solidFill>
                            <a:schemeClr val="tx1"/>
                          </a:solidFill>
                          <a:latin typeface="+mn-lt"/>
                        </a:rPr>
                        <a:t> </a:t>
                      </a:r>
                      <a:r>
                        <a:rPr lang="fr-FR" sz="1300" baseline="0" noProof="0" dirty="0" err="1" smtClean="0">
                          <a:solidFill>
                            <a:schemeClr val="tx1"/>
                          </a:solidFill>
                          <a:latin typeface="+mn-lt"/>
                        </a:rPr>
                        <a:t>desired</a:t>
                      </a:r>
                      <a:r>
                        <a:rPr lang="fr-FR" sz="1300" baseline="0" noProof="0" dirty="0" smtClean="0">
                          <a:solidFill>
                            <a:schemeClr val="tx1"/>
                          </a:solidFill>
                          <a:latin typeface="+mn-lt"/>
                        </a:rPr>
                        <a:t> certifications </a:t>
                      </a:r>
                      <a:r>
                        <a:rPr lang="fr-FR" sz="1300" baseline="0" noProof="0" dirty="0" smtClean="0">
                          <a:latin typeface="+mn-lt"/>
                        </a:rPr>
                        <a:t>(ISO 14001, OHSAS 18001, ISO 50001). </a:t>
                      </a:r>
                      <a:r>
                        <a:rPr lang="fr-FR" sz="1300" b="1" baseline="0" noProof="0" dirty="0" smtClean="0">
                          <a:solidFill>
                            <a:schemeClr val="tx1"/>
                          </a:solidFill>
                          <a:latin typeface="+mn-lt"/>
                          <a:ea typeface="+mn-ea"/>
                          <a:cs typeface="+mn-cs"/>
                        </a:rPr>
                        <a:t>(Branch MS - CR-MS-HSEQ-112)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802058724"/>
                  </a:ext>
                </a:extLst>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15"/>
                  </a:ext>
                </a:extLst>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16"/>
                  </a:ext>
                </a:extLst>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787801644"/>
                  </a:ext>
                </a:extLst>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95744229"/>
                  </a:ext>
                </a:extLst>
              </a:tr>
            </a:tbl>
          </a:graphicData>
        </a:graphic>
      </p:graphicFrame>
      <p:sp>
        <p:nvSpPr>
          <p:cNvPr id="33" name="ZoneTexte 32"/>
          <p:cNvSpPr txBox="1"/>
          <p:nvPr/>
        </p:nvSpPr>
        <p:spPr>
          <a:xfrm>
            <a:off x="2207568" y="5384656"/>
            <a:ext cx="5445722" cy="276999"/>
          </a:xfrm>
          <a:prstGeom prst="rect">
            <a:avLst/>
          </a:prstGeom>
          <a:noFill/>
        </p:spPr>
        <p:txBody>
          <a:bodyPr wrap="none" rtlCol="0">
            <a:spAutoFit/>
          </a:bodyPr>
          <a:lstStyle/>
          <a:p>
            <a:r>
              <a:rPr lang="fr-FR" sz="1200" dirty="0" smtClean="0"/>
              <a:t>* </a:t>
            </a:r>
            <a:r>
              <a:rPr lang="fr-FR" sz="1200" dirty="0" err="1" smtClean="0">
                <a:solidFill>
                  <a:schemeClr val="tx1"/>
                </a:solidFill>
              </a:rPr>
              <a:t>Accredited</a:t>
            </a:r>
            <a:r>
              <a:rPr lang="fr-FR" sz="1200" dirty="0" smtClean="0">
                <a:solidFill>
                  <a:schemeClr val="tx1"/>
                </a:solidFill>
              </a:rPr>
              <a:t> certification </a:t>
            </a:r>
            <a:r>
              <a:rPr lang="fr-FR" sz="1200" dirty="0" err="1" smtClean="0">
                <a:solidFill>
                  <a:schemeClr val="tx1"/>
                </a:solidFill>
              </a:rPr>
              <a:t>organizations</a:t>
            </a:r>
            <a:r>
              <a:rPr lang="fr-FR" sz="1200" dirty="0" smtClean="0">
                <a:solidFill>
                  <a:schemeClr val="tx1"/>
                </a:solidFill>
              </a:rPr>
              <a:t> </a:t>
            </a:r>
            <a:r>
              <a:rPr lang="fr-FR" sz="1200" dirty="0" smtClean="0"/>
              <a:t>(</a:t>
            </a:r>
            <a:r>
              <a:rPr lang="fr-FR" sz="1200" dirty="0" err="1" smtClean="0"/>
              <a:t>e.g</a:t>
            </a:r>
            <a:r>
              <a:rPr lang="fr-FR" sz="1200" dirty="0" smtClean="0"/>
              <a:t>. DNV, SGS, BV, AFNOR, Lloyd’s)</a:t>
            </a:r>
            <a:endParaRPr lang="fr-FR" sz="1200" dirty="0"/>
          </a:p>
        </p:txBody>
      </p:sp>
    </p:spTree>
    <p:extLst>
      <p:ext uri="{BB962C8B-B14F-4D97-AF65-F5344CB8AC3E}">
        <p14:creationId xmlns:p14="http://schemas.microsoft.com/office/powerpoint/2010/main" val="858397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0"/>
            <a:ext cx="7344816" cy="404664"/>
          </a:xfrm>
        </p:spPr>
        <p:txBody>
          <a:bodyPr/>
          <a:lstStyle/>
          <a:p>
            <a:r>
              <a:rPr lang="fr-FR" dirty="0" smtClean="0"/>
              <a:t>HSE SELF-ASSESSMENT (One-MAESTRO HSE Expectation 09.02)</a:t>
            </a:r>
            <a:endParaRPr lang="en-US" dirty="0"/>
          </a:p>
        </p:txBody>
      </p:sp>
      <p:sp>
        <p:nvSpPr>
          <p:cNvPr id="6" name="Espace réservé du texte 1"/>
          <p:cNvSpPr txBox="1">
            <a:spLocks/>
          </p:cNvSpPr>
          <p:nvPr/>
        </p:nvSpPr>
        <p:spPr>
          <a:xfrm>
            <a:off x="191344" y="413779"/>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endParaRPr lang="en-US" sz="1600" dirty="0">
              <a:solidFill>
                <a:schemeClr val="tx1"/>
              </a:solidFill>
            </a:endParaRPr>
          </a:p>
        </p:txBody>
      </p:sp>
      <p:pic>
        <p:nvPicPr>
          <p:cNvPr id="4" name="Picture 3"/>
          <p:cNvPicPr>
            <a:picLocks noChangeAspect="1"/>
          </p:cNvPicPr>
          <p:nvPr/>
        </p:nvPicPr>
        <p:blipFill>
          <a:blip r:embed="rId2"/>
          <a:stretch>
            <a:fillRect/>
          </a:stretch>
        </p:blipFill>
        <p:spPr>
          <a:xfrm>
            <a:off x="1487488" y="839409"/>
            <a:ext cx="8972798" cy="5486177"/>
          </a:xfrm>
          <a:prstGeom prst="rect">
            <a:avLst/>
          </a:prstGeom>
        </p:spPr>
      </p:pic>
    </p:spTree>
    <p:extLst>
      <p:ext uri="{BB962C8B-B14F-4D97-AF65-F5344CB8AC3E}">
        <p14:creationId xmlns:p14="http://schemas.microsoft.com/office/powerpoint/2010/main" val="12317604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ISLEGEND" val="true"/>
</p:tagLst>
</file>

<file path=ppt/tags/tag14.xml><?xml version="1.0" encoding="utf-8"?>
<p:tagLst xmlns:a="http://schemas.openxmlformats.org/drawingml/2006/main" xmlns:r="http://schemas.openxmlformats.org/officeDocument/2006/relationships" xmlns:p="http://schemas.openxmlformats.org/presentationml/2006/main">
  <p:tag name="ISLEGEND" val="true"/>
</p:tagLst>
</file>

<file path=ppt/tags/tag15.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ags/tag6.xml><?xml version="1.0" encoding="utf-8"?>
<p:tagLst xmlns:a="http://schemas.openxmlformats.org/drawingml/2006/main" xmlns:r="http://schemas.openxmlformats.org/officeDocument/2006/relationships" xmlns:p="http://schemas.openxmlformats.org/presentationml/2006/main">
  <p:tag name="ISLEGEND" val="true"/>
</p:tagLst>
</file>

<file path=ppt/tags/tag7.xml><?xml version="1.0" encoding="utf-8"?>
<p:tagLst xmlns:a="http://schemas.openxmlformats.org/drawingml/2006/main" xmlns:r="http://schemas.openxmlformats.org/officeDocument/2006/relationships" xmlns:p="http://schemas.openxmlformats.org/presentationml/2006/main">
  <p:tag name="ISLEGEND" val="true"/>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a124ab9315e7973a46a3b99aed021895">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fda8a5aa11dde62fce2f792abe5fb4f6"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50128f55-3b36-4aa6-98d9-a6fd28e4ae9b</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Props1.xml><?xml version="1.0" encoding="utf-8"?>
<ds:datastoreItem xmlns:ds="http://schemas.openxmlformats.org/officeDocument/2006/customXml" ds:itemID="{A7E490A7-1F7A-49DD-AD73-80344ACD1BA2}"/>
</file>

<file path=customXml/itemProps2.xml><?xml version="1.0" encoding="utf-8"?>
<ds:datastoreItem xmlns:ds="http://schemas.openxmlformats.org/officeDocument/2006/customXml" ds:itemID="{42297AEB-3119-44E5-B8AF-69E83210BB83}"/>
</file>

<file path=customXml/itemProps3.xml><?xml version="1.0" encoding="utf-8"?>
<ds:datastoreItem xmlns:ds="http://schemas.openxmlformats.org/officeDocument/2006/customXml" ds:itemID="{C2A9FFA6-E2F4-4ED6-9588-81D30AB88B6C}"/>
</file>

<file path=docProps/app.xml><?xml version="1.0" encoding="utf-8"?>
<Properties xmlns="http://schemas.openxmlformats.org/officeDocument/2006/extended-properties" xmlns:vt="http://schemas.openxmlformats.org/officeDocument/2006/docPropsVTypes">
  <TotalTime>0</TotalTime>
  <Words>1038</Words>
  <Application>Microsoft Office PowerPoint</Application>
  <PresentationFormat>Widescreen</PresentationFormat>
  <Paragraphs>155</Paragraphs>
  <Slides>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Wingdings</vt:lpstr>
      <vt:lpstr/>
      <vt:lpstr>CR-GR-HSE-902 HSE Self-Assessments and HSE Audits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138</cp:revision>
  <cp:lastPrinted>2018-09-13T16:16:27Z</cp:lastPrinted>
  <dcterms:modified xsi:type="dcterms:W3CDTF">2018-09-20T13:29:55Z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6" name="Metier">
    <vt:lpwstr>5;#H3SEQ|1a49191b-7ec0-475b-ba04-e5bafe48b8b4</vt:lpwstr>
  </property>
  <property fmtid="{D5CDD505-2E9C-101B-9397-08002B2CF9AE}" pid="7" name="Site">
    <vt:lpwstr>3;#Tous les sites|26f15989-d479-4e08-b5e6-c4ab22359765</vt:lpwstr>
  </property>
  <property fmtid="{D5CDD505-2E9C-101B-9397-08002B2CF9AE}" pid="8" name="Country">
    <vt:lpwstr>4;#Tous les pays|de099b83-0153-463f-a92c-1666929f7084</vt:lpwstr>
  </property>
</Properties>
</file>