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4"/>
  </p:sldMasterIdLst>
  <p:notesMasterIdLst>
    <p:notesMasterId r:id="rId8"/>
  </p:notesMasterIdLst>
  <p:handoutMasterIdLst>
    <p:handoutMasterId r:id="rId9"/>
  </p:handoutMasterIdLst>
  <p:sldIdLst>
    <p:sldId id="256" r:id="rId5"/>
    <p:sldId id="271" r:id="rId6"/>
    <p:sldId id="270" r:id="rId7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1">
          <p15:clr>
            <a:srgbClr val="A4A3A4"/>
          </p15:clr>
        </p15:guide>
        <p15:guide id="2" orient="horz" pos="2296">
          <p15:clr>
            <a:srgbClr val="A4A3A4"/>
          </p15:clr>
        </p15:guide>
        <p15:guide id="3" pos="75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MAIRET" initials="CM" lastIdx="4" clrIdx="0">
    <p:extLst>
      <p:ext uri="{19B8F6BF-5375-455C-9EA6-DF929625EA0E}">
        <p15:presenceInfo xmlns:p15="http://schemas.microsoft.com/office/powerpoint/2012/main" userId="S::claire.mairet@total.com::b91d9db2-e41b-4c98-9525-27312980cc2f" providerId="AD"/>
      </p:ext>
    </p:extLst>
  </p:cmAuthor>
  <p:cmAuthor id="2" name="Nicolas FOREST" initials="NF" lastIdx="4" clrIdx="1">
    <p:extLst>
      <p:ext uri="{19B8F6BF-5375-455C-9EA6-DF929625EA0E}">
        <p15:presenceInfo xmlns:p15="http://schemas.microsoft.com/office/powerpoint/2012/main" userId="S-1-5-21-1688137703-1013256711-2629252250-3309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1"/>
    <a:srgbClr val="124391"/>
    <a:srgbClr val="55DD61"/>
    <a:srgbClr val="4B96D1"/>
    <a:srgbClr val="B83B21"/>
    <a:srgbClr val="3876AF"/>
    <a:srgbClr val="133C75"/>
    <a:srgbClr val="BD2B0B"/>
    <a:srgbClr val="7ABFC0"/>
    <a:srgbClr val="CA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845"/>
  </p:normalViewPr>
  <p:slideViewPr>
    <p:cSldViewPr snapToGrid="0">
      <p:cViewPr varScale="1">
        <p:scale>
          <a:sx n="107" d="100"/>
          <a:sy n="107" d="100"/>
        </p:scale>
        <p:origin x="1664" y="168"/>
      </p:cViewPr>
      <p:guideLst>
        <p:guide orient="horz" pos="2251"/>
        <p:guide orient="horz" pos="2296"/>
        <p:guide pos="7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026C1A-E9C0-3649-8DE0-0F721770D521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351CB-C7E3-8F4F-AA6E-DB407BF173D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2076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6820A-C1B1-9944-A68D-DA5B884778EE}" type="datetimeFigureOut">
              <a:rPr lang="fr-FR" smtClean="0"/>
              <a:pPr/>
              <a:t>10/04/2020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EBCA58-F001-2A42-AB6A-B366B18E47A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2108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2433" y="0"/>
            <a:ext cx="9146433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750000"/>
            <a:ext cx="9144000" cy="108000"/>
          </a:xfrm>
          <a:prstGeom prst="rect">
            <a:avLst/>
          </a:prstGeom>
          <a:solidFill>
            <a:srgbClr val="13317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1220351"/>
            <a:ext cx="7276629" cy="1031840"/>
          </a:xfrm>
        </p:spPr>
        <p:txBody>
          <a:bodyPr lIns="0" rIns="0" anchor="b">
            <a:noAutofit/>
          </a:bodyPr>
          <a:lstStyle>
            <a:lvl1pPr>
              <a:defRPr sz="3200">
                <a:solidFill>
                  <a:srgbClr val="FFFFFF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2296642"/>
            <a:ext cx="7276629" cy="112043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fr-FR" noProof="0"/>
              <a:t>Cliquez pour modifier les styles des sous-titres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7920588" y="6597932"/>
            <a:ext cx="1223412" cy="215444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© Laurent Pascal/Total</a:t>
            </a:r>
          </a:p>
        </p:txBody>
      </p:sp>
      <p:pic>
        <p:nvPicPr>
          <p:cNvPr id="10" name="Image 9" descr="TOTAL_logo_RVB_fond_transparent_powerpoint.psd">
            <a:extLst>
              <a:ext uri="{FF2B5EF4-FFF2-40B4-BE49-F238E27FC236}">
                <a16:creationId xmlns:a16="http://schemas.microsoft.com/office/drawing/2014/main" id="{61A2B750-5FB3-9E4A-AF45-1CCDB63E9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4400"/>
            <a:ext cx="9144000" cy="84734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8585A1-6232-B54E-9769-D0760919EA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728" t="40933"/>
          <a:stretch/>
        </p:blipFill>
        <p:spPr>
          <a:xfrm>
            <a:off x="-2433" y="3429000"/>
            <a:ext cx="9143999" cy="3429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BE721E3-4802-A74C-A020-AFB17CC40AB6}"/>
              </a:ext>
            </a:extLst>
          </p:cNvPr>
          <p:cNvSpPr/>
          <p:nvPr userDrawn="1"/>
        </p:nvSpPr>
        <p:spPr>
          <a:xfrm>
            <a:off x="-4867" y="3429000"/>
            <a:ext cx="9146433" cy="3429000"/>
          </a:xfrm>
          <a:prstGeom prst="rect">
            <a:avLst/>
          </a:prstGeom>
          <a:solidFill>
            <a:srgbClr val="12439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5" name="Rectangle 4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>
            <a:lvl1pPr marL="342900" indent="-342900">
              <a:buClr>
                <a:srgbClr val="134391"/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rgbClr val="134391"/>
              </a:buClr>
              <a:defRPr/>
            </a:lvl2pPr>
            <a:lvl3pPr>
              <a:buClr>
                <a:srgbClr val="134391"/>
              </a:buClr>
              <a:defRPr/>
            </a:lvl3pPr>
            <a:lvl4pPr>
              <a:buClr>
                <a:srgbClr val="134391"/>
              </a:buClr>
              <a:defRPr/>
            </a:lvl4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58184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 sz="1600"/>
            </a:lvl1pPr>
            <a:lvl2pPr>
              <a:buClr>
                <a:srgbClr val="134391"/>
              </a:buClr>
              <a:defRPr sz="1400"/>
            </a:lvl2pPr>
            <a:lvl3pPr>
              <a:buClr>
                <a:srgbClr val="134391"/>
              </a:buClr>
              <a:defRPr sz="1200"/>
            </a:lvl3pPr>
            <a:lvl4pPr>
              <a:buClr>
                <a:srgbClr val="134391"/>
              </a:buClr>
              <a:defRPr sz="1200"/>
            </a:lvl4pPr>
            <a:lvl5pPr>
              <a:buFont typeface="Arial" pitchFamily="34" charset="0"/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 sz="1600"/>
            </a:lvl1pPr>
            <a:lvl2pPr>
              <a:buClr>
                <a:srgbClr val="134391"/>
              </a:buClr>
              <a:defRPr sz="1400"/>
            </a:lvl2pPr>
            <a:lvl3pPr>
              <a:buClr>
                <a:srgbClr val="134391"/>
              </a:buClr>
              <a:defRPr sz="1200"/>
            </a:lvl3pPr>
            <a:lvl4pPr>
              <a:buClr>
                <a:srgbClr val="134391"/>
              </a:buCl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barres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barres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2700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Graphique anneau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2267744" y="1418400"/>
            <a:ext cx="4608512" cy="338554"/>
          </a:xfrm>
        </p:spPr>
        <p:txBody>
          <a:bodyPr wrap="square" anchor="t"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/>
              <a:t>Titre graph type anneau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 anchor="t" anchorCtr="0"/>
          <a:lstStyle>
            <a:lvl1pPr>
              <a:buClr>
                <a:srgbClr val="134391"/>
              </a:buClr>
              <a:defRPr/>
            </a:lvl1pPr>
          </a:lstStyle>
          <a:p>
            <a:pPr lvl="0"/>
            <a:r>
              <a:rPr lang="fr-FR"/>
              <a:t>Tableau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/>
              <a:t>Source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300454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34391"/>
                </a:solidFill>
              </a:defRPr>
            </a:lvl1pPr>
          </a:lstStyle>
          <a:p>
            <a:r>
              <a:rPr lang="fr-FR" noProof="0"/>
              <a:t>Modifiez le style du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7685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/>
              <a:t>Cliquez et modifiez le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6"/>
            <a:ext cx="725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Helvetica"/>
              </a:defRPr>
            </a:lvl1pPr>
          </a:lstStyle>
          <a:p>
            <a:fld id="{21F90BE8-D879-4F46-ACF9-7BCC67DCFB7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9031305" y="0"/>
            <a:ext cx="112695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457200" y="6311850"/>
            <a:ext cx="8686800" cy="1588"/>
          </a:xfrm>
          <a:prstGeom prst="line">
            <a:avLst/>
          </a:prstGeom>
          <a:ln w="9525" cap="flat" cmpd="sng" algn="ctr">
            <a:solidFill>
              <a:srgbClr val="13439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7334251" y="6594478"/>
            <a:ext cx="365125" cy="1588"/>
          </a:xfrm>
          <a:prstGeom prst="line">
            <a:avLst/>
          </a:prstGeom>
          <a:ln w="6350" cap="flat" cmpd="sng" algn="ctr">
            <a:solidFill>
              <a:schemeClr val="tx1">
                <a:alpha val="7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218488" cy="5001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/>
              <a:t>Modifiez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9026979" y="0"/>
            <a:ext cx="117021" cy="6858000"/>
          </a:xfrm>
          <a:prstGeom prst="rect">
            <a:avLst/>
          </a:prstGeom>
          <a:solidFill>
            <a:srgbClr val="1343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Helvetica"/>
              <a:cs typeface="Helvetica"/>
            </a:endParaRPr>
          </a:p>
        </p:txBody>
      </p:sp>
      <p:sp>
        <p:nvSpPr>
          <p:cNvPr id="20" name="MSIPCMContentMarking" descr="{&quot;HashCode&quot;:-234220969,&quot;Placement&quot;:&quot;Footer&quot;}">
            <a:extLst>
              <a:ext uri="{FF2B5EF4-FFF2-40B4-BE49-F238E27FC236}">
                <a16:creationId xmlns:a16="http://schemas.microsoft.com/office/drawing/2014/main" id="{947859E0-5F08-EB43-AA0C-C35B1950BEA3}"/>
              </a:ext>
            </a:extLst>
          </p:cNvPr>
          <p:cNvSpPr txBox="1"/>
          <p:nvPr userDrawn="1"/>
        </p:nvSpPr>
        <p:spPr>
          <a:xfrm>
            <a:off x="457200" y="6411916"/>
            <a:ext cx="1906859" cy="353943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1" dirty="0" err="1"/>
              <a:t>WDfS</a:t>
            </a:r>
            <a:r>
              <a:rPr lang="en-US" sz="700" b="1" dirty="0"/>
              <a:t> 2020 – Managers Kit</a:t>
            </a:r>
            <a:endParaRPr lang="en-US" sz="700" b="1" dirty="0">
              <a:solidFill>
                <a:srgbClr val="000000"/>
              </a:solidFill>
              <a:latin typeface="+mj-lt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</a:rPr>
              <a:t>TOTAL Classification: Restricted Distribution
TOTAL - All rights reserved</a:t>
            </a:r>
            <a:endParaRPr lang="fr-FR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85F67E61-7DD0-3D44-923D-E7CB795523D7}"/>
              </a:ext>
            </a:extLst>
          </p:cNvPr>
          <p:cNvGrpSpPr/>
          <p:nvPr userDrawn="1"/>
        </p:nvGrpSpPr>
        <p:grpSpPr>
          <a:xfrm>
            <a:off x="460057" y="5679551"/>
            <a:ext cx="2302717" cy="495564"/>
            <a:chOff x="181051" y="5653577"/>
            <a:chExt cx="2302717" cy="4955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28D6BDD-B93C-AE4A-BCAF-F26C01223155}"/>
                </a:ext>
              </a:extLst>
            </p:cNvPr>
            <p:cNvSpPr/>
            <p:nvPr/>
          </p:nvSpPr>
          <p:spPr>
            <a:xfrm>
              <a:off x="748232" y="5655429"/>
              <a:ext cx="750152" cy="154999"/>
            </a:xfrm>
            <a:prstGeom prst="rect">
              <a:avLst/>
            </a:prstGeom>
            <a:solidFill>
              <a:srgbClr val="0150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550"/>
            </a:p>
          </p:txBody>
        </p:sp>
        <p:sp>
          <p:nvSpPr>
            <p:cNvPr id="23" name="object 6">
              <a:extLst>
                <a:ext uri="{FF2B5EF4-FFF2-40B4-BE49-F238E27FC236}">
                  <a16:creationId xmlns:a16="http://schemas.microsoft.com/office/drawing/2014/main" id="{5512F171-CFDC-7F46-A017-51F3BE3E9E47}"/>
                </a:ext>
              </a:extLst>
            </p:cNvPr>
            <p:cNvSpPr txBox="1"/>
            <p:nvPr/>
          </p:nvSpPr>
          <p:spPr>
            <a:xfrm>
              <a:off x="705426" y="5661248"/>
              <a:ext cx="883176" cy="132087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8890" rIns="0" bIns="0" rtlCol="0">
              <a:spAutoFit/>
            </a:bodyPr>
            <a:lstStyle/>
            <a:p>
              <a:pPr marL="69850">
                <a:lnSpc>
                  <a:spcPct val="100000"/>
                </a:lnSpc>
                <a:spcBef>
                  <a:spcPts val="70"/>
                </a:spcBef>
              </a:pPr>
              <a:r>
                <a:rPr sz="800" b="1" spc="-20" dirty="0">
                  <a:solidFill>
                    <a:srgbClr val="FFFFFF"/>
                  </a:solidFill>
                  <a:latin typeface="+mn-lt"/>
                  <a:cs typeface="Helvetica"/>
                </a:rPr>
                <a:t>AVRIL</a:t>
              </a:r>
              <a:r>
                <a:rPr lang="fr-FR" sz="800" b="1" spc="-20" dirty="0">
                  <a:solidFill>
                    <a:srgbClr val="FFFFFF"/>
                  </a:solidFill>
                  <a:latin typeface="+mn-lt"/>
                  <a:cs typeface="Helvetica"/>
                </a:rPr>
                <a:t> 30,</a:t>
              </a:r>
              <a:r>
                <a:rPr sz="800" b="1" spc="-75" dirty="0">
                  <a:solidFill>
                    <a:srgbClr val="FFFFFF"/>
                  </a:solidFill>
                  <a:latin typeface="+mn-lt"/>
                  <a:cs typeface="Helvetica"/>
                </a:rPr>
                <a:t> </a:t>
              </a:r>
              <a:r>
                <a:rPr sz="800" b="1" spc="10" dirty="0">
                  <a:solidFill>
                    <a:srgbClr val="FFFFFF"/>
                  </a:solidFill>
                  <a:latin typeface="+mn-lt"/>
                  <a:cs typeface="Helvetica"/>
                </a:rPr>
                <a:t>2020</a:t>
              </a:r>
              <a:endParaRPr sz="800" b="1" dirty="0">
                <a:latin typeface="+mn-lt"/>
                <a:cs typeface="Helvetica"/>
              </a:endParaRPr>
            </a:p>
          </p:txBody>
        </p:sp>
        <p:sp>
          <p:nvSpPr>
            <p:cNvPr id="24" name="object 3">
              <a:extLst>
                <a:ext uri="{FF2B5EF4-FFF2-40B4-BE49-F238E27FC236}">
                  <a16:creationId xmlns:a16="http://schemas.microsoft.com/office/drawing/2014/main" id="{8BF991F3-31B6-A541-9C91-904F02C1AEE7}"/>
                </a:ext>
              </a:extLst>
            </p:cNvPr>
            <p:cNvSpPr/>
            <p:nvPr/>
          </p:nvSpPr>
          <p:spPr>
            <a:xfrm>
              <a:off x="181051" y="5653577"/>
              <a:ext cx="495752" cy="49556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550" dirty="0"/>
            </a:p>
          </p:txBody>
        </p:sp>
        <p:sp>
          <p:nvSpPr>
            <p:cNvPr id="25" name="object 4">
              <a:extLst>
                <a:ext uri="{FF2B5EF4-FFF2-40B4-BE49-F238E27FC236}">
                  <a16:creationId xmlns:a16="http://schemas.microsoft.com/office/drawing/2014/main" id="{15617A06-528F-834D-953D-CA1907746DB3}"/>
                </a:ext>
              </a:extLst>
            </p:cNvPr>
            <p:cNvSpPr txBox="1"/>
            <p:nvPr/>
          </p:nvSpPr>
          <p:spPr>
            <a:xfrm>
              <a:off x="750704" y="5877272"/>
              <a:ext cx="1733064" cy="271869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800" b="1" spc="15" dirty="0">
                  <a:solidFill>
                    <a:srgbClr val="01509C"/>
                  </a:solidFill>
                  <a:latin typeface="+mn-lt"/>
                  <a:cs typeface="Helvetica"/>
                </a:rPr>
                <a:t>WORLD DAY</a:t>
              </a:r>
            </a:p>
            <a:p>
              <a:pPr marL="12700">
                <a:lnSpc>
                  <a:spcPct val="100000"/>
                </a:lnSpc>
                <a:spcBef>
                  <a:spcPts val="100"/>
                </a:spcBef>
              </a:pPr>
              <a:r>
                <a:rPr lang="fr-FR" sz="800" b="1" spc="5" dirty="0">
                  <a:solidFill>
                    <a:srgbClr val="01509C"/>
                  </a:solidFill>
                  <a:latin typeface="+mn-lt"/>
                  <a:cs typeface="Helvetica"/>
                </a:rPr>
                <a:t>FOR SAFETY</a:t>
              </a:r>
              <a:endParaRPr sz="800" dirty="0">
                <a:latin typeface="+mn-lt"/>
                <a:cs typeface="Helvetica"/>
              </a:endParaRPr>
            </a:p>
          </p:txBody>
        </p:sp>
      </p:grpSp>
      <p:pic>
        <p:nvPicPr>
          <p:cNvPr id="16" name="Image 15" descr="TOTAL_logo_RVB_powerpoint.psd">
            <a:extLst>
              <a:ext uri="{FF2B5EF4-FFF2-40B4-BE49-F238E27FC236}">
                <a16:creationId xmlns:a16="http://schemas.microsoft.com/office/drawing/2014/main" id="{87F9A640-D913-7549-9C59-173146EFDFF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6318" y="6368938"/>
            <a:ext cx="1298992" cy="4546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0" r:id="rId2"/>
    <p:sldLayoutId id="2147483658" r:id="rId3"/>
    <p:sldLayoutId id="2147483659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200" b="1" i="0" kern="1200" cap="all">
          <a:solidFill>
            <a:srgbClr val="134391"/>
          </a:solidFill>
          <a:latin typeface="+mj-lt"/>
          <a:ea typeface="+mj-ea"/>
          <a:cs typeface="Arial"/>
        </a:defRPr>
      </a:lvl1pPr>
    </p:titleStyle>
    <p:bodyStyle>
      <a:lvl1pPr marL="285750" indent="-285750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20000"/>
        <a:buFont typeface="Lucida Grande"/>
        <a:buChar char="●"/>
        <a:defRPr sz="2000" kern="1200">
          <a:solidFill>
            <a:schemeClr val="tx1"/>
          </a:solidFill>
          <a:latin typeface="+mn-lt"/>
          <a:ea typeface="+mn-ea"/>
          <a:cs typeface="Arial"/>
        </a:defRPr>
      </a:lvl1pPr>
      <a:lvl2pPr marL="447675" indent="-180975" algn="l" defTabSz="5334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Arial"/>
        </a:defRPr>
      </a:lvl2pPr>
      <a:lvl3pPr marL="806450" indent="-180975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100000"/>
        <a:buFont typeface="Lucida Grande"/>
        <a:buChar char="•"/>
        <a:defRPr sz="1600" kern="1200">
          <a:solidFill>
            <a:schemeClr val="tx1"/>
          </a:solidFill>
          <a:latin typeface="+mn-lt"/>
          <a:ea typeface="+mn-ea"/>
          <a:cs typeface="Arial"/>
        </a:defRPr>
      </a:lvl3pPr>
      <a:lvl4pPr marL="1076325" indent="-171450" algn="l" defTabSz="457200" rtl="0" eaLnBrk="1" latinLnBrk="0" hangingPunct="1">
        <a:spcBef>
          <a:spcPts val="300"/>
        </a:spcBef>
        <a:spcAft>
          <a:spcPts val="300"/>
        </a:spcAft>
        <a:buClr>
          <a:srgbClr val="134391"/>
        </a:buClr>
        <a:buSzPct val="80000"/>
        <a:buFont typeface="Lucida Grande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Helvetica"/>
        </a:defRPr>
      </a:lvl4pPr>
      <a:lvl5pPr marL="1260000" indent="-180975" algn="l" defTabSz="352425" rtl="0" eaLnBrk="1" latinLnBrk="0" hangingPunct="1">
        <a:spcBef>
          <a:spcPts val="300"/>
        </a:spcBef>
        <a:spcAft>
          <a:spcPts val="300"/>
        </a:spcAft>
        <a:buClr>
          <a:srgbClr val="B83B21"/>
        </a:buClr>
        <a:buSzPct val="100000"/>
        <a:buFont typeface="Lucida Grande"/>
        <a:buNone/>
        <a:defRPr sz="1600" kern="1200">
          <a:solidFill>
            <a:schemeClr val="tx1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00400" y="3276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390860" y="2296642"/>
            <a:ext cx="8073770" cy="1120430"/>
          </a:xfrm>
        </p:spPr>
        <p:txBody>
          <a:bodyPr/>
          <a:lstStyle/>
          <a:p>
            <a:r>
              <a:rPr lang="en-GB" sz="3200" b="1" spc="-70" dirty="0">
                <a:solidFill>
                  <a:schemeClr val="accent2"/>
                </a:solidFill>
                <a:latin typeface="+mj-lt"/>
                <a:ea typeface="+mj-ea"/>
                <a:cs typeface="Helvetica Neue LT Std 75"/>
              </a:rPr>
              <a:t>Our lives first!</a:t>
            </a:r>
          </a:p>
        </p:txBody>
      </p:sp>
      <p:sp>
        <p:nvSpPr>
          <p:cNvPr id="15" name="Titre 2">
            <a:extLst>
              <a:ext uri="{FF2B5EF4-FFF2-40B4-BE49-F238E27FC236}">
                <a16:creationId xmlns:a16="http://schemas.microsoft.com/office/drawing/2014/main" id="{A2012EE8-6EE3-2142-A8F3-9991AF69E082}"/>
              </a:ext>
            </a:extLst>
          </p:cNvPr>
          <p:cNvSpPr txBox="1">
            <a:spLocks/>
          </p:cNvSpPr>
          <p:nvPr/>
        </p:nvSpPr>
        <p:spPr>
          <a:xfrm>
            <a:off x="319609" y="1712967"/>
            <a:ext cx="6983718" cy="5392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>
                <a:solidFill>
                  <a:schemeClr val="accent4"/>
                </a:solidFill>
                <a:latin typeface="+mj-lt"/>
                <a:ea typeface="+mj-ea"/>
                <a:cs typeface="Arial"/>
              </a:defRPr>
            </a:lvl1pPr>
          </a:lstStyle>
          <a:p>
            <a:r>
              <a:rPr lang="en-GB" spc="-70" dirty="0">
                <a:solidFill>
                  <a:schemeClr val="bg1"/>
                </a:solidFill>
                <a:cs typeface="Helvetica Neue LT Std 75"/>
              </a:rPr>
              <a:t>Joint Safety Tours</a:t>
            </a:r>
            <a:r>
              <a:rPr lang="en-GB" b="1" i="0" kern="1200" cap="none" spc="-70" dirty="0">
                <a:solidFill>
                  <a:schemeClr val="bg1"/>
                </a:solidFill>
                <a:ea typeface="+mj-ea"/>
                <a:cs typeface="Helvetica Neue LT Std 75"/>
              </a:rPr>
              <a:t>: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78984" y="3515476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</a:rPr>
              <a:t>Managers kit 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0E079D5C-2FF1-8E48-ACF8-4B4628884A9B}"/>
              </a:ext>
            </a:extLst>
          </p:cNvPr>
          <p:cNvSpPr txBox="1"/>
          <p:nvPr/>
        </p:nvSpPr>
        <p:spPr>
          <a:xfrm>
            <a:off x="1037933" y="3947952"/>
            <a:ext cx="1088836" cy="14747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8890" rIns="0" bIns="0" rtlCol="0" anchor="t">
            <a:spAutoFit/>
          </a:bodyPr>
          <a:lstStyle/>
          <a:p>
            <a:pPr marL="69850">
              <a:spcBef>
                <a:spcPts val="70"/>
              </a:spcBef>
            </a:pPr>
            <a:r>
              <a:rPr lang="en-US" sz="900" b="1" dirty="0">
                <a:solidFill>
                  <a:srgbClr val="FFFFFF"/>
                </a:solidFill>
                <a:latin typeface="+mn-lt"/>
                <a:cs typeface="Helvetica"/>
              </a:rPr>
              <a:t>APRIL 30, 2020</a:t>
            </a:r>
            <a:r>
              <a:rPr lang="en-US" sz="900" b="1" dirty="0">
                <a:solidFill>
                  <a:srgbClr val="FFFFFF"/>
                </a:solidFill>
                <a:cs typeface="Helvetica"/>
              </a:rPr>
              <a:t>   </a:t>
            </a:r>
            <a:endParaRPr lang="en-US" sz="900" b="1" dirty="0">
              <a:solidFill>
                <a:srgbClr val="FFFFFF"/>
              </a:solidFill>
              <a:latin typeface="+mn-lt"/>
              <a:cs typeface="Helvetica"/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395407FD-67F6-834F-9FE1-C952F9CB2672}"/>
              </a:ext>
            </a:extLst>
          </p:cNvPr>
          <p:cNvSpPr txBox="1"/>
          <p:nvPr/>
        </p:nvSpPr>
        <p:spPr>
          <a:xfrm>
            <a:off x="1083211" y="4163976"/>
            <a:ext cx="1733064" cy="302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Helvetica"/>
              </a:rPr>
              <a:t>WORLD DAY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900" b="1" dirty="0">
                <a:solidFill>
                  <a:schemeClr val="bg1"/>
                </a:solidFill>
                <a:latin typeface="+mn-lt"/>
                <a:cs typeface="Helvetica"/>
              </a:rPr>
              <a:t>FOR SAFETY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48077CC-9BAB-B94D-A974-9469C0A62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09" y="3910654"/>
            <a:ext cx="581510" cy="58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9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DF700-4E59-4941-B7BD-947A6726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A14114-2919-2646-9AFA-AC85259009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52D5B1-74D3-774B-B66E-D94761ABD2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0390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>
            <a:extLst>
              <a:ext uri="{FF2B5EF4-FFF2-40B4-BE49-F238E27FC236}">
                <a16:creationId xmlns:a16="http://schemas.microsoft.com/office/drawing/2014/main" id="{C999C2F1-058C-CC48-9017-EF17B025AB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48"/>
          <a:stretch/>
        </p:blipFill>
        <p:spPr>
          <a:xfrm>
            <a:off x="0" y="9120"/>
            <a:ext cx="9144000" cy="684888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780CA1-DB8A-AD4E-9B26-A52E247F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90BE8-D879-4F46-ACF9-7BCC67DCFB75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FFE2FE-D0F6-8043-83D9-3F04C725B7DC}"/>
              </a:ext>
            </a:extLst>
          </p:cNvPr>
          <p:cNvSpPr/>
          <p:nvPr/>
        </p:nvSpPr>
        <p:spPr>
          <a:xfrm>
            <a:off x="-11952" y="4560"/>
            <a:ext cx="9146433" cy="6853440"/>
          </a:xfrm>
          <a:prstGeom prst="rect">
            <a:avLst/>
          </a:prstGeom>
          <a:solidFill>
            <a:srgbClr val="124391">
              <a:alpha val="20000"/>
            </a:srgb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351D576A-66EA-474B-B135-F3CB7146CB67}"/>
              </a:ext>
            </a:extLst>
          </p:cNvPr>
          <p:cNvGrpSpPr/>
          <p:nvPr/>
        </p:nvGrpSpPr>
        <p:grpSpPr>
          <a:xfrm>
            <a:off x="-11952" y="457200"/>
            <a:ext cx="6744192" cy="975600"/>
            <a:chOff x="-11952" y="457200"/>
            <a:chExt cx="6744192" cy="975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3B08FA-9E12-124F-9344-419E5A7F2591}"/>
                </a:ext>
              </a:extLst>
            </p:cNvPr>
            <p:cNvSpPr/>
            <p:nvPr userDrawn="1"/>
          </p:nvSpPr>
          <p:spPr>
            <a:xfrm>
              <a:off x="-11952" y="457200"/>
              <a:ext cx="6744192" cy="975600"/>
            </a:xfrm>
            <a:prstGeom prst="rect">
              <a:avLst/>
            </a:prstGeom>
            <a:gradFill flip="none" rotWithShape="1">
              <a:gsLst>
                <a:gs pos="0">
                  <a:srgbClr val="FFFFFF"/>
                </a:gs>
                <a:gs pos="3200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r-FR"/>
            </a:p>
          </p:txBody>
        </p:sp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0142E366-278A-9349-BB25-BF3602803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5536" y="598080"/>
              <a:ext cx="2714594" cy="736818"/>
            </a:xfrm>
            <a:prstGeom prst="rect">
              <a:avLst/>
            </a:prstGeom>
          </p:spPr>
        </p:pic>
      </p:grpSp>
      <p:pic>
        <p:nvPicPr>
          <p:cNvPr id="14" name="Image 13">
            <a:extLst>
              <a:ext uri="{FF2B5EF4-FFF2-40B4-BE49-F238E27FC236}">
                <a16:creationId xmlns:a16="http://schemas.microsoft.com/office/drawing/2014/main" id="{921CA6CC-D65D-3747-AF47-2958FCE777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0640" y="5269174"/>
            <a:ext cx="1325304" cy="1325304"/>
          </a:xfrm>
          <a:prstGeom prst="rect">
            <a:avLst/>
          </a:prstGeom>
          <a:effectLst>
            <a:outerShdw blurRad="88900" dist="889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994391"/>
      </p:ext>
    </p:extLst>
  </p:cSld>
  <p:clrMapOvr>
    <a:masterClrMapping/>
  </p:clrMapOvr>
</p:sld>
</file>

<file path=ppt/theme/theme1.xml><?xml version="1.0" encoding="utf-8"?>
<a:theme xmlns:a="http://schemas.openxmlformats.org/drawingml/2006/main" name="fr_total_modele_orange-visuel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92B0D1FFC29F46A6C84B04A9E45DCD" ma:contentTypeVersion="2" ma:contentTypeDescription="Crée un document." ma:contentTypeScope="" ma:versionID="f120790658a5aaec1dc9348529243b9e">
  <xsd:schema xmlns:xsd="http://www.w3.org/2001/XMLSchema" xmlns:xs="http://www.w3.org/2001/XMLSchema" xmlns:p="http://schemas.microsoft.com/office/2006/metadata/properties" xmlns:ns2="6cfc1733-88f5-48e0-9764-36858cbb8ae4" targetNamespace="http://schemas.microsoft.com/office/2006/metadata/properties" ma:root="true" ma:fieldsID="dc5d4b931ef96d6324c76ca95343ee56" ns2:_="">
    <xsd:import namespace="6cfc1733-88f5-48e0-9764-36858cbb8a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fc1733-88f5-48e0-9764-36858cbb8a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A0AB61-7A01-4C00-9C95-3259A8F2C96F}">
  <ds:schemaRefs>
    <ds:schemaRef ds:uri="6cfc1733-88f5-48e0-9764-36858cbb8a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191FD30-B000-47C7-A054-DAA9813512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5E71431-BE05-4627-A332-330D76FFDBE5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6cfc1733-88f5-48e0-9764-36858cbb8ae4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fr_total_modele_orange-visuel</Template>
  <TotalTime>1366</TotalTime>
  <Words>20</Words>
  <Application>Microsoft Macintosh PowerPoint</Application>
  <PresentationFormat>Affichage à l'écran (4:3)</PresentationFormat>
  <Paragraphs>8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Helvetica</vt:lpstr>
      <vt:lpstr>Helvetica Neue LT Std 75</vt:lpstr>
      <vt:lpstr>Lucida Grande</vt:lpstr>
      <vt:lpstr>fr_total_modele_orange-visuel</vt:lpstr>
      <vt:lpstr>Présentation PowerPoint</vt:lpstr>
      <vt:lpstr>Présentation PowerPoint</vt:lpstr>
      <vt:lpstr>Présentation PowerPoint</vt:lpstr>
    </vt:vector>
  </TitlesOfParts>
  <Company>TOTAL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Feu Vert Sécurité :</dc:title>
  <dc:creator>Carolene MAFRA</dc:creator>
  <cp:lastModifiedBy>Robin Haquet</cp:lastModifiedBy>
  <cp:revision>102</cp:revision>
  <dcterms:created xsi:type="dcterms:W3CDTF">2020-02-20T09:07:55Z</dcterms:created>
  <dcterms:modified xsi:type="dcterms:W3CDTF">2020-04-10T08:29:58Z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0x0101005492B0D1FFC29F46A6C84B04A9E45DCD</vt:lpwstr>
  </property>
  <property fmtid="{D5CDD505-2E9C-101B-9397-08002B2CF9AE}" pid="3" name="MSIP_Label_2b30ed1b-e95f-40b5-af89-828263f287a7_Enabled">
    <vt:lpwstr>True</vt:lpwstr>
  </property>
  <property fmtid="{D5CDD505-2E9C-101B-9397-08002B2CF9AE}" pid="4" name="MSIP_Label_2b30ed1b-e95f-40b5-af89-828263f287a7_SiteId">
    <vt:lpwstr>329e91b0-e21f-48fb-a071-456717ecc28e</vt:lpwstr>
  </property>
  <property fmtid="{D5CDD505-2E9C-101B-9397-08002B2CF9AE}" pid="5" name="MSIP_Label_2b30ed1b-e95f-40b5-af89-828263f287a7_Owner">
    <vt:lpwstr>abakar.halilou@total.com</vt:lpwstr>
  </property>
  <property fmtid="{D5CDD505-2E9C-101B-9397-08002B2CF9AE}" pid="6" name="MSIP_Label_2b30ed1b-e95f-40b5-af89-828263f287a7_SetDate">
    <vt:lpwstr>2020-03-13T08:13:50.7504246Z</vt:lpwstr>
  </property>
  <property fmtid="{D5CDD505-2E9C-101B-9397-08002B2CF9AE}" pid="7" name="MSIP_Label_2b30ed1b-e95f-40b5-af89-828263f287a7_Name">
    <vt:lpwstr>Restricted</vt:lpwstr>
  </property>
  <property fmtid="{D5CDD505-2E9C-101B-9397-08002B2CF9AE}" pid="8" name="MSIP_Label_2b30ed1b-e95f-40b5-af89-828263f287a7_Application">
    <vt:lpwstr>Microsoft Azure Information Protection</vt:lpwstr>
  </property>
  <property fmtid="{D5CDD505-2E9C-101B-9397-08002B2CF9AE}" pid="9" name="MSIP_Label_2b30ed1b-e95f-40b5-af89-828263f287a7_ActionId">
    <vt:lpwstr>5d33e99c-e5a0-4aca-abd8-e2834f3978f3</vt:lpwstr>
  </property>
  <property fmtid="{D5CDD505-2E9C-101B-9397-08002B2CF9AE}" pid="10" name="MSIP_Label_2b30ed1b-e95f-40b5-af89-828263f287a7_Extended_MSFT_Method">
    <vt:lpwstr>Automatic</vt:lpwstr>
  </property>
  <property fmtid="{D5CDD505-2E9C-101B-9397-08002B2CF9AE}" pid="11" name="Sensitivity">
    <vt:lpwstr>Restricted</vt:lpwstr>
  </property>
</Properties>
</file>