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 id="2147483698" r:id="rId5"/>
    <p:sldMasterId id="2147483707" r:id="rId6"/>
  </p:sldMasterIdLst>
  <p:notesMasterIdLst>
    <p:notesMasterId r:id="rId13"/>
  </p:notesMasterIdLst>
  <p:handoutMasterIdLst>
    <p:handoutMasterId r:id="rId14"/>
  </p:handoutMasterIdLst>
  <p:sldIdLst>
    <p:sldId id="270" r:id="rId7"/>
    <p:sldId id="264" r:id="rId8"/>
    <p:sldId id="265" r:id="rId9"/>
    <p:sldId id="266" r:id="rId10"/>
    <p:sldId id="267" r:id="rId11"/>
    <p:sldId id="268"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0">
          <p15:clr>
            <a:srgbClr val="A4A3A4"/>
          </p15:clr>
        </p15:guide>
        <p15:guide id="2" orient="horz" pos="3412">
          <p15:clr>
            <a:srgbClr val="A4A3A4"/>
          </p15:clr>
        </p15:guide>
        <p15:guide id="3" orient="horz" pos="2251">
          <p15:clr>
            <a:srgbClr val="A4A3A4"/>
          </p15:clr>
        </p15:guide>
        <p15:guide id="4" orient="horz" pos="709">
          <p15:clr>
            <a:srgbClr val="A4A3A4"/>
          </p15:clr>
        </p15:guide>
        <p15:guide id="5" orient="horz" pos="2296">
          <p15:clr>
            <a:srgbClr val="A4A3A4"/>
          </p15:clr>
        </p15:guide>
        <p15:guide id="6" pos="703">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3F18"/>
    <a:srgbClr val="BD2B0B"/>
    <a:srgbClr val="7ABFC0"/>
    <a:srgbClr val="CAEBEA"/>
    <a:srgbClr val="55DD61"/>
    <a:srgbClr val="3AAFC3"/>
    <a:srgbClr val="FFAA00"/>
    <a:srgbClr val="ABCE36"/>
    <a:srgbClr val="00241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86" d="100"/>
          <a:sy n="86" d="100"/>
        </p:scale>
        <p:origin x="1214" y="58"/>
      </p:cViewPr>
      <p:guideLst>
        <p:guide orient="horz" pos="1330"/>
        <p:guide orient="horz" pos="3412"/>
        <p:guide orient="horz" pos="2251"/>
        <p:guide orient="horz" pos="709"/>
        <p:guide orient="horz" pos="2296"/>
        <p:guide pos="703"/>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12/10/2018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a:t>
            </a:fld>
            <a:endParaRPr lang="fr-FR"/>
          </a:p>
        </p:txBody>
      </p:sp>
    </p:spTree>
    <p:extLst>
      <p:ext uri="{BB962C8B-B14F-4D97-AF65-F5344CB8AC3E}">
        <p14:creationId xmlns:p14="http://schemas.microsoft.com/office/powerpoint/2010/main"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12/10/2018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a:t>
            </a:fld>
            <a:endParaRPr lang="fr-FR"/>
          </a:p>
        </p:txBody>
      </p:sp>
    </p:spTree>
    <p:extLst>
      <p:ext uri="{BB962C8B-B14F-4D97-AF65-F5344CB8AC3E}">
        <p14:creationId xmlns:p14="http://schemas.microsoft.com/office/powerpoint/2010/main"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3089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spcAft>
                <a:spcPts val="600"/>
              </a:spcAft>
            </a:pPr>
            <a:r>
              <a:rPr lang="fr-FR" sz="1100" b="0" dirty="0" smtClean="0">
                <a:solidFill>
                  <a:schemeClr val="tx1"/>
                </a:solidFill>
                <a:latin typeface="+mn-lt"/>
              </a:rPr>
              <a:t>Un guide Groupe</a:t>
            </a:r>
            <a:r>
              <a:rPr lang="fr-FR" sz="1100" b="0" baseline="0" dirty="0" smtClean="0">
                <a:solidFill>
                  <a:schemeClr val="tx1"/>
                </a:solidFill>
                <a:latin typeface="+mn-lt"/>
              </a:rPr>
              <a:t> existe déjà sur le sujet.</a:t>
            </a:r>
          </a:p>
          <a:p>
            <a:pPr marL="0" indent="0" algn="l">
              <a:spcAft>
                <a:spcPts val="600"/>
              </a:spcAft>
            </a:pPr>
            <a:endParaRPr lang="fr-FR" sz="1100" b="0" baseline="0" dirty="0" smtClean="0">
              <a:solidFill>
                <a:schemeClr val="tx1"/>
              </a:solidFill>
              <a:latin typeface="+mn-lt"/>
            </a:endParaRPr>
          </a:p>
          <a:p>
            <a:r>
              <a:rPr lang="fr-FR" sz="1100" b="0" baseline="0" dirty="0" smtClean="0">
                <a:solidFill>
                  <a:schemeClr val="tx1"/>
                </a:solidFill>
                <a:latin typeface="+mn-lt"/>
              </a:rPr>
              <a:t>Nb d’HIPO : </a:t>
            </a:r>
            <a:r>
              <a:rPr lang="fr-FR" sz="1100" baseline="0" dirty="0" smtClean="0"/>
              <a:t>&gt; info demandée à Francesco</a:t>
            </a:r>
          </a:p>
          <a:p>
            <a:pPr marL="0" indent="0" algn="l">
              <a:spcAft>
                <a:spcPts val="600"/>
              </a:spcAft>
            </a:pPr>
            <a:endParaRPr lang="en-US" sz="1100" b="0" dirty="0" smtClean="0">
              <a:solidFill>
                <a:schemeClr val="tx1"/>
              </a:solidFill>
              <a:latin typeface="+mn-lt"/>
            </a:endParaRPr>
          </a:p>
          <a:p>
            <a:pPr marL="0" indent="0" algn="l">
              <a:spcAft>
                <a:spcPts val="600"/>
              </a:spcAft>
            </a:pPr>
            <a:r>
              <a:rPr lang="en-US" sz="1100" b="0" dirty="0" smtClean="0">
                <a:solidFill>
                  <a:schemeClr val="tx1"/>
                </a:solidFill>
                <a:latin typeface="+mn-lt"/>
              </a:rPr>
              <a:t>High pressure is defined as mentioned below</a:t>
            </a:r>
            <a:r>
              <a:rPr lang="fr-FR" sz="1100" b="0" dirty="0" smtClean="0">
                <a:solidFill>
                  <a:schemeClr val="tx1"/>
                </a:solidFill>
                <a:latin typeface="+mn-lt"/>
              </a:rPr>
              <a:t>:</a:t>
            </a:r>
          </a:p>
          <a:p>
            <a:pPr marL="285750" indent="-285750" algn="l">
              <a:spcAft>
                <a:spcPts val="600"/>
              </a:spcAft>
              <a:buFont typeface="Wingdings" panose="05000000000000000000" pitchFamily="2" charset="2"/>
              <a:buChar char="q"/>
            </a:pPr>
            <a:r>
              <a:rPr lang="en-US" sz="1100" b="0" dirty="0" smtClean="0">
                <a:solidFill>
                  <a:schemeClr val="tx1"/>
                </a:solidFill>
                <a:latin typeface="+mn-lt"/>
              </a:rPr>
              <a:t>Working pressure &gt; 250 bar</a:t>
            </a:r>
          </a:p>
          <a:p>
            <a:pPr marL="0" indent="0" algn="l">
              <a:spcAft>
                <a:spcPts val="600"/>
              </a:spcAft>
            </a:pPr>
            <a:r>
              <a:rPr lang="en-US" sz="1100" b="0" dirty="0" smtClean="0">
                <a:solidFill>
                  <a:schemeClr val="tx1"/>
                </a:solidFill>
                <a:latin typeface="+mn-lt"/>
              </a:rPr>
              <a:t>       Or</a:t>
            </a:r>
          </a:p>
          <a:p>
            <a:pPr marL="285750" indent="-285750" algn="l">
              <a:spcAft>
                <a:spcPts val="600"/>
              </a:spcAft>
              <a:buFont typeface="Wingdings" panose="05000000000000000000" pitchFamily="2" charset="2"/>
              <a:buChar char="q"/>
            </a:pPr>
            <a:r>
              <a:rPr lang="en-US" sz="1100" b="0" dirty="0" smtClean="0">
                <a:solidFill>
                  <a:schemeClr val="tx1"/>
                </a:solidFill>
                <a:latin typeface="+mn-lt"/>
              </a:rPr>
              <a:t>Working pressure &gt; 25 bar provided by equipment with a power &gt; 10 kW</a:t>
            </a:r>
            <a:endParaRPr lang="fr-FR" sz="1100" b="0" dirty="0">
              <a:solidFill>
                <a:schemeClr val="tx1"/>
              </a:solidFill>
              <a:latin typeface="+mn-lt"/>
            </a:endParaRP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a:p>
        </p:txBody>
      </p:sp>
    </p:spTree>
    <p:extLst>
      <p:ext uri="{BB962C8B-B14F-4D97-AF65-F5344CB8AC3E}">
        <p14:creationId xmlns:p14="http://schemas.microsoft.com/office/powerpoint/2010/main" val="1829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dirty="0" smtClean="0">
                <a:solidFill>
                  <a:schemeClr val="tx1"/>
                </a:solidFill>
                <a:latin typeface="+mn-lt"/>
              </a:rPr>
              <a:t>&gt;</a:t>
            </a:r>
            <a:r>
              <a:rPr lang="fr-FR" sz="1100" b="0" i="1" dirty="0" smtClean="0">
                <a:solidFill>
                  <a:schemeClr val="tx1"/>
                </a:solidFill>
                <a:latin typeface="+mn-lt"/>
              </a:rPr>
              <a:t> La présence d’une personne supervisant en continu l’operateur et capable d’arrêter immédiatement l’opération est un élément fondamental pour la prévention des accidents !</a:t>
            </a:r>
          </a:p>
          <a:p>
            <a:endParaRPr lang="fr-FR" sz="1100" b="1" dirty="0" smtClean="0"/>
          </a:p>
          <a:p>
            <a:r>
              <a:rPr lang="fr-FR" sz="1100" b="1" dirty="0" smtClean="0"/>
              <a:t>Exemples des REX associés à l’exigence de la composition d’équipe:</a:t>
            </a:r>
          </a:p>
          <a:p>
            <a:pPr marL="171450" indent="-171450">
              <a:buFont typeface="Wingdings" panose="05000000000000000000" pitchFamily="2" charset="2"/>
              <a:buChar char="q"/>
            </a:pPr>
            <a:r>
              <a:rPr lang="fr-FR" sz="1100" dirty="0" smtClean="0"/>
              <a:t>Accident à la LOR (2017): opérateur sans commande de mise hors pression instantanée à action maintenue (pédale) </a:t>
            </a:r>
          </a:p>
          <a:p>
            <a:pPr marL="171450" indent="-171450">
              <a:buFont typeface="Wingdings" panose="05000000000000000000" pitchFamily="2" charset="2"/>
              <a:buChar char="q"/>
            </a:pPr>
            <a:r>
              <a:rPr lang="fr-FR" sz="1100" dirty="0" smtClean="0"/>
              <a:t>Accident au Qatar, QAPCO </a:t>
            </a:r>
          </a:p>
          <a:p>
            <a:pPr marL="171450" indent="-171450">
              <a:buFont typeface="Wingdings" panose="05000000000000000000" pitchFamily="2" charset="2"/>
              <a:buChar char="q"/>
            </a:pPr>
            <a:r>
              <a:rPr lang="fr-FR" sz="1100" dirty="0" smtClean="0"/>
              <a:t>(2015): absence de surveillant</a:t>
            </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a:p>
        </p:txBody>
      </p:sp>
    </p:spTree>
    <p:extLst>
      <p:ext uri="{BB962C8B-B14F-4D97-AF65-F5344CB8AC3E}">
        <p14:creationId xmlns:p14="http://schemas.microsoft.com/office/powerpoint/2010/main" val="250574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b="1" dirty="0" smtClean="0"/>
              <a:t>Exemples des REX associés aux conditions de déroulement de l’opération :</a:t>
            </a:r>
          </a:p>
          <a:p>
            <a:pPr marL="171450" indent="-171450">
              <a:buFont typeface="Wingdings" panose="05000000000000000000" pitchFamily="2" charset="2"/>
              <a:buChar char="q"/>
            </a:pPr>
            <a:r>
              <a:rPr lang="fr-FR" sz="1100" dirty="0" smtClean="0"/>
              <a:t>Accident à TRA (2015): ergonomie de la zone pas bonne, ils auraient du prévoir une plateforme pour faire le travail proprement </a:t>
            </a:r>
          </a:p>
          <a:p>
            <a:pPr marL="171450" indent="-171450">
              <a:buFont typeface="Wingdings" panose="05000000000000000000" pitchFamily="2" charset="2"/>
              <a:buChar char="q"/>
            </a:pPr>
            <a:r>
              <a:rPr lang="fr-FR" sz="1100" dirty="0" smtClean="0"/>
              <a:t>Accident E&amp;P (2007): position instable de l’opérateur</a:t>
            </a:r>
          </a:p>
          <a:p>
            <a:r>
              <a:rPr lang="fr-FR" sz="1100" b="1" dirty="0" smtClean="0"/>
              <a:t>Exemples des REX liés à l’obligation d’outil à action maintenue :</a:t>
            </a:r>
          </a:p>
          <a:p>
            <a:pPr marL="228600" indent="-228600">
              <a:buFont typeface="Wingdings" panose="05000000000000000000" pitchFamily="2" charset="2"/>
              <a:buChar char="q"/>
            </a:pPr>
            <a:r>
              <a:rPr lang="fr-FR" sz="1100" dirty="0" smtClean="0"/>
              <a:t>Accident de RN (2014): rinçage du sol avec flexible sans outil muni de commande à action maintenue</a:t>
            </a:r>
          </a:p>
          <a:p>
            <a:pPr marL="228600" indent="-228600">
              <a:buFont typeface="Wingdings" panose="05000000000000000000" pitchFamily="2" charset="2"/>
              <a:buChar char="q"/>
            </a:pPr>
            <a:r>
              <a:rPr lang="fr-FR" sz="1100" dirty="0" smtClean="0"/>
              <a:t>Accident LOR (2017): nettoyage HP au furet sans commande à action maintenue</a:t>
            </a:r>
          </a:p>
          <a:p>
            <a:r>
              <a:rPr lang="fr-FR" sz="1100" b="1" dirty="0" smtClean="0"/>
              <a:t>Exemples de REX liés au nettoyage des échangeurs :</a:t>
            </a:r>
          </a:p>
          <a:p>
            <a:pPr marL="171450" indent="-171450">
              <a:buFont typeface="Wingdings" panose="05000000000000000000" pitchFamily="2" charset="2"/>
              <a:buChar char="q"/>
            </a:pPr>
            <a:r>
              <a:rPr lang="fr-FR" sz="1100" dirty="0" smtClean="0"/>
              <a:t>Écran de protection: Accident TRN (2014) et LOR (2011): rupture de buse retrouvée à</a:t>
            </a:r>
            <a:r>
              <a:rPr lang="fr-FR" sz="1100" baseline="0" dirty="0" smtClean="0"/>
              <a:t> une </a:t>
            </a:r>
            <a:r>
              <a:rPr lang="fr-FR" sz="1100" dirty="0" smtClean="0"/>
              <a:t>dizaine de mètres de l’équipement à nettoyer / Accident</a:t>
            </a:r>
          </a:p>
          <a:p>
            <a:pPr marL="171450" indent="-171450">
              <a:buFont typeface="Wingdings" panose="05000000000000000000" pitchFamily="2" charset="2"/>
              <a:buChar char="q"/>
            </a:pPr>
            <a:r>
              <a:rPr lang="fr-FR" sz="1100" dirty="0" smtClean="0"/>
              <a:t>Système de retenue: </a:t>
            </a:r>
            <a:r>
              <a:rPr lang="fr-FR" sz="1100" dirty="0" err="1" smtClean="0"/>
              <a:t>Oudalle</a:t>
            </a:r>
            <a:r>
              <a:rPr lang="fr-FR" sz="1100" dirty="0" smtClean="0"/>
              <a:t> (2015) / Carling (2016) / LOR (2017) / </a:t>
            </a:r>
            <a:r>
              <a:rPr lang="fr-FR" sz="1100" dirty="0" err="1" smtClean="0"/>
              <a:t>Qatargas</a:t>
            </a:r>
            <a:r>
              <a:rPr lang="fr-FR" sz="1100" dirty="0" smtClean="0"/>
              <a:t> (2 en 2017) : nettoyage au furet sans système de retenue. Sortie soudain du flexible de l’équipement.</a:t>
            </a:r>
          </a:p>
          <a:p>
            <a:r>
              <a:rPr lang="fr-FR" sz="1100" b="1" dirty="0" smtClean="0"/>
              <a:t>Exemples REX conformité matériel</a:t>
            </a:r>
            <a:r>
              <a:rPr lang="fr-FR" sz="1100" b="1" baseline="0" dirty="0" smtClean="0"/>
              <a:t> :</a:t>
            </a:r>
            <a:endParaRPr lang="fr-FR" sz="1100" b="1" dirty="0" smtClean="0"/>
          </a:p>
          <a:p>
            <a:pPr marL="171450" indent="-171450">
              <a:buFont typeface="Wingdings" panose="05000000000000000000" pitchFamily="2" charset="2"/>
              <a:buChar char="q"/>
            </a:pPr>
            <a:r>
              <a:rPr lang="fr-FR" sz="1100" dirty="0" err="1" smtClean="0"/>
              <a:t>Oudalle</a:t>
            </a:r>
            <a:r>
              <a:rPr lang="fr-FR" sz="1100" dirty="0" smtClean="0"/>
              <a:t> (2015)</a:t>
            </a:r>
          </a:p>
          <a:p>
            <a:r>
              <a:rPr lang="fr-FR" sz="1100" b="1" dirty="0" smtClean="0"/>
              <a:t>Exemples des REX associés à la formation / compétence du personnel intervenante :</a:t>
            </a:r>
          </a:p>
          <a:p>
            <a:pPr marL="171450" indent="-171450">
              <a:buFont typeface="Wingdings" panose="05000000000000000000" pitchFamily="2" charset="2"/>
              <a:buChar char="q"/>
            </a:pPr>
            <a:r>
              <a:rPr lang="fr-FR" sz="1100" dirty="0" smtClean="0"/>
              <a:t>accident à </a:t>
            </a:r>
            <a:r>
              <a:rPr lang="fr-FR" sz="1100" dirty="0" err="1" smtClean="0"/>
              <a:t>Feluy</a:t>
            </a:r>
            <a:r>
              <a:rPr lang="fr-FR" sz="1100" dirty="0" smtClean="0"/>
              <a:t> (2016): personnel non certifié SIR et ayant échoué à plus reprises l’examen</a:t>
            </a:r>
          </a:p>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a:p>
        </p:txBody>
      </p:sp>
    </p:spTree>
    <p:extLst>
      <p:ext uri="{BB962C8B-B14F-4D97-AF65-F5344CB8AC3E}">
        <p14:creationId xmlns:p14="http://schemas.microsoft.com/office/powerpoint/2010/main" val="168116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a:p>
        </p:txBody>
      </p:sp>
    </p:spTree>
    <p:extLst>
      <p:ext uri="{BB962C8B-B14F-4D97-AF65-F5344CB8AC3E}">
        <p14:creationId xmlns:p14="http://schemas.microsoft.com/office/powerpoint/2010/main" val="3417799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dirty="0" smtClean="0"/>
              <a:t>Intérêts</a:t>
            </a:r>
            <a:r>
              <a:rPr lang="fr-FR" sz="1100" baseline="0" dirty="0" smtClean="0"/>
              <a:t> autre que pour la sécurité de faire les travaux en mode semi-auto et automatique plutôt qu’en manuel &gt; info demandée à Francesco</a:t>
            </a:r>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a:p>
        </p:txBody>
      </p:sp>
    </p:spTree>
    <p:extLst>
      <p:ext uri="{BB962C8B-B14F-4D97-AF65-F5344CB8AC3E}">
        <p14:creationId xmlns:p14="http://schemas.microsoft.com/office/powerpoint/2010/main" val="3522066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5" name="Titre 4"/>
          <p:cNvSpPr>
            <a:spLocks noGrp="1"/>
          </p:cNvSpPr>
          <p:nvPr>
            <p:ph type="title"/>
          </p:nvPr>
        </p:nvSpPr>
        <p:spPr>
          <a:xfrm>
            <a:off x="1188000" y="2106612"/>
            <a:ext cx="7276629" cy="1487487"/>
          </a:xfrm>
        </p:spPr>
        <p:txBody>
          <a:bodyPr lIns="0" rIns="0" anchor="b">
            <a:noAutofit/>
          </a:bodyPr>
          <a:lstStyle>
            <a:lvl1pPr>
              <a:defRPr sz="3200"/>
            </a:lvl1pPr>
          </a:lstStyle>
          <a:p>
            <a:r>
              <a:rPr lang="fr-FR" noProof="0" smtClean="0"/>
              <a:t>Modifiez le style du titre</a:t>
            </a:r>
            <a:endParaRPr lang="fr-FR" noProof="0" dirty="0"/>
          </a:p>
        </p:txBody>
      </p:sp>
      <p:sp>
        <p:nvSpPr>
          <p:cNvPr id="16" name="Espace réservé du texte 15"/>
          <p:cNvSpPr>
            <a:spLocks noGrp="1"/>
          </p:cNvSpPr>
          <p:nvPr>
            <p:ph type="body" sz="quarter" idx="10" hasCustomPrompt="1"/>
          </p:nvPr>
        </p:nvSpPr>
        <p:spPr>
          <a:xfrm>
            <a:off x="1188000" y="3638550"/>
            <a:ext cx="7276629" cy="1778000"/>
          </a:xfrm>
        </p:spPr>
        <p:txBody>
          <a:bodyPr lIns="0" rIns="0">
            <a:noAutofit/>
          </a:bodyPr>
          <a:lstStyle>
            <a:lvl1pPr marL="0" indent="0">
              <a:buNone/>
              <a:defRPr>
                <a:solidFill>
                  <a:schemeClr val="accent5">
                    <a:lumMod val="75000"/>
                  </a:schemeClr>
                </a:solidFill>
              </a:defRPr>
            </a:lvl1pPr>
          </a:lstStyle>
          <a:p>
            <a:pPr lvl="0"/>
            <a:r>
              <a:rPr lang="fr-FR" noProof="0" dirty="0" smtClean="0"/>
              <a:t>Cliquez pour modifier les styles des sous-titres du masque</a:t>
            </a:r>
          </a:p>
        </p:txBody>
      </p:sp>
      <p:pic>
        <p:nvPicPr>
          <p:cNvPr id="6" name="Image 5" descr="TOTAL_logo_RVB_fond_gris_powerpoin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4400"/>
            <a:ext cx="9144000" cy="8473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fr-FR" noProof="0" smtClean="0"/>
              <a:t>Titre de la Présentation – Lieu et Pays – Date Jour Mois Année</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2106001"/>
            <a:ext cx="7299402" cy="1487487"/>
          </a:xfrm>
          <a:prstGeom prst="rect">
            <a:avLst/>
          </a:prstGeom>
        </p:spPr>
        <p:txBody>
          <a:bodyPr lIns="0" rIns="0" anchor="b">
            <a:noAutofit/>
          </a:bodyPr>
          <a:lstStyle>
            <a:lvl1pPr>
              <a:defRPr sz="24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3639600"/>
            <a:ext cx="7299402"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spTree>
    <p:extLst>
      <p:ext uri="{BB962C8B-B14F-4D97-AF65-F5344CB8AC3E}">
        <p14:creationId xmlns:p14="http://schemas.microsoft.com/office/powerpoint/2010/main" val="16607002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1845593"/>
            <a:ext cx="7029372" cy="1487487"/>
          </a:xfrm>
          <a:prstGeom prst="rect">
            <a:avLst/>
          </a:prstGeom>
        </p:spPr>
        <p:txBody>
          <a:bodyPr lIns="0" rIns="0" anchor="b">
            <a:noAutofit/>
          </a:bodyPr>
          <a:lstStyle>
            <a:lvl1pPr>
              <a:defRPr sz="24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4077072"/>
            <a:ext cx="7029372" cy="2232248"/>
          </a:xfrm>
          <a:prstGeom prst="rect">
            <a:avLst/>
          </a:prstGeom>
        </p:spPr>
        <p:txBody>
          <a:bodyPr lIns="0" rIns="0">
            <a:noAutofit/>
          </a:bodyPr>
          <a:lstStyle>
            <a:lvl1pPr marL="0" indent="0">
              <a:spcAft>
                <a:spcPts val="450"/>
              </a:spcAft>
              <a:buNone/>
              <a:defRPr sz="12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777813" y="3672830"/>
            <a:ext cx="7142560" cy="476250"/>
          </a:xfrm>
          <a:prstGeom prst="rect">
            <a:avLst/>
          </a:prstGeom>
          <a:noFill/>
          <a:ln w="9525">
            <a:noFill/>
            <a:miter lim="800000"/>
            <a:headEnd/>
            <a:tailEnd/>
          </a:ln>
          <a:effectLst/>
        </p:spPr>
      </p:pic>
    </p:spTree>
    <p:extLst>
      <p:ext uri="{BB962C8B-B14F-4D97-AF65-F5344CB8AC3E}">
        <p14:creationId xmlns:p14="http://schemas.microsoft.com/office/powerpoint/2010/main" val="1451125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17145" y="0"/>
            <a:ext cx="910971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14288"/>
            <a:ext cx="4806534"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33524994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31785" y="0"/>
            <a:ext cx="908043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41485967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9144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7055355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re 3"/>
          <p:cNvSpPr>
            <a:spLocks noGrp="1"/>
          </p:cNvSpPr>
          <p:nvPr userDrawn="1">
            <p:ph type="title" hasCustomPrompt="1"/>
          </p:nvPr>
        </p:nvSpPr>
        <p:spPr>
          <a:xfrm rot="10800000" flipV="1">
            <a:off x="0" y="0"/>
            <a:ext cx="484203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
        <p:nvSpPr>
          <p:cNvPr id="6"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1871700" y="6327472"/>
            <a:ext cx="1080120" cy="463338"/>
          </a:xfrm>
          <a:prstGeom prst="rect">
            <a:avLst/>
          </a:prstGeom>
          <a:noFill/>
          <a:ln w="9525">
            <a:noFill/>
            <a:miter lim="800000"/>
            <a:headEnd/>
            <a:tailEnd/>
          </a:ln>
          <a:effectLst/>
        </p:spPr>
      </p:pic>
    </p:spTree>
    <p:extLst>
      <p:ext uri="{BB962C8B-B14F-4D97-AF65-F5344CB8AC3E}">
        <p14:creationId xmlns:p14="http://schemas.microsoft.com/office/powerpoint/2010/main" val="33455971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342900" y="6453336"/>
            <a:ext cx="88011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20" y="6497366"/>
            <a:ext cx="594066" cy="316010"/>
          </a:xfrm>
          <a:prstGeom prst="rect">
            <a:avLst/>
          </a:prstGeom>
        </p:spPr>
      </p:pic>
      <p:sp>
        <p:nvSpPr>
          <p:cNvPr id="11" name="ZoneTexte 10"/>
          <p:cNvSpPr txBox="1"/>
          <p:nvPr userDrawn="1"/>
        </p:nvSpPr>
        <p:spPr>
          <a:xfrm>
            <a:off x="305526" y="6525345"/>
            <a:ext cx="486054" cy="207749"/>
          </a:xfrm>
          <a:prstGeom prst="rect">
            <a:avLst/>
          </a:prstGeom>
          <a:noFill/>
        </p:spPr>
        <p:txBody>
          <a:bodyPr wrap="square" rtlCol="0">
            <a:spAutoFit/>
          </a:bodyPr>
          <a:lstStyle/>
          <a:p>
            <a:pPr defTabSz="685800"/>
            <a:fld id="{97EE1926-FF4E-457F-A2D1-6C00F261D3E8}" type="slidenum">
              <a:rPr lang="en-US" sz="750" kern="0" smtClean="0">
                <a:solidFill>
                  <a:sysClr val="windowText" lastClr="000000"/>
                </a:solidFill>
              </a:rPr>
              <a:pPr defTabSz="685800"/>
              <a:t>‹#›</a:t>
            </a:fld>
            <a:endParaRPr lang="en-US" sz="750" kern="0" dirty="0">
              <a:solidFill>
                <a:sysClr val="windowText" lastClr="000000"/>
              </a:solidFill>
            </a:endParaRPr>
          </a:p>
        </p:txBody>
      </p:sp>
      <p:pic>
        <p:nvPicPr>
          <p:cNvPr id="12" name="Picture 2"/>
          <p:cNvPicPr>
            <a:picLocks noChangeAspect="1" noChangeArrowheads="1"/>
          </p:cNvPicPr>
          <p:nvPr userDrawn="1"/>
        </p:nvPicPr>
        <p:blipFill>
          <a:blip r:embed="rId3" cstate="print"/>
          <a:srcRect/>
          <a:stretch>
            <a:fillRect/>
          </a:stretch>
        </p:blipFill>
        <p:spPr bwMode="auto">
          <a:xfrm>
            <a:off x="4085946" y="6604556"/>
            <a:ext cx="921478" cy="136812"/>
          </a:xfrm>
          <a:prstGeom prst="rect">
            <a:avLst/>
          </a:prstGeom>
          <a:noFill/>
          <a:ln w="9525">
            <a:noFill/>
            <a:miter lim="800000"/>
            <a:headEnd/>
            <a:tailEnd/>
          </a:ln>
          <a:effectLst/>
        </p:spPr>
      </p:pic>
      <p:sp>
        <p:nvSpPr>
          <p:cNvPr id="24" name="Rectangle 23"/>
          <p:cNvSpPr/>
          <p:nvPr userDrawn="1"/>
        </p:nvSpPr>
        <p:spPr>
          <a:xfrm>
            <a:off x="0" y="0"/>
            <a:ext cx="9144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sp>
        <p:nvSpPr>
          <p:cNvPr id="26" name="Espace réservé du texte 16"/>
          <p:cNvSpPr>
            <a:spLocks noGrp="1"/>
          </p:cNvSpPr>
          <p:nvPr>
            <p:ph type="body" sz="quarter" idx="11" hasCustomPrompt="1"/>
          </p:nvPr>
        </p:nvSpPr>
        <p:spPr>
          <a:xfrm>
            <a:off x="305526" y="0"/>
            <a:ext cx="372641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lvl="0"/>
            <a:r>
              <a:rPr lang="fr-FR" dirty="0" smtClean="0"/>
              <a:t>DOCUMENTS USED FOR THE GAP ANALYSIS</a:t>
            </a:r>
            <a:endParaRPr lang="en-US" dirty="0"/>
          </a:p>
        </p:txBody>
      </p:sp>
    </p:spTree>
    <p:extLst>
      <p:ext uri="{BB962C8B-B14F-4D97-AF65-F5344CB8AC3E}">
        <p14:creationId xmlns:p14="http://schemas.microsoft.com/office/powerpoint/2010/main" val="2181833081"/>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0"/>
            <a:ext cx="9144000" cy="6858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18509" y="-6350"/>
            <a:ext cx="4691063"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1597940" y="6165304"/>
            <a:ext cx="1458162"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43508" y="764704"/>
            <a:ext cx="4307794" cy="5256584"/>
          </a:xfrm>
          <a:prstGeom prst="rect">
            <a:avLst/>
          </a:prstGeom>
          <a:solidFill>
            <a:schemeClr val="bg1">
              <a:alpha val="20000"/>
            </a:schemeClr>
          </a:solidFill>
        </p:spPr>
        <p:txBody>
          <a:bodyPr anchor="ctr"/>
          <a:lstStyle>
            <a:lvl1pPr marL="192881" indent="-192881" algn="ctr">
              <a:buFont typeface="Wingdings" pitchFamily="2" charset="2"/>
              <a:buNone/>
              <a:defRPr sz="3038" b="0" baseline="0">
                <a:latin typeface="+mj-lt"/>
              </a:defRPr>
            </a:lvl1pPr>
            <a:lvl2pPr>
              <a:buFont typeface="Wingdings" pitchFamily="2" charset="2"/>
              <a:buChar char="q"/>
              <a:defRPr sz="900"/>
            </a:lvl2pPr>
          </a:lstStyle>
          <a:p>
            <a:pPr lvl="0"/>
            <a:r>
              <a:rPr lang="fr-FR" dirty="0" smtClean="0"/>
              <a:t>BACK UP SLIDES</a:t>
            </a:r>
          </a:p>
          <a:p>
            <a:pPr lvl="0"/>
            <a:endParaRPr lang="fr-FR" dirty="0" smtClean="0"/>
          </a:p>
          <a:p>
            <a:pPr lvl="1"/>
            <a:endParaRPr lang="en-US" dirty="0"/>
          </a:p>
        </p:txBody>
      </p:sp>
    </p:spTree>
    <p:extLst>
      <p:ext uri="{BB962C8B-B14F-4D97-AF65-F5344CB8AC3E}">
        <p14:creationId xmlns:p14="http://schemas.microsoft.com/office/powerpoint/2010/main" val="34322347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2106001"/>
            <a:ext cx="7299402" cy="1487487"/>
          </a:xfrm>
          <a:prstGeom prst="rect">
            <a:avLst/>
          </a:prstGeom>
        </p:spPr>
        <p:txBody>
          <a:bodyPr lIns="0" rIns="0" anchor="b">
            <a:noAutofit/>
          </a:bodyPr>
          <a:lstStyle>
            <a:lvl1pPr>
              <a:defRPr sz="24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3639600"/>
            <a:ext cx="7299402"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spTree>
    <p:extLst>
      <p:ext uri="{BB962C8B-B14F-4D97-AF65-F5344CB8AC3E}">
        <p14:creationId xmlns:p14="http://schemas.microsoft.com/office/powerpoint/2010/main" val="2374471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Modifiez le style du titre</a:t>
            </a:r>
            <a:endParaRPr lang="fr-FR" noProof="0" dirty="0"/>
          </a:p>
        </p:txBody>
      </p:sp>
      <p:sp>
        <p:nvSpPr>
          <p:cNvPr id="3" name="Espace réservé du pied de page 2"/>
          <p:cNvSpPr>
            <a:spLocks noGrp="1"/>
          </p:cNvSpPr>
          <p:nvPr>
            <p:ph type="ftr" sz="quarter" idx="10"/>
          </p:nvPr>
        </p:nvSpPr>
        <p:spPr/>
        <p:txBody>
          <a:bodyPr/>
          <a:lstStyle/>
          <a:p>
            <a:r>
              <a:rPr lang="fr-FR" noProof="0" smtClean="0"/>
              <a:t>Titre de la Présentation – Lieu et Pays – Date Jour Mois Année</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lvl5pPr marL="1260000">
              <a:buNone/>
              <a:defRPr/>
            </a:lvl5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val="365818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4563125" cy="860932"/>
          </a:xfrm>
          <a:prstGeom prst="rect">
            <a:avLst/>
          </a:prstGeom>
        </p:spPr>
      </p:pic>
      <p:sp>
        <p:nvSpPr>
          <p:cNvPr id="14" name="Titre 4"/>
          <p:cNvSpPr>
            <a:spLocks noGrp="1"/>
          </p:cNvSpPr>
          <p:nvPr>
            <p:ph type="title" hasCustomPrompt="1"/>
          </p:nvPr>
        </p:nvSpPr>
        <p:spPr>
          <a:xfrm>
            <a:off x="891000" y="1845593"/>
            <a:ext cx="7029372" cy="1487487"/>
          </a:xfrm>
          <a:prstGeom prst="rect">
            <a:avLst/>
          </a:prstGeom>
        </p:spPr>
        <p:txBody>
          <a:bodyPr lIns="0" rIns="0" anchor="b">
            <a:noAutofit/>
          </a:bodyPr>
          <a:lstStyle>
            <a:lvl1pPr>
              <a:defRPr sz="24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891000" y="4077072"/>
            <a:ext cx="7029372" cy="2232248"/>
          </a:xfrm>
          <a:prstGeom prst="rect">
            <a:avLst/>
          </a:prstGeom>
        </p:spPr>
        <p:txBody>
          <a:bodyPr lIns="0" rIns="0">
            <a:noAutofit/>
          </a:bodyPr>
          <a:lstStyle>
            <a:lvl1pPr marL="0" indent="0">
              <a:spcAft>
                <a:spcPts val="450"/>
              </a:spcAft>
              <a:buNone/>
              <a:defRPr sz="12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9144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pic>
        <p:nvPicPr>
          <p:cNvPr id="7" name="Picture 2"/>
          <p:cNvPicPr>
            <a:picLocks noChangeAspect="1" noChangeArrowheads="1"/>
          </p:cNvPicPr>
          <p:nvPr userDrawn="1"/>
        </p:nvPicPr>
        <p:blipFill>
          <a:blip r:embed="rId3" cstate="print"/>
          <a:srcRect/>
          <a:stretch>
            <a:fillRect/>
          </a:stretch>
        </p:blipFill>
        <p:spPr bwMode="auto">
          <a:xfrm>
            <a:off x="4025189" y="6631431"/>
            <a:ext cx="109362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777813" y="3672830"/>
            <a:ext cx="7142560" cy="476250"/>
          </a:xfrm>
          <a:prstGeom prst="rect">
            <a:avLst/>
          </a:prstGeom>
          <a:noFill/>
          <a:ln w="9525">
            <a:noFill/>
            <a:miter lim="800000"/>
            <a:headEnd/>
            <a:tailEnd/>
          </a:ln>
          <a:effectLst/>
        </p:spPr>
      </p:pic>
    </p:spTree>
    <p:extLst>
      <p:ext uri="{BB962C8B-B14F-4D97-AF65-F5344CB8AC3E}">
        <p14:creationId xmlns:p14="http://schemas.microsoft.com/office/powerpoint/2010/main" val="3073318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17145" y="0"/>
            <a:ext cx="910971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14288"/>
            <a:ext cx="4806534"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1660893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31785" y="0"/>
            <a:ext cx="908043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33876710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9144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18510" y="-27384"/>
            <a:ext cx="4806534"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1871700" y="6327472"/>
            <a:ext cx="108012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Tree>
    <p:extLst>
      <p:ext uri="{BB962C8B-B14F-4D97-AF65-F5344CB8AC3E}">
        <p14:creationId xmlns:p14="http://schemas.microsoft.com/office/powerpoint/2010/main" val="11448044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9144000" cy="6858000"/>
          </a:xfrm>
          <a:prstGeom prst="rect">
            <a:avLst/>
          </a:prstGeom>
        </p:spPr>
      </p:pic>
      <p:sp>
        <p:nvSpPr>
          <p:cNvPr id="7" name="Titre 3"/>
          <p:cNvSpPr>
            <a:spLocks noGrp="1"/>
          </p:cNvSpPr>
          <p:nvPr userDrawn="1">
            <p:ph type="title" hasCustomPrompt="1"/>
          </p:nvPr>
        </p:nvSpPr>
        <p:spPr>
          <a:xfrm rot="10800000" flipV="1">
            <a:off x="0" y="0"/>
            <a:ext cx="484203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43508" y="122535"/>
            <a:ext cx="4482498" cy="426146"/>
          </a:xfrm>
          <a:prstGeom prst="rect">
            <a:avLst/>
          </a:prstGeom>
          <a:solidFill>
            <a:schemeClr val="bg1">
              <a:alpha val="20000"/>
            </a:schemeClr>
          </a:solidFill>
        </p:spPr>
        <p:txBody>
          <a:bodyPr anchor="ctr"/>
          <a:lstStyle>
            <a:lvl1pPr marL="0" indent="0" algn="ctr">
              <a:buFont typeface="Wingdings" pitchFamily="2" charset="2"/>
              <a:buNone/>
              <a:defRPr sz="1500" b="0" baseline="0">
                <a:latin typeface="+mn-lt"/>
              </a:defRPr>
            </a:lvl1pPr>
            <a:lvl2pPr>
              <a:buFont typeface="Wingdings" pitchFamily="2" charset="2"/>
              <a:buNone/>
              <a:defRPr sz="1200"/>
            </a:lvl2pPr>
          </a:lstStyle>
          <a:p>
            <a:pPr lvl="0"/>
            <a:endParaRPr lang="fr-FR" dirty="0" smtClean="0"/>
          </a:p>
        </p:txBody>
      </p:sp>
      <p:sp>
        <p:nvSpPr>
          <p:cNvPr id="6" name="Espace réservé du texte 16"/>
          <p:cNvSpPr>
            <a:spLocks noGrp="1"/>
          </p:cNvSpPr>
          <p:nvPr>
            <p:ph type="body" sz="quarter" idx="11" hasCustomPrompt="1"/>
          </p:nvPr>
        </p:nvSpPr>
        <p:spPr>
          <a:xfrm>
            <a:off x="143508" y="764704"/>
            <a:ext cx="4482498" cy="5473353"/>
          </a:xfrm>
          <a:prstGeom prst="rect">
            <a:avLst/>
          </a:prstGeom>
          <a:solidFill>
            <a:schemeClr val="bg1">
              <a:alpha val="20000"/>
            </a:schemeClr>
          </a:solidFill>
        </p:spPr>
        <p:txBody>
          <a:bodyPr/>
          <a:lstStyle>
            <a:lvl1pPr marL="257175" indent="-257175">
              <a:buFont typeface="Wingdings" pitchFamily="2" charset="2"/>
              <a:buChar char="q"/>
              <a:defRPr sz="1050" b="0" baseline="0">
                <a:latin typeface="+mn-lt"/>
              </a:defRPr>
            </a:lvl1pPr>
            <a:lvl2pPr>
              <a:buFont typeface="Wingdings" pitchFamily="2" charset="2"/>
              <a:buChar char="q"/>
              <a:defRPr sz="12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1871700" y="6327472"/>
            <a:ext cx="1080120" cy="463338"/>
          </a:xfrm>
          <a:prstGeom prst="rect">
            <a:avLst/>
          </a:prstGeom>
          <a:noFill/>
          <a:ln w="9525">
            <a:noFill/>
            <a:miter lim="800000"/>
            <a:headEnd/>
            <a:tailEnd/>
          </a:ln>
          <a:effectLst/>
        </p:spPr>
      </p:pic>
    </p:spTree>
    <p:extLst>
      <p:ext uri="{BB962C8B-B14F-4D97-AF65-F5344CB8AC3E}">
        <p14:creationId xmlns:p14="http://schemas.microsoft.com/office/powerpoint/2010/main" val="3778843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342900" y="6453336"/>
            <a:ext cx="88011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20" y="6497366"/>
            <a:ext cx="594066" cy="316010"/>
          </a:xfrm>
          <a:prstGeom prst="rect">
            <a:avLst/>
          </a:prstGeom>
        </p:spPr>
      </p:pic>
      <p:sp>
        <p:nvSpPr>
          <p:cNvPr id="11" name="ZoneTexte 10"/>
          <p:cNvSpPr txBox="1"/>
          <p:nvPr userDrawn="1"/>
        </p:nvSpPr>
        <p:spPr>
          <a:xfrm>
            <a:off x="305526" y="6525345"/>
            <a:ext cx="486054" cy="207749"/>
          </a:xfrm>
          <a:prstGeom prst="rect">
            <a:avLst/>
          </a:prstGeom>
          <a:noFill/>
        </p:spPr>
        <p:txBody>
          <a:bodyPr wrap="square" rtlCol="0">
            <a:spAutoFit/>
          </a:bodyPr>
          <a:lstStyle/>
          <a:p>
            <a:pPr defTabSz="685800"/>
            <a:fld id="{97EE1926-FF4E-457F-A2D1-6C00F261D3E8}" type="slidenum">
              <a:rPr lang="en-US" sz="750" kern="0" smtClean="0">
                <a:solidFill>
                  <a:sysClr val="windowText" lastClr="000000"/>
                </a:solidFill>
              </a:rPr>
              <a:pPr defTabSz="685800"/>
              <a:t>‹#›</a:t>
            </a:fld>
            <a:endParaRPr lang="en-US" sz="750" kern="0" dirty="0">
              <a:solidFill>
                <a:sysClr val="windowText" lastClr="000000"/>
              </a:solidFill>
            </a:endParaRPr>
          </a:p>
        </p:txBody>
      </p:sp>
      <p:pic>
        <p:nvPicPr>
          <p:cNvPr id="12" name="Picture 2"/>
          <p:cNvPicPr>
            <a:picLocks noChangeAspect="1" noChangeArrowheads="1"/>
          </p:cNvPicPr>
          <p:nvPr userDrawn="1"/>
        </p:nvPicPr>
        <p:blipFill>
          <a:blip r:embed="rId3" cstate="print"/>
          <a:srcRect/>
          <a:stretch>
            <a:fillRect/>
          </a:stretch>
        </p:blipFill>
        <p:spPr bwMode="auto">
          <a:xfrm>
            <a:off x="4085946" y="6604556"/>
            <a:ext cx="921478" cy="136812"/>
          </a:xfrm>
          <a:prstGeom prst="rect">
            <a:avLst/>
          </a:prstGeom>
          <a:noFill/>
          <a:ln w="9525">
            <a:noFill/>
            <a:miter lim="800000"/>
            <a:headEnd/>
            <a:tailEnd/>
          </a:ln>
          <a:effectLst/>
        </p:spPr>
      </p:pic>
      <p:sp>
        <p:nvSpPr>
          <p:cNvPr id="24" name="Rectangle 23"/>
          <p:cNvSpPr/>
          <p:nvPr userDrawn="1"/>
        </p:nvSpPr>
        <p:spPr>
          <a:xfrm>
            <a:off x="0" y="0"/>
            <a:ext cx="9144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kern="0">
              <a:solidFill>
                <a:prstClr val="white"/>
              </a:solidFill>
            </a:endParaRPr>
          </a:p>
        </p:txBody>
      </p:sp>
      <p:sp>
        <p:nvSpPr>
          <p:cNvPr id="26" name="Espace réservé du texte 16"/>
          <p:cNvSpPr>
            <a:spLocks noGrp="1"/>
          </p:cNvSpPr>
          <p:nvPr>
            <p:ph type="body" sz="quarter" idx="11" hasCustomPrompt="1"/>
          </p:nvPr>
        </p:nvSpPr>
        <p:spPr>
          <a:xfrm>
            <a:off x="305526" y="0"/>
            <a:ext cx="372641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lvl="0"/>
            <a:r>
              <a:rPr lang="fr-FR" dirty="0" smtClean="0"/>
              <a:t>DOCUMENTS USED FOR THE GAP ANALYSIS</a:t>
            </a:r>
            <a:endParaRPr lang="en-US" dirty="0"/>
          </a:p>
        </p:txBody>
      </p:sp>
    </p:spTree>
    <p:extLst>
      <p:ext uri="{BB962C8B-B14F-4D97-AF65-F5344CB8AC3E}">
        <p14:creationId xmlns:p14="http://schemas.microsoft.com/office/powerpoint/2010/main" val="3713195298"/>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0"/>
            <a:ext cx="9144000" cy="6858000"/>
          </a:xfrm>
          <a:prstGeom prst="rect">
            <a:avLst/>
          </a:prstGeom>
        </p:spPr>
      </p:pic>
      <p:pic>
        <p:nvPicPr>
          <p:cNvPr id="6" name="Picture 4"/>
          <p:cNvPicPr>
            <a:picLocks noChangeAspect="1" noChangeArrowheads="1"/>
          </p:cNvPicPr>
          <p:nvPr userDrawn="1"/>
        </p:nvPicPr>
        <p:blipFill>
          <a:blip r:embed="rId3" cstate="print"/>
          <a:srcRect/>
          <a:stretch>
            <a:fillRect/>
          </a:stretch>
        </p:blipFill>
        <p:spPr bwMode="auto">
          <a:xfrm>
            <a:off x="-18509" y="-6350"/>
            <a:ext cx="4691063"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1597940" y="6165304"/>
            <a:ext cx="1458162"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43508" y="764704"/>
            <a:ext cx="4307794" cy="5256584"/>
          </a:xfrm>
          <a:prstGeom prst="rect">
            <a:avLst/>
          </a:prstGeom>
          <a:solidFill>
            <a:schemeClr val="bg1">
              <a:alpha val="20000"/>
            </a:schemeClr>
          </a:solidFill>
        </p:spPr>
        <p:txBody>
          <a:bodyPr anchor="ctr"/>
          <a:lstStyle>
            <a:lvl1pPr marL="192881" indent="-192881" algn="ctr">
              <a:buFont typeface="Wingdings" pitchFamily="2" charset="2"/>
              <a:buNone/>
              <a:defRPr sz="3038" b="0" baseline="0">
                <a:latin typeface="+mj-lt"/>
              </a:defRPr>
            </a:lvl1pPr>
            <a:lvl2pPr>
              <a:buFont typeface="Wingdings" pitchFamily="2" charset="2"/>
              <a:buChar char="q"/>
              <a:defRPr sz="900"/>
            </a:lvl2pPr>
          </a:lstStyle>
          <a:p>
            <a:pPr lvl="0"/>
            <a:r>
              <a:rPr lang="fr-FR" dirty="0" smtClean="0"/>
              <a:t>BACK UP SLIDES</a:t>
            </a:r>
          </a:p>
          <a:p>
            <a:pPr lvl="0"/>
            <a:endParaRPr lang="fr-FR" dirty="0" smtClean="0"/>
          </a:p>
          <a:p>
            <a:pPr lvl="1"/>
            <a:endParaRPr lang="en-US" dirty="0"/>
          </a:p>
        </p:txBody>
      </p:sp>
    </p:spTree>
    <p:extLst>
      <p:ext uri="{BB962C8B-B14F-4D97-AF65-F5344CB8AC3E}">
        <p14:creationId xmlns:p14="http://schemas.microsoft.com/office/powerpoint/2010/main" val="454296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5">
                    <a:lumMod val="75000"/>
                  </a:schemeClr>
                </a:solidFill>
              </a:defRPr>
            </a:lvl1pPr>
          </a:lstStyle>
          <a:p>
            <a:r>
              <a:rPr lang="fr-FR" noProof="0" smtClean="0"/>
              <a:t>Modifiez le style du titre</a:t>
            </a:r>
            <a:endParaRPr lang="fr-FR" noProof="0" dirty="0"/>
          </a:p>
        </p:txBody>
      </p:sp>
      <p:sp>
        <p:nvSpPr>
          <p:cNvPr id="5" name="Espace réservé du pied de page 4"/>
          <p:cNvSpPr>
            <a:spLocks noGrp="1"/>
          </p:cNvSpPr>
          <p:nvPr>
            <p:ph type="ftr" sz="quarter" idx="11"/>
          </p:nvPr>
        </p:nvSpPr>
        <p:spPr/>
        <p:txBody>
          <a:bodyPr/>
          <a:lstStyle/>
          <a:p>
            <a:r>
              <a:rPr lang="fr-FR" noProof="0" smtClean="0"/>
              <a:t>Titre de la Présentation – Lieu et Pays – Date Jour Mois Année</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7" name="Rectangle 6"/>
          <p:cNvSpPr/>
          <p:nvPr userDrawn="1"/>
        </p:nvSpPr>
        <p:spPr>
          <a:xfrm>
            <a:off x="8928000" y="0"/>
            <a:ext cx="216000" cy="6858000"/>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smtClean="0"/>
              <a:t>Modifiez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marL="1260000">
              <a:buNone/>
              <a:defRPr sz="1200"/>
            </a:lvl5pPr>
            <a:lvl6pPr>
              <a:defRPr sz="1800"/>
            </a:lvl6pPr>
            <a:lvl7pPr>
              <a:defRPr sz="1800"/>
            </a:lvl7pPr>
            <a:lvl8pPr>
              <a:defRPr sz="1800"/>
            </a:lvl8pPr>
            <a:lvl9pPr>
              <a:defRPr sz="1800"/>
            </a:lvl9p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fr-FR" noProof="0" smtClean="0"/>
              <a:t>Titre de la Présentation – Lieu et Pays – Date Jour Mois Année</a:t>
            </a:r>
            <a:endParaRPr lang="fr-FR" noProof="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Graphique barres</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Titre graph type barres</a:t>
            </a:r>
            <a:endParaRPr lang="fr-FR" dirty="0"/>
          </a:p>
        </p:txBody>
      </p:sp>
      <p:sp>
        <p:nvSpPr>
          <p:cNvPr id="9"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Graphique barres</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Graphique barres</a:t>
            </a: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a:lvl1pPr>
          </a:lstStyle>
          <a:p>
            <a:pPr lvl="0"/>
            <a:r>
              <a:rPr lang="fr-FR" dirty="0" smtClean="0"/>
              <a:t>Graphique anneau</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Titre graph type anneau</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smtClean="0"/>
              <a:t>Modifiez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Tableau</a:t>
            </a:r>
          </a:p>
        </p:txBody>
      </p:sp>
      <p:sp>
        <p:nvSpPr>
          <p:cNvPr id="5" name="Espace réservé du pied de page 4"/>
          <p:cNvSpPr>
            <a:spLocks noGrp="1"/>
          </p:cNvSpPr>
          <p:nvPr>
            <p:ph type="ftr" sz="quarter" idx="11"/>
          </p:nvPr>
        </p:nvSpPr>
        <p:spPr/>
        <p:txBody>
          <a:bodyPr/>
          <a:lstStyle/>
          <a:p>
            <a:r>
              <a:rPr lang="fr-FR" smtClean="0"/>
              <a:t>Titre de la Présentation – Lieu et Pays – Date Jour Mois Année</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5">
                    <a:lumMod val="75000"/>
                  </a:schemeClr>
                </a:solidFill>
              </a:defRPr>
            </a:lvl1pPr>
          </a:lstStyle>
          <a:p>
            <a:r>
              <a:rPr lang="fr-FR" noProof="0" smtClean="0"/>
              <a:t>Modifiez le style du titre</a:t>
            </a:r>
            <a:endParaRPr lang="fr-FR" noProof="0" dirty="0"/>
          </a:p>
        </p:txBody>
      </p:sp>
      <p:sp>
        <p:nvSpPr>
          <p:cNvPr id="5" name="Espace réservé du pied de page 4"/>
          <p:cNvSpPr>
            <a:spLocks noGrp="1"/>
          </p:cNvSpPr>
          <p:nvPr>
            <p:ph type="ftr" sz="quarter" idx="11"/>
          </p:nvPr>
        </p:nvSpPr>
        <p:spPr/>
        <p:txBody>
          <a:bodyPr/>
          <a:lstStyle/>
          <a:p>
            <a:r>
              <a:rPr lang="fr-FR" noProof="0" smtClean="0"/>
              <a:t>Titre de la Présentation – Lieu et Pays – Date Jour Mois Année</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a:t>
            </a:fld>
            <a:endParaRPr lang="fr-FR"/>
          </a:p>
        </p:txBody>
      </p:sp>
    </p:spTree>
    <p:extLst>
      <p:ext uri="{BB962C8B-B14F-4D97-AF65-F5344CB8AC3E}">
        <p14:creationId xmlns:p14="http://schemas.microsoft.com/office/powerpoint/2010/main"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fr-FR" dirty="0" smtClean="0"/>
              <a:t>Titre de la Présentation – Lieu et Pays – Date Jour Mois Année</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a:t>
            </a:fld>
            <a:endParaRPr lang="fr-FR" dirty="0"/>
          </a:p>
        </p:txBody>
      </p:sp>
      <p:sp>
        <p:nvSpPr>
          <p:cNvPr id="7" name="Rectangle 6"/>
          <p:cNvSpPr/>
          <p:nvPr/>
        </p:nvSpPr>
        <p:spPr>
          <a:xfrm>
            <a:off x="9031305" y="0"/>
            <a:ext cx="112695" cy="68580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5">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3" name="Image 2" descr="TOTAL_logo_RVB_powerpoint.ps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56318" y="6368938"/>
            <a:ext cx="1298992" cy="45464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5">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8056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0407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405" y="1772816"/>
            <a:ext cx="7299402" cy="1487487"/>
          </a:xfrm>
        </p:spPr>
        <p:txBody>
          <a:bodyPr/>
          <a:lstStyle/>
          <a:p>
            <a:r>
              <a:rPr lang="fr-FR" sz="3200" dirty="0" smtClean="0"/>
              <a:t>Working With High Pressure Water Jets</a:t>
            </a:r>
            <a:endParaRPr lang="fr-FR" sz="3200" dirty="0"/>
          </a:p>
        </p:txBody>
      </p:sp>
      <p:sp>
        <p:nvSpPr>
          <p:cNvPr id="3" name="Espace réservé du texte 2"/>
          <p:cNvSpPr>
            <a:spLocks noGrp="1"/>
          </p:cNvSpPr>
          <p:nvPr>
            <p:ph type="body" sz="quarter" idx="10"/>
          </p:nvPr>
        </p:nvSpPr>
        <p:spPr>
          <a:xfrm>
            <a:off x="893958" y="3174752"/>
            <a:ext cx="7782498" cy="2110302"/>
          </a:xfrm>
        </p:spPr>
        <p:txBody>
          <a:bodyPr/>
          <a:lstStyle/>
          <a:p>
            <a:r>
              <a:rPr lang="en-US" sz="2000" dirty="0" smtClean="0"/>
              <a:t>GROUP HSE RULE (CR GR HSE 424)</a:t>
            </a:r>
          </a:p>
          <a:p>
            <a:endParaRPr lang="en-US" dirty="0"/>
          </a:p>
          <a:p>
            <a:endParaRPr lang="en-US" dirty="0" smtClean="0"/>
          </a:p>
          <a:p>
            <a:pPr>
              <a:spcAft>
                <a:spcPts val="600"/>
              </a:spcAft>
            </a:pPr>
            <a:r>
              <a:rPr lang="en-US" sz="1600" b="1" i="1" dirty="0" smtClean="0"/>
              <a:t>EXECUTIVE SUMMARY</a:t>
            </a:r>
          </a:p>
          <a:p>
            <a:r>
              <a:rPr lang="en-US" sz="1600" dirty="0"/>
              <a:t>This rule defines the minimum requirements, particularly of an organizational nature, applicable to high pressure </a:t>
            </a:r>
            <a:r>
              <a:rPr lang="en-US" sz="1600" dirty="0" smtClean="0"/>
              <a:t>water </a:t>
            </a:r>
            <a:r>
              <a:rPr lang="en-US" sz="1600" dirty="0"/>
              <a:t>jet works. It does not replicate all the technical and/or organizational aspects that are to be considered which are described within local regulations or selected industry standards or codes of practices.</a:t>
            </a:r>
          </a:p>
          <a:p>
            <a:r>
              <a:rPr lang="en-US" dirty="0" smtClean="0"/>
              <a:t>	</a:t>
            </a:r>
          </a:p>
          <a:p>
            <a:endParaRPr lang="en-GB" dirty="0"/>
          </a:p>
          <a:p>
            <a:endParaRPr lang="en-GB" dirty="0" smtClean="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13489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43508" y="692696"/>
            <a:ext cx="4644516" cy="5545361"/>
          </a:xfrm>
        </p:spPr>
        <p:txBody>
          <a:bodyPr/>
          <a:lstStyle/>
          <a:p>
            <a:pPr>
              <a:spcBef>
                <a:spcPts val="300"/>
              </a:spcBef>
              <a:spcAft>
                <a:spcPts val="300"/>
              </a:spcAft>
            </a:pPr>
            <a:r>
              <a:rPr lang="fr-FR" sz="1400" dirty="0" smtClean="0"/>
              <a:t>Replaces existing rules R&amp;C </a:t>
            </a:r>
            <a:r>
              <a:rPr lang="fr-FR" sz="1400" dirty="0"/>
              <a:t>(CR-RC-HSE-080) </a:t>
            </a:r>
            <a:r>
              <a:rPr lang="fr-FR" sz="1400" dirty="0" smtClean="0"/>
              <a:t>and M&amp;S </a:t>
            </a:r>
            <a:r>
              <a:rPr lang="fr-FR" sz="1400" dirty="0"/>
              <a:t>(CR-MS-HSEQ-202, § 16</a:t>
            </a:r>
            <a:r>
              <a:rPr lang="fr-FR" sz="1400" dirty="0" smtClean="0"/>
              <a:t>).</a:t>
            </a:r>
          </a:p>
          <a:p>
            <a:pPr>
              <a:spcBef>
                <a:spcPts val="300"/>
              </a:spcBef>
              <a:spcAft>
                <a:spcPts val="300"/>
              </a:spcAft>
            </a:pPr>
            <a:r>
              <a:rPr lang="fr-FR" sz="1400" dirty="0" smtClean="0"/>
              <a:t>5 requirements defined:</a:t>
            </a:r>
            <a:endParaRPr lang="fr-FR" sz="1400" dirty="0"/>
          </a:p>
          <a:p>
            <a:pPr marL="630238">
              <a:spcBef>
                <a:spcPts val="200"/>
              </a:spcBef>
              <a:spcAft>
                <a:spcPts val="200"/>
              </a:spcAft>
            </a:pPr>
            <a:r>
              <a:rPr lang="fr-FR" sz="1300" dirty="0" smtClean="0"/>
              <a:t>In countries where standards are not available, a list of industry standards or codes of practice to be used is provided. </a:t>
            </a:r>
            <a:endParaRPr lang="fr-FR" sz="1300" dirty="0"/>
          </a:p>
          <a:p>
            <a:pPr marL="630238">
              <a:spcBef>
                <a:spcPts val="200"/>
              </a:spcBef>
              <a:spcAft>
                <a:spcPts val="200"/>
              </a:spcAft>
            </a:pPr>
            <a:r>
              <a:rPr lang="fr-FR" sz="1300" dirty="0" smtClean="0">
                <a:solidFill>
                  <a:schemeClr val="tx1"/>
                </a:solidFill>
              </a:rPr>
              <a:t>Additional requirements that are not covered by all industry standards are taken from internal and external learnings (REX).</a:t>
            </a:r>
            <a:endParaRPr lang="fr-FR" sz="1300" dirty="0">
              <a:solidFill>
                <a:schemeClr val="tx1"/>
              </a:solidFill>
            </a:endParaRPr>
          </a:p>
          <a:p>
            <a:pPr marL="630238">
              <a:spcBef>
                <a:spcPts val="200"/>
              </a:spcBef>
              <a:spcAft>
                <a:spcPts val="200"/>
              </a:spcAft>
            </a:pPr>
            <a:r>
              <a:rPr lang="fr-FR" sz="1300" dirty="0">
                <a:solidFill>
                  <a:schemeClr val="tx1"/>
                </a:solidFill>
              </a:rPr>
              <a:t>A trained HP work coordinator is identified.</a:t>
            </a:r>
          </a:p>
          <a:p>
            <a:pPr marL="630238">
              <a:spcBef>
                <a:spcPts val="200"/>
              </a:spcBef>
              <a:spcAft>
                <a:spcPts val="200"/>
              </a:spcAft>
            </a:pPr>
            <a:r>
              <a:rPr lang="fr-FR" sz="1300" dirty="0">
                <a:solidFill>
                  <a:schemeClr val="tx1"/>
                </a:solidFill>
              </a:rPr>
              <a:t>Compliance visits </a:t>
            </a:r>
            <a:r>
              <a:rPr lang="fr-FR" sz="1300" dirty="0" smtClean="0">
                <a:solidFill>
                  <a:schemeClr val="tx1"/>
                </a:solidFill>
              </a:rPr>
              <a:t>carried </a:t>
            </a:r>
            <a:r>
              <a:rPr lang="fr-FR" sz="1300" dirty="0">
                <a:solidFill>
                  <a:schemeClr val="tx1"/>
                </a:solidFill>
              </a:rPr>
              <a:t>out by the entity or affiliate</a:t>
            </a:r>
            <a:r>
              <a:rPr lang="fr-FR" sz="1400" dirty="0">
                <a:solidFill>
                  <a:schemeClr val="tx1"/>
                </a:solidFill>
              </a:rPr>
              <a:t>.</a:t>
            </a:r>
          </a:p>
          <a:p>
            <a:pPr marL="630238">
              <a:spcBef>
                <a:spcPts val="200"/>
              </a:spcBef>
              <a:spcAft>
                <a:spcPts val="200"/>
              </a:spcAft>
            </a:pPr>
            <a:r>
              <a:rPr lang="fr-FR" sz="1300" dirty="0" smtClean="0">
                <a:solidFill>
                  <a:schemeClr val="tx1"/>
                </a:solidFill>
              </a:rPr>
              <a:t>Promotion of using automatic or semi-</a:t>
            </a:r>
            <a:r>
              <a:rPr lang="fr-FR" sz="1300" dirty="0">
                <a:solidFill>
                  <a:schemeClr val="tx1"/>
                </a:solidFill>
              </a:rPr>
              <a:t>a</a:t>
            </a:r>
            <a:r>
              <a:rPr lang="fr-FR" sz="1300" dirty="0" smtClean="0">
                <a:solidFill>
                  <a:schemeClr val="tx1"/>
                </a:solidFill>
              </a:rPr>
              <a:t>utomatic techniques and monitoring </a:t>
            </a:r>
            <a:r>
              <a:rPr lang="fr-FR" sz="1300" dirty="0" smtClean="0">
                <a:solidFill>
                  <a:schemeClr val="tx1"/>
                </a:solidFill>
              </a:rPr>
              <a:t>their realization</a:t>
            </a:r>
            <a:r>
              <a:rPr lang="fr-FR" sz="1300" dirty="0">
                <a:solidFill>
                  <a:schemeClr val="tx1"/>
                </a:solidFill>
              </a:rPr>
              <a:t> </a:t>
            </a:r>
            <a:r>
              <a:rPr lang="fr-FR" sz="1300" dirty="0" smtClean="0">
                <a:solidFill>
                  <a:schemeClr val="tx1"/>
                </a:solidFill>
              </a:rPr>
              <a:t>rate.</a:t>
            </a:r>
            <a:endParaRPr lang="fr-FR" sz="1300" dirty="0" smtClean="0">
              <a:solidFill>
                <a:schemeClr val="tx1"/>
              </a:solidFill>
            </a:endParaRPr>
          </a:p>
          <a:p>
            <a:pPr>
              <a:spcBef>
                <a:spcPts val="300"/>
              </a:spcBef>
              <a:spcAft>
                <a:spcPts val="300"/>
              </a:spcAft>
            </a:pPr>
            <a:r>
              <a:rPr lang="fr-FR" sz="1400" dirty="0" smtClean="0"/>
              <a:t>REFLEX publication date: 22/10/2018 </a:t>
            </a:r>
          </a:p>
          <a:p>
            <a:pPr marL="266700" indent="-266700">
              <a:spcBef>
                <a:spcPts val="300"/>
              </a:spcBef>
              <a:spcAft>
                <a:spcPts val="300"/>
              </a:spcAft>
            </a:pPr>
            <a:r>
              <a:rPr lang="fr-FR" sz="1400" dirty="0" smtClean="0"/>
              <a:t>Effective </a:t>
            </a:r>
            <a:r>
              <a:rPr lang="fr-FR" sz="1400" dirty="0" smtClean="0"/>
              <a:t>date: 6 months following date of publication</a:t>
            </a:r>
            <a:endParaRPr lang="fr-FR" sz="1400" dirty="0"/>
          </a:p>
          <a:p>
            <a:pPr>
              <a:spcAft>
                <a:spcPts val="900"/>
              </a:spcAft>
            </a:pPr>
            <a:endParaRPr lang="fr-FR" sz="975" dirty="0"/>
          </a:p>
          <a:p>
            <a:pPr marL="0" indent="0">
              <a:spcAft>
                <a:spcPts val="900"/>
              </a:spcAft>
              <a:buNone/>
            </a:pPr>
            <a:endParaRPr lang="en-US" dirty="0" smtClean="0">
              <a:solidFill>
                <a:schemeClr val="tx1"/>
              </a:solidFill>
            </a:endParaRPr>
          </a:p>
        </p:txBody>
      </p:sp>
      <p:sp>
        <p:nvSpPr>
          <p:cNvPr id="3" name="Espace réservé du texte 2"/>
          <p:cNvSpPr>
            <a:spLocks noGrp="1"/>
          </p:cNvSpPr>
          <p:nvPr>
            <p:ph type="body" sz="quarter" idx="12"/>
          </p:nvPr>
        </p:nvSpPr>
        <p:spPr/>
        <p:txBody>
          <a:bodyPr/>
          <a:lstStyle/>
          <a:p>
            <a:r>
              <a:rPr lang="fr-FR" sz="2000" dirty="0" smtClean="0"/>
              <a:t>Working With High Pressure Water Jets</a:t>
            </a:r>
            <a:endParaRPr lang="en-US" sz="2000" dirty="0"/>
          </a:p>
        </p:txBody>
      </p:sp>
      <p:pic>
        <p:nvPicPr>
          <p:cNvPr id="4" name="Image 3"/>
          <p:cNvPicPr/>
          <p:nvPr/>
        </p:nvPicPr>
        <p:blipFill>
          <a:blip r:embed="rId3"/>
          <a:stretch>
            <a:fillRect/>
          </a:stretch>
        </p:blipFill>
        <p:spPr>
          <a:xfrm>
            <a:off x="683568" y="4365104"/>
            <a:ext cx="3690410" cy="1809886"/>
          </a:xfrm>
          <a:prstGeom prst="rect">
            <a:avLst/>
          </a:prstGeom>
        </p:spPr>
      </p:pic>
    </p:spTree>
    <p:extLst>
      <p:ext uri="{BB962C8B-B14F-4D97-AF65-F5344CB8AC3E}">
        <p14:creationId xmlns:p14="http://schemas.microsoft.com/office/powerpoint/2010/main" val="42036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smtClean="0"/>
              <a:t>CR </a:t>
            </a:r>
            <a:r>
              <a:rPr lang="en-US" dirty="0"/>
              <a:t>GR HSE 424 </a:t>
            </a:r>
            <a:r>
              <a:rPr lang="fr-FR" dirty="0"/>
              <a:t>Travaux par jet d’eau sous haute pression</a:t>
            </a:r>
            <a:endParaRPr lang="en-US" dirty="0"/>
          </a:p>
        </p:txBody>
      </p:sp>
      <p:sp>
        <p:nvSpPr>
          <p:cNvPr id="11" name="Espace réservé du texte 1"/>
          <p:cNvSpPr txBox="1">
            <a:spLocks/>
          </p:cNvSpPr>
          <p:nvPr/>
        </p:nvSpPr>
        <p:spPr>
          <a:xfrm>
            <a:off x="305526" y="764704"/>
            <a:ext cx="8244916" cy="288032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en-US" sz="1600" kern="0" dirty="0" smtClean="0">
                <a:solidFill>
                  <a:prstClr val="black"/>
                </a:solidFill>
              </a:rPr>
              <a:t>Industry Standards and Codes of Practice (Requirement 3.1</a:t>
            </a:r>
            <a:r>
              <a:rPr lang="en-US" sz="1600" kern="0" dirty="0">
                <a:solidFill>
                  <a:prstClr val="black"/>
                </a:solidFill>
              </a:rPr>
              <a:t>)</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en-US" sz="1400" b="0" dirty="0">
                <a:solidFill>
                  <a:schemeClr val="tx1"/>
                </a:solidFill>
              </a:rPr>
              <a:t>HP water jet works are executed according to the industry standards and codes of practice approved for use in the country</a:t>
            </a:r>
            <a:r>
              <a:rPr lang="fr-FR" sz="1400" b="0" kern="0" dirty="0" smtClean="0">
                <a:solidFill>
                  <a:schemeClr val="tx1"/>
                </a:solidFill>
              </a:rPr>
              <a:t>.</a:t>
            </a:r>
            <a:endParaRPr lang="fr-FR" sz="1400" b="0" kern="0" dirty="0">
              <a:solidFill>
                <a:schemeClr val="tx1"/>
              </a:solidFill>
            </a:endParaRPr>
          </a:p>
          <a:p>
            <a:pPr marL="285750" indent="-285750" defTabSz="685800">
              <a:spcAft>
                <a:spcPts val="450"/>
              </a:spcAft>
              <a:buFont typeface="Arial" panose="020B0604020202020204" pitchFamily="34" charset="0"/>
              <a:buChar char="•"/>
            </a:pPr>
            <a:r>
              <a:rPr lang="en-US" sz="1400" b="0" dirty="0" smtClean="0">
                <a:solidFill>
                  <a:schemeClr val="tx1"/>
                </a:solidFill>
              </a:rPr>
              <a:t>When no such standards or codes of practice are available, HP water jet works are conducted according to one of the industry standards/codes of practice listed in the rule. </a:t>
            </a:r>
          </a:p>
          <a:p>
            <a:pPr marL="0" indent="0" defTabSz="685800">
              <a:spcBef>
                <a:spcPts val="1200"/>
              </a:spcBef>
              <a:spcAft>
                <a:spcPts val="450"/>
              </a:spcAft>
            </a:pPr>
            <a:r>
              <a:rPr lang="fr-FR" sz="1400" b="0" u="sng" kern="0" dirty="0" smtClean="0">
                <a:solidFill>
                  <a:srgbClr val="FF0000"/>
                </a:solidFill>
              </a:rPr>
              <a:t>Changes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285750" indent="-285750" defTabSz="685800">
              <a:spcAft>
                <a:spcPts val="450"/>
              </a:spcAft>
              <a:buFont typeface="Arial" panose="020B0604020202020204" pitchFamily="34" charset="0"/>
              <a:buChar char="•"/>
            </a:pPr>
            <a:r>
              <a:rPr lang="fr-FR" sz="1400" b="0" i="1" kern="0" dirty="0" smtClean="0">
                <a:solidFill>
                  <a:prstClr val="black"/>
                </a:solidFill>
              </a:rPr>
              <a:t>No changes to the existing R&amp;C rule. </a:t>
            </a:r>
          </a:p>
          <a:p>
            <a:pPr marL="0" indent="0" defTabSz="685800">
              <a:spcAft>
                <a:spcPts val="450"/>
              </a:spcAft>
            </a:pPr>
            <a:r>
              <a:rPr lang="fr-FR" sz="1100" b="0" i="1" u="sng" kern="0" dirty="0" smtClean="0">
                <a:solidFill>
                  <a:prstClr val="black"/>
                </a:solidFill>
              </a:rPr>
              <a:t>Note</a:t>
            </a:r>
            <a:r>
              <a:rPr lang="fr-FR" sz="1125" b="0" i="1" kern="0" dirty="0" smtClean="0">
                <a:solidFill>
                  <a:prstClr val="black"/>
                </a:solidFill>
              </a:rPr>
              <a:t> </a:t>
            </a:r>
            <a:r>
              <a:rPr lang="fr-FR" sz="1125" b="0" i="1" kern="0" dirty="0">
                <a:solidFill>
                  <a:prstClr val="black"/>
                </a:solidFill>
              </a:rPr>
              <a:t>: F</a:t>
            </a:r>
            <a:r>
              <a:rPr lang="fr-FR" sz="1125" b="0" i="1" kern="0" dirty="0" smtClean="0">
                <a:solidFill>
                  <a:prstClr val="black"/>
                </a:solidFill>
              </a:rPr>
              <a:t>or many accidents, one of the causes is linked to not following the requirements outlined in the industry standards or codes of practice. </a:t>
            </a:r>
            <a:endParaRPr lang="en-US" sz="1350" b="0" kern="0" dirty="0">
              <a:solidFill>
                <a:prstClr val="black"/>
              </a:solidFill>
            </a:endParaRPr>
          </a:p>
        </p:txBody>
      </p:sp>
      <p:sp>
        <p:nvSpPr>
          <p:cNvPr id="8"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smtClean="0"/>
              <a:t>REQUIREMENT OVERVIEW</a:t>
            </a:r>
            <a:endParaRPr lang="en-GB" sz="2000" kern="0" dirty="0"/>
          </a:p>
        </p:txBody>
      </p:sp>
    </p:spTree>
    <p:extLst>
      <p:ext uri="{BB962C8B-B14F-4D97-AF65-F5344CB8AC3E}">
        <p14:creationId xmlns:p14="http://schemas.microsoft.com/office/powerpoint/2010/main" val="68460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a:t>CR GR HSE 424 </a:t>
            </a:r>
            <a:r>
              <a:rPr lang="fr-FR" dirty="0"/>
              <a:t>Travaux par jet d’eau sous haute pression</a:t>
            </a:r>
            <a:endParaRPr lang="en-US" dirty="0"/>
          </a:p>
        </p:txBody>
      </p:sp>
      <p:sp>
        <p:nvSpPr>
          <p:cNvPr id="11" name="Espace réservé du texte 1"/>
          <p:cNvSpPr txBox="1">
            <a:spLocks/>
          </p:cNvSpPr>
          <p:nvPr/>
        </p:nvSpPr>
        <p:spPr>
          <a:xfrm>
            <a:off x="305526" y="620688"/>
            <a:ext cx="8658962"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450"/>
              </a:spcAft>
            </a:pPr>
            <a:r>
              <a:rPr lang="fr-FR" sz="1600" kern="0" dirty="0" err="1" smtClean="0">
                <a:solidFill>
                  <a:prstClr val="black"/>
                </a:solidFill>
              </a:rPr>
              <a:t>Contractual</a:t>
            </a:r>
            <a:r>
              <a:rPr lang="fr-FR" sz="1600" kern="0" dirty="0" smtClean="0">
                <a:solidFill>
                  <a:prstClr val="black"/>
                </a:solidFill>
              </a:rPr>
              <a:t> Provisions </a:t>
            </a:r>
            <a:r>
              <a:rPr lang="en-US" sz="1600" kern="0" dirty="0" smtClean="0">
                <a:solidFill>
                  <a:prstClr val="black"/>
                </a:solidFill>
              </a:rPr>
              <a:t>(Requirement 3.2</a:t>
            </a:r>
            <a:r>
              <a:rPr lang="en-US" sz="1600" kern="0" dirty="0">
                <a:solidFill>
                  <a:prstClr val="black"/>
                </a:solidFill>
              </a:rPr>
              <a:t>) </a:t>
            </a:r>
            <a:endParaRPr lang="en-US" sz="1600" kern="0" dirty="0" smtClean="0">
              <a:solidFill>
                <a:prstClr val="black"/>
              </a:solidFill>
            </a:endParaRPr>
          </a:p>
          <a:p>
            <a:pPr marL="0" indent="0" defTabSz="685800">
              <a:spcAft>
                <a:spcPts val="450"/>
              </a:spcAft>
            </a:pPr>
            <a:r>
              <a:rPr lang="en-US" sz="1400" b="0" dirty="0">
                <a:solidFill>
                  <a:schemeClr val="tx1"/>
                </a:solidFill>
              </a:rPr>
              <a:t>The application of industry standards or codes of practice and, if not already included, the following provisions are contractually required from HP water jet work contractors.</a:t>
            </a:r>
          </a:p>
          <a:p>
            <a:pPr marL="0" indent="0" defTabSz="685800">
              <a:spcBef>
                <a:spcPts val="200"/>
              </a:spcBef>
              <a:spcAft>
                <a:spcPts val="200"/>
              </a:spcAft>
            </a:pPr>
            <a:r>
              <a:rPr lang="en-US" sz="1400" u="sng" kern="0" dirty="0" smtClean="0">
                <a:solidFill>
                  <a:prstClr val="black"/>
                </a:solidFill>
              </a:rPr>
              <a:t>Organization</a:t>
            </a:r>
            <a:r>
              <a:rPr lang="en-US" sz="1400" kern="0" dirty="0" smtClean="0">
                <a:solidFill>
                  <a:prstClr val="black"/>
                </a:solidFill>
              </a:rPr>
              <a:t> </a:t>
            </a:r>
            <a:r>
              <a:rPr lang="en-US" sz="1400" kern="0" dirty="0">
                <a:solidFill>
                  <a:prstClr val="black"/>
                </a:solidFill>
              </a:rPr>
              <a:t>: </a:t>
            </a:r>
            <a:endParaRPr lang="en-US" sz="1400" kern="0" dirty="0" smtClean="0">
              <a:solidFill>
                <a:prstClr val="black"/>
              </a:solidFill>
            </a:endParaRPr>
          </a:p>
          <a:p>
            <a:pPr lvl="1" indent="-342900" defTabSz="685800">
              <a:spcBef>
                <a:spcPts val="200"/>
              </a:spcBef>
              <a:spcAft>
                <a:spcPts val="200"/>
              </a:spcAft>
              <a:buFont typeface="Arial" panose="020B0604020202020204" pitchFamily="34" charset="0"/>
              <a:buChar char="•"/>
            </a:pPr>
            <a:r>
              <a:rPr lang="fr-FR" sz="1400" b="0" kern="0" dirty="0" err="1" smtClean="0">
                <a:solidFill>
                  <a:prstClr val="black"/>
                </a:solidFill>
              </a:rPr>
              <a:t>Outlines</a:t>
            </a:r>
            <a:r>
              <a:rPr lang="fr-FR" sz="1400" b="0" kern="0" dirty="0" smtClean="0">
                <a:solidFill>
                  <a:prstClr val="black"/>
                </a:solidFill>
              </a:rPr>
              <a:t> the minimum personnel for </a:t>
            </a:r>
            <a:r>
              <a:rPr lang="fr-FR" sz="1400" b="0" kern="0" dirty="0" smtClean="0"/>
              <a:t>the team in charge of the execution </a:t>
            </a:r>
            <a:r>
              <a:rPr lang="fr-FR" sz="1400" b="0" kern="0" dirty="0" smtClean="0"/>
              <a:t>and safety stand-by.</a:t>
            </a:r>
            <a:endParaRPr lang="en-US" sz="1400" b="0" kern="0" dirty="0"/>
          </a:p>
          <a:p>
            <a:pPr marL="627063" indent="-285750" defTabSz="685800">
              <a:spcBef>
                <a:spcPts val="200"/>
              </a:spcBef>
              <a:spcAft>
                <a:spcPts val="200"/>
              </a:spcAft>
            </a:pPr>
            <a:r>
              <a:rPr lang="fr-FR" sz="1400" b="0" u="sng" kern="0" dirty="0" smtClean="0">
                <a:solidFill>
                  <a:srgbClr val="FF0000"/>
                </a:solidFill>
              </a:rPr>
              <a:t>Changes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627063" indent="-285750" algn="just" defTabSz="685800" fontAlgn="ctr">
              <a:spcBef>
                <a:spcPts val="200"/>
              </a:spcBef>
              <a:spcAft>
                <a:spcPts val="200"/>
              </a:spcAft>
              <a:buFont typeface="Arial" panose="020B0604020202020204" pitchFamily="34" charset="0"/>
              <a:buChar char="•"/>
            </a:pPr>
            <a:r>
              <a:rPr lang="fr-FR" sz="1400" b="0" i="1" dirty="0" smtClean="0">
                <a:solidFill>
                  <a:schemeClr val="tx1"/>
                </a:solidFill>
              </a:rPr>
              <a:t>This requirements was not specified in the existing R&amp;C rule. </a:t>
            </a:r>
            <a:endParaRPr lang="fr-FR" sz="1400" b="0" kern="0" dirty="0">
              <a:solidFill>
                <a:prstClr val="black"/>
              </a:solidFill>
            </a:endParaRPr>
          </a:p>
          <a:p>
            <a:pPr marL="0" indent="0" defTabSz="685800">
              <a:spcBef>
                <a:spcPts val="200"/>
              </a:spcBef>
              <a:spcAft>
                <a:spcPts val="200"/>
              </a:spcAft>
            </a:pPr>
            <a:r>
              <a:rPr lang="fr-FR" sz="1400" u="sng" kern="0" dirty="0" smtClean="0">
                <a:solidFill>
                  <a:prstClr val="black"/>
                </a:solidFill>
              </a:rPr>
              <a:t>Techniques</a:t>
            </a:r>
            <a:r>
              <a:rPr lang="fr-FR" sz="1400" kern="0" dirty="0" smtClean="0">
                <a:solidFill>
                  <a:prstClr val="black"/>
                </a:solidFill>
              </a:rPr>
              <a:t> :</a:t>
            </a:r>
          </a:p>
          <a:p>
            <a:pPr marL="328613" lvl="1" indent="-214313" defTabSz="685800">
              <a:spcBef>
                <a:spcPts val="200"/>
              </a:spcBef>
              <a:spcAft>
                <a:spcPts val="200"/>
              </a:spcAft>
              <a:buFont typeface="Arial" panose="020B0604020202020204" pitchFamily="34" charset="0"/>
              <a:buChar char="•"/>
            </a:pPr>
            <a:r>
              <a:rPr lang="en-US" sz="1400" kern="0" dirty="0">
                <a:solidFill>
                  <a:prstClr val="black"/>
                </a:solidFill>
              </a:rPr>
              <a:t>It is forbidden to perform HP water jet works from ladders or small boats. During HP water jet work, the operator is always able to adopt a stable position in an area free from obstruction to allow a safe operation of the tool</a:t>
            </a:r>
            <a:r>
              <a:rPr lang="en-US" sz="1400" kern="0" dirty="0" smtClean="0">
                <a:solidFill>
                  <a:prstClr val="black"/>
                </a:solidFill>
              </a:rPr>
              <a:t>.</a:t>
            </a:r>
            <a:endParaRPr lang="fr-FR" sz="1400" kern="0" dirty="0">
              <a:solidFill>
                <a:prstClr val="black"/>
              </a:solidFill>
            </a:endParaRPr>
          </a:p>
          <a:p>
            <a:pPr marL="328613" lvl="1" indent="-214313" defTabSz="685800">
              <a:spcBef>
                <a:spcPts val="200"/>
              </a:spcBef>
              <a:spcAft>
                <a:spcPts val="200"/>
              </a:spcAft>
              <a:buFont typeface="Arial" panose="020B0604020202020204" pitchFamily="34" charset="0"/>
              <a:buChar char="•"/>
            </a:pPr>
            <a:r>
              <a:rPr lang="en-US" sz="1400" dirty="0"/>
              <a:t>It is forbidden to water jet under HP with a hose not fitted with a tool with a hold-to-run command</a:t>
            </a:r>
            <a:r>
              <a:rPr lang="fr-FR" sz="1400" b="0" kern="0" dirty="0" smtClean="0">
                <a:solidFill>
                  <a:prstClr val="black"/>
                </a:solidFill>
              </a:rPr>
              <a:t>.</a:t>
            </a:r>
            <a:endParaRPr lang="fr-FR" sz="1400" b="0" kern="0" dirty="0">
              <a:solidFill>
                <a:prstClr val="black"/>
              </a:solidFill>
            </a:endParaRPr>
          </a:p>
          <a:p>
            <a:pPr marL="328613" lvl="1" indent="-214313" defTabSz="685800">
              <a:spcBef>
                <a:spcPts val="200"/>
              </a:spcBef>
              <a:spcAft>
                <a:spcPts val="200"/>
              </a:spcAft>
              <a:buFont typeface="Arial" panose="020B0604020202020204" pitchFamily="34" charset="0"/>
              <a:buChar char="•"/>
            </a:pPr>
            <a:r>
              <a:rPr lang="fr-FR" sz="1400" b="0" kern="0" dirty="0" smtClean="0"/>
              <a:t>A protection screen and an anti-</a:t>
            </a:r>
            <a:r>
              <a:rPr lang="fr-FR" sz="1400" b="0" kern="0" dirty="0" err="1" smtClean="0"/>
              <a:t>withdrawal</a:t>
            </a:r>
            <a:r>
              <a:rPr lang="fr-FR" sz="1400" b="0" kern="0" dirty="0" smtClean="0"/>
              <a:t> system is put in place for </a:t>
            </a:r>
            <a:r>
              <a:rPr lang="fr-FR" sz="1400" kern="0" dirty="0" smtClean="0"/>
              <a:t>cleaning exchangers and pipes using a flexible hose. </a:t>
            </a:r>
          </a:p>
          <a:p>
            <a:pPr marL="328613" lvl="1" indent="-214313" defTabSz="685800">
              <a:spcBef>
                <a:spcPts val="200"/>
              </a:spcBef>
              <a:spcAft>
                <a:spcPts val="200"/>
              </a:spcAft>
              <a:buFont typeface="Arial" panose="020B0604020202020204" pitchFamily="34" charset="0"/>
              <a:buChar char="•"/>
            </a:pPr>
            <a:r>
              <a:rPr lang="en-US" sz="1400" dirty="0" smtClean="0"/>
              <a:t>A </a:t>
            </a:r>
            <a:r>
              <a:rPr lang="en-US" sz="1400" dirty="0"/>
              <a:t>quality control system is set up </a:t>
            </a:r>
            <a:r>
              <a:rPr lang="en-US" sz="1400" dirty="0" smtClean="0"/>
              <a:t>to </a:t>
            </a:r>
            <a:r>
              <a:rPr lang="en-US" sz="1400" dirty="0"/>
              <a:t>monitor the conformity of the equipment used</a:t>
            </a:r>
            <a:r>
              <a:rPr lang="fr-FR" sz="1400" b="0" kern="0" dirty="0" smtClean="0">
                <a:solidFill>
                  <a:prstClr val="black"/>
                </a:solidFill>
              </a:rPr>
              <a:t>.</a:t>
            </a:r>
            <a:endParaRPr lang="fr-FR" sz="1400" b="0" kern="0" dirty="0">
              <a:solidFill>
                <a:prstClr val="black"/>
              </a:solidFill>
            </a:endParaRPr>
          </a:p>
          <a:p>
            <a:pPr marL="355600" indent="0" defTabSz="685800">
              <a:spcBef>
                <a:spcPts val="200"/>
              </a:spcBef>
              <a:spcAft>
                <a:spcPts val="200"/>
              </a:spcAft>
            </a:pPr>
            <a:r>
              <a:rPr lang="fr-FR" sz="1400" b="0" u="sng" kern="0" dirty="0" smtClean="0">
                <a:solidFill>
                  <a:srgbClr val="FF0000"/>
                </a:solidFill>
              </a:rPr>
              <a:t>Changes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627063" indent="-285750" algn="just" defTabSz="685800" fontAlgn="ctr">
              <a:spcBef>
                <a:spcPts val="200"/>
              </a:spcBef>
              <a:spcAft>
                <a:spcPts val="200"/>
              </a:spcAft>
              <a:buFont typeface="Arial" panose="020B0604020202020204" pitchFamily="34" charset="0"/>
              <a:buChar char="•"/>
            </a:pPr>
            <a:r>
              <a:rPr lang="fr-FR" sz="1400" b="0" i="1" dirty="0" smtClean="0">
                <a:solidFill>
                  <a:schemeClr val="tx1"/>
                </a:solidFill>
              </a:rPr>
              <a:t>New requirement compared to existing M&amp;S and R&amp;C rules.</a:t>
            </a:r>
            <a:endParaRPr lang="fr-FR" sz="1400" b="0" i="1" dirty="0">
              <a:solidFill>
                <a:schemeClr val="tx1"/>
              </a:solidFill>
            </a:endParaRPr>
          </a:p>
          <a:p>
            <a:pPr marL="0" indent="0" defTabSz="685800">
              <a:spcBef>
                <a:spcPts val="200"/>
              </a:spcBef>
              <a:spcAft>
                <a:spcPts val="200"/>
              </a:spcAft>
            </a:pPr>
            <a:r>
              <a:rPr lang="en-US" sz="1400" u="sng" kern="0" dirty="0" smtClean="0">
                <a:solidFill>
                  <a:prstClr val="black"/>
                </a:solidFill>
              </a:rPr>
              <a:t>Training / Skills:</a:t>
            </a:r>
            <a:endParaRPr lang="en-US" sz="1400" u="sng" kern="0" dirty="0">
              <a:solidFill>
                <a:prstClr val="black"/>
              </a:solidFill>
            </a:endParaRPr>
          </a:p>
          <a:p>
            <a:pPr marL="328613" lvl="1" indent="-214313" defTabSz="685800">
              <a:spcBef>
                <a:spcPts val="200"/>
              </a:spcBef>
              <a:spcAft>
                <a:spcPts val="200"/>
              </a:spcAft>
              <a:buFont typeface="Arial" panose="020B0604020202020204" pitchFamily="34" charset="0"/>
              <a:buChar char="•"/>
            </a:pPr>
            <a:r>
              <a:rPr lang="fr-FR" sz="1400" kern="0" dirty="0">
                <a:solidFill>
                  <a:prstClr val="black"/>
                </a:solidFill>
              </a:rPr>
              <a:t>Formation obligatoire pour le personnel intervenant, ainsi que la certification individuelle dans les pays où elle est </a:t>
            </a:r>
            <a:r>
              <a:rPr lang="fr-FR" sz="1400" kern="0" dirty="0" smtClean="0">
                <a:solidFill>
                  <a:prstClr val="black"/>
                </a:solidFill>
              </a:rPr>
              <a:t>disponible.</a:t>
            </a:r>
            <a:endParaRPr lang="fr-FR" sz="1400" kern="0" dirty="0">
              <a:solidFill>
                <a:prstClr val="black"/>
              </a:solidFill>
            </a:endParaRPr>
          </a:p>
          <a:p>
            <a:pPr marL="355600" indent="0" defTabSz="685800">
              <a:spcBef>
                <a:spcPts val="200"/>
              </a:spcBef>
              <a:spcAft>
                <a:spcPts val="200"/>
              </a:spcAft>
            </a:pPr>
            <a:r>
              <a:rPr lang="fr-FR" sz="1400" b="0" u="sng" kern="0" dirty="0" smtClean="0">
                <a:solidFill>
                  <a:srgbClr val="FF0000"/>
                </a:solidFill>
              </a:rPr>
              <a:t>Changes</a:t>
            </a:r>
            <a:r>
              <a:rPr lang="fr-FR" sz="1400" b="0" kern="0" dirty="0" smtClean="0">
                <a:solidFill>
                  <a:srgbClr val="FF0000"/>
                </a:solidFill>
              </a:rPr>
              <a:t> </a:t>
            </a:r>
            <a:r>
              <a:rPr lang="fr-FR" sz="1400" b="0" kern="0" dirty="0">
                <a:solidFill>
                  <a:srgbClr val="FF0000"/>
                </a:solidFill>
              </a:rPr>
              <a:t>:</a:t>
            </a:r>
            <a:endParaRPr lang="en-US" sz="1400" b="0" kern="0" dirty="0">
              <a:solidFill>
                <a:srgbClr val="FF0000"/>
              </a:solidFill>
            </a:endParaRPr>
          </a:p>
          <a:p>
            <a:pPr marL="627063" indent="-285750" algn="just" defTabSz="685800" fontAlgn="ctr">
              <a:spcBef>
                <a:spcPts val="200"/>
              </a:spcBef>
              <a:spcAft>
                <a:spcPts val="200"/>
              </a:spcAft>
              <a:buFont typeface="Arial" panose="020B0604020202020204" pitchFamily="34" charset="0"/>
              <a:buChar char="•"/>
            </a:pPr>
            <a:r>
              <a:rPr lang="fr-FR" sz="1400" b="0" i="1" kern="0" dirty="0">
                <a:solidFill>
                  <a:prstClr val="black"/>
                </a:solidFill>
              </a:rPr>
              <a:t>No changes with respects to the existing R&amp;C </a:t>
            </a:r>
            <a:r>
              <a:rPr lang="fr-FR" sz="1400" b="0" i="1" kern="0" dirty="0" smtClean="0">
                <a:solidFill>
                  <a:prstClr val="black"/>
                </a:solidFill>
              </a:rPr>
              <a:t>and M&amp;S rules.  </a:t>
            </a:r>
            <a:endParaRPr lang="fr-FR" sz="1400" b="0" i="1" kern="0" dirty="0">
              <a:solidFill>
                <a:prstClr val="black"/>
              </a:solidFill>
            </a:endParaRPr>
          </a:p>
          <a:p>
            <a:pPr marL="0" indent="0" defTabSz="685800">
              <a:spcAft>
                <a:spcPts val="450"/>
              </a:spcAft>
            </a:pPr>
            <a:endParaRPr lang="fr-FR" sz="1400" b="0" kern="0" dirty="0">
              <a:solidFill>
                <a:prstClr val="black"/>
              </a:solidFill>
            </a:endParaRPr>
          </a:p>
        </p:txBody>
      </p:sp>
      <p:sp>
        <p:nvSpPr>
          <p:cNvPr id="6"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a:t>REQUIREMENT OVERVIEW</a:t>
            </a:r>
          </a:p>
        </p:txBody>
      </p:sp>
    </p:spTree>
    <p:extLst>
      <p:ext uri="{BB962C8B-B14F-4D97-AF65-F5344CB8AC3E}">
        <p14:creationId xmlns:p14="http://schemas.microsoft.com/office/powerpoint/2010/main" val="3839878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a:t>CR GR HSE 424 </a:t>
            </a:r>
            <a:r>
              <a:rPr lang="fr-FR" dirty="0"/>
              <a:t>Travaux par jet d’eau sous haute pression</a:t>
            </a:r>
            <a:endParaRPr lang="en-US" dirty="0"/>
          </a:p>
        </p:txBody>
      </p:sp>
      <p:sp>
        <p:nvSpPr>
          <p:cNvPr id="11" name="Espace réservé du texte 1"/>
          <p:cNvSpPr txBox="1">
            <a:spLocks/>
          </p:cNvSpPr>
          <p:nvPr/>
        </p:nvSpPr>
        <p:spPr>
          <a:xfrm>
            <a:off x="317374" y="599229"/>
            <a:ext cx="8370930" cy="225025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en-US" sz="1600" kern="0" dirty="0" smtClean="0">
                <a:solidFill>
                  <a:prstClr val="black"/>
                </a:solidFill>
              </a:rPr>
              <a:t>HP Work Coordinator (Requirement 3.3</a:t>
            </a:r>
            <a:r>
              <a:rPr lang="en-US" sz="1600" kern="0" dirty="0">
                <a:solidFill>
                  <a:prstClr val="black"/>
                </a:solidFill>
              </a:rPr>
              <a:t>)</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a:solidFill>
                  <a:prstClr val="black"/>
                </a:solidFill>
              </a:rPr>
              <a:t>Identification d’un coordinateur HP formé et, </a:t>
            </a:r>
            <a:r>
              <a:rPr lang="en-US" sz="1400" b="0" dirty="0" err="1">
                <a:solidFill>
                  <a:schemeClr val="tx1"/>
                </a:solidFill>
              </a:rPr>
              <a:t>dans</a:t>
            </a:r>
            <a:r>
              <a:rPr lang="en-US" sz="1400" b="0" dirty="0">
                <a:solidFill>
                  <a:schemeClr val="tx1"/>
                </a:solidFill>
              </a:rPr>
              <a:t> les pays </a:t>
            </a:r>
            <a:r>
              <a:rPr lang="en-US" sz="1400" b="0" dirty="0" err="1">
                <a:solidFill>
                  <a:schemeClr val="tx1"/>
                </a:solidFill>
              </a:rPr>
              <a:t>où</a:t>
            </a:r>
            <a:r>
              <a:rPr lang="en-US" sz="1400" b="0" dirty="0">
                <a:solidFill>
                  <a:schemeClr val="tx1"/>
                </a:solidFill>
              </a:rPr>
              <a:t> </a:t>
            </a:r>
            <a:r>
              <a:rPr lang="en-US" sz="1400" b="0" dirty="0" err="1">
                <a:solidFill>
                  <a:schemeClr val="tx1"/>
                </a:solidFill>
              </a:rPr>
              <a:t>une</a:t>
            </a:r>
            <a:r>
              <a:rPr lang="en-US" sz="1400" b="0" dirty="0">
                <a:solidFill>
                  <a:schemeClr val="tx1"/>
                </a:solidFill>
              </a:rPr>
              <a:t> certification </a:t>
            </a:r>
            <a:r>
              <a:rPr lang="en-US" sz="1400" b="0" dirty="0" err="1">
                <a:solidFill>
                  <a:schemeClr val="tx1"/>
                </a:solidFill>
              </a:rPr>
              <a:t>existe</a:t>
            </a:r>
            <a:r>
              <a:rPr lang="fr-FR" sz="1400" b="0" kern="0" dirty="0" smtClean="0">
                <a:solidFill>
                  <a:schemeClr val="tx1"/>
                </a:solidFill>
              </a:rPr>
              <a:t>, certifié</a:t>
            </a:r>
            <a:r>
              <a:rPr lang="fr-FR" sz="1400" b="0" kern="0" dirty="0" smtClean="0">
                <a:solidFill>
                  <a:prstClr val="black"/>
                </a:solidFill>
              </a:rPr>
              <a:t>.</a:t>
            </a:r>
            <a:endParaRPr lang="fr-FR" sz="1400" b="0" kern="0" dirty="0">
              <a:solidFill>
                <a:prstClr val="black"/>
              </a:solidFill>
            </a:endParaRPr>
          </a:p>
          <a:p>
            <a:pPr marL="0" indent="0" defTabSz="685800">
              <a:spcBef>
                <a:spcPts val="600"/>
              </a:spcBef>
              <a:spcAft>
                <a:spcPts val="450"/>
              </a:spcAft>
            </a:pPr>
            <a:r>
              <a:rPr lang="fr-FR" sz="1400" b="0" u="sng" kern="0" dirty="0" smtClean="0">
                <a:solidFill>
                  <a:srgbClr val="FF0000"/>
                </a:solidFill>
              </a:rPr>
              <a:t>Changes</a:t>
            </a:r>
            <a:r>
              <a:rPr lang="fr-FR" sz="1400" b="0" kern="0" dirty="0">
                <a:solidFill>
                  <a:srgbClr val="FF0000"/>
                </a:solidFill>
              </a:rPr>
              <a:t>:</a:t>
            </a:r>
            <a:endParaRPr lang="en-US" sz="1400" b="0" kern="0" dirty="0">
              <a:solidFill>
                <a:srgbClr val="FF0000"/>
              </a:solidFill>
            </a:endParaRPr>
          </a:p>
          <a:p>
            <a:pPr marL="285750" indent="-285750" defTabSz="685800">
              <a:spcAft>
                <a:spcPts val="450"/>
              </a:spcAft>
              <a:buFont typeface="Arial" panose="020B0604020202020204" pitchFamily="34" charset="0"/>
              <a:buChar char="•"/>
            </a:pPr>
            <a:r>
              <a:rPr lang="fr-FR" sz="1400" b="0" i="1" kern="0" dirty="0" smtClean="0">
                <a:solidFill>
                  <a:schemeClr val="tx1"/>
                </a:solidFill>
              </a:rPr>
              <a:t>No changes with respects to the existing R&amp;C rule. </a:t>
            </a:r>
          </a:p>
          <a:p>
            <a:pPr marL="285750" indent="-285750" defTabSz="685800">
              <a:spcAft>
                <a:spcPts val="450"/>
              </a:spcAft>
              <a:buFont typeface="Arial" panose="020B0604020202020204" pitchFamily="34" charset="0"/>
              <a:buChar char="•"/>
            </a:pPr>
            <a:r>
              <a:rPr lang="en-GB" sz="1400" b="0" i="1" kern="0" dirty="0">
                <a:solidFill>
                  <a:schemeClr val="tx1"/>
                </a:solidFill>
              </a:rPr>
              <a:t>The need for a technical coordinator able to communicate with the contractors during the work </a:t>
            </a:r>
            <a:r>
              <a:rPr lang="en-GB" sz="1400" b="0" i="1" kern="0" dirty="0" smtClean="0">
                <a:solidFill>
                  <a:schemeClr val="tx1"/>
                </a:solidFill>
              </a:rPr>
              <a:t>preparation phase </a:t>
            </a:r>
            <a:r>
              <a:rPr lang="en-GB" sz="1400" b="0" i="1" kern="0" dirty="0">
                <a:solidFill>
                  <a:schemeClr val="tx1"/>
                </a:solidFill>
              </a:rPr>
              <a:t>(definition of scope of work, review of risk assessment and operating procedure, etc.)</a:t>
            </a:r>
          </a:p>
          <a:p>
            <a:pPr marL="0" indent="0" defTabSz="685800">
              <a:spcAft>
                <a:spcPts val="450"/>
              </a:spcAft>
            </a:pPr>
            <a:endParaRPr lang="fr-FR" sz="1350" b="0" kern="0" dirty="0">
              <a:solidFill>
                <a:prstClr val="black"/>
              </a:solidFill>
            </a:endParaRPr>
          </a:p>
          <a:p>
            <a:pPr marL="214313" indent="-214313" defTabSz="685800">
              <a:spcAft>
                <a:spcPts val="450"/>
              </a:spcAft>
              <a:buFont typeface="Wingdings" panose="05000000000000000000" pitchFamily="2" charset="2"/>
              <a:buChar char="§"/>
            </a:pPr>
            <a:endParaRPr lang="fr-FR" sz="1350" b="0" kern="0" dirty="0">
              <a:solidFill>
                <a:prstClr val="black"/>
              </a:solidFill>
            </a:endParaRPr>
          </a:p>
        </p:txBody>
      </p:sp>
      <p:sp>
        <p:nvSpPr>
          <p:cNvPr id="7" name="Espace réservé du texte 1"/>
          <p:cNvSpPr txBox="1">
            <a:spLocks/>
          </p:cNvSpPr>
          <p:nvPr/>
        </p:nvSpPr>
        <p:spPr>
          <a:xfrm>
            <a:off x="305526" y="3320988"/>
            <a:ext cx="8370930" cy="205222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en-US" sz="1600" kern="0" dirty="0" smtClean="0">
                <a:solidFill>
                  <a:prstClr val="black"/>
                </a:solidFill>
              </a:rPr>
              <a:t>Compliance Visits (Requirement 3.4</a:t>
            </a:r>
            <a:r>
              <a:rPr lang="en-US" sz="1600" kern="0" dirty="0">
                <a:solidFill>
                  <a:prstClr val="black"/>
                </a:solidFill>
              </a:rPr>
              <a:t>)</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smtClean="0">
                <a:solidFill>
                  <a:prstClr val="black"/>
                </a:solidFill>
              </a:rPr>
              <a:t>Regular visits (frequency determined by each entity or affiliate) of </a:t>
            </a:r>
            <a:r>
              <a:rPr lang="fr-FR" sz="1400" b="0" kern="0" dirty="0" smtClean="0">
                <a:solidFill>
                  <a:prstClr val="black"/>
                </a:solidFill>
              </a:rPr>
              <a:t>work sites</a:t>
            </a:r>
            <a:r>
              <a:rPr lang="fr-FR" sz="1400" b="0" kern="0" dirty="0" smtClean="0">
                <a:solidFill>
                  <a:prstClr val="black"/>
                </a:solidFill>
              </a:rPr>
              <a:t>, conducted by personnel from the entity or affiliate with a list of minimum items to be checked. </a:t>
            </a:r>
          </a:p>
          <a:p>
            <a:pPr marL="0" indent="0" defTabSz="685800">
              <a:spcBef>
                <a:spcPts val="600"/>
              </a:spcBef>
              <a:spcAft>
                <a:spcPts val="450"/>
              </a:spcAft>
            </a:pPr>
            <a:r>
              <a:rPr lang="fr-FR" sz="1400" b="0" u="sng" kern="0" dirty="0" smtClean="0">
                <a:solidFill>
                  <a:srgbClr val="FF0000"/>
                </a:solidFill>
              </a:rPr>
              <a:t>Changes </a:t>
            </a:r>
            <a:r>
              <a:rPr lang="fr-FR" sz="1400" b="0" kern="0" dirty="0" smtClean="0">
                <a:solidFill>
                  <a:srgbClr val="FF0000"/>
                </a:solidFill>
              </a:rPr>
              <a:t>:</a:t>
            </a:r>
            <a:endParaRPr lang="en-US" sz="1400" b="0" kern="0" dirty="0">
              <a:solidFill>
                <a:srgbClr val="FF0000"/>
              </a:solidFill>
            </a:endParaRPr>
          </a:p>
          <a:p>
            <a:pPr marL="285750" indent="-285750" defTabSz="685800">
              <a:spcAft>
                <a:spcPts val="450"/>
              </a:spcAft>
              <a:buFont typeface="Arial" panose="020B0604020202020204" pitchFamily="34" charset="0"/>
              <a:buChar char="•"/>
            </a:pPr>
            <a:r>
              <a:rPr lang="fr-FR" sz="1400" b="0" i="1" kern="0" dirty="0" smtClean="0">
                <a:solidFill>
                  <a:prstClr val="black"/>
                </a:solidFill>
              </a:rPr>
              <a:t>No significant changes with respects to the existing R&amp;C rule. </a:t>
            </a:r>
            <a:endParaRPr lang="fr-FR" sz="1400" b="0" i="1" kern="0" dirty="0">
              <a:solidFill>
                <a:prstClr val="black"/>
              </a:solidFill>
            </a:endParaRPr>
          </a:p>
          <a:p>
            <a:pPr marL="285750" indent="-285750" defTabSz="685800">
              <a:spcAft>
                <a:spcPts val="450"/>
              </a:spcAft>
              <a:buFont typeface="Arial" panose="020B0604020202020204" pitchFamily="34" charset="0"/>
              <a:buChar char="•"/>
            </a:pPr>
            <a:r>
              <a:rPr lang="fr-FR" sz="1400" b="0" i="1" kern="0" dirty="0" smtClean="0">
                <a:solidFill>
                  <a:prstClr val="black"/>
                </a:solidFill>
              </a:rPr>
              <a:t>This </a:t>
            </a:r>
            <a:r>
              <a:rPr lang="fr-FR" sz="1400" b="0" i="1" kern="0" dirty="0" smtClean="0">
                <a:solidFill>
                  <a:prstClr val="black"/>
                </a:solidFill>
              </a:rPr>
              <a:t>requirement </a:t>
            </a:r>
            <a:r>
              <a:rPr lang="fr-FR" sz="1400" b="0" i="1" kern="0" dirty="0" smtClean="0">
                <a:solidFill>
                  <a:prstClr val="black"/>
                </a:solidFill>
              </a:rPr>
              <a:t>covers the need for an on-site presence and allows for the verification that fundamental requirements for prevention are </a:t>
            </a:r>
            <a:r>
              <a:rPr lang="fr-FR" sz="1400" b="0" i="1" kern="0" dirty="0" smtClean="0">
                <a:solidFill>
                  <a:schemeClr val="tx1"/>
                </a:solidFill>
              </a:rPr>
              <a:t>respected without </a:t>
            </a:r>
            <a:r>
              <a:rPr lang="fr-FR" sz="1400" b="0" i="1" kern="0" dirty="0" smtClean="0">
                <a:solidFill>
                  <a:schemeClr val="tx1"/>
                </a:solidFill>
              </a:rPr>
              <a:t>interferring with the </a:t>
            </a:r>
            <a:r>
              <a:rPr lang="fr-FR" sz="1400" b="0" i="1" kern="0" dirty="0" smtClean="0">
                <a:solidFill>
                  <a:schemeClr val="tx1"/>
                </a:solidFill>
              </a:rPr>
              <a:t>contractor. </a:t>
            </a:r>
          </a:p>
          <a:p>
            <a:pPr marL="0" indent="0" defTabSz="685800">
              <a:spcAft>
                <a:spcPts val="450"/>
              </a:spcAft>
            </a:pPr>
            <a:endParaRPr lang="fr-FR" sz="1400" b="0" i="1" kern="0" dirty="0">
              <a:solidFill>
                <a:prstClr val="black"/>
              </a:solidFill>
            </a:endParaRPr>
          </a:p>
        </p:txBody>
      </p:sp>
      <p:cxnSp>
        <p:nvCxnSpPr>
          <p:cNvPr id="10" name="Connecteur droit 9"/>
          <p:cNvCxnSpPr/>
          <p:nvPr/>
        </p:nvCxnSpPr>
        <p:spPr>
          <a:xfrm>
            <a:off x="216024" y="3104964"/>
            <a:ext cx="85684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a:t>REQUIREMENT OVERVIEW</a:t>
            </a:r>
          </a:p>
        </p:txBody>
      </p:sp>
    </p:spTree>
    <p:extLst>
      <p:ext uri="{BB962C8B-B14F-4D97-AF65-F5344CB8AC3E}">
        <p14:creationId xmlns:p14="http://schemas.microsoft.com/office/powerpoint/2010/main" val="2805439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305526" y="857250"/>
            <a:ext cx="7182798" cy="303498"/>
          </a:xfrm>
        </p:spPr>
        <p:txBody>
          <a:bodyPr/>
          <a:lstStyle/>
          <a:p>
            <a:r>
              <a:rPr lang="en-US" dirty="0"/>
              <a:t>CR GR HSE 424 </a:t>
            </a:r>
            <a:r>
              <a:rPr lang="fr-FR" dirty="0"/>
              <a:t>Travaux par jet d’eau sous haute pression</a:t>
            </a:r>
            <a:endParaRPr lang="en-US" dirty="0"/>
          </a:p>
        </p:txBody>
      </p:sp>
      <p:sp>
        <p:nvSpPr>
          <p:cNvPr id="11" name="Espace réservé du texte 1"/>
          <p:cNvSpPr txBox="1">
            <a:spLocks/>
          </p:cNvSpPr>
          <p:nvPr/>
        </p:nvSpPr>
        <p:spPr>
          <a:xfrm>
            <a:off x="321306" y="713646"/>
            <a:ext cx="8370930" cy="3114347"/>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defTabSz="685800">
              <a:spcAft>
                <a:spcPts val="1000"/>
              </a:spcAft>
            </a:pPr>
            <a:r>
              <a:rPr lang="fr-FR" sz="1600" kern="0" dirty="0">
                <a:solidFill>
                  <a:prstClr val="black"/>
                </a:solidFill>
              </a:rPr>
              <a:t>Automatic </a:t>
            </a:r>
            <a:r>
              <a:rPr lang="fr-FR" sz="1600" kern="0" dirty="0" smtClean="0">
                <a:solidFill>
                  <a:prstClr val="black"/>
                </a:solidFill>
              </a:rPr>
              <a:t>or Semi-automatic HP Water Jet Work </a:t>
            </a:r>
            <a:r>
              <a:rPr lang="en-US" sz="1600" kern="0" dirty="0" smtClean="0">
                <a:solidFill>
                  <a:prstClr val="black"/>
                </a:solidFill>
              </a:rPr>
              <a:t>(Requirement 3.5</a:t>
            </a:r>
            <a:r>
              <a:rPr lang="en-US" sz="1600" kern="0" dirty="0">
                <a:solidFill>
                  <a:prstClr val="black"/>
                </a:solidFill>
              </a:rPr>
              <a:t>)</a:t>
            </a:r>
            <a:endParaRPr lang="fr-FR" sz="1600" kern="0" dirty="0">
              <a:solidFill>
                <a:prstClr val="black"/>
              </a:solidFill>
            </a:endParaRPr>
          </a:p>
          <a:p>
            <a:pPr marL="285750" indent="-285750" defTabSz="685800">
              <a:spcAft>
                <a:spcPts val="450"/>
              </a:spcAft>
              <a:buFont typeface="Arial" panose="020B0604020202020204" pitchFamily="34" charset="0"/>
              <a:buChar char="•"/>
            </a:pPr>
            <a:r>
              <a:rPr lang="fr-FR" sz="1400" b="0" kern="0" dirty="0" smtClean="0">
                <a:solidFill>
                  <a:prstClr val="black"/>
                </a:solidFill>
              </a:rPr>
              <a:t>Analysis of available techniques with first consideration given </a:t>
            </a:r>
            <a:r>
              <a:rPr lang="fr-FR" sz="1400" b="0" kern="0" dirty="0">
                <a:solidFill>
                  <a:prstClr val="black"/>
                </a:solidFill>
              </a:rPr>
              <a:t>to </a:t>
            </a:r>
            <a:r>
              <a:rPr lang="fr-FR" sz="1400" b="0" kern="0" dirty="0" smtClean="0">
                <a:solidFill>
                  <a:prstClr val="black"/>
                </a:solidFill>
              </a:rPr>
              <a:t>automatic or </a:t>
            </a:r>
            <a:r>
              <a:rPr lang="fr-FR" sz="1400" b="0" kern="0" dirty="0">
                <a:solidFill>
                  <a:prstClr val="black"/>
                </a:solidFill>
              </a:rPr>
              <a:t>semi-automatic </a:t>
            </a:r>
            <a:r>
              <a:rPr lang="fr-FR" sz="1400" b="0" kern="0" dirty="0" smtClean="0">
                <a:solidFill>
                  <a:prstClr val="black"/>
                </a:solidFill>
              </a:rPr>
              <a:t>modes. </a:t>
            </a:r>
          </a:p>
          <a:p>
            <a:pPr marL="285750" indent="-285750" defTabSz="685800">
              <a:spcAft>
                <a:spcPts val="450"/>
              </a:spcAft>
              <a:buFont typeface="Arial" panose="020B0604020202020204" pitchFamily="34" charset="0"/>
              <a:buChar char="•"/>
            </a:pPr>
            <a:r>
              <a:rPr lang="en-GB" sz="1400" b="0" kern="0" dirty="0" smtClean="0">
                <a:solidFill>
                  <a:prstClr val="black"/>
                </a:solidFill>
              </a:rPr>
              <a:t>An indicator on the rate of HP </a:t>
            </a:r>
            <a:r>
              <a:rPr lang="en-GB" sz="1400" b="0" kern="0" dirty="0">
                <a:solidFill>
                  <a:prstClr val="black"/>
                </a:solidFill>
              </a:rPr>
              <a:t>water jet works executed in automatic or semi-automatic mode </a:t>
            </a:r>
            <a:r>
              <a:rPr lang="en-GB" sz="1400" b="0" kern="0" dirty="0" smtClean="0">
                <a:solidFill>
                  <a:prstClr val="black"/>
                </a:solidFill>
              </a:rPr>
              <a:t>versus </a:t>
            </a:r>
            <a:r>
              <a:rPr lang="en-GB" sz="1400" b="0" kern="0" dirty="0">
                <a:solidFill>
                  <a:prstClr val="black"/>
                </a:solidFill>
              </a:rPr>
              <a:t>those </a:t>
            </a:r>
            <a:r>
              <a:rPr lang="en-GB" sz="1400" b="0" kern="0" dirty="0" smtClean="0">
                <a:solidFill>
                  <a:prstClr val="black"/>
                </a:solidFill>
              </a:rPr>
              <a:t>executed in </a:t>
            </a:r>
            <a:r>
              <a:rPr lang="en-GB" sz="1400" b="0" kern="0" dirty="0">
                <a:solidFill>
                  <a:prstClr val="black"/>
                </a:solidFill>
              </a:rPr>
              <a:t>manual </a:t>
            </a:r>
            <a:r>
              <a:rPr lang="en-GB" sz="1400" b="0" kern="0" dirty="0" smtClean="0">
                <a:solidFill>
                  <a:prstClr val="black"/>
                </a:solidFill>
              </a:rPr>
              <a:t>mode is put into place.</a:t>
            </a:r>
            <a:endParaRPr lang="en-US" sz="1400" b="0" kern="0" dirty="0">
              <a:solidFill>
                <a:prstClr val="black"/>
              </a:solidFill>
            </a:endParaRPr>
          </a:p>
          <a:p>
            <a:pPr marL="0" indent="0" defTabSz="685800">
              <a:spcBef>
                <a:spcPts val="600"/>
              </a:spcBef>
              <a:spcAft>
                <a:spcPts val="450"/>
              </a:spcAft>
            </a:pPr>
            <a:r>
              <a:rPr lang="fr-FR" sz="1400" b="0" u="sng" kern="0" dirty="0" smtClean="0">
                <a:solidFill>
                  <a:srgbClr val="FF0000"/>
                </a:solidFill>
              </a:rPr>
              <a:t>Changes</a:t>
            </a:r>
            <a:r>
              <a:rPr lang="fr-FR" sz="1400" b="0" kern="0" dirty="0" smtClean="0">
                <a:solidFill>
                  <a:srgbClr val="FF0000"/>
                </a:solidFill>
              </a:rPr>
              <a:t> </a:t>
            </a:r>
            <a:r>
              <a:rPr lang="fr-FR" sz="1400" b="0" kern="0" dirty="0" smtClean="0">
                <a:solidFill>
                  <a:srgbClr val="FF0000"/>
                </a:solidFill>
              </a:rPr>
              <a:t>:</a:t>
            </a:r>
            <a:endParaRPr lang="en-US" sz="1400" b="0" kern="0" dirty="0">
              <a:solidFill>
                <a:srgbClr val="FF0000"/>
              </a:solidFill>
            </a:endParaRPr>
          </a:p>
          <a:p>
            <a:pPr marL="214313" indent="-214313" defTabSz="685800">
              <a:spcAft>
                <a:spcPts val="450"/>
              </a:spcAft>
              <a:buFont typeface="Wingdings" panose="05000000000000000000" pitchFamily="2" charset="2"/>
              <a:buChar char="§"/>
            </a:pPr>
            <a:r>
              <a:rPr lang="fr-FR" sz="1400" b="0" i="1" kern="0" dirty="0" smtClean="0">
                <a:solidFill>
                  <a:prstClr val="black"/>
                </a:solidFill>
              </a:rPr>
              <a:t>New </a:t>
            </a:r>
            <a:r>
              <a:rPr lang="fr-FR" sz="1400" b="0" i="1" kern="0" dirty="0">
                <a:solidFill>
                  <a:prstClr val="black"/>
                </a:solidFill>
              </a:rPr>
              <a:t>r</a:t>
            </a:r>
            <a:r>
              <a:rPr lang="fr-FR" sz="1400" b="0" i="1" kern="0" dirty="0" smtClean="0">
                <a:solidFill>
                  <a:prstClr val="black"/>
                </a:solidFill>
              </a:rPr>
              <a:t>equirement. These principles already existied </a:t>
            </a:r>
            <a:r>
              <a:rPr lang="fr-FR" sz="1400" b="0" i="1" kern="0" dirty="0" smtClean="0">
                <a:solidFill>
                  <a:prstClr val="black"/>
                </a:solidFill>
              </a:rPr>
              <a:t>but were not </a:t>
            </a:r>
            <a:r>
              <a:rPr lang="fr-FR" sz="1400" b="0" i="1" kern="0" dirty="0" smtClean="0">
                <a:solidFill>
                  <a:prstClr val="black"/>
                </a:solidFill>
              </a:rPr>
              <a:t>systematically applied. </a:t>
            </a:r>
          </a:p>
          <a:p>
            <a:pPr marL="214313" indent="-214313" defTabSz="685800">
              <a:spcAft>
                <a:spcPts val="450"/>
              </a:spcAft>
              <a:buFont typeface="Wingdings" panose="05000000000000000000" pitchFamily="2" charset="2"/>
              <a:buChar char="§"/>
            </a:pPr>
            <a:r>
              <a:rPr lang="fr-FR" sz="1400" b="0" i="1" kern="0" dirty="0" smtClean="0">
                <a:solidFill>
                  <a:prstClr val="black"/>
                </a:solidFill>
              </a:rPr>
              <a:t>For information: Dow Chemical </a:t>
            </a:r>
            <a:r>
              <a:rPr lang="fr-FR" sz="1400" b="0" i="1" kern="0" dirty="0" smtClean="0">
                <a:solidFill>
                  <a:schemeClr val="tx1"/>
                </a:solidFill>
              </a:rPr>
              <a:t>eliminated</a:t>
            </a:r>
            <a:r>
              <a:rPr lang="fr-FR" sz="1400" b="0" i="1" kern="0" dirty="0">
                <a:solidFill>
                  <a:schemeClr val="tx1"/>
                </a:solidFill>
              </a:rPr>
              <a:t> </a:t>
            </a:r>
            <a:r>
              <a:rPr lang="fr-FR" sz="1400" b="0" i="1" kern="0" dirty="0" smtClean="0">
                <a:solidFill>
                  <a:schemeClr val="tx1"/>
                </a:solidFill>
              </a:rPr>
              <a:t>manual cleaning on their large industrial sites in 10 years</a:t>
            </a:r>
            <a:r>
              <a:rPr lang="fr-FR" sz="1400" b="0" i="1" kern="0" dirty="0" smtClean="0">
                <a:solidFill>
                  <a:schemeClr val="tx1"/>
                </a:solidFill>
              </a:rPr>
              <a:t>.</a:t>
            </a:r>
            <a:endParaRPr lang="fr-FR" sz="1400" b="0" i="1" kern="0" dirty="0">
              <a:solidFill>
                <a:schemeClr val="tx1"/>
              </a:solidFill>
            </a:endParaRPr>
          </a:p>
        </p:txBody>
      </p:sp>
      <p:sp>
        <p:nvSpPr>
          <p:cNvPr id="5" name="Espace réservé du texte 11"/>
          <p:cNvSpPr txBox="1">
            <a:spLocks/>
          </p:cNvSpPr>
          <p:nvPr/>
        </p:nvSpPr>
        <p:spPr>
          <a:xfrm>
            <a:off x="305526" y="0"/>
            <a:ext cx="5070394" cy="404664"/>
          </a:xfrm>
          <a:prstGeom prst="rect">
            <a:avLst/>
          </a:prstGeom>
          <a:noFill/>
        </p:spPr>
        <p:txBody>
          <a:bodyPr anchor="ctr"/>
          <a:lstStyle>
            <a:lvl1pPr marL="257175" indent="-257175">
              <a:buFontTx/>
              <a:buNone/>
              <a:defRPr sz="1500" b="1" baseline="0">
                <a:solidFill>
                  <a:schemeClr val="bg1"/>
                </a:solidFill>
                <a:latin typeface="+mj-lt"/>
              </a:defRPr>
            </a:lvl1pPr>
            <a:lvl2pPr>
              <a:buFont typeface="Wingdings" pitchFamily="2" charset="2"/>
              <a:buChar char="q"/>
              <a:defRPr sz="1200"/>
            </a:lvl2pPr>
          </a:lstStyle>
          <a:p>
            <a:pPr defTabSz="914400"/>
            <a:r>
              <a:rPr lang="en-GB" sz="2000" kern="0" dirty="0"/>
              <a:t>REQUIREMENT OVERVIEW</a:t>
            </a:r>
          </a:p>
        </p:txBody>
      </p:sp>
    </p:spTree>
    <p:extLst>
      <p:ext uri="{BB962C8B-B14F-4D97-AF65-F5344CB8AC3E}">
        <p14:creationId xmlns:p14="http://schemas.microsoft.com/office/powerpoint/2010/main" val="155860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blanc">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4d787a5e-2a70-47df-9fa1-b2fb8ee0d168</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abdcf427-0fcf-4b39-9bab-637e729eb450</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2018-10-22T09:39:28+00:00</PublishingStartDate>
    <TaxCatchAll xmlns="6976bd83-f208-4589-bff3-a75963e94f6e">
      <Value>5</Value>
      <Value>4</Value>
      <Value>3</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d7e83d456cfcde260796b8ba5a5a42a4">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294b06b6851d23ba8e965b26482072ee"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1F201-5765-4AC0-879C-24C4E0AA61F1}">
  <ds:schemaRefs>
    <ds:schemaRef ds:uri="http://purl.org/dc/term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28b10d9e-9bab-43ba-be68-5e2b56a56d82"/>
  </ds:schemaRefs>
</ds:datastoreItem>
</file>

<file path=customXml/itemProps2.xml><?xml version="1.0" encoding="utf-8"?>
<ds:datastoreItem xmlns:ds="http://schemas.openxmlformats.org/officeDocument/2006/customXml" ds:itemID="{69069225-8F3F-44F7-9812-6CC1FA108132}"/>
</file>

<file path=customXml/itemProps3.xml><?xml version="1.0" encoding="utf-8"?>
<ds:datastoreItem xmlns:ds="http://schemas.openxmlformats.org/officeDocument/2006/customXml" ds:itemID="{46C08A88-D3B9-451D-9DDE-937F4EACBD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1136</Words>
  <Application>Microsoft Office PowerPoint</Application>
  <PresentationFormat>On-screen Show (4:3)</PresentationFormat>
  <Paragraphs>104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Lucida Grande</vt:lpstr>
      <vt:lpstr>Arial</vt:lpstr>
      <vt:lpstr>Calibri</vt:lpstr>
      <vt:lpstr>Helvetica</vt:lpstr>
      <vt:lpstr>Wingdings</vt:lpstr>
      <vt:lpstr>fr_total_modele_blanc</vt:lpstr>
      <vt:lpstr>Conception personnalisée</vt:lpstr>
      <vt:lpstr>1_Conception personnalisée</vt:lpstr>
      <vt:lpstr>Working With High Pressure Water Jets</vt:lpstr>
      <vt:lpstr>PowerPoint Presentation</vt:lpstr>
      <vt:lpstr>PowerPoint Presentation</vt:lpstr>
      <vt:lpstr>PowerPoint Presentation</vt:lpstr>
      <vt:lpstr>PowerPoint Presentation</vt:lpstr>
      <vt:lpstr>PowerPoint Presentation</vt:lpstr>
    </vt:vector>
  </TitlesOfParts>
  <Company>TOTAL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COMEX – REGLES HSE GROUPE</dc:title>
  <dc:creator>Jerome DUPONT</dc:creator>
  <cp:lastModifiedBy>Tiffanie BILLEY</cp:lastModifiedBy>
  <cp:revision>33</cp:revision>
  <dcterms:created xsi:type="dcterms:W3CDTF">2018-05-07T13:43:14Z</dcterms:created>
  <dcterms:modified xsi:type="dcterms:W3CDTF">2018-10-12T14:40:34Z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Order">
    <vt:r8>22000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Branch">
    <vt:lpwstr>2;#Toutes les branches|d8c5459c-c634-4dad-b3a5-1a2375c988a9</vt:lpwstr>
  </property>
  <property fmtid="{D5CDD505-2E9C-101B-9397-08002B2CF9AE}" pid="9" name="OrganizationStructure">
    <vt:lpwstr>1;#Toutes les structures organisationnelles|c4bb9c23-2c4c-4150-9738-50d0ceb648ec</vt:lpwstr>
  </property>
  <property fmtid="{D5CDD505-2E9C-101B-9397-08002B2CF9AE}" pid="10" name="Site">
    <vt:lpwstr>3;#Tous les sites|26f15989-d479-4e08-b5e6-c4ab22359765</vt:lpwstr>
  </property>
  <property fmtid="{D5CDD505-2E9C-101B-9397-08002B2CF9AE}" pid="11" name="Country">
    <vt:lpwstr>4;#Tous les pays|de099b83-0153-463f-a92c-1666929f7084</vt:lpwstr>
  </property>
  <property fmtid="{D5CDD505-2E9C-101B-9397-08002B2CF9AE}" pid="12" name="Metier">
    <vt:lpwstr>5;#H3SEQ|1a49191b-7ec0-475b-ba04-e5bafe48b8b4</vt:lpwstr>
  </property>
</Properties>
</file>