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14"/>
  </p:notesMasterIdLst>
  <p:handoutMasterIdLst>
    <p:handoutMasterId r:id="rId15"/>
  </p:handoutMasterIdLst>
  <p:sldIdLst>
    <p:sldId id="273" r:id="rId5"/>
    <p:sldId id="436" r:id="rId6"/>
    <p:sldId id="440" r:id="rId7"/>
    <p:sldId id="427" r:id="rId8"/>
    <p:sldId id="428" r:id="rId9"/>
    <p:sldId id="429" r:id="rId10"/>
    <p:sldId id="439" r:id="rId11"/>
    <p:sldId id="437" r:id="rId12"/>
    <p:sldId id="441" r:id="rId13"/>
  </p:sldIdLst>
  <p:sldSz cx="12192000" cy="6858000"/>
  <p:notesSz cx="6797675" cy="9926638"/>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ebastien MUNERET" initials="SM" lastIdx="1" clrIdx="0">
    <p:extLst>
      <p:ext uri="{19B8F6BF-5375-455C-9EA6-DF929625EA0E}">
        <p15:presenceInfo xmlns:p15="http://schemas.microsoft.com/office/powerpoint/2012/main" userId="S-1-5-21-1688137703-1013256711-2629252250-32346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FFFFCC"/>
    <a:srgbClr val="376092"/>
    <a:srgbClr val="FF9900"/>
    <a:srgbClr val="A90025"/>
    <a:srgbClr val="AC8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858" autoAdjust="0"/>
    <p:restoredTop sz="95405" autoAdjust="0"/>
  </p:normalViewPr>
  <p:slideViewPr>
    <p:cSldViewPr>
      <p:cViewPr>
        <p:scale>
          <a:sx n="90" d="100"/>
          <a:sy n="90" d="100"/>
        </p:scale>
        <p:origin x="605" y="-72"/>
      </p:cViewPr>
      <p:guideLst>
        <p:guide orient="horz" pos="2160"/>
        <p:guide pos="3840"/>
      </p:guideLst>
    </p:cSldViewPr>
  </p:slideViewPr>
  <p:outlineViewPr>
    <p:cViewPr>
      <p:scale>
        <a:sx n="33" d="100"/>
        <a:sy n="33" d="100"/>
      </p:scale>
      <p:origin x="0" y="7572"/>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3" d="100"/>
          <a:sy n="83" d="100"/>
        </p:scale>
        <p:origin x="-1956" y="-90"/>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a:p>
        </p:txBody>
      </p:sp>
      <p:sp>
        <p:nvSpPr>
          <p:cNvPr id="3" name="Espace réservé de la date 2"/>
          <p:cNvSpPr>
            <a:spLocks noGrp="1"/>
          </p:cNvSpPr>
          <p:nvPr>
            <p:ph type="dt" sz="quarter" idx="1"/>
          </p:nvPr>
        </p:nvSpPr>
        <p:spPr>
          <a:xfrm>
            <a:off x="3850445" y="0"/>
            <a:ext cx="2945659" cy="496332"/>
          </a:xfrm>
          <a:prstGeom prst="rect">
            <a:avLst/>
          </a:prstGeom>
        </p:spPr>
        <p:txBody>
          <a:bodyPr vert="horz" lIns="91440" tIns="45720" rIns="91440" bIns="45720" rtlCol="0"/>
          <a:lstStyle>
            <a:lvl1pPr algn="r">
              <a:defRPr sz="1200"/>
            </a:lvl1pPr>
          </a:lstStyle>
          <a:p>
            <a:fld id="{AA8F9218-3AC4-4588-AD15-C8B9615A4193}" type="datetimeFigureOut">
              <a:rPr lang="en-US" smtClean="0"/>
              <a:pPr/>
              <a:t>1/23/2019</a:t>
            </a:fld>
            <a:endParaRPr lang="en-US"/>
          </a:p>
        </p:txBody>
      </p:sp>
      <p:sp>
        <p:nvSpPr>
          <p:cNvPr id="4" name="Espace réservé du pied de page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5" name="Espace réservé du numéro de diapositive 4"/>
          <p:cNvSpPr>
            <a:spLocks noGrp="1"/>
          </p:cNvSpPr>
          <p:nvPr>
            <p:ph type="sldNum" sz="quarter" idx="3"/>
          </p:nvPr>
        </p:nvSpPr>
        <p:spPr>
          <a:xfrm>
            <a:off x="3850445" y="9428583"/>
            <a:ext cx="2945659" cy="496332"/>
          </a:xfrm>
          <a:prstGeom prst="rect">
            <a:avLst/>
          </a:prstGeom>
        </p:spPr>
        <p:txBody>
          <a:bodyPr vert="horz" lIns="91440" tIns="45720" rIns="91440" bIns="45720" rtlCol="0" anchor="b"/>
          <a:lstStyle>
            <a:lvl1pPr algn="r">
              <a:defRPr sz="1200"/>
            </a:lvl1pPr>
          </a:lstStyle>
          <a:p>
            <a:fld id="{6471A043-F37E-42BC-90A9-BA46E9EBA480}" type="slidenum">
              <a:rPr lang="en-US" smtClean="0"/>
              <a:pPr/>
              <a:t>‹#›</a:t>
            </a:fld>
            <a:endParaRPr lang="en-US"/>
          </a:p>
        </p:txBody>
      </p:sp>
    </p:spTree>
    <p:extLst>
      <p:ext uri="{BB962C8B-B14F-4D97-AF65-F5344CB8AC3E}">
        <p14:creationId xmlns:p14="http://schemas.microsoft.com/office/powerpoint/2010/main" val="4229661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a:p>
        </p:txBody>
      </p:sp>
      <p:sp>
        <p:nvSpPr>
          <p:cNvPr id="3" name="Espace réservé de la date 2"/>
          <p:cNvSpPr>
            <a:spLocks noGrp="1"/>
          </p:cNvSpPr>
          <p:nvPr>
            <p:ph type="dt" idx="1"/>
          </p:nvPr>
        </p:nvSpPr>
        <p:spPr>
          <a:xfrm>
            <a:off x="3850445" y="0"/>
            <a:ext cx="2945659" cy="496332"/>
          </a:xfrm>
          <a:prstGeom prst="rect">
            <a:avLst/>
          </a:prstGeom>
        </p:spPr>
        <p:txBody>
          <a:bodyPr vert="horz" lIns="91440" tIns="45720" rIns="91440" bIns="45720" rtlCol="0"/>
          <a:lstStyle>
            <a:lvl1pPr algn="r">
              <a:defRPr sz="1200"/>
            </a:lvl1pPr>
          </a:lstStyle>
          <a:p>
            <a:fld id="{BBCB1C22-5F7F-45DB-B066-C38515A5A04C}" type="datetimeFigureOut">
              <a:rPr lang="en-US" smtClean="0"/>
              <a:pPr/>
              <a:t>1/23/2019</a:t>
            </a:fld>
            <a:endParaRPr lang="en-US"/>
          </a:p>
        </p:txBody>
      </p:sp>
      <p:sp>
        <p:nvSpPr>
          <p:cNvPr id="4" name="Espace réservé de l'image des diapositives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Espace réservé des commentaires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6" name="Espace réservé du pied de page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7" name="Espace réservé du numéro de diapositive 6"/>
          <p:cNvSpPr>
            <a:spLocks noGrp="1"/>
          </p:cNvSpPr>
          <p:nvPr>
            <p:ph type="sldNum" sz="quarter" idx="5"/>
          </p:nvPr>
        </p:nvSpPr>
        <p:spPr>
          <a:xfrm>
            <a:off x="3850445" y="9428583"/>
            <a:ext cx="2945659" cy="496332"/>
          </a:xfrm>
          <a:prstGeom prst="rect">
            <a:avLst/>
          </a:prstGeom>
        </p:spPr>
        <p:txBody>
          <a:bodyPr vert="horz" lIns="91440" tIns="45720" rIns="91440" bIns="45720" rtlCol="0" anchor="b"/>
          <a:lstStyle>
            <a:lvl1pPr algn="r">
              <a:defRPr sz="1200"/>
            </a:lvl1pPr>
          </a:lstStyle>
          <a:p>
            <a:fld id="{B19BD1F9-669C-4CA0-8FBF-032659BF0921}" type="slidenum">
              <a:rPr lang="en-US" smtClean="0"/>
              <a:pPr/>
              <a:t>‹#›</a:t>
            </a:fld>
            <a:endParaRPr lang="en-US"/>
          </a:p>
        </p:txBody>
      </p:sp>
    </p:spTree>
    <p:extLst>
      <p:ext uri="{BB962C8B-B14F-4D97-AF65-F5344CB8AC3E}">
        <p14:creationId xmlns:p14="http://schemas.microsoft.com/office/powerpoint/2010/main" val="29965193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10"/>
          </p:nvPr>
        </p:nvSpPr>
        <p:spPr/>
        <p:txBody>
          <a:bodyPr/>
          <a:lstStyle/>
          <a:p>
            <a:fld id="{B19BD1F9-669C-4CA0-8FBF-032659BF0921}" type="slidenum">
              <a:rPr lang="en-US" smtClean="0"/>
              <a:pPr/>
              <a:t>1</a:t>
            </a:fld>
            <a:endParaRPr lang="en-US"/>
          </a:p>
        </p:txBody>
      </p:sp>
    </p:spTree>
    <p:extLst>
      <p:ext uri="{BB962C8B-B14F-4D97-AF65-F5344CB8AC3E}">
        <p14:creationId xmlns:p14="http://schemas.microsoft.com/office/powerpoint/2010/main" val="20418124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en-US" dirty="0"/>
          </a:p>
        </p:txBody>
      </p:sp>
      <p:sp>
        <p:nvSpPr>
          <p:cNvPr id="4" name="Espace réservé du numéro de diapositive 3"/>
          <p:cNvSpPr>
            <a:spLocks noGrp="1"/>
          </p:cNvSpPr>
          <p:nvPr>
            <p:ph type="sldNum" sz="quarter" idx="10"/>
          </p:nvPr>
        </p:nvSpPr>
        <p:spPr/>
        <p:txBody>
          <a:bodyPr/>
          <a:lstStyle/>
          <a:p>
            <a:fld id="{B19BD1F9-669C-4CA0-8FBF-032659BF0921}" type="slidenum">
              <a:rPr lang="en-US" smtClean="0"/>
              <a:pPr/>
              <a:t>2</a:t>
            </a:fld>
            <a:endParaRPr lang="en-US"/>
          </a:p>
        </p:txBody>
      </p:sp>
    </p:spTree>
    <p:extLst>
      <p:ext uri="{BB962C8B-B14F-4D97-AF65-F5344CB8AC3E}">
        <p14:creationId xmlns:p14="http://schemas.microsoft.com/office/powerpoint/2010/main" val="21085175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100" dirty="0" smtClean="0"/>
          </a:p>
        </p:txBody>
      </p:sp>
      <p:sp>
        <p:nvSpPr>
          <p:cNvPr id="4" name="Espace réservé du numéro de diapositive 3"/>
          <p:cNvSpPr>
            <a:spLocks noGrp="1"/>
          </p:cNvSpPr>
          <p:nvPr>
            <p:ph type="sldNum" sz="quarter" idx="10"/>
          </p:nvPr>
        </p:nvSpPr>
        <p:spPr/>
        <p:txBody>
          <a:bodyPr/>
          <a:lstStyle/>
          <a:p>
            <a:fld id="{B19BD1F9-669C-4CA0-8FBF-032659BF0921}" type="slidenum">
              <a:rPr lang="en-US" smtClean="0"/>
              <a:pPr/>
              <a:t>3</a:t>
            </a:fld>
            <a:endParaRPr lang="en-US"/>
          </a:p>
        </p:txBody>
      </p:sp>
    </p:spTree>
    <p:extLst>
      <p:ext uri="{BB962C8B-B14F-4D97-AF65-F5344CB8AC3E}">
        <p14:creationId xmlns:p14="http://schemas.microsoft.com/office/powerpoint/2010/main" val="13417512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100" dirty="0" smtClean="0"/>
          </a:p>
        </p:txBody>
      </p:sp>
      <p:sp>
        <p:nvSpPr>
          <p:cNvPr id="4" name="Espace réservé du numéro de diapositive 3"/>
          <p:cNvSpPr>
            <a:spLocks noGrp="1"/>
          </p:cNvSpPr>
          <p:nvPr>
            <p:ph type="sldNum" sz="quarter" idx="10"/>
          </p:nvPr>
        </p:nvSpPr>
        <p:spPr/>
        <p:txBody>
          <a:bodyPr/>
          <a:lstStyle/>
          <a:p>
            <a:fld id="{B19BD1F9-669C-4CA0-8FBF-032659BF0921}" type="slidenum">
              <a:rPr lang="en-US" smtClean="0"/>
              <a:pPr/>
              <a:t>4</a:t>
            </a:fld>
            <a:endParaRPr lang="en-US"/>
          </a:p>
        </p:txBody>
      </p:sp>
    </p:spTree>
    <p:extLst>
      <p:ext uri="{BB962C8B-B14F-4D97-AF65-F5344CB8AC3E}">
        <p14:creationId xmlns:p14="http://schemas.microsoft.com/office/powerpoint/2010/main" val="17907300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100" dirty="0" smtClean="0"/>
          </a:p>
        </p:txBody>
      </p:sp>
      <p:sp>
        <p:nvSpPr>
          <p:cNvPr id="4" name="Espace réservé du numéro de diapositive 3"/>
          <p:cNvSpPr>
            <a:spLocks noGrp="1"/>
          </p:cNvSpPr>
          <p:nvPr>
            <p:ph type="sldNum" sz="quarter" idx="10"/>
          </p:nvPr>
        </p:nvSpPr>
        <p:spPr/>
        <p:txBody>
          <a:bodyPr/>
          <a:lstStyle/>
          <a:p>
            <a:fld id="{B19BD1F9-669C-4CA0-8FBF-032659BF0921}" type="slidenum">
              <a:rPr lang="en-US" smtClean="0"/>
              <a:pPr/>
              <a:t>5</a:t>
            </a:fld>
            <a:endParaRPr lang="en-US"/>
          </a:p>
        </p:txBody>
      </p:sp>
    </p:spTree>
    <p:extLst>
      <p:ext uri="{BB962C8B-B14F-4D97-AF65-F5344CB8AC3E}">
        <p14:creationId xmlns:p14="http://schemas.microsoft.com/office/powerpoint/2010/main" val="23276662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100" dirty="0" smtClean="0"/>
          </a:p>
        </p:txBody>
      </p:sp>
      <p:sp>
        <p:nvSpPr>
          <p:cNvPr id="4" name="Espace réservé du numéro de diapositive 3"/>
          <p:cNvSpPr>
            <a:spLocks noGrp="1"/>
          </p:cNvSpPr>
          <p:nvPr>
            <p:ph type="sldNum" sz="quarter" idx="10"/>
          </p:nvPr>
        </p:nvSpPr>
        <p:spPr/>
        <p:txBody>
          <a:bodyPr/>
          <a:lstStyle/>
          <a:p>
            <a:fld id="{B19BD1F9-669C-4CA0-8FBF-032659BF0921}" type="slidenum">
              <a:rPr lang="en-US" smtClean="0"/>
              <a:pPr/>
              <a:t>6</a:t>
            </a:fld>
            <a:endParaRPr lang="en-US"/>
          </a:p>
        </p:txBody>
      </p:sp>
    </p:spTree>
    <p:extLst>
      <p:ext uri="{BB962C8B-B14F-4D97-AF65-F5344CB8AC3E}">
        <p14:creationId xmlns:p14="http://schemas.microsoft.com/office/powerpoint/2010/main" val="33266124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100" dirty="0" smtClean="0"/>
          </a:p>
        </p:txBody>
      </p:sp>
      <p:sp>
        <p:nvSpPr>
          <p:cNvPr id="4" name="Espace réservé du numéro de diapositive 3"/>
          <p:cNvSpPr>
            <a:spLocks noGrp="1"/>
          </p:cNvSpPr>
          <p:nvPr>
            <p:ph type="sldNum" sz="quarter" idx="10"/>
          </p:nvPr>
        </p:nvSpPr>
        <p:spPr/>
        <p:txBody>
          <a:bodyPr/>
          <a:lstStyle/>
          <a:p>
            <a:fld id="{B19BD1F9-669C-4CA0-8FBF-032659BF0921}" type="slidenum">
              <a:rPr lang="en-US" smtClean="0"/>
              <a:pPr/>
              <a:t>7</a:t>
            </a:fld>
            <a:endParaRPr lang="en-US"/>
          </a:p>
        </p:txBody>
      </p:sp>
    </p:spTree>
    <p:extLst>
      <p:ext uri="{BB962C8B-B14F-4D97-AF65-F5344CB8AC3E}">
        <p14:creationId xmlns:p14="http://schemas.microsoft.com/office/powerpoint/2010/main" val="979211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100" dirty="0" smtClean="0"/>
          </a:p>
        </p:txBody>
      </p:sp>
      <p:sp>
        <p:nvSpPr>
          <p:cNvPr id="4" name="Espace réservé du numéro de diapositive 3"/>
          <p:cNvSpPr>
            <a:spLocks noGrp="1"/>
          </p:cNvSpPr>
          <p:nvPr>
            <p:ph type="sldNum" sz="quarter" idx="10"/>
          </p:nvPr>
        </p:nvSpPr>
        <p:spPr/>
        <p:txBody>
          <a:bodyPr/>
          <a:lstStyle/>
          <a:p>
            <a:fld id="{B19BD1F9-669C-4CA0-8FBF-032659BF0921}" type="slidenum">
              <a:rPr lang="en-US" smtClean="0"/>
              <a:pPr/>
              <a:t>8</a:t>
            </a:fld>
            <a:endParaRPr lang="en-US"/>
          </a:p>
        </p:txBody>
      </p:sp>
    </p:spTree>
    <p:extLst>
      <p:ext uri="{BB962C8B-B14F-4D97-AF65-F5344CB8AC3E}">
        <p14:creationId xmlns:p14="http://schemas.microsoft.com/office/powerpoint/2010/main" val="314923643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5" Type="http://schemas.openxmlformats.org/officeDocument/2006/relationships/image" Target="../media/image13.png"/><Relationship Id="rId4"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p:bg>
      <p:bgPr>
        <a:solidFill>
          <a:srgbClr val="376092"/>
        </a:solidFill>
        <a:effectLst/>
      </p:bgPr>
    </p:bg>
    <p:spTree>
      <p:nvGrpSpPr>
        <p:cNvPr id="1" name=""/>
        <p:cNvGrpSpPr/>
        <p:nvPr/>
      </p:nvGrpSpPr>
      <p:grpSpPr>
        <a:xfrm>
          <a:off x="0" y="0"/>
          <a:ext cx="0" cy="0"/>
          <a:chOff x="0" y="0"/>
          <a:chExt cx="0" cy="0"/>
        </a:xfrm>
      </p:grpSpPr>
      <p:pic>
        <p:nvPicPr>
          <p:cNvPr id="10" name="Image 9" descr="TOTAL_LOGO_bandeau_01_haut_T_RGB.png"/>
          <p:cNvPicPr>
            <a:picLocks noChangeAspect="1"/>
          </p:cNvPicPr>
          <p:nvPr userDrawn="1"/>
        </p:nvPicPr>
        <p:blipFill>
          <a:blip r:embed="rId2" cstate="print"/>
          <a:stretch>
            <a:fillRect/>
          </a:stretch>
        </p:blipFill>
        <p:spPr>
          <a:xfrm>
            <a:off x="1" y="363225"/>
            <a:ext cx="6084167" cy="860932"/>
          </a:xfrm>
          <a:prstGeom prst="rect">
            <a:avLst/>
          </a:prstGeom>
        </p:spPr>
      </p:pic>
      <p:sp>
        <p:nvSpPr>
          <p:cNvPr id="14" name="Titre 4"/>
          <p:cNvSpPr>
            <a:spLocks noGrp="1"/>
          </p:cNvSpPr>
          <p:nvPr>
            <p:ph type="title" hasCustomPrompt="1"/>
          </p:nvPr>
        </p:nvSpPr>
        <p:spPr>
          <a:xfrm>
            <a:off x="1188000" y="2106000"/>
            <a:ext cx="9732536" cy="1487487"/>
          </a:xfrm>
          <a:prstGeom prst="rect">
            <a:avLst/>
          </a:prstGeom>
        </p:spPr>
        <p:txBody>
          <a:bodyPr lIns="0" rIns="0" anchor="b">
            <a:noAutofit/>
          </a:bodyPr>
          <a:lstStyle>
            <a:lvl1pPr>
              <a:defRPr sz="3200">
                <a:solidFill>
                  <a:schemeClr val="bg1"/>
                </a:solidFill>
                <a:latin typeface="+mn-lt"/>
              </a:defRPr>
            </a:lvl1pPr>
          </a:lstStyle>
          <a:p>
            <a:r>
              <a:rPr lang="fr-FR" noProof="0" dirty="0" smtClean="0"/>
              <a:t>COMPANY RULE TITLE</a:t>
            </a:r>
            <a:endParaRPr lang="fr-FR" noProof="0" dirty="0"/>
          </a:p>
        </p:txBody>
      </p:sp>
      <p:sp>
        <p:nvSpPr>
          <p:cNvPr id="15" name="Espace réservé du texte 15"/>
          <p:cNvSpPr>
            <a:spLocks noGrp="1"/>
          </p:cNvSpPr>
          <p:nvPr>
            <p:ph type="body" sz="quarter" idx="10" hasCustomPrompt="1"/>
          </p:nvPr>
        </p:nvSpPr>
        <p:spPr>
          <a:xfrm>
            <a:off x="1188000" y="3639600"/>
            <a:ext cx="9732536" cy="1778000"/>
          </a:xfrm>
          <a:prstGeom prst="rect">
            <a:avLst/>
          </a:prstGeom>
        </p:spPr>
        <p:txBody>
          <a:bodyPr lIns="0" rIns="0">
            <a:noAutofit/>
          </a:bodyPr>
          <a:lstStyle>
            <a:lvl1pPr marL="0" indent="0">
              <a:buNone/>
              <a:defRPr>
                <a:solidFill>
                  <a:schemeClr val="bg1"/>
                </a:solidFill>
                <a:latin typeface="+mn-lt"/>
              </a:defRPr>
            </a:lvl1pPr>
          </a:lstStyle>
          <a:p>
            <a:pPr lvl="0"/>
            <a:r>
              <a:rPr lang="fr-FR" noProof="0" dirty="0" err="1" smtClean="0"/>
              <a:t>Executive</a:t>
            </a:r>
            <a:r>
              <a:rPr lang="fr-FR" noProof="0" dirty="0" smtClean="0"/>
              <a:t> </a:t>
            </a:r>
            <a:r>
              <a:rPr lang="fr-FR" noProof="0" dirty="0" err="1" smtClean="0"/>
              <a:t>summary</a:t>
            </a:r>
            <a:endParaRPr lang="fr-FR" noProof="0" dirty="0" smtClean="0"/>
          </a:p>
        </p:txBody>
      </p:sp>
      <p:sp>
        <p:nvSpPr>
          <p:cNvPr id="6" name="Rectangle 5"/>
          <p:cNvSpPr/>
          <p:nvPr userDrawn="1"/>
        </p:nvSpPr>
        <p:spPr>
          <a:xfrm>
            <a:off x="0" y="6525344"/>
            <a:ext cx="12192000" cy="3326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2"/>
          <p:cNvPicPr>
            <a:picLocks noChangeAspect="1" noChangeArrowheads="1"/>
          </p:cNvPicPr>
          <p:nvPr userDrawn="1"/>
        </p:nvPicPr>
        <p:blipFill>
          <a:blip r:embed="rId3" cstate="print"/>
          <a:srcRect/>
          <a:stretch>
            <a:fillRect/>
          </a:stretch>
        </p:blipFill>
        <p:spPr bwMode="auto">
          <a:xfrm>
            <a:off x="5366919" y="6631430"/>
            <a:ext cx="1458162" cy="16237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
    <p:bg>
      <p:bgPr>
        <a:solidFill>
          <a:srgbClr val="A90025"/>
        </a:solidFill>
        <a:effectLst/>
      </p:bgPr>
    </p:bg>
    <p:spTree>
      <p:nvGrpSpPr>
        <p:cNvPr id="1" name=""/>
        <p:cNvGrpSpPr/>
        <p:nvPr/>
      </p:nvGrpSpPr>
      <p:grpSpPr>
        <a:xfrm>
          <a:off x="0" y="0"/>
          <a:ext cx="0" cy="0"/>
          <a:chOff x="0" y="0"/>
          <a:chExt cx="0" cy="0"/>
        </a:xfrm>
      </p:grpSpPr>
      <p:pic>
        <p:nvPicPr>
          <p:cNvPr id="10" name="Image 9" descr="TOTAL_LOGO_bandeau_01_haut_T_RGB.png"/>
          <p:cNvPicPr>
            <a:picLocks noChangeAspect="1"/>
          </p:cNvPicPr>
          <p:nvPr userDrawn="1"/>
        </p:nvPicPr>
        <p:blipFill>
          <a:blip r:embed="rId2" cstate="print"/>
          <a:stretch>
            <a:fillRect/>
          </a:stretch>
        </p:blipFill>
        <p:spPr>
          <a:xfrm>
            <a:off x="1" y="363225"/>
            <a:ext cx="6084167" cy="860932"/>
          </a:xfrm>
          <a:prstGeom prst="rect">
            <a:avLst/>
          </a:prstGeom>
        </p:spPr>
      </p:pic>
      <p:sp>
        <p:nvSpPr>
          <p:cNvPr id="14" name="Titre 4"/>
          <p:cNvSpPr>
            <a:spLocks noGrp="1"/>
          </p:cNvSpPr>
          <p:nvPr>
            <p:ph type="title" hasCustomPrompt="1"/>
          </p:nvPr>
        </p:nvSpPr>
        <p:spPr>
          <a:xfrm>
            <a:off x="1188000" y="1845592"/>
            <a:ext cx="9372496" cy="1487487"/>
          </a:xfrm>
          <a:prstGeom prst="rect">
            <a:avLst/>
          </a:prstGeom>
        </p:spPr>
        <p:txBody>
          <a:bodyPr lIns="0" rIns="0" anchor="b">
            <a:noAutofit/>
          </a:bodyPr>
          <a:lstStyle>
            <a:lvl1pPr>
              <a:defRPr sz="3200" baseline="0">
                <a:solidFill>
                  <a:schemeClr val="bg1"/>
                </a:solidFill>
                <a:latin typeface="+mn-lt"/>
              </a:defRPr>
            </a:lvl1pPr>
          </a:lstStyle>
          <a:p>
            <a:r>
              <a:rPr lang="fr-FR" noProof="0" dirty="0" smtClean="0"/>
              <a:t>COMPANY RULE TITLE</a:t>
            </a:r>
            <a:endParaRPr lang="fr-FR" noProof="0" dirty="0"/>
          </a:p>
        </p:txBody>
      </p:sp>
      <p:sp>
        <p:nvSpPr>
          <p:cNvPr id="15" name="Espace réservé du texte 15"/>
          <p:cNvSpPr>
            <a:spLocks noGrp="1"/>
          </p:cNvSpPr>
          <p:nvPr>
            <p:ph type="body" sz="quarter" idx="10" hasCustomPrompt="1"/>
          </p:nvPr>
        </p:nvSpPr>
        <p:spPr>
          <a:xfrm>
            <a:off x="1188000" y="4077072"/>
            <a:ext cx="9372496" cy="2232248"/>
          </a:xfrm>
          <a:prstGeom prst="rect">
            <a:avLst/>
          </a:prstGeom>
        </p:spPr>
        <p:txBody>
          <a:bodyPr lIns="0" rIns="0">
            <a:noAutofit/>
          </a:bodyPr>
          <a:lstStyle>
            <a:lvl1pPr marL="0" indent="0">
              <a:spcAft>
                <a:spcPts val="600"/>
              </a:spcAft>
              <a:buNone/>
              <a:defRPr sz="1600">
                <a:solidFill>
                  <a:schemeClr val="bg1"/>
                </a:solidFill>
                <a:latin typeface="+mn-lt"/>
              </a:defRPr>
            </a:lvl1pPr>
          </a:lstStyle>
          <a:p>
            <a:pPr lvl="0"/>
            <a:r>
              <a:rPr lang="fr-FR" noProof="0" dirty="0" err="1" smtClean="0"/>
              <a:t>Executive</a:t>
            </a:r>
            <a:r>
              <a:rPr lang="fr-FR" noProof="0" dirty="0" smtClean="0"/>
              <a:t> </a:t>
            </a:r>
            <a:r>
              <a:rPr lang="fr-FR" noProof="0" dirty="0" err="1" smtClean="0"/>
              <a:t>summary</a:t>
            </a:r>
            <a:endParaRPr lang="fr-FR" noProof="0" dirty="0" smtClean="0"/>
          </a:p>
        </p:txBody>
      </p:sp>
      <p:sp>
        <p:nvSpPr>
          <p:cNvPr id="6" name="Rectangle 5"/>
          <p:cNvSpPr/>
          <p:nvPr userDrawn="1"/>
        </p:nvSpPr>
        <p:spPr>
          <a:xfrm>
            <a:off x="0" y="6525344"/>
            <a:ext cx="12192000" cy="3326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2"/>
          <p:cNvPicPr>
            <a:picLocks noChangeAspect="1" noChangeArrowheads="1"/>
          </p:cNvPicPr>
          <p:nvPr userDrawn="1"/>
        </p:nvPicPr>
        <p:blipFill>
          <a:blip r:embed="rId3" cstate="print"/>
          <a:srcRect/>
          <a:stretch>
            <a:fillRect/>
          </a:stretch>
        </p:blipFill>
        <p:spPr bwMode="auto">
          <a:xfrm>
            <a:off x="5366919" y="6631430"/>
            <a:ext cx="1458162" cy="162371"/>
          </a:xfrm>
          <a:prstGeom prst="rect">
            <a:avLst/>
          </a:prstGeom>
          <a:noFill/>
          <a:ln w="9525">
            <a:noFill/>
            <a:miter lim="800000"/>
            <a:headEnd/>
            <a:tailEnd/>
          </a:ln>
          <a:effectLst/>
        </p:spPr>
      </p:pic>
      <p:pic>
        <p:nvPicPr>
          <p:cNvPr id="14338" name="Picture 2"/>
          <p:cNvPicPr>
            <a:picLocks noChangeAspect="1" noChangeArrowheads="1"/>
          </p:cNvPicPr>
          <p:nvPr userDrawn="1"/>
        </p:nvPicPr>
        <p:blipFill>
          <a:blip r:embed="rId4" cstate="print"/>
          <a:srcRect/>
          <a:stretch>
            <a:fillRect/>
          </a:stretch>
        </p:blipFill>
        <p:spPr bwMode="auto">
          <a:xfrm>
            <a:off x="1037083" y="3672830"/>
            <a:ext cx="9523413" cy="4762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9_1_">
    <p:spTree>
      <p:nvGrpSpPr>
        <p:cNvPr id="1" name=""/>
        <p:cNvGrpSpPr/>
        <p:nvPr/>
      </p:nvGrpSpPr>
      <p:grpSpPr>
        <a:xfrm>
          <a:off x="0" y="0"/>
          <a:ext cx="0" cy="0"/>
          <a:chOff x="0" y="0"/>
          <a:chExt cx="0" cy="0"/>
        </a:xfrm>
      </p:grpSpPr>
      <p:pic>
        <p:nvPicPr>
          <p:cNvPr id="3" name="Image 2"/>
          <p:cNvPicPr>
            <a:picLocks noChangeAspect="1"/>
          </p:cNvPicPr>
          <p:nvPr userDrawn="1"/>
        </p:nvPicPr>
        <p:blipFill>
          <a:blip r:embed="rId2" cstate="print"/>
          <a:stretch>
            <a:fillRect/>
          </a:stretch>
        </p:blipFill>
        <p:spPr>
          <a:xfrm>
            <a:off x="22860" y="0"/>
            <a:ext cx="12146280" cy="6858000"/>
          </a:xfrm>
          <a:prstGeom prst="rect">
            <a:avLst/>
          </a:prstGeom>
        </p:spPr>
      </p:pic>
      <p:pic>
        <p:nvPicPr>
          <p:cNvPr id="5" name="Picture 4"/>
          <p:cNvPicPr>
            <a:picLocks noChangeAspect="1" noChangeArrowheads="1"/>
          </p:cNvPicPr>
          <p:nvPr userDrawn="1"/>
        </p:nvPicPr>
        <p:blipFill>
          <a:blip r:embed="rId3" cstate="print"/>
          <a:srcRect/>
          <a:stretch>
            <a:fillRect/>
          </a:stretch>
        </p:blipFill>
        <p:spPr bwMode="auto">
          <a:xfrm>
            <a:off x="-24680" y="-14288"/>
            <a:ext cx="6408712" cy="6899672"/>
          </a:xfrm>
          <a:prstGeom prst="rect">
            <a:avLst/>
          </a:prstGeom>
          <a:noFill/>
          <a:ln w="9525">
            <a:noFill/>
            <a:miter lim="800000"/>
            <a:headEnd/>
            <a:tailEnd/>
          </a:ln>
          <a:effectLst/>
        </p:spPr>
      </p:pic>
      <p:pic>
        <p:nvPicPr>
          <p:cNvPr id="4" name="Picture 2"/>
          <p:cNvPicPr>
            <a:picLocks noChangeAspect="1" noChangeArrowheads="1"/>
          </p:cNvPicPr>
          <p:nvPr userDrawn="1"/>
        </p:nvPicPr>
        <p:blipFill>
          <a:blip r:embed="rId4" cstate="print"/>
          <a:srcRect/>
          <a:stretch>
            <a:fillRect/>
          </a:stretch>
        </p:blipFill>
        <p:spPr bwMode="auto">
          <a:xfrm>
            <a:off x="2495600" y="6327472"/>
            <a:ext cx="1440160" cy="463338"/>
          </a:xfrm>
          <a:prstGeom prst="rect">
            <a:avLst/>
          </a:prstGeom>
          <a:noFill/>
          <a:ln w="9525">
            <a:noFill/>
            <a:miter lim="800000"/>
            <a:headEnd/>
            <a:tailEnd/>
          </a:ln>
          <a:effectLst/>
        </p:spPr>
      </p:pic>
      <p:sp>
        <p:nvSpPr>
          <p:cNvPr id="8" name="Espace réservé du texte 16"/>
          <p:cNvSpPr>
            <a:spLocks noGrp="1"/>
          </p:cNvSpPr>
          <p:nvPr>
            <p:ph type="body" sz="quarter" idx="11" hasCustomPrompt="1"/>
          </p:nvPr>
        </p:nvSpPr>
        <p:spPr>
          <a:xfrm>
            <a:off x="191344" y="764703"/>
            <a:ext cx="5976664" cy="5473353"/>
          </a:xfrm>
          <a:prstGeom prst="rect">
            <a:avLst/>
          </a:prstGeom>
          <a:solidFill>
            <a:schemeClr val="bg1">
              <a:alpha val="20000"/>
            </a:schemeClr>
          </a:solidFill>
        </p:spPr>
        <p:txBody>
          <a:bodyPr/>
          <a:lstStyle>
            <a:lvl1pPr marL="342900" indent="-342900">
              <a:buFont typeface="Wingdings" pitchFamily="2" charset="2"/>
              <a:buChar char="q"/>
              <a:defRPr sz="1400" b="0" baseline="0">
                <a:latin typeface="+mn-lt"/>
              </a:defRPr>
            </a:lvl1pPr>
            <a:lvl2pPr>
              <a:buFont typeface="Wingdings" pitchFamily="2" charset="2"/>
              <a:buChar char="q"/>
              <a:defRPr sz="1600"/>
            </a:lvl2pPr>
          </a:lstStyle>
          <a:p>
            <a:pPr lvl="0"/>
            <a:r>
              <a:rPr lang="fr-FR" dirty="0" smtClean="0"/>
              <a:t>List </a:t>
            </a:r>
            <a:r>
              <a:rPr lang="fr-FR" dirty="0" err="1" smtClean="0"/>
              <a:t>highlights</a:t>
            </a:r>
            <a:endParaRPr lang="fr-FR" dirty="0" smtClean="0"/>
          </a:p>
          <a:p>
            <a:pPr lvl="0"/>
            <a:endParaRPr lang="fr-FR" dirty="0" smtClean="0"/>
          </a:p>
          <a:p>
            <a:pPr lvl="1"/>
            <a:endParaRPr lang="en-US" dirty="0"/>
          </a:p>
        </p:txBody>
      </p:sp>
      <p:sp>
        <p:nvSpPr>
          <p:cNvPr id="9" name="Espace réservé du texte 16"/>
          <p:cNvSpPr>
            <a:spLocks noGrp="1"/>
          </p:cNvSpPr>
          <p:nvPr>
            <p:ph type="body" sz="quarter" idx="12"/>
          </p:nvPr>
        </p:nvSpPr>
        <p:spPr>
          <a:xfrm>
            <a:off x="191344" y="122535"/>
            <a:ext cx="5976664" cy="426146"/>
          </a:xfrm>
          <a:prstGeom prst="rect">
            <a:avLst/>
          </a:prstGeom>
          <a:solidFill>
            <a:schemeClr val="bg1">
              <a:alpha val="20000"/>
            </a:schemeClr>
          </a:solidFill>
        </p:spPr>
        <p:txBody>
          <a:bodyPr anchor="ctr"/>
          <a:lstStyle>
            <a:lvl1pPr marL="0" indent="0" algn="ctr">
              <a:buFont typeface="Wingdings" pitchFamily="2" charset="2"/>
              <a:buNone/>
              <a:defRPr sz="2000" b="0" baseline="0">
                <a:latin typeface="+mn-lt"/>
              </a:defRPr>
            </a:lvl1pPr>
            <a:lvl2pPr>
              <a:buFont typeface="Wingdings" pitchFamily="2" charset="2"/>
              <a:buNone/>
              <a:defRPr sz="1600"/>
            </a:lvl2pPr>
          </a:lstStyle>
          <a:p>
            <a:pPr lvl="0"/>
            <a:endParaRPr lang="fr-FR" dirty="0" smtClean="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0_1_">
    <p:spTree>
      <p:nvGrpSpPr>
        <p:cNvPr id="1" name=""/>
        <p:cNvGrpSpPr/>
        <p:nvPr/>
      </p:nvGrpSpPr>
      <p:grpSpPr>
        <a:xfrm>
          <a:off x="0" y="0"/>
          <a:ext cx="0" cy="0"/>
          <a:chOff x="0" y="0"/>
          <a:chExt cx="0" cy="0"/>
        </a:xfrm>
      </p:grpSpPr>
      <p:pic>
        <p:nvPicPr>
          <p:cNvPr id="2" name="Image 1"/>
          <p:cNvPicPr>
            <a:picLocks noChangeAspect="1"/>
          </p:cNvPicPr>
          <p:nvPr userDrawn="1"/>
        </p:nvPicPr>
        <p:blipFill>
          <a:blip r:embed="rId2" cstate="print"/>
          <a:stretch>
            <a:fillRect/>
          </a:stretch>
        </p:blipFill>
        <p:spPr>
          <a:xfrm>
            <a:off x="42380" y="0"/>
            <a:ext cx="12107240" cy="6858000"/>
          </a:xfrm>
          <a:prstGeom prst="rect">
            <a:avLst/>
          </a:prstGeom>
        </p:spPr>
      </p:pic>
      <p:pic>
        <p:nvPicPr>
          <p:cNvPr id="5" name="Picture 4"/>
          <p:cNvPicPr>
            <a:picLocks noChangeAspect="1" noChangeArrowheads="1"/>
          </p:cNvPicPr>
          <p:nvPr userDrawn="1"/>
        </p:nvPicPr>
        <p:blipFill>
          <a:blip r:embed="rId3" cstate="print"/>
          <a:srcRect/>
          <a:stretch>
            <a:fillRect/>
          </a:stretch>
        </p:blipFill>
        <p:spPr bwMode="auto">
          <a:xfrm>
            <a:off x="-24680" y="-27384"/>
            <a:ext cx="6408712" cy="6912768"/>
          </a:xfrm>
          <a:prstGeom prst="rect">
            <a:avLst/>
          </a:prstGeom>
          <a:noFill/>
          <a:ln w="9525">
            <a:noFill/>
            <a:miter lim="800000"/>
            <a:headEnd/>
            <a:tailEnd/>
          </a:ln>
          <a:effectLst/>
        </p:spPr>
      </p:pic>
      <p:pic>
        <p:nvPicPr>
          <p:cNvPr id="4" name="Picture 2"/>
          <p:cNvPicPr>
            <a:picLocks noChangeAspect="1" noChangeArrowheads="1"/>
          </p:cNvPicPr>
          <p:nvPr userDrawn="1"/>
        </p:nvPicPr>
        <p:blipFill>
          <a:blip r:embed="rId4" cstate="print"/>
          <a:srcRect/>
          <a:stretch>
            <a:fillRect/>
          </a:stretch>
        </p:blipFill>
        <p:spPr bwMode="auto">
          <a:xfrm>
            <a:off x="2495600" y="6327472"/>
            <a:ext cx="1440160" cy="463338"/>
          </a:xfrm>
          <a:prstGeom prst="rect">
            <a:avLst/>
          </a:prstGeom>
          <a:noFill/>
          <a:ln w="9525">
            <a:noFill/>
            <a:miter lim="800000"/>
            <a:headEnd/>
            <a:tailEnd/>
          </a:ln>
          <a:effectLst/>
        </p:spPr>
      </p:pic>
      <p:sp>
        <p:nvSpPr>
          <p:cNvPr id="8" name="Espace réservé du texte 16"/>
          <p:cNvSpPr>
            <a:spLocks noGrp="1"/>
          </p:cNvSpPr>
          <p:nvPr>
            <p:ph type="body" sz="quarter" idx="11" hasCustomPrompt="1"/>
          </p:nvPr>
        </p:nvSpPr>
        <p:spPr>
          <a:xfrm>
            <a:off x="191344" y="764703"/>
            <a:ext cx="5976664" cy="5473353"/>
          </a:xfrm>
          <a:prstGeom prst="rect">
            <a:avLst/>
          </a:prstGeom>
          <a:solidFill>
            <a:schemeClr val="bg1">
              <a:alpha val="20000"/>
            </a:schemeClr>
          </a:solidFill>
        </p:spPr>
        <p:txBody>
          <a:bodyPr/>
          <a:lstStyle>
            <a:lvl1pPr marL="342900" indent="-342900">
              <a:buFont typeface="Wingdings" pitchFamily="2" charset="2"/>
              <a:buChar char="q"/>
              <a:defRPr sz="1400" b="0" baseline="0">
                <a:latin typeface="+mn-lt"/>
              </a:defRPr>
            </a:lvl1pPr>
            <a:lvl2pPr>
              <a:buFont typeface="Wingdings" pitchFamily="2" charset="2"/>
              <a:buChar char="q"/>
              <a:defRPr sz="1600"/>
            </a:lvl2pPr>
          </a:lstStyle>
          <a:p>
            <a:pPr lvl="0"/>
            <a:r>
              <a:rPr lang="fr-FR" dirty="0" smtClean="0"/>
              <a:t>List </a:t>
            </a:r>
            <a:r>
              <a:rPr lang="fr-FR" dirty="0" err="1" smtClean="0"/>
              <a:t>highlights</a:t>
            </a:r>
            <a:endParaRPr lang="fr-FR" dirty="0" smtClean="0"/>
          </a:p>
          <a:p>
            <a:pPr lvl="0"/>
            <a:endParaRPr lang="fr-FR" dirty="0" smtClean="0"/>
          </a:p>
          <a:p>
            <a:pPr lvl="1"/>
            <a:endParaRPr lang="en-US" dirty="0"/>
          </a:p>
        </p:txBody>
      </p:sp>
      <p:sp>
        <p:nvSpPr>
          <p:cNvPr id="9" name="Espace réservé du texte 16"/>
          <p:cNvSpPr>
            <a:spLocks noGrp="1"/>
          </p:cNvSpPr>
          <p:nvPr>
            <p:ph type="body" sz="quarter" idx="12"/>
          </p:nvPr>
        </p:nvSpPr>
        <p:spPr>
          <a:xfrm>
            <a:off x="191344" y="122535"/>
            <a:ext cx="5976664" cy="426146"/>
          </a:xfrm>
          <a:prstGeom prst="rect">
            <a:avLst/>
          </a:prstGeom>
          <a:solidFill>
            <a:schemeClr val="bg1">
              <a:alpha val="20000"/>
            </a:schemeClr>
          </a:solidFill>
        </p:spPr>
        <p:txBody>
          <a:bodyPr anchor="ctr"/>
          <a:lstStyle>
            <a:lvl1pPr marL="0" indent="0" algn="ctr">
              <a:buFont typeface="Wingdings" pitchFamily="2" charset="2"/>
              <a:buNone/>
              <a:defRPr sz="2000" b="0" baseline="0">
                <a:latin typeface="+mn-lt"/>
              </a:defRPr>
            </a:lvl1pPr>
            <a:lvl2pPr>
              <a:buFont typeface="Wingdings" pitchFamily="2" charset="2"/>
              <a:buNone/>
              <a:defRPr sz="1600"/>
            </a:lvl2pPr>
          </a:lstStyle>
          <a:p>
            <a:pPr lvl="0"/>
            <a:endParaRPr lang="fr-FR" dirty="0" smtClean="0"/>
          </a:p>
        </p:txBody>
      </p:sp>
    </p:spTree>
    <p:extLst>
      <p:ext uri="{BB962C8B-B14F-4D97-AF65-F5344CB8AC3E}">
        <p14:creationId xmlns:p14="http://schemas.microsoft.com/office/powerpoint/2010/main" val="328624207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3_1_">
    <p:spTree>
      <p:nvGrpSpPr>
        <p:cNvPr id="1" name=""/>
        <p:cNvGrpSpPr/>
        <p:nvPr/>
      </p:nvGrpSpPr>
      <p:grpSpPr>
        <a:xfrm>
          <a:off x="0" y="0"/>
          <a:ext cx="0" cy="0"/>
          <a:chOff x="0" y="0"/>
          <a:chExt cx="0" cy="0"/>
        </a:xfrm>
      </p:grpSpPr>
      <p:pic>
        <p:nvPicPr>
          <p:cNvPr id="3" name="Image 2"/>
          <p:cNvPicPr>
            <a:picLocks noChangeAspect="1"/>
          </p:cNvPicPr>
          <p:nvPr userDrawn="1"/>
        </p:nvPicPr>
        <p:blipFill>
          <a:blip r:embed="rId2" cstate="print"/>
          <a:stretch>
            <a:fillRect/>
          </a:stretch>
        </p:blipFill>
        <p:spPr>
          <a:xfrm>
            <a:off x="0" y="7620"/>
            <a:ext cx="12192000" cy="6842760"/>
          </a:xfrm>
          <a:prstGeom prst="rect">
            <a:avLst/>
          </a:prstGeom>
        </p:spPr>
      </p:pic>
      <p:pic>
        <p:nvPicPr>
          <p:cNvPr id="5" name="Picture 4"/>
          <p:cNvPicPr>
            <a:picLocks noChangeAspect="1" noChangeArrowheads="1"/>
          </p:cNvPicPr>
          <p:nvPr userDrawn="1"/>
        </p:nvPicPr>
        <p:blipFill>
          <a:blip r:embed="rId3" cstate="print"/>
          <a:srcRect/>
          <a:stretch>
            <a:fillRect/>
          </a:stretch>
        </p:blipFill>
        <p:spPr bwMode="auto">
          <a:xfrm>
            <a:off x="-24680" y="-27384"/>
            <a:ext cx="6408712" cy="6912768"/>
          </a:xfrm>
          <a:prstGeom prst="rect">
            <a:avLst/>
          </a:prstGeom>
          <a:noFill/>
          <a:ln w="9525">
            <a:noFill/>
            <a:miter lim="800000"/>
            <a:headEnd/>
            <a:tailEnd/>
          </a:ln>
          <a:effectLst/>
        </p:spPr>
      </p:pic>
      <p:pic>
        <p:nvPicPr>
          <p:cNvPr id="4" name="Picture 2"/>
          <p:cNvPicPr>
            <a:picLocks noChangeAspect="1" noChangeArrowheads="1"/>
          </p:cNvPicPr>
          <p:nvPr userDrawn="1"/>
        </p:nvPicPr>
        <p:blipFill>
          <a:blip r:embed="rId4" cstate="print"/>
          <a:srcRect/>
          <a:stretch>
            <a:fillRect/>
          </a:stretch>
        </p:blipFill>
        <p:spPr bwMode="auto">
          <a:xfrm>
            <a:off x="2495600" y="6327472"/>
            <a:ext cx="1440160" cy="463338"/>
          </a:xfrm>
          <a:prstGeom prst="rect">
            <a:avLst/>
          </a:prstGeom>
          <a:noFill/>
          <a:ln w="9525">
            <a:noFill/>
            <a:miter lim="800000"/>
            <a:headEnd/>
            <a:tailEnd/>
          </a:ln>
          <a:effectLst/>
        </p:spPr>
      </p:pic>
      <p:sp>
        <p:nvSpPr>
          <p:cNvPr id="8" name="Espace réservé du texte 16"/>
          <p:cNvSpPr>
            <a:spLocks noGrp="1"/>
          </p:cNvSpPr>
          <p:nvPr>
            <p:ph type="body" sz="quarter" idx="11" hasCustomPrompt="1"/>
          </p:nvPr>
        </p:nvSpPr>
        <p:spPr>
          <a:xfrm>
            <a:off x="191344" y="764703"/>
            <a:ext cx="5976664" cy="5473353"/>
          </a:xfrm>
          <a:prstGeom prst="rect">
            <a:avLst/>
          </a:prstGeom>
          <a:solidFill>
            <a:schemeClr val="bg1">
              <a:alpha val="20000"/>
            </a:schemeClr>
          </a:solidFill>
        </p:spPr>
        <p:txBody>
          <a:bodyPr/>
          <a:lstStyle>
            <a:lvl1pPr marL="342900" indent="-342900">
              <a:buFont typeface="Wingdings" pitchFamily="2" charset="2"/>
              <a:buChar char="q"/>
              <a:defRPr sz="1400" b="0" baseline="0">
                <a:latin typeface="+mn-lt"/>
              </a:defRPr>
            </a:lvl1pPr>
            <a:lvl2pPr>
              <a:buFont typeface="Wingdings" pitchFamily="2" charset="2"/>
              <a:buChar char="q"/>
              <a:defRPr sz="1600"/>
            </a:lvl2pPr>
          </a:lstStyle>
          <a:p>
            <a:pPr lvl="0"/>
            <a:r>
              <a:rPr lang="fr-FR" dirty="0" smtClean="0"/>
              <a:t>List </a:t>
            </a:r>
            <a:r>
              <a:rPr lang="fr-FR" dirty="0" err="1" smtClean="0"/>
              <a:t>highlights</a:t>
            </a:r>
            <a:endParaRPr lang="fr-FR" dirty="0" smtClean="0"/>
          </a:p>
          <a:p>
            <a:pPr lvl="0"/>
            <a:endParaRPr lang="fr-FR" dirty="0" smtClean="0"/>
          </a:p>
          <a:p>
            <a:pPr lvl="1"/>
            <a:endParaRPr lang="en-US" dirty="0"/>
          </a:p>
        </p:txBody>
      </p:sp>
      <p:sp>
        <p:nvSpPr>
          <p:cNvPr id="9" name="Espace réservé du texte 16"/>
          <p:cNvSpPr>
            <a:spLocks noGrp="1"/>
          </p:cNvSpPr>
          <p:nvPr>
            <p:ph type="body" sz="quarter" idx="12"/>
          </p:nvPr>
        </p:nvSpPr>
        <p:spPr>
          <a:xfrm>
            <a:off x="191344" y="122535"/>
            <a:ext cx="5976664" cy="426146"/>
          </a:xfrm>
          <a:prstGeom prst="rect">
            <a:avLst/>
          </a:prstGeom>
          <a:solidFill>
            <a:schemeClr val="bg1">
              <a:alpha val="20000"/>
            </a:schemeClr>
          </a:solidFill>
        </p:spPr>
        <p:txBody>
          <a:bodyPr anchor="ctr"/>
          <a:lstStyle>
            <a:lvl1pPr marL="0" indent="0" algn="ctr">
              <a:buFont typeface="Wingdings" pitchFamily="2" charset="2"/>
              <a:buNone/>
              <a:defRPr sz="2000" b="0" baseline="0">
                <a:latin typeface="+mn-lt"/>
              </a:defRPr>
            </a:lvl1pPr>
            <a:lvl2pPr>
              <a:buFont typeface="Wingdings" pitchFamily="2" charset="2"/>
              <a:buNone/>
              <a:defRPr sz="1600"/>
            </a:lvl2pPr>
          </a:lstStyle>
          <a:p>
            <a:pPr lvl="0"/>
            <a:endParaRPr lang="fr-FR" dirty="0" smtClean="0"/>
          </a:p>
        </p:txBody>
      </p:sp>
    </p:spTree>
    <p:extLst>
      <p:ext uri="{BB962C8B-B14F-4D97-AF65-F5344CB8AC3E}">
        <p14:creationId xmlns:p14="http://schemas.microsoft.com/office/powerpoint/2010/main" val="402563841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1_">
    <p:spTree>
      <p:nvGrpSpPr>
        <p:cNvPr id="1" name=""/>
        <p:cNvGrpSpPr/>
        <p:nvPr/>
      </p:nvGrpSpPr>
      <p:grpSpPr>
        <a:xfrm>
          <a:off x="0" y="0"/>
          <a:ext cx="0" cy="0"/>
          <a:chOff x="0" y="0"/>
          <a:chExt cx="0" cy="0"/>
        </a:xfrm>
      </p:grpSpPr>
      <p:pic>
        <p:nvPicPr>
          <p:cNvPr id="2" name="Image 1"/>
          <p:cNvPicPr>
            <a:picLocks noChangeAspect="1"/>
          </p:cNvPicPr>
          <p:nvPr userDrawn="1"/>
        </p:nvPicPr>
        <p:blipFill>
          <a:blip r:embed="rId2" cstate="print"/>
          <a:stretch>
            <a:fillRect/>
          </a:stretch>
        </p:blipFill>
        <p:spPr>
          <a:xfrm>
            <a:off x="0" y="0"/>
            <a:ext cx="12192000" cy="6858000"/>
          </a:xfrm>
          <a:prstGeom prst="rect">
            <a:avLst/>
          </a:prstGeom>
        </p:spPr>
      </p:pic>
      <p:sp>
        <p:nvSpPr>
          <p:cNvPr id="7" name="Titre 3"/>
          <p:cNvSpPr>
            <a:spLocks noGrp="1"/>
          </p:cNvSpPr>
          <p:nvPr userDrawn="1">
            <p:ph type="title" hasCustomPrompt="1"/>
          </p:nvPr>
        </p:nvSpPr>
        <p:spPr>
          <a:xfrm rot="10800000" flipV="1">
            <a:off x="0" y="0"/>
            <a:ext cx="6456040" cy="6858000"/>
          </a:xfrm>
          <a:prstGeom prst="rect">
            <a:avLst/>
          </a:prstGeom>
          <a:gradFill flip="none" rotWithShape="1">
            <a:gsLst>
              <a:gs pos="0">
                <a:srgbClr val="FFEFD1">
                  <a:alpha val="41000"/>
                </a:srgbClr>
              </a:gs>
              <a:gs pos="64999">
                <a:srgbClr val="F0EBD5"/>
              </a:gs>
              <a:gs pos="100000">
                <a:srgbClr val="D1C39F"/>
              </a:gs>
            </a:gsLst>
            <a:lin ang="18900000" scaled="0"/>
            <a:tileRect/>
          </a:gradFill>
          <a:ln>
            <a:noFill/>
          </a:ln>
        </p:spPr>
        <p:txBody>
          <a:bodyPr lIns="360000" tIns="360000"/>
          <a:lstStyle>
            <a:lvl1pPr>
              <a:defRPr>
                <a:solidFill>
                  <a:schemeClr val="tx1"/>
                </a:solidFill>
                <a:latin typeface="+mn-lt"/>
              </a:defRPr>
            </a:lvl1pPr>
          </a:lstStyle>
          <a:p>
            <a:r>
              <a:rPr lang="fr-FR" dirty="0" smtClean="0"/>
              <a:t> </a:t>
            </a:r>
            <a:endParaRPr lang="fr-FR" dirty="0"/>
          </a:p>
        </p:txBody>
      </p:sp>
      <p:sp>
        <p:nvSpPr>
          <p:cNvPr id="5" name="Espace réservé du texte 16"/>
          <p:cNvSpPr>
            <a:spLocks noGrp="1"/>
          </p:cNvSpPr>
          <p:nvPr>
            <p:ph type="body" sz="quarter" idx="12"/>
          </p:nvPr>
        </p:nvSpPr>
        <p:spPr>
          <a:xfrm>
            <a:off x="191344" y="122535"/>
            <a:ext cx="5976664" cy="426146"/>
          </a:xfrm>
          <a:prstGeom prst="rect">
            <a:avLst/>
          </a:prstGeom>
          <a:solidFill>
            <a:schemeClr val="bg1">
              <a:alpha val="20000"/>
            </a:schemeClr>
          </a:solidFill>
        </p:spPr>
        <p:txBody>
          <a:bodyPr anchor="ctr"/>
          <a:lstStyle>
            <a:lvl1pPr marL="0" indent="0" algn="ctr">
              <a:buFont typeface="Wingdings" pitchFamily="2" charset="2"/>
              <a:buNone/>
              <a:defRPr sz="2000" b="0" baseline="0">
                <a:latin typeface="+mn-lt"/>
              </a:defRPr>
            </a:lvl1pPr>
            <a:lvl2pPr>
              <a:buFont typeface="Wingdings" pitchFamily="2" charset="2"/>
              <a:buNone/>
              <a:defRPr sz="1600"/>
            </a:lvl2pPr>
          </a:lstStyle>
          <a:p>
            <a:pPr lvl="0"/>
            <a:endParaRPr lang="fr-FR" dirty="0" smtClean="0"/>
          </a:p>
        </p:txBody>
      </p:sp>
      <p:sp>
        <p:nvSpPr>
          <p:cNvPr id="6" name="Espace réservé du texte 16"/>
          <p:cNvSpPr>
            <a:spLocks noGrp="1"/>
          </p:cNvSpPr>
          <p:nvPr>
            <p:ph type="body" sz="quarter" idx="11" hasCustomPrompt="1"/>
          </p:nvPr>
        </p:nvSpPr>
        <p:spPr>
          <a:xfrm>
            <a:off x="191344" y="764703"/>
            <a:ext cx="5976664" cy="5473353"/>
          </a:xfrm>
          <a:prstGeom prst="rect">
            <a:avLst/>
          </a:prstGeom>
          <a:solidFill>
            <a:schemeClr val="bg1">
              <a:alpha val="20000"/>
            </a:schemeClr>
          </a:solidFill>
        </p:spPr>
        <p:txBody>
          <a:bodyPr/>
          <a:lstStyle>
            <a:lvl1pPr marL="342900" indent="-342900">
              <a:buFont typeface="Wingdings" pitchFamily="2" charset="2"/>
              <a:buChar char="q"/>
              <a:defRPr sz="1400" b="0" baseline="0">
                <a:latin typeface="+mn-lt"/>
              </a:defRPr>
            </a:lvl1pPr>
            <a:lvl2pPr>
              <a:buFont typeface="Wingdings" pitchFamily="2" charset="2"/>
              <a:buChar char="q"/>
              <a:defRPr sz="1600"/>
            </a:lvl2pPr>
          </a:lstStyle>
          <a:p>
            <a:pPr lvl="0"/>
            <a:r>
              <a:rPr lang="fr-FR" dirty="0" smtClean="0"/>
              <a:t>List </a:t>
            </a:r>
            <a:r>
              <a:rPr lang="fr-FR" dirty="0" err="1" smtClean="0"/>
              <a:t>highlights</a:t>
            </a:r>
            <a:endParaRPr lang="fr-FR" dirty="0" smtClean="0"/>
          </a:p>
          <a:p>
            <a:pPr lvl="0"/>
            <a:endParaRPr lang="fr-FR" dirty="0" smtClean="0"/>
          </a:p>
          <a:p>
            <a:pPr lvl="1"/>
            <a:endParaRPr lang="en-US" dirty="0"/>
          </a:p>
        </p:txBody>
      </p:sp>
      <p:pic>
        <p:nvPicPr>
          <p:cNvPr id="9" name="Picture 2"/>
          <p:cNvPicPr>
            <a:picLocks noChangeAspect="1" noChangeArrowheads="1"/>
          </p:cNvPicPr>
          <p:nvPr userDrawn="1"/>
        </p:nvPicPr>
        <p:blipFill>
          <a:blip r:embed="rId3" cstate="print"/>
          <a:srcRect/>
          <a:stretch>
            <a:fillRect/>
          </a:stretch>
        </p:blipFill>
        <p:spPr bwMode="auto">
          <a:xfrm>
            <a:off x="2495600" y="6327472"/>
            <a:ext cx="1440160" cy="463338"/>
          </a:xfrm>
          <a:prstGeom prst="rect">
            <a:avLst/>
          </a:prstGeom>
          <a:noFill/>
          <a:ln w="9525">
            <a:noFill/>
            <a:miter lim="800000"/>
            <a:headEnd/>
            <a:tailEnd/>
          </a:ln>
          <a:effectLst/>
        </p:spPr>
      </p:pic>
    </p:spTree>
    <p:extLst>
      <p:ext uri="{BB962C8B-B14F-4D97-AF65-F5344CB8AC3E}">
        <p14:creationId xmlns:p14="http://schemas.microsoft.com/office/powerpoint/2010/main" val="193150528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5_1_">
    <p:spTree>
      <p:nvGrpSpPr>
        <p:cNvPr id="1" name=""/>
        <p:cNvGrpSpPr/>
        <p:nvPr/>
      </p:nvGrpSpPr>
      <p:grpSpPr>
        <a:xfrm>
          <a:off x="0" y="0"/>
          <a:ext cx="0" cy="0"/>
          <a:chOff x="0" y="0"/>
          <a:chExt cx="0" cy="0"/>
        </a:xfrm>
      </p:grpSpPr>
      <p:cxnSp>
        <p:nvCxnSpPr>
          <p:cNvPr id="5" name="Connecteur droit 4"/>
          <p:cNvCxnSpPr/>
          <p:nvPr userDrawn="1"/>
        </p:nvCxnSpPr>
        <p:spPr>
          <a:xfrm>
            <a:off x="457200" y="6453336"/>
            <a:ext cx="11734800" cy="0"/>
          </a:xfrm>
          <a:prstGeom prst="line">
            <a:avLst/>
          </a:prstGeom>
          <a:ln w="9525" cap="flat" cmpd="sng" algn="ctr">
            <a:solidFill>
              <a:srgbClr val="376092"/>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7" name="Image 6" descr="TOTAL_ADM.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136560" y="6497366"/>
            <a:ext cx="792088" cy="316010"/>
          </a:xfrm>
          <a:prstGeom prst="rect">
            <a:avLst/>
          </a:prstGeom>
        </p:spPr>
      </p:pic>
      <p:sp>
        <p:nvSpPr>
          <p:cNvPr id="11" name="ZoneTexte 10"/>
          <p:cNvSpPr txBox="1"/>
          <p:nvPr userDrawn="1"/>
        </p:nvSpPr>
        <p:spPr>
          <a:xfrm>
            <a:off x="407368" y="6525344"/>
            <a:ext cx="648072" cy="246221"/>
          </a:xfrm>
          <a:prstGeom prst="rect">
            <a:avLst/>
          </a:prstGeom>
          <a:noFill/>
        </p:spPr>
        <p:txBody>
          <a:bodyPr wrap="square" rtlCol="0">
            <a:spAutoFit/>
          </a:bodyPr>
          <a:lstStyle/>
          <a:p>
            <a:fld id="{97EE1926-FF4E-457F-A2D1-6C00F261D3E8}" type="slidenum">
              <a:rPr lang="en-US" sz="1000" smtClean="0">
                <a:latin typeface="+mj-lt"/>
              </a:rPr>
              <a:pPr/>
              <a:t>‹#›</a:t>
            </a:fld>
            <a:endParaRPr lang="en-US" sz="1000" dirty="0">
              <a:latin typeface="+mj-lt"/>
            </a:endParaRPr>
          </a:p>
        </p:txBody>
      </p:sp>
      <p:pic>
        <p:nvPicPr>
          <p:cNvPr id="12" name="Picture 2"/>
          <p:cNvPicPr>
            <a:picLocks noChangeAspect="1" noChangeArrowheads="1"/>
          </p:cNvPicPr>
          <p:nvPr userDrawn="1"/>
        </p:nvPicPr>
        <p:blipFill>
          <a:blip r:embed="rId3" cstate="print"/>
          <a:srcRect/>
          <a:stretch>
            <a:fillRect/>
          </a:stretch>
        </p:blipFill>
        <p:spPr bwMode="auto">
          <a:xfrm>
            <a:off x="5447928" y="6604556"/>
            <a:ext cx="1228637" cy="136812"/>
          </a:xfrm>
          <a:prstGeom prst="rect">
            <a:avLst/>
          </a:prstGeom>
          <a:noFill/>
          <a:ln w="9525">
            <a:noFill/>
            <a:miter lim="800000"/>
            <a:headEnd/>
            <a:tailEnd/>
          </a:ln>
          <a:effectLst/>
        </p:spPr>
      </p:pic>
      <p:sp>
        <p:nvSpPr>
          <p:cNvPr id="24" name="Rectangle 23"/>
          <p:cNvSpPr/>
          <p:nvPr userDrawn="1"/>
        </p:nvSpPr>
        <p:spPr>
          <a:xfrm>
            <a:off x="0" y="0"/>
            <a:ext cx="12192000" cy="404664"/>
          </a:xfrm>
          <a:prstGeom prst="rect">
            <a:avLst/>
          </a:prstGeom>
          <a:solidFill>
            <a:srgbClr val="3760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Espace réservé du texte 16"/>
          <p:cNvSpPr>
            <a:spLocks noGrp="1"/>
          </p:cNvSpPr>
          <p:nvPr>
            <p:ph type="body" sz="quarter" idx="11" hasCustomPrompt="1"/>
          </p:nvPr>
        </p:nvSpPr>
        <p:spPr>
          <a:xfrm>
            <a:off x="407368" y="0"/>
            <a:ext cx="4968552" cy="404664"/>
          </a:xfrm>
          <a:prstGeom prst="rect">
            <a:avLst/>
          </a:prstGeom>
          <a:noFill/>
        </p:spPr>
        <p:txBody>
          <a:bodyPr anchor="ctr"/>
          <a:lstStyle>
            <a:lvl1pPr marL="342900" indent="-342900">
              <a:buFontTx/>
              <a:buNone/>
              <a:defRPr sz="2000" b="1" baseline="0">
                <a:solidFill>
                  <a:schemeClr val="bg1"/>
                </a:solidFill>
                <a:latin typeface="+mj-lt"/>
              </a:defRPr>
            </a:lvl1pPr>
            <a:lvl2pPr>
              <a:buFont typeface="Wingdings" pitchFamily="2" charset="2"/>
              <a:buChar char="q"/>
              <a:defRPr sz="1600"/>
            </a:lvl2pPr>
          </a:lstStyle>
          <a:p>
            <a:pPr lvl="0"/>
            <a:r>
              <a:rPr lang="fr-FR" dirty="0" smtClean="0"/>
              <a:t>DOCUMENTS USED FOR THE GAP ANALYSIS</a:t>
            </a:r>
            <a:endParaRPr lang="en-US" dirty="0"/>
          </a:p>
        </p:txBody>
      </p:sp>
    </p:spTree>
  </p:cSld>
  <p:clrMapOvr>
    <a:masterClrMapping/>
  </p:clrMapOvr>
  <p:timing>
    <p:tnLst>
      <p:par>
        <p:cTn id="1" dur="indefinite" restart="never" nodeType="tmRoot"/>
      </p:par>
    </p:tnLst>
  </p:timing>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7_1_">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2" cstate="print"/>
          <a:srcRect/>
          <a:stretch>
            <a:fillRect/>
          </a:stretch>
        </p:blipFill>
        <p:spPr bwMode="auto">
          <a:xfrm>
            <a:off x="-33338" y="-3175"/>
            <a:ext cx="12260263" cy="6870700"/>
          </a:xfrm>
          <a:prstGeom prst="rect">
            <a:avLst/>
          </a:prstGeom>
          <a:noFill/>
          <a:ln w="9525">
            <a:noFill/>
            <a:miter lim="800000"/>
            <a:headEnd/>
            <a:tailEnd/>
          </a:ln>
          <a:effectLst/>
        </p:spPr>
      </p:pic>
      <p:pic>
        <p:nvPicPr>
          <p:cNvPr id="6" name="Picture 4"/>
          <p:cNvPicPr>
            <a:picLocks noChangeAspect="1" noChangeArrowheads="1"/>
          </p:cNvPicPr>
          <p:nvPr userDrawn="1"/>
        </p:nvPicPr>
        <p:blipFill>
          <a:blip r:embed="rId3" cstate="print"/>
          <a:srcRect/>
          <a:stretch>
            <a:fillRect/>
          </a:stretch>
        </p:blipFill>
        <p:spPr bwMode="auto">
          <a:xfrm>
            <a:off x="-24680" y="-6350"/>
            <a:ext cx="6254750" cy="6870700"/>
          </a:xfrm>
          <a:prstGeom prst="rect">
            <a:avLst/>
          </a:prstGeom>
          <a:noFill/>
          <a:ln w="9525">
            <a:noFill/>
            <a:miter lim="800000"/>
            <a:headEnd/>
            <a:tailEnd/>
          </a:ln>
          <a:effectLst/>
        </p:spPr>
      </p:pic>
      <p:pic>
        <p:nvPicPr>
          <p:cNvPr id="8" name="Picture 2"/>
          <p:cNvPicPr>
            <a:picLocks noChangeAspect="1" noChangeArrowheads="1"/>
          </p:cNvPicPr>
          <p:nvPr userDrawn="1"/>
        </p:nvPicPr>
        <p:blipFill>
          <a:blip r:embed="rId4" cstate="print"/>
          <a:srcRect/>
          <a:stretch>
            <a:fillRect/>
          </a:stretch>
        </p:blipFill>
        <p:spPr bwMode="auto">
          <a:xfrm>
            <a:off x="2130587" y="6165304"/>
            <a:ext cx="1944216" cy="625506"/>
          </a:xfrm>
          <a:prstGeom prst="rect">
            <a:avLst/>
          </a:prstGeom>
          <a:noFill/>
          <a:ln w="9525">
            <a:noFill/>
            <a:miter lim="800000"/>
            <a:headEnd/>
            <a:tailEnd/>
          </a:ln>
          <a:effectLst/>
        </p:spPr>
      </p:pic>
      <p:sp>
        <p:nvSpPr>
          <p:cNvPr id="5" name="Espace réservé du texte 16"/>
          <p:cNvSpPr>
            <a:spLocks noGrp="1"/>
          </p:cNvSpPr>
          <p:nvPr>
            <p:ph type="body" sz="quarter" idx="11" hasCustomPrompt="1"/>
          </p:nvPr>
        </p:nvSpPr>
        <p:spPr>
          <a:xfrm>
            <a:off x="191343" y="764704"/>
            <a:ext cx="5743725" cy="5256584"/>
          </a:xfrm>
          <a:prstGeom prst="rect">
            <a:avLst/>
          </a:prstGeom>
          <a:solidFill>
            <a:schemeClr val="bg1">
              <a:alpha val="20000"/>
            </a:schemeClr>
          </a:solidFill>
        </p:spPr>
        <p:txBody>
          <a:bodyPr/>
          <a:lstStyle>
            <a:lvl1pPr marL="342900" indent="-342900">
              <a:buFont typeface="Wingdings" pitchFamily="2" charset="2"/>
              <a:buChar char="q"/>
              <a:defRPr sz="1600" b="0" baseline="0">
                <a:latin typeface="+mj-lt"/>
              </a:defRPr>
            </a:lvl1pPr>
            <a:lvl2pPr>
              <a:buFont typeface="Wingdings" pitchFamily="2" charset="2"/>
              <a:buChar char="q"/>
              <a:defRPr sz="1600"/>
            </a:lvl2pPr>
          </a:lstStyle>
          <a:p>
            <a:pPr lvl="0"/>
            <a:r>
              <a:rPr lang="fr-FR" dirty="0" smtClean="0"/>
              <a:t>List </a:t>
            </a:r>
            <a:r>
              <a:rPr lang="fr-FR" dirty="0" err="1" smtClean="0"/>
              <a:t>highlights</a:t>
            </a:r>
            <a:endParaRPr lang="fr-FR" dirty="0" smtClean="0"/>
          </a:p>
          <a:p>
            <a:pPr lvl="0"/>
            <a:endParaRPr lang="fr-FR" dirty="0" smtClean="0"/>
          </a:p>
          <a:p>
            <a:pPr lvl="1"/>
            <a:endParaRPr lang="en-US" dirty="0"/>
          </a:p>
        </p:txBody>
      </p:sp>
      <p:pic>
        <p:nvPicPr>
          <p:cNvPr id="7" name="Picture 7"/>
          <p:cNvPicPr>
            <a:picLocks noChangeAspect="1" noChangeArrowheads="1"/>
          </p:cNvPicPr>
          <p:nvPr userDrawn="1"/>
        </p:nvPicPr>
        <p:blipFill>
          <a:blip r:embed="rId5" cstate="print"/>
          <a:srcRect/>
          <a:stretch>
            <a:fillRect/>
          </a:stretch>
        </p:blipFill>
        <p:spPr bwMode="auto">
          <a:xfrm>
            <a:off x="191344" y="260648"/>
            <a:ext cx="5760640" cy="444500"/>
          </a:xfrm>
          <a:prstGeom prst="rect">
            <a:avLst/>
          </a:prstGeom>
          <a:noFill/>
          <a:ln w="9525">
            <a:noFill/>
            <a:miter lim="800000"/>
            <a:headEnd/>
            <a:tailEnd/>
          </a:ln>
          <a:effectLst/>
        </p:spPr>
      </p:pic>
    </p:spTree>
    <p:extLst>
      <p:ext uri="{BB962C8B-B14F-4D97-AF65-F5344CB8AC3E}">
        <p14:creationId xmlns:p14="http://schemas.microsoft.com/office/powerpoint/2010/main" val="431450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75000"/>
            <a:alpha val="0"/>
          </a:schemeClr>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66" r:id="rId2"/>
    <p:sldLayoutId id="2147483675" r:id="rId3"/>
    <p:sldLayoutId id="2147483694" r:id="rId4"/>
    <p:sldLayoutId id="2147483695" r:id="rId5"/>
    <p:sldLayoutId id="2147483697" r:id="rId6"/>
    <p:sldLayoutId id="2147483692" r:id="rId7"/>
    <p:sldLayoutId id="2147483698" r:id="rId8"/>
  </p:sldLayoutIdLst>
  <p:txStyles>
    <p:titleStyle/>
    <p:bodyStyle/>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88000" y="1844824"/>
            <a:ext cx="9732536" cy="1748663"/>
          </a:xfrm>
        </p:spPr>
        <p:txBody>
          <a:bodyPr/>
          <a:lstStyle/>
          <a:p>
            <a:r>
              <a:rPr lang="fr-FR" dirty="0"/>
              <a:t>Hygiène industrielle</a:t>
            </a:r>
            <a:r>
              <a:rPr lang="fr-FR" dirty="0" smtClean="0"/>
              <a:t/>
            </a:r>
            <a:br>
              <a:rPr lang="fr-FR" dirty="0" smtClean="0"/>
            </a:br>
            <a:r>
              <a:rPr lang="fr-FR" sz="2000" dirty="0" smtClean="0"/>
              <a:t>REGLE HSE GROUPE (CR-GR-HSE-405)</a:t>
            </a:r>
            <a:r>
              <a:rPr lang="fr-FR" dirty="0" smtClean="0"/>
              <a:t/>
            </a:r>
            <a:br>
              <a:rPr lang="fr-FR" dirty="0" smtClean="0"/>
            </a:br>
            <a:endParaRPr lang="en-US" dirty="0"/>
          </a:p>
        </p:txBody>
      </p:sp>
      <p:sp>
        <p:nvSpPr>
          <p:cNvPr id="3" name="Espace réservé du texte 2"/>
          <p:cNvSpPr>
            <a:spLocks noGrp="1"/>
          </p:cNvSpPr>
          <p:nvPr>
            <p:ph type="body" sz="quarter" idx="10"/>
          </p:nvPr>
        </p:nvSpPr>
        <p:spPr>
          <a:xfrm>
            <a:off x="1188000" y="3356992"/>
            <a:ext cx="10380608" cy="3096344"/>
          </a:xfrm>
        </p:spPr>
        <p:txBody>
          <a:bodyPr/>
          <a:lstStyle/>
          <a:p>
            <a:pPr>
              <a:spcAft>
                <a:spcPts val="600"/>
              </a:spcAft>
            </a:pPr>
            <a:r>
              <a:rPr lang="en-GB" b="1" i="1" dirty="0" smtClean="0"/>
              <a:t>SYNTHÈSE</a:t>
            </a:r>
          </a:p>
          <a:p>
            <a:pPr algn="just">
              <a:spcBef>
                <a:spcPts val="300"/>
              </a:spcBef>
            </a:pPr>
            <a:r>
              <a:rPr lang="fr-FR" sz="1600" dirty="0" smtClean="0"/>
              <a:t>Cette règle rassemble les exigences en matière d’hygiène industrielle (HI</a:t>
            </a:r>
            <a:r>
              <a:rPr lang="fr-FR" sz="1600" dirty="0"/>
              <a:t>). Elle repose sur le principe de prévention des risques chroniques au poste de travail. </a:t>
            </a:r>
            <a:endParaRPr lang="fr-FR" sz="1600" dirty="0" smtClean="0"/>
          </a:p>
          <a:p>
            <a:pPr algn="just">
              <a:spcBef>
                <a:spcPts val="300"/>
              </a:spcBef>
            </a:pPr>
            <a:r>
              <a:rPr lang="fr-FR" sz="1600" dirty="0" smtClean="0"/>
              <a:t>Les matériaux contenant de l’amiante et les fibres céramiques réfractaires classées CMR sont interdits pour les nouvelles installations. Sur les installations existantes, ces matériaux sont repérés et leur état de conservation est régulièrement surveillé.</a:t>
            </a:r>
          </a:p>
          <a:p>
            <a:pPr algn="just">
              <a:spcBef>
                <a:spcPts val="300"/>
              </a:spcBef>
            </a:pPr>
            <a:r>
              <a:rPr lang="fr-FR" sz="1600" dirty="0" smtClean="0"/>
              <a:t>Il est interdit de travailler sous l’emprise de substances </a:t>
            </a:r>
            <a:r>
              <a:rPr lang="fr-FR" sz="1600" dirty="0" err="1" smtClean="0"/>
              <a:t>accidentogènes</a:t>
            </a:r>
            <a:r>
              <a:rPr lang="fr-FR" sz="1600" dirty="0" smtClean="0"/>
              <a:t>, et de consommer de telles substances, ou d’inciter à leur consommation, en situation de travail. Une démarche de prévention des addictions aux substances </a:t>
            </a:r>
            <a:r>
              <a:rPr lang="fr-FR" sz="1600" dirty="0" err="1" smtClean="0"/>
              <a:t>accidentogènes</a:t>
            </a:r>
            <a:r>
              <a:rPr lang="fr-FR" sz="1600" dirty="0" smtClean="0"/>
              <a:t> est mise en œuvre. </a:t>
            </a:r>
          </a:p>
          <a:p>
            <a:pPr algn="just">
              <a:spcBef>
                <a:spcPts val="300"/>
              </a:spcBef>
            </a:pPr>
            <a:r>
              <a:rPr lang="fr-FR" sz="1600" dirty="0"/>
              <a:t>Cette règle ne couvre pas la maîtrise des risques liés à la mise sur le marché des produits et la maîtrise des risques </a:t>
            </a:r>
            <a:r>
              <a:rPr lang="fr-FR" sz="1600" dirty="0" smtClean="0"/>
              <a:t>chroniques </a:t>
            </a:r>
            <a:r>
              <a:rPr lang="fr-FR" sz="1600" dirty="0"/>
              <a:t>pour les riverains des installations industrielles.</a:t>
            </a:r>
          </a:p>
          <a:p>
            <a:pPr algn="just"/>
            <a:endParaRPr lang="en-US" dirty="0" smtClean="0"/>
          </a:p>
          <a:p>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1"/>
          </p:nvPr>
        </p:nvSpPr>
        <p:spPr>
          <a:xfrm>
            <a:off x="191343" y="764704"/>
            <a:ext cx="6264697" cy="5328592"/>
          </a:xfrm>
        </p:spPr>
        <p:txBody>
          <a:bodyPr/>
          <a:lstStyle/>
          <a:p>
            <a:pPr>
              <a:lnSpc>
                <a:spcPct val="150000"/>
              </a:lnSpc>
            </a:pPr>
            <a:r>
              <a:rPr lang="en-GB" dirty="0" smtClean="0"/>
              <a:t>Champ </a:t>
            </a:r>
            <a:r>
              <a:rPr lang="en-GB" dirty="0" err="1" smtClean="0"/>
              <a:t>d’application</a:t>
            </a:r>
            <a:r>
              <a:rPr lang="en-GB" dirty="0" smtClean="0"/>
              <a:t> : Tout le </a:t>
            </a:r>
            <a:r>
              <a:rPr lang="en-GB" b="1" dirty="0" err="1" smtClean="0"/>
              <a:t>domaine</a:t>
            </a:r>
            <a:r>
              <a:rPr lang="en-GB" b="1" dirty="0" smtClean="0"/>
              <a:t> </a:t>
            </a:r>
            <a:r>
              <a:rPr lang="en-GB" b="1" dirty="0" err="1" smtClean="0"/>
              <a:t>opéré</a:t>
            </a:r>
            <a:endParaRPr lang="en-GB" b="1" dirty="0" smtClean="0"/>
          </a:p>
          <a:p>
            <a:pPr>
              <a:lnSpc>
                <a:spcPct val="150000"/>
              </a:lnSpc>
            </a:pPr>
            <a:r>
              <a:rPr lang="en-GB" dirty="0" smtClean="0"/>
              <a:t>La GR-HSE-405 </a:t>
            </a:r>
            <a:r>
              <a:rPr lang="en-GB" b="1" dirty="0" err="1" smtClean="0"/>
              <a:t>remplace</a:t>
            </a:r>
            <a:r>
              <a:rPr lang="en-GB" b="1" dirty="0" smtClean="0"/>
              <a:t> les 7 documents </a:t>
            </a:r>
            <a:r>
              <a:rPr lang="en-GB" b="1" dirty="0" err="1" smtClean="0"/>
              <a:t>suivants</a:t>
            </a:r>
            <a:r>
              <a:rPr lang="en-GB" b="1" dirty="0" smtClean="0"/>
              <a:t> </a:t>
            </a:r>
            <a:r>
              <a:rPr lang="en-GB" dirty="0" smtClean="0"/>
              <a:t>:</a:t>
            </a:r>
          </a:p>
          <a:p>
            <a:pPr marL="354013" lvl="1" indent="276225">
              <a:buFont typeface="Wingdings" pitchFamily="2" charset="2"/>
              <a:buChar char="ü"/>
            </a:pPr>
            <a:r>
              <a:rPr lang="fr-FR" sz="1400" b="1" dirty="0" smtClean="0">
                <a:latin typeface="+mj-lt"/>
              </a:rPr>
              <a:t>DIR-GR-HIS-001</a:t>
            </a:r>
            <a:endParaRPr lang="fr-FR" sz="1400" dirty="0" smtClean="0">
              <a:latin typeface="+mj-lt"/>
            </a:endParaRPr>
          </a:p>
          <a:p>
            <a:pPr marL="354013" lvl="1" indent="276225">
              <a:buFont typeface="Wingdings" pitchFamily="2" charset="2"/>
              <a:buChar char="ü"/>
            </a:pPr>
            <a:r>
              <a:rPr lang="fr-FR" sz="1400" b="1" dirty="0">
                <a:latin typeface="+mj-lt"/>
              </a:rPr>
              <a:t>DIR-SEC-010 </a:t>
            </a:r>
            <a:endParaRPr lang="fr-FR" sz="1400" b="1" dirty="0" smtClean="0">
              <a:latin typeface="+mj-lt"/>
            </a:endParaRPr>
          </a:p>
          <a:p>
            <a:pPr marL="354013" lvl="1" indent="276225">
              <a:buFont typeface="Wingdings" pitchFamily="2" charset="2"/>
              <a:buChar char="ü"/>
            </a:pPr>
            <a:r>
              <a:rPr lang="fr-FR" sz="1400" b="1" dirty="0" smtClean="0">
                <a:latin typeface="+mj-lt"/>
              </a:rPr>
              <a:t>CR-EP-HSE-060 </a:t>
            </a:r>
          </a:p>
          <a:p>
            <a:pPr marL="354013" lvl="1" indent="276225">
              <a:buFont typeface="Wingdings" pitchFamily="2" charset="2"/>
              <a:buChar char="ü"/>
            </a:pPr>
            <a:r>
              <a:rPr lang="fr-FR" sz="1400" b="1" dirty="0" smtClean="0">
                <a:latin typeface="+mj-lt"/>
              </a:rPr>
              <a:t>CR-EP-HSE-066  </a:t>
            </a:r>
            <a:endParaRPr lang="en-US" sz="1400" b="1" dirty="0" smtClean="0">
              <a:latin typeface="+mj-lt"/>
            </a:endParaRPr>
          </a:p>
          <a:p>
            <a:pPr marL="354013" lvl="2" indent="276225">
              <a:buFont typeface="Wingdings" panose="05000000000000000000" pitchFamily="2" charset="2"/>
              <a:buChar char="ü"/>
            </a:pPr>
            <a:r>
              <a:rPr lang="fr-FR" sz="1400" b="1" dirty="0" smtClean="0">
                <a:latin typeface="+mj-lt"/>
              </a:rPr>
              <a:t>CR-MS-HSEQ-501 </a:t>
            </a:r>
          </a:p>
          <a:p>
            <a:pPr marL="354013" lvl="2" indent="276225">
              <a:buFont typeface="Wingdings" panose="05000000000000000000" pitchFamily="2" charset="2"/>
              <a:buChar char="ü"/>
            </a:pPr>
            <a:r>
              <a:rPr lang="fr-FR" sz="1400" b="1" dirty="0" smtClean="0">
                <a:latin typeface="+mj-lt"/>
              </a:rPr>
              <a:t>CR-RC-HSE-107</a:t>
            </a:r>
          </a:p>
          <a:p>
            <a:pPr marL="354013" lvl="2" indent="276225">
              <a:buFont typeface="Wingdings" panose="05000000000000000000" pitchFamily="2" charset="2"/>
              <a:buChar char="ü"/>
            </a:pPr>
            <a:r>
              <a:rPr lang="fr-FR" sz="1400" b="1" dirty="0" smtClean="0">
                <a:latin typeface="+mj-lt"/>
              </a:rPr>
              <a:t>CR-RC-HSE-110</a:t>
            </a:r>
            <a:endParaRPr lang="fr-FR" sz="1400" b="1" dirty="0">
              <a:latin typeface="+mj-lt"/>
            </a:endParaRPr>
          </a:p>
          <a:p>
            <a:pPr lvl="0">
              <a:spcBef>
                <a:spcPts val="600"/>
              </a:spcBef>
            </a:pPr>
            <a:r>
              <a:rPr lang="fr-FR" dirty="0" smtClean="0"/>
              <a:t>Définit 10 exigences concernant les 5 registres suivants :</a:t>
            </a:r>
          </a:p>
          <a:p>
            <a:pPr marL="630238" lvl="1" indent="-274638">
              <a:buFont typeface="Wingdings" pitchFamily="2" charset="2"/>
              <a:buChar char="ü"/>
            </a:pPr>
            <a:r>
              <a:rPr lang="fr-FR" sz="1400" dirty="0" smtClean="0">
                <a:latin typeface="+mj-lt"/>
              </a:rPr>
              <a:t>Organisation</a:t>
            </a:r>
            <a:endParaRPr lang="fr-FR" sz="1400" dirty="0">
              <a:latin typeface="+mj-lt"/>
            </a:endParaRPr>
          </a:p>
          <a:p>
            <a:pPr marL="630238" lvl="1" indent="-274638">
              <a:buFont typeface="Wingdings" pitchFamily="2" charset="2"/>
              <a:buChar char="ü"/>
            </a:pPr>
            <a:r>
              <a:rPr lang="fr-FR" sz="1400" dirty="0" smtClean="0">
                <a:latin typeface="+mj-lt"/>
              </a:rPr>
              <a:t>Maîtrise des risques</a:t>
            </a:r>
            <a:endParaRPr lang="fr-FR" sz="1400" dirty="0">
              <a:latin typeface="+mj-lt"/>
            </a:endParaRPr>
          </a:p>
          <a:p>
            <a:pPr marL="630238" lvl="2" indent="-274638">
              <a:buFont typeface="Wingdings" panose="05000000000000000000" pitchFamily="2" charset="2"/>
              <a:buChar char="ü"/>
            </a:pPr>
            <a:r>
              <a:rPr lang="fr-FR" sz="1400" dirty="0" smtClean="0">
                <a:latin typeface="+mj-lt"/>
              </a:rPr>
              <a:t>Documentation et archivage</a:t>
            </a:r>
            <a:endParaRPr lang="fr-FR" sz="1400" dirty="0">
              <a:latin typeface="+mj-lt"/>
            </a:endParaRPr>
          </a:p>
          <a:p>
            <a:pPr marL="630238" lvl="2" indent="-274638">
              <a:buFont typeface="Wingdings" panose="05000000000000000000" pitchFamily="2" charset="2"/>
              <a:buChar char="ü"/>
            </a:pPr>
            <a:r>
              <a:rPr lang="en-GB" sz="1400" dirty="0" smtClean="0">
                <a:latin typeface="+mj-lt"/>
              </a:rPr>
              <a:t>Communication et information</a:t>
            </a:r>
          </a:p>
          <a:p>
            <a:pPr marL="630238" lvl="2" indent="-274638">
              <a:buFont typeface="Wingdings" panose="05000000000000000000" pitchFamily="2" charset="2"/>
              <a:buChar char="ü"/>
            </a:pPr>
            <a:r>
              <a:rPr lang="en-GB" sz="1400" dirty="0" err="1" smtClean="0">
                <a:latin typeface="+mj-lt"/>
              </a:rPr>
              <a:t>Mesure</a:t>
            </a:r>
            <a:r>
              <a:rPr lang="en-GB" sz="1400" dirty="0" smtClean="0">
                <a:latin typeface="+mj-lt"/>
              </a:rPr>
              <a:t> de la performance</a:t>
            </a:r>
            <a:endParaRPr lang="en-US" sz="1400" dirty="0">
              <a:latin typeface="+mj-lt"/>
            </a:endParaRPr>
          </a:p>
          <a:p>
            <a:pPr lvl="0">
              <a:spcBef>
                <a:spcPts val="600"/>
              </a:spcBef>
            </a:pPr>
            <a:r>
              <a:rPr lang="fr-FR" dirty="0" smtClean="0"/>
              <a:t>Définit 3 exigences particulières concernant :</a:t>
            </a:r>
          </a:p>
          <a:p>
            <a:pPr marL="630238" lvl="0" indent="-276225">
              <a:buFont typeface="Wingdings" pitchFamily="2" charset="2"/>
              <a:buChar char="ü"/>
            </a:pPr>
            <a:r>
              <a:rPr lang="fr-FR" sz="1400" dirty="0"/>
              <a:t>Les addictions</a:t>
            </a:r>
          </a:p>
          <a:p>
            <a:pPr marL="630238" lvl="0" indent="-276225">
              <a:buFont typeface="Wingdings" pitchFamily="2" charset="2"/>
              <a:buChar char="ü"/>
            </a:pPr>
            <a:r>
              <a:rPr lang="fr-FR" sz="1400" dirty="0" smtClean="0"/>
              <a:t>L’amiante </a:t>
            </a:r>
            <a:r>
              <a:rPr lang="fr-FR" sz="1400" dirty="0"/>
              <a:t>et les fibres céramiques réfractaires</a:t>
            </a:r>
          </a:p>
          <a:p>
            <a:pPr marL="630238" lvl="0" indent="-276225">
              <a:buFont typeface="Wingdings" pitchFamily="2" charset="2"/>
              <a:buChar char="ü"/>
            </a:pPr>
            <a:r>
              <a:rPr lang="fr-FR" sz="1400" dirty="0"/>
              <a:t>La compétence en radio protection</a:t>
            </a:r>
          </a:p>
          <a:p>
            <a:pPr algn="l">
              <a:spcBef>
                <a:spcPts val="600"/>
              </a:spcBef>
            </a:pPr>
            <a:r>
              <a:rPr lang="fr-FR" dirty="0"/>
              <a:t>Date de publication dans REFLEX : </a:t>
            </a:r>
            <a:r>
              <a:rPr lang="fr-FR" dirty="0" smtClean="0"/>
              <a:t>28/01/2019</a:t>
            </a:r>
            <a:endParaRPr lang="fr-FR" dirty="0"/>
          </a:p>
          <a:p>
            <a:pPr algn="l">
              <a:spcBef>
                <a:spcPts val="600"/>
              </a:spcBef>
              <a:spcAft>
                <a:spcPts val="600"/>
              </a:spcAft>
            </a:pPr>
            <a:r>
              <a:rPr lang="fr-FR" dirty="0" smtClean="0"/>
              <a:t>Date </a:t>
            </a:r>
            <a:r>
              <a:rPr lang="fr-FR" dirty="0"/>
              <a:t>d’application : </a:t>
            </a:r>
            <a:r>
              <a:rPr lang="fr-FR" dirty="0" smtClean="0"/>
              <a:t>12 </a:t>
            </a:r>
            <a:r>
              <a:rPr lang="fr-FR" dirty="0"/>
              <a:t>mois après publication</a:t>
            </a:r>
            <a:r>
              <a:rPr lang="fr-FR" dirty="0" smtClean="0"/>
              <a:t>.</a:t>
            </a:r>
            <a:endParaRPr lang="fr-FR" dirty="0"/>
          </a:p>
        </p:txBody>
      </p:sp>
      <p:pic>
        <p:nvPicPr>
          <p:cNvPr id="4" name="Picture 3"/>
          <p:cNvPicPr>
            <a:picLocks noChangeAspect="1"/>
          </p:cNvPicPr>
          <p:nvPr/>
        </p:nvPicPr>
        <p:blipFill>
          <a:blip r:embed="rId3"/>
          <a:stretch>
            <a:fillRect/>
          </a:stretch>
        </p:blipFill>
        <p:spPr>
          <a:xfrm>
            <a:off x="191343" y="283090"/>
            <a:ext cx="5744343" cy="481614"/>
          </a:xfrm>
          <a:prstGeom prst="rect">
            <a:avLst/>
          </a:prstGeom>
        </p:spPr>
      </p:pic>
    </p:spTree>
    <p:extLst>
      <p:ext uri="{BB962C8B-B14F-4D97-AF65-F5344CB8AC3E}">
        <p14:creationId xmlns:p14="http://schemas.microsoft.com/office/powerpoint/2010/main" val="2336066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1"/>
          </p:nvPr>
        </p:nvSpPr>
        <p:spPr>
          <a:xfrm>
            <a:off x="407368" y="0"/>
            <a:ext cx="9577064" cy="404664"/>
          </a:xfrm>
        </p:spPr>
        <p:txBody>
          <a:bodyPr/>
          <a:lstStyle/>
          <a:p>
            <a:r>
              <a:rPr lang="en-GB" dirty="0" smtClean="0"/>
              <a:t>Hygiène industrielle</a:t>
            </a:r>
            <a:endParaRPr lang="en-GB" dirty="0"/>
          </a:p>
        </p:txBody>
      </p:sp>
      <p:pic>
        <p:nvPicPr>
          <p:cNvPr id="3" name="Picture 2"/>
          <p:cNvPicPr>
            <a:picLocks noChangeAspect="1"/>
          </p:cNvPicPr>
          <p:nvPr/>
        </p:nvPicPr>
        <p:blipFill>
          <a:blip r:embed="rId3"/>
          <a:stretch>
            <a:fillRect/>
          </a:stretch>
        </p:blipFill>
        <p:spPr>
          <a:xfrm>
            <a:off x="2063552" y="1052736"/>
            <a:ext cx="7868542" cy="4752811"/>
          </a:xfrm>
          <a:prstGeom prst="rect">
            <a:avLst/>
          </a:prstGeom>
        </p:spPr>
      </p:pic>
    </p:spTree>
    <p:extLst>
      <p:ext uri="{BB962C8B-B14F-4D97-AF65-F5344CB8AC3E}">
        <p14:creationId xmlns:p14="http://schemas.microsoft.com/office/powerpoint/2010/main" val="42192390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1"/>
          </p:nvPr>
        </p:nvSpPr>
        <p:spPr>
          <a:xfrm>
            <a:off x="407368" y="0"/>
            <a:ext cx="9577064" cy="404664"/>
          </a:xfrm>
        </p:spPr>
        <p:txBody>
          <a:bodyPr/>
          <a:lstStyle/>
          <a:p>
            <a:r>
              <a:rPr lang="en-GB" dirty="0"/>
              <a:t>REVUE DES EXIGENCES</a:t>
            </a:r>
          </a:p>
        </p:txBody>
      </p:sp>
      <p:sp>
        <p:nvSpPr>
          <p:cNvPr id="11" name="Espace réservé du texte 1"/>
          <p:cNvSpPr txBox="1">
            <a:spLocks/>
          </p:cNvSpPr>
          <p:nvPr/>
        </p:nvSpPr>
        <p:spPr>
          <a:xfrm>
            <a:off x="479376" y="1277264"/>
            <a:ext cx="11305256" cy="1825478"/>
          </a:xfrm>
          <a:prstGeom prst="rect">
            <a:avLst/>
          </a:prstGeom>
          <a:noFill/>
        </p:spPr>
        <p:txBody>
          <a:bodyPr anchor="t" anchorCtr="0"/>
          <a:lstStyle>
            <a:lvl1pPr marL="342900" indent="-342900">
              <a:buFontTx/>
              <a:buNone/>
              <a:defRPr sz="2000" b="1" baseline="0">
                <a:solidFill>
                  <a:schemeClr val="bg1"/>
                </a:solidFill>
                <a:latin typeface="+mj-lt"/>
              </a:defRPr>
            </a:lvl1pPr>
            <a:lvl2pPr>
              <a:buFont typeface="Wingdings" pitchFamily="2" charset="2"/>
              <a:buChar char="q"/>
              <a:defRPr sz="1600"/>
            </a:lvl2pPr>
          </a:lstStyle>
          <a:p>
            <a:pPr marL="0" indent="0" algn="l">
              <a:spcAft>
                <a:spcPts val="600"/>
              </a:spcAft>
            </a:pPr>
            <a:r>
              <a:rPr lang="fr-FR" u="sng" dirty="0" smtClean="0">
                <a:solidFill>
                  <a:schemeClr val="tx1"/>
                </a:solidFill>
              </a:rPr>
              <a:t>Correspondant </a:t>
            </a:r>
            <a:r>
              <a:rPr lang="fr-FR" u="sng" dirty="0">
                <a:solidFill>
                  <a:schemeClr val="tx1"/>
                </a:solidFill>
              </a:rPr>
              <a:t>hygiène </a:t>
            </a:r>
            <a:r>
              <a:rPr lang="fr-FR" u="sng" dirty="0" smtClean="0">
                <a:solidFill>
                  <a:schemeClr val="tx1"/>
                </a:solidFill>
              </a:rPr>
              <a:t>industrielle (Exigence 3.1.1)</a:t>
            </a:r>
            <a:endParaRPr lang="fr-FR" u="sng" dirty="0">
              <a:solidFill>
                <a:schemeClr val="tx1"/>
              </a:solidFill>
            </a:endParaRPr>
          </a:p>
          <a:p>
            <a:pPr marL="0" indent="0" algn="l">
              <a:spcAft>
                <a:spcPts val="600"/>
              </a:spcAft>
            </a:pPr>
            <a:r>
              <a:rPr lang="en-US" sz="1600" b="0" dirty="0">
                <a:solidFill>
                  <a:schemeClr val="tx1"/>
                </a:solidFill>
              </a:rPr>
              <a:t>Un </a:t>
            </a:r>
            <a:r>
              <a:rPr lang="en-US" sz="1600" b="0" dirty="0" err="1">
                <a:solidFill>
                  <a:schemeClr val="tx1"/>
                </a:solidFill>
              </a:rPr>
              <a:t>correspondant</a:t>
            </a:r>
            <a:r>
              <a:rPr lang="en-US" sz="1600" b="0" dirty="0">
                <a:solidFill>
                  <a:schemeClr val="tx1"/>
                </a:solidFill>
              </a:rPr>
              <a:t> </a:t>
            </a:r>
            <a:r>
              <a:rPr lang="en-US" sz="1600" b="0" dirty="0" err="1">
                <a:solidFill>
                  <a:schemeClr val="tx1"/>
                </a:solidFill>
              </a:rPr>
              <a:t>hygiène</a:t>
            </a:r>
            <a:r>
              <a:rPr lang="en-US" sz="1600" b="0" dirty="0">
                <a:solidFill>
                  <a:schemeClr val="tx1"/>
                </a:solidFill>
              </a:rPr>
              <a:t> </a:t>
            </a:r>
            <a:r>
              <a:rPr lang="en-US" sz="1600" b="0" dirty="0" err="1">
                <a:solidFill>
                  <a:schemeClr val="tx1"/>
                </a:solidFill>
              </a:rPr>
              <a:t>industrielle</a:t>
            </a:r>
            <a:r>
              <a:rPr lang="en-US" sz="1600" b="0" dirty="0">
                <a:solidFill>
                  <a:schemeClr val="tx1"/>
                </a:solidFill>
              </a:rPr>
              <a:t> </a:t>
            </a:r>
            <a:r>
              <a:rPr lang="en-US" sz="1600" b="0" dirty="0" err="1">
                <a:solidFill>
                  <a:schemeClr val="tx1"/>
                </a:solidFill>
              </a:rPr>
              <a:t>est</a:t>
            </a:r>
            <a:r>
              <a:rPr lang="en-US" sz="1600" b="0" dirty="0">
                <a:solidFill>
                  <a:schemeClr val="tx1"/>
                </a:solidFill>
              </a:rPr>
              <a:t> </a:t>
            </a:r>
            <a:r>
              <a:rPr lang="en-US" sz="1600" b="0" dirty="0" err="1">
                <a:solidFill>
                  <a:schemeClr val="tx1"/>
                </a:solidFill>
              </a:rPr>
              <a:t>identifié</a:t>
            </a:r>
            <a:r>
              <a:rPr lang="en-US" sz="1600" b="0" dirty="0">
                <a:solidFill>
                  <a:schemeClr val="tx1"/>
                </a:solidFill>
              </a:rPr>
              <a:t> au </a:t>
            </a:r>
            <a:r>
              <a:rPr lang="en-US" sz="1600" b="0" dirty="0" err="1">
                <a:solidFill>
                  <a:schemeClr val="tx1"/>
                </a:solidFill>
              </a:rPr>
              <a:t>niveau</a:t>
            </a:r>
            <a:r>
              <a:rPr lang="en-US" sz="1600" b="0" dirty="0">
                <a:solidFill>
                  <a:schemeClr val="tx1"/>
                </a:solidFill>
              </a:rPr>
              <a:t> </a:t>
            </a:r>
            <a:r>
              <a:rPr lang="en-US" sz="1600" b="0" dirty="0" err="1">
                <a:solidFill>
                  <a:schemeClr val="tx1"/>
                </a:solidFill>
              </a:rPr>
              <a:t>approprié</a:t>
            </a:r>
            <a:r>
              <a:rPr lang="en-US" sz="1600" b="0" dirty="0">
                <a:solidFill>
                  <a:schemeClr val="tx1"/>
                </a:solidFill>
              </a:rPr>
              <a:t> de </a:t>
            </a:r>
            <a:r>
              <a:rPr lang="en-US" sz="1600" b="0" dirty="0" err="1">
                <a:solidFill>
                  <a:schemeClr val="tx1"/>
                </a:solidFill>
              </a:rPr>
              <a:t>l’entité</a:t>
            </a:r>
            <a:r>
              <a:rPr lang="en-US" sz="1600" b="0" dirty="0">
                <a:solidFill>
                  <a:schemeClr val="tx1"/>
                </a:solidFill>
              </a:rPr>
              <a:t> </a:t>
            </a:r>
            <a:r>
              <a:rPr lang="en-US" sz="1600" b="0" dirty="0" err="1">
                <a:solidFill>
                  <a:schemeClr val="tx1"/>
                </a:solidFill>
              </a:rPr>
              <a:t>ou</a:t>
            </a:r>
            <a:r>
              <a:rPr lang="en-US" sz="1600" b="0" dirty="0">
                <a:solidFill>
                  <a:schemeClr val="tx1"/>
                </a:solidFill>
              </a:rPr>
              <a:t> de la </a:t>
            </a:r>
            <a:r>
              <a:rPr lang="en-US" sz="1600" b="0" dirty="0" err="1" smtClean="0">
                <a:solidFill>
                  <a:schemeClr val="tx1"/>
                </a:solidFill>
              </a:rPr>
              <a:t>filiale</a:t>
            </a:r>
            <a:r>
              <a:rPr lang="en-US" sz="1600" b="0" dirty="0">
                <a:solidFill>
                  <a:schemeClr val="tx1"/>
                </a:solidFill>
              </a:rPr>
              <a:t> </a:t>
            </a:r>
            <a:r>
              <a:rPr lang="en-US" sz="1600" b="0" dirty="0" smtClean="0">
                <a:solidFill>
                  <a:schemeClr val="tx1"/>
                </a:solidFill>
              </a:rPr>
              <a:t>et </a:t>
            </a:r>
            <a:r>
              <a:rPr lang="en-US" sz="1600" b="0" dirty="0" err="1" smtClean="0">
                <a:solidFill>
                  <a:schemeClr val="tx1"/>
                </a:solidFill>
              </a:rPr>
              <a:t>il</a:t>
            </a:r>
            <a:r>
              <a:rPr lang="en-US" sz="1600" b="0" dirty="0" smtClean="0">
                <a:solidFill>
                  <a:schemeClr val="tx1"/>
                </a:solidFill>
              </a:rPr>
              <a:t> </a:t>
            </a:r>
            <a:r>
              <a:rPr lang="en-US" sz="1600" b="0" dirty="0">
                <a:solidFill>
                  <a:schemeClr val="tx1"/>
                </a:solidFill>
              </a:rPr>
              <a:t>dispose des </a:t>
            </a:r>
            <a:r>
              <a:rPr lang="en-US" sz="1600" b="0" dirty="0" err="1">
                <a:solidFill>
                  <a:schemeClr val="tx1"/>
                </a:solidFill>
              </a:rPr>
              <a:t>compétences</a:t>
            </a:r>
            <a:r>
              <a:rPr lang="en-US" sz="1600" b="0" dirty="0">
                <a:solidFill>
                  <a:schemeClr val="tx1"/>
                </a:solidFill>
              </a:rPr>
              <a:t> </a:t>
            </a:r>
            <a:r>
              <a:rPr lang="en-US" sz="1600" b="0" dirty="0" err="1">
                <a:solidFill>
                  <a:schemeClr val="tx1"/>
                </a:solidFill>
              </a:rPr>
              <a:t>adaptées</a:t>
            </a:r>
            <a:r>
              <a:rPr lang="en-US" sz="1600" b="0" dirty="0">
                <a:solidFill>
                  <a:schemeClr val="tx1"/>
                </a:solidFill>
              </a:rPr>
              <a:t> aux </a:t>
            </a:r>
            <a:r>
              <a:rPr lang="en-US" sz="1600" b="0" dirty="0" err="1">
                <a:solidFill>
                  <a:schemeClr val="tx1"/>
                </a:solidFill>
              </a:rPr>
              <a:t>risques</a:t>
            </a:r>
            <a:r>
              <a:rPr lang="en-US" sz="1600" b="0" dirty="0">
                <a:solidFill>
                  <a:schemeClr val="tx1"/>
                </a:solidFill>
              </a:rPr>
              <a:t> </a:t>
            </a:r>
            <a:r>
              <a:rPr lang="en-US" sz="1600" b="0" dirty="0" err="1">
                <a:solidFill>
                  <a:schemeClr val="tx1"/>
                </a:solidFill>
              </a:rPr>
              <a:t>chroniques</a:t>
            </a:r>
            <a:r>
              <a:rPr lang="en-US" sz="1600" b="0" dirty="0">
                <a:solidFill>
                  <a:schemeClr val="tx1"/>
                </a:solidFill>
              </a:rPr>
              <a:t> au poste de </a:t>
            </a:r>
            <a:r>
              <a:rPr lang="en-US" sz="1600" b="0" dirty="0" smtClean="0">
                <a:solidFill>
                  <a:schemeClr val="tx1"/>
                </a:solidFill>
              </a:rPr>
              <a:t>travail.</a:t>
            </a:r>
            <a:endParaRPr lang="en-US" sz="1600" b="0" dirty="0">
              <a:solidFill>
                <a:schemeClr val="tx1"/>
              </a:solidFill>
            </a:endParaRPr>
          </a:p>
          <a:p>
            <a:r>
              <a:rPr lang="en-US" sz="1600" b="0" dirty="0">
                <a:solidFill>
                  <a:schemeClr val="tx1"/>
                </a:solidFill>
              </a:rPr>
              <a:t>Les </a:t>
            </a:r>
            <a:r>
              <a:rPr lang="en-US" sz="1600" b="0" dirty="0" err="1">
                <a:solidFill>
                  <a:schemeClr val="tx1"/>
                </a:solidFill>
              </a:rPr>
              <a:t>compétences</a:t>
            </a:r>
            <a:r>
              <a:rPr lang="en-US" sz="1600" b="0" dirty="0">
                <a:solidFill>
                  <a:schemeClr val="tx1"/>
                </a:solidFill>
              </a:rPr>
              <a:t> </a:t>
            </a:r>
            <a:r>
              <a:rPr lang="en-US" sz="1600" b="0" dirty="0" err="1">
                <a:solidFill>
                  <a:schemeClr val="tx1"/>
                </a:solidFill>
              </a:rPr>
              <a:t>sont</a:t>
            </a:r>
            <a:r>
              <a:rPr lang="en-US" sz="1600" b="0" dirty="0">
                <a:solidFill>
                  <a:schemeClr val="tx1"/>
                </a:solidFill>
              </a:rPr>
              <a:t> </a:t>
            </a:r>
            <a:r>
              <a:rPr lang="en-US" sz="1600" b="0" dirty="0" err="1">
                <a:solidFill>
                  <a:schemeClr val="tx1"/>
                </a:solidFill>
              </a:rPr>
              <a:t>acquises</a:t>
            </a:r>
            <a:r>
              <a:rPr lang="en-US" sz="1600" b="0" dirty="0">
                <a:solidFill>
                  <a:schemeClr val="tx1"/>
                </a:solidFill>
              </a:rPr>
              <a:t> via </a:t>
            </a:r>
            <a:r>
              <a:rPr lang="en-US" sz="1600" b="0" dirty="0" err="1" smtClean="0">
                <a:solidFill>
                  <a:schemeClr val="tx1"/>
                </a:solidFill>
              </a:rPr>
              <a:t>une</a:t>
            </a:r>
            <a:r>
              <a:rPr lang="en-US" sz="1600" b="0" dirty="0" smtClean="0">
                <a:solidFill>
                  <a:schemeClr val="tx1"/>
                </a:solidFill>
              </a:rPr>
              <a:t> </a:t>
            </a:r>
            <a:r>
              <a:rPr lang="en-US" sz="1600" b="0" dirty="0" err="1">
                <a:solidFill>
                  <a:schemeClr val="tx1"/>
                </a:solidFill>
              </a:rPr>
              <a:t>expérience</a:t>
            </a:r>
            <a:r>
              <a:rPr lang="en-US" sz="1600" b="0" dirty="0">
                <a:solidFill>
                  <a:schemeClr val="tx1"/>
                </a:solidFill>
              </a:rPr>
              <a:t> </a:t>
            </a:r>
            <a:r>
              <a:rPr lang="en-US" sz="1600" b="0" dirty="0" err="1">
                <a:solidFill>
                  <a:schemeClr val="tx1"/>
                </a:solidFill>
              </a:rPr>
              <a:t>qualifiante</a:t>
            </a:r>
            <a:r>
              <a:rPr lang="en-US" sz="1600" b="0" dirty="0">
                <a:solidFill>
                  <a:schemeClr val="tx1"/>
                </a:solidFill>
              </a:rPr>
              <a:t> </a:t>
            </a:r>
            <a:r>
              <a:rPr lang="en-US" sz="1600" b="0" dirty="0" err="1" smtClean="0">
                <a:solidFill>
                  <a:schemeClr val="tx1"/>
                </a:solidFill>
              </a:rPr>
              <a:t>ou</a:t>
            </a:r>
            <a:r>
              <a:rPr lang="en-US" sz="1600" b="0" dirty="0" smtClean="0">
                <a:solidFill>
                  <a:schemeClr val="tx1"/>
                </a:solidFill>
              </a:rPr>
              <a:t> </a:t>
            </a:r>
            <a:r>
              <a:rPr lang="en-US" sz="1600" b="0" dirty="0" err="1">
                <a:solidFill>
                  <a:schemeClr val="tx1"/>
                </a:solidFill>
              </a:rPr>
              <a:t>une</a:t>
            </a:r>
            <a:r>
              <a:rPr lang="en-US" sz="1600" b="0" dirty="0">
                <a:solidFill>
                  <a:schemeClr val="tx1"/>
                </a:solidFill>
              </a:rPr>
              <a:t> formation interne du </a:t>
            </a:r>
            <a:r>
              <a:rPr lang="en-US" sz="1600" b="0" dirty="0" err="1" smtClean="0">
                <a:solidFill>
                  <a:schemeClr val="tx1"/>
                </a:solidFill>
              </a:rPr>
              <a:t>Groupe</a:t>
            </a:r>
            <a:r>
              <a:rPr lang="en-US" sz="1600" b="0" dirty="0">
                <a:solidFill>
                  <a:schemeClr val="tx1"/>
                </a:solidFill>
              </a:rPr>
              <a:t>.</a:t>
            </a:r>
          </a:p>
          <a:p>
            <a:pPr marL="0" indent="0" algn="l">
              <a:spcBef>
                <a:spcPts val="1200"/>
              </a:spcBef>
              <a:spcAft>
                <a:spcPts val="600"/>
              </a:spcAft>
            </a:pPr>
            <a:r>
              <a:rPr lang="fr-FR" sz="1400" b="0" u="sng" dirty="0" smtClean="0">
                <a:solidFill>
                  <a:srgbClr val="FF0000"/>
                </a:solidFill>
                <a:latin typeface="+mn-lt"/>
              </a:rPr>
              <a:t>Pas de changement</a:t>
            </a:r>
            <a:endParaRPr lang="en-US" sz="1400" b="0" u="sng" dirty="0" smtClean="0">
              <a:solidFill>
                <a:srgbClr val="FF0000"/>
              </a:solidFill>
              <a:latin typeface="+mn-lt"/>
            </a:endParaRPr>
          </a:p>
        </p:txBody>
      </p:sp>
      <p:sp>
        <p:nvSpPr>
          <p:cNvPr id="7" name="Espace réservé du texte 1"/>
          <p:cNvSpPr txBox="1">
            <a:spLocks/>
          </p:cNvSpPr>
          <p:nvPr/>
        </p:nvSpPr>
        <p:spPr>
          <a:xfrm>
            <a:off x="407368" y="4293096"/>
            <a:ext cx="11161240" cy="1964759"/>
          </a:xfrm>
          <a:prstGeom prst="rect">
            <a:avLst/>
          </a:prstGeom>
          <a:noFill/>
        </p:spPr>
        <p:txBody>
          <a:bodyPr anchor="t" anchorCtr="0"/>
          <a:lstStyle>
            <a:lvl1pPr marL="342900" indent="-342900">
              <a:buFontTx/>
              <a:buNone/>
              <a:defRPr sz="2000" b="1" baseline="0">
                <a:solidFill>
                  <a:schemeClr val="bg1"/>
                </a:solidFill>
                <a:latin typeface="+mj-lt"/>
              </a:defRPr>
            </a:lvl1pPr>
            <a:lvl2pPr>
              <a:buFont typeface="Wingdings" pitchFamily="2" charset="2"/>
              <a:buChar char="q"/>
              <a:defRPr sz="1600"/>
            </a:lvl2pPr>
          </a:lstStyle>
          <a:p>
            <a:pPr marL="0" indent="0" algn="l">
              <a:spcAft>
                <a:spcPts val="600"/>
              </a:spcAft>
            </a:pPr>
            <a:r>
              <a:rPr lang="fr-FR" u="sng" dirty="0" smtClean="0">
                <a:solidFill>
                  <a:schemeClr val="tx1"/>
                </a:solidFill>
              </a:rPr>
              <a:t>Identification </a:t>
            </a:r>
            <a:r>
              <a:rPr lang="fr-FR" u="sng" dirty="0">
                <a:solidFill>
                  <a:schemeClr val="tx1"/>
                </a:solidFill>
              </a:rPr>
              <a:t>des dangers, évaluation et maitrise des risques chroniques </a:t>
            </a:r>
            <a:r>
              <a:rPr lang="fr-FR" u="sng" dirty="0" smtClean="0">
                <a:solidFill>
                  <a:schemeClr val="tx1"/>
                </a:solidFill>
              </a:rPr>
              <a:t>(</a:t>
            </a:r>
            <a:r>
              <a:rPr lang="fr-FR" u="sng" dirty="0">
                <a:solidFill>
                  <a:schemeClr val="tx1"/>
                </a:solidFill>
              </a:rPr>
              <a:t>Exigence </a:t>
            </a:r>
            <a:r>
              <a:rPr lang="fr-FR" u="sng" dirty="0" smtClean="0">
                <a:solidFill>
                  <a:schemeClr val="tx1"/>
                </a:solidFill>
              </a:rPr>
              <a:t>3.2.1</a:t>
            </a:r>
            <a:r>
              <a:rPr lang="fr-FR" u="sng" dirty="0">
                <a:solidFill>
                  <a:schemeClr val="tx1"/>
                </a:solidFill>
              </a:rPr>
              <a:t>)</a:t>
            </a:r>
          </a:p>
          <a:p>
            <a:pPr marL="0" indent="0" algn="l">
              <a:spcAft>
                <a:spcPts val="600"/>
              </a:spcAft>
            </a:pPr>
            <a:r>
              <a:rPr lang="fr-FR" sz="1600" b="0" dirty="0">
                <a:solidFill>
                  <a:schemeClr val="tx1"/>
                </a:solidFill>
              </a:rPr>
              <a:t>Les dangers chimiques, biologiques, physiques et ceux liés aux facteurs ergonomiques et psychosociaux sont identifiés de façon systématique et leurs risques au poste de travail à court, moyen et long termes sont évalués et maitrisés.</a:t>
            </a:r>
          </a:p>
          <a:p>
            <a:pPr marL="0" indent="0" algn="l">
              <a:spcAft>
                <a:spcPts val="600"/>
              </a:spcAft>
            </a:pPr>
            <a:r>
              <a:rPr lang="fr-FR" sz="1600" b="0" dirty="0">
                <a:solidFill>
                  <a:schemeClr val="tx1"/>
                </a:solidFill>
              </a:rPr>
              <a:t>L’évaluation est faite sur l’ensemble des tâches au poste de travail, selon trois critères : la gravité du danger, la fréquence de la tâche et la probabilité d’exposition.</a:t>
            </a:r>
          </a:p>
          <a:p>
            <a:pPr marL="0" indent="0" algn="l">
              <a:spcBef>
                <a:spcPts val="1200"/>
              </a:spcBef>
              <a:spcAft>
                <a:spcPts val="600"/>
              </a:spcAft>
            </a:pPr>
            <a:r>
              <a:rPr lang="fr-FR" sz="1400" b="0" u="sng" dirty="0">
                <a:solidFill>
                  <a:srgbClr val="FF0000"/>
                </a:solidFill>
              </a:rPr>
              <a:t>Pas de </a:t>
            </a:r>
            <a:r>
              <a:rPr lang="fr-FR" sz="1400" b="0" u="sng" dirty="0" smtClean="0">
                <a:solidFill>
                  <a:srgbClr val="FF0000"/>
                </a:solidFill>
              </a:rPr>
              <a:t>changement</a:t>
            </a:r>
            <a:endParaRPr lang="en-US" sz="1400" b="0" u="sng" dirty="0">
              <a:solidFill>
                <a:srgbClr val="FF0000"/>
              </a:solidFill>
            </a:endParaRPr>
          </a:p>
        </p:txBody>
      </p:sp>
      <p:cxnSp>
        <p:nvCxnSpPr>
          <p:cNvPr id="10" name="Connecteur droit 9"/>
          <p:cNvCxnSpPr/>
          <p:nvPr/>
        </p:nvCxnSpPr>
        <p:spPr>
          <a:xfrm>
            <a:off x="263352" y="3284985"/>
            <a:ext cx="114245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a:blip r:embed="rId3"/>
          <a:stretch>
            <a:fillRect/>
          </a:stretch>
        </p:blipFill>
        <p:spPr>
          <a:xfrm>
            <a:off x="1775520" y="479014"/>
            <a:ext cx="7639050" cy="723900"/>
          </a:xfrm>
          <a:prstGeom prst="rect">
            <a:avLst/>
          </a:prstGeom>
        </p:spPr>
      </p:pic>
      <p:pic>
        <p:nvPicPr>
          <p:cNvPr id="4" name="Picture 3"/>
          <p:cNvPicPr>
            <a:picLocks noChangeAspect="1"/>
          </p:cNvPicPr>
          <p:nvPr/>
        </p:nvPicPr>
        <p:blipFill>
          <a:blip r:embed="rId4"/>
          <a:stretch>
            <a:fillRect/>
          </a:stretch>
        </p:blipFill>
        <p:spPr>
          <a:xfrm>
            <a:off x="1919536" y="3467229"/>
            <a:ext cx="7762875" cy="733425"/>
          </a:xfrm>
          <a:prstGeom prst="rect">
            <a:avLst/>
          </a:prstGeom>
        </p:spPr>
      </p:pic>
    </p:spTree>
    <p:extLst>
      <p:ext uri="{BB962C8B-B14F-4D97-AF65-F5344CB8AC3E}">
        <p14:creationId xmlns:p14="http://schemas.microsoft.com/office/powerpoint/2010/main" val="12643767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1"/>
          </p:nvPr>
        </p:nvSpPr>
        <p:spPr>
          <a:xfrm>
            <a:off x="407368" y="0"/>
            <a:ext cx="9577064" cy="404664"/>
          </a:xfrm>
        </p:spPr>
        <p:txBody>
          <a:bodyPr/>
          <a:lstStyle/>
          <a:p>
            <a:r>
              <a:rPr lang="en-GB" dirty="0"/>
              <a:t>REVUE DES EXIGENCES</a:t>
            </a:r>
          </a:p>
        </p:txBody>
      </p:sp>
      <p:sp>
        <p:nvSpPr>
          <p:cNvPr id="11" name="Espace réservé du texte 1"/>
          <p:cNvSpPr txBox="1">
            <a:spLocks/>
          </p:cNvSpPr>
          <p:nvPr/>
        </p:nvSpPr>
        <p:spPr>
          <a:xfrm>
            <a:off x="335360" y="1282106"/>
            <a:ext cx="11161240" cy="5027214"/>
          </a:xfrm>
          <a:prstGeom prst="rect">
            <a:avLst/>
          </a:prstGeom>
          <a:noFill/>
        </p:spPr>
        <p:txBody>
          <a:bodyPr anchor="t" anchorCtr="0"/>
          <a:lstStyle>
            <a:lvl1pPr marL="342900" indent="-342900">
              <a:buFontTx/>
              <a:buNone/>
              <a:defRPr sz="2000" b="1" baseline="0">
                <a:solidFill>
                  <a:schemeClr val="bg1"/>
                </a:solidFill>
                <a:latin typeface="+mj-lt"/>
              </a:defRPr>
            </a:lvl1pPr>
            <a:lvl2pPr>
              <a:buFont typeface="Wingdings" pitchFamily="2" charset="2"/>
              <a:buChar char="q"/>
              <a:defRPr sz="1600"/>
            </a:lvl2pPr>
          </a:lstStyle>
          <a:p>
            <a:pPr marL="0" indent="0" algn="l">
              <a:spcAft>
                <a:spcPts val="600"/>
              </a:spcAft>
            </a:pPr>
            <a:r>
              <a:rPr lang="fr-FR" u="sng" dirty="0" smtClean="0">
                <a:solidFill>
                  <a:schemeClr val="tx1"/>
                </a:solidFill>
              </a:rPr>
              <a:t>Disponibilité </a:t>
            </a:r>
            <a:r>
              <a:rPr lang="fr-FR" u="sng" dirty="0">
                <a:solidFill>
                  <a:schemeClr val="tx1"/>
                </a:solidFill>
              </a:rPr>
              <a:t>des Fiches de Données de Sécurité </a:t>
            </a:r>
            <a:r>
              <a:rPr lang="fr-FR" u="sng" dirty="0" smtClean="0">
                <a:solidFill>
                  <a:schemeClr val="tx1"/>
                </a:solidFill>
              </a:rPr>
              <a:t>(FDS) </a:t>
            </a:r>
            <a:r>
              <a:rPr lang="en-GB" u="sng" dirty="0" smtClean="0">
                <a:solidFill>
                  <a:schemeClr val="tx1"/>
                </a:solidFill>
              </a:rPr>
              <a:t>(Exigence 3.2.2)</a:t>
            </a:r>
            <a:endParaRPr lang="fr-FR" u="sng" dirty="0">
              <a:solidFill>
                <a:schemeClr val="tx1"/>
              </a:solidFill>
            </a:endParaRPr>
          </a:p>
          <a:p>
            <a:pPr marL="0" indent="0" algn="l">
              <a:spcAft>
                <a:spcPts val="600"/>
              </a:spcAft>
            </a:pPr>
            <a:r>
              <a:rPr lang="fr-FR" sz="1600" b="0" dirty="0">
                <a:solidFill>
                  <a:schemeClr val="tx1"/>
                </a:solidFill>
              </a:rPr>
              <a:t>Une FDS à jour et conforme à la règlementation en vigueur est disponible pour chaque produit chimique dangereux présent aux postes de travail</a:t>
            </a:r>
            <a:r>
              <a:rPr lang="fr-FR" sz="1600" b="0" dirty="0" smtClean="0">
                <a:solidFill>
                  <a:schemeClr val="tx1"/>
                </a:solidFill>
              </a:rPr>
              <a:t>. </a:t>
            </a:r>
          </a:p>
          <a:p>
            <a:pPr marL="0" indent="0" algn="l">
              <a:spcAft>
                <a:spcPts val="600"/>
              </a:spcAft>
            </a:pPr>
            <a:r>
              <a:rPr lang="fr-FR" sz="1400" b="0" u="sng" dirty="0" smtClean="0">
                <a:solidFill>
                  <a:srgbClr val="FF0000"/>
                </a:solidFill>
              </a:rPr>
              <a:t>Pas de changement</a:t>
            </a:r>
            <a:endParaRPr lang="en-US" sz="1400" b="0" u="sng" dirty="0" smtClean="0">
              <a:solidFill>
                <a:srgbClr val="FF0000"/>
              </a:solidFill>
            </a:endParaRPr>
          </a:p>
          <a:p>
            <a:pPr marL="0" indent="0" algn="l">
              <a:spcBef>
                <a:spcPts val="1200"/>
              </a:spcBef>
              <a:spcAft>
                <a:spcPts val="600"/>
              </a:spcAft>
            </a:pPr>
            <a:r>
              <a:rPr lang="fr-FR" u="sng" dirty="0" smtClean="0">
                <a:solidFill>
                  <a:schemeClr val="tx1"/>
                </a:solidFill>
              </a:rPr>
              <a:t>Mise </a:t>
            </a:r>
            <a:r>
              <a:rPr lang="fr-FR" u="sng" dirty="0">
                <a:solidFill>
                  <a:schemeClr val="tx1"/>
                </a:solidFill>
              </a:rPr>
              <a:t>à jour de l’évaluation des risques chroniques </a:t>
            </a:r>
            <a:r>
              <a:rPr lang="en-GB" u="sng" dirty="0" smtClean="0">
                <a:solidFill>
                  <a:schemeClr val="tx1"/>
                </a:solidFill>
              </a:rPr>
              <a:t>(</a:t>
            </a:r>
            <a:r>
              <a:rPr lang="en-GB" u="sng" dirty="0">
                <a:solidFill>
                  <a:schemeClr val="tx1"/>
                </a:solidFill>
              </a:rPr>
              <a:t>Exigence </a:t>
            </a:r>
            <a:r>
              <a:rPr lang="en-GB" u="sng" dirty="0" smtClean="0">
                <a:solidFill>
                  <a:schemeClr val="tx1"/>
                </a:solidFill>
              </a:rPr>
              <a:t>3.2.3)</a:t>
            </a:r>
            <a:endParaRPr lang="fr-FR" u="sng" dirty="0">
              <a:solidFill>
                <a:schemeClr val="tx1"/>
              </a:solidFill>
            </a:endParaRPr>
          </a:p>
          <a:p>
            <a:pPr marL="0" indent="0" algn="l">
              <a:spcAft>
                <a:spcPts val="600"/>
              </a:spcAft>
            </a:pPr>
            <a:r>
              <a:rPr lang="fr-FR" sz="1600" b="0" dirty="0">
                <a:solidFill>
                  <a:schemeClr val="tx1"/>
                </a:solidFill>
              </a:rPr>
              <a:t>L’évaluation des risques chroniques au poste de travail est mise à jour périodiquement et est formalisée dans un document daté</a:t>
            </a:r>
            <a:r>
              <a:rPr lang="fr-FR" sz="1600" b="0" dirty="0" smtClean="0">
                <a:solidFill>
                  <a:schemeClr val="tx1"/>
                </a:solidFill>
              </a:rPr>
              <a:t>.</a:t>
            </a:r>
          </a:p>
          <a:p>
            <a:pPr marL="0" indent="0" algn="l">
              <a:spcAft>
                <a:spcPts val="600"/>
              </a:spcAft>
            </a:pPr>
            <a:r>
              <a:rPr lang="fr-FR" sz="1400" b="0" u="sng" dirty="0">
                <a:solidFill>
                  <a:srgbClr val="FF0000"/>
                </a:solidFill>
              </a:rPr>
              <a:t>Pas de </a:t>
            </a:r>
            <a:r>
              <a:rPr lang="fr-FR" sz="1400" b="0" u="sng" dirty="0" smtClean="0">
                <a:solidFill>
                  <a:srgbClr val="FF0000"/>
                </a:solidFill>
              </a:rPr>
              <a:t>changement</a:t>
            </a:r>
          </a:p>
          <a:p>
            <a:pPr marL="0" indent="0" algn="l">
              <a:spcBef>
                <a:spcPts val="1200"/>
              </a:spcBef>
              <a:spcAft>
                <a:spcPts val="600"/>
              </a:spcAft>
            </a:pPr>
            <a:r>
              <a:rPr lang="fr-FR" u="sng" dirty="0" smtClean="0">
                <a:solidFill>
                  <a:schemeClr val="tx1"/>
                </a:solidFill>
              </a:rPr>
              <a:t>Mesures </a:t>
            </a:r>
            <a:r>
              <a:rPr lang="fr-FR" u="sng" dirty="0">
                <a:solidFill>
                  <a:schemeClr val="tx1"/>
                </a:solidFill>
              </a:rPr>
              <a:t>des expositions </a:t>
            </a:r>
            <a:r>
              <a:rPr lang="fr-FR" u="sng" dirty="0" smtClean="0">
                <a:solidFill>
                  <a:schemeClr val="tx1"/>
                </a:solidFill>
              </a:rPr>
              <a:t>professionnelles </a:t>
            </a:r>
            <a:r>
              <a:rPr lang="en-GB" u="sng" dirty="0" smtClean="0">
                <a:solidFill>
                  <a:schemeClr val="tx1"/>
                </a:solidFill>
              </a:rPr>
              <a:t>(Exigence 3.2.4)</a:t>
            </a:r>
            <a:endParaRPr lang="fr-FR" u="sng" dirty="0">
              <a:solidFill>
                <a:schemeClr val="tx1"/>
              </a:solidFill>
            </a:endParaRPr>
          </a:p>
          <a:p>
            <a:pPr marL="0" indent="0" algn="l">
              <a:spcAft>
                <a:spcPts val="600"/>
              </a:spcAft>
            </a:pPr>
            <a:r>
              <a:rPr lang="en-US" sz="1600" b="0" dirty="0">
                <a:solidFill>
                  <a:schemeClr val="tx1"/>
                </a:solidFill>
              </a:rPr>
              <a:t>Des </a:t>
            </a:r>
            <a:r>
              <a:rPr lang="en-US" sz="1600" b="0" dirty="0" err="1">
                <a:solidFill>
                  <a:schemeClr val="tx1"/>
                </a:solidFill>
              </a:rPr>
              <a:t>mesures</a:t>
            </a:r>
            <a:r>
              <a:rPr lang="en-US" sz="1600" b="0" dirty="0">
                <a:solidFill>
                  <a:schemeClr val="tx1"/>
                </a:solidFill>
              </a:rPr>
              <a:t> de </a:t>
            </a:r>
            <a:r>
              <a:rPr lang="en-US" sz="1600" b="0" dirty="0" err="1">
                <a:solidFill>
                  <a:schemeClr val="tx1"/>
                </a:solidFill>
              </a:rPr>
              <a:t>l’</a:t>
            </a:r>
            <a:r>
              <a:rPr lang="en-US" sz="1600" b="0" u="dotted" dirty="0" err="1">
                <a:solidFill>
                  <a:schemeClr val="tx1"/>
                </a:solidFill>
              </a:rPr>
              <a:t>exposition</a:t>
            </a:r>
            <a:r>
              <a:rPr lang="en-US" sz="1600" b="0" u="dotted" dirty="0">
                <a:solidFill>
                  <a:schemeClr val="tx1"/>
                </a:solidFill>
              </a:rPr>
              <a:t> </a:t>
            </a:r>
            <a:r>
              <a:rPr lang="en-US" sz="1600" b="0" u="dotted" dirty="0" err="1">
                <a:solidFill>
                  <a:schemeClr val="tx1"/>
                </a:solidFill>
              </a:rPr>
              <a:t>professionnelle</a:t>
            </a:r>
            <a:r>
              <a:rPr lang="en-US" sz="1600" b="0" dirty="0">
                <a:solidFill>
                  <a:schemeClr val="tx1"/>
                </a:solidFill>
              </a:rPr>
              <a:t> </a:t>
            </a:r>
            <a:r>
              <a:rPr lang="en-US" sz="1600" b="0" dirty="0" err="1">
                <a:solidFill>
                  <a:schemeClr val="tx1"/>
                </a:solidFill>
              </a:rPr>
              <a:t>potentielle</a:t>
            </a:r>
            <a:r>
              <a:rPr lang="en-US" sz="1600" b="0" dirty="0">
                <a:solidFill>
                  <a:schemeClr val="tx1"/>
                </a:solidFill>
              </a:rPr>
              <a:t> (</a:t>
            </a:r>
            <a:r>
              <a:rPr lang="en-US" sz="1600" b="0" dirty="0" err="1">
                <a:solidFill>
                  <a:schemeClr val="tx1"/>
                </a:solidFill>
              </a:rPr>
              <a:t>évaluation</a:t>
            </a:r>
            <a:r>
              <a:rPr lang="en-US" sz="1600" b="0" dirty="0">
                <a:solidFill>
                  <a:schemeClr val="tx1"/>
                </a:solidFill>
              </a:rPr>
              <a:t> quantitative) </a:t>
            </a:r>
            <a:r>
              <a:rPr lang="en-US" sz="1600" b="0" dirty="0" err="1">
                <a:solidFill>
                  <a:schemeClr val="tx1"/>
                </a:solidFill>
              </a:rPr>
              <a:t>sont</a:t>
            </a:r>
            <a:r>
              <a:rPr lang="en-US" sz="1600" b="0" dirty="0">
                <a:solidFill>
                  <a:schemeClr val="tx1"/>
                </a:solidFill>
              </a:rPr>
              <a:t> </a:t>
            </a:r>
            <a:r>
              <a:rPr lang="en-US" sz="1600" b="0" dirty="0" err="1">
                <a:solidFill>
                  <a:schemeClr val="tx1"/>
                </a:solidFill>
              </a:rPr>
              <a:t>mises</a:t>
            </a:r>
            <a:r>
              <a:rPr lang="en-US" sz="1600" b="0" dirty="0">
                <a:solidFill>
                  <a:schemeClr val="tx1"/>
                </a:solidFill>
              </a:rPr>
              <a:t> </a:t>
            </a:r>
            <a:r>
              <a:rPr lang="en-US" sz="1600" b="0" dirty="0" err="1">
                <a:solidFill>
                  <a:schemeClr val="tx1"/>
                </a:solidFill>
              </a:rPr>
              <a:t>en</a:t>
            </a:r>
            <a:r>
              <a:rPr lang="en-US" sz="1600" b="0" dirty="0">
                <a:solidFill>
                  <a:schemeClr val="tx1"/>
                </a:solidFill>
              </a:rPr>
              <a:t> </a:t>
            </a:r>
            <a:r>
              <a:rPr lang="en-US" sz="1600" b="0" dirty="0" err="1">
                <a:solidFill>
                  <a:schemeClr val="tx1"/>
                </a:solidFill>
              </a:rPr>
              <a:t>œuvre</a:t>
            </a:r>
            <a:r>
              <a:rPr lang="en-US" sz="1600" b="0" dirty="0">
                <a:solidFill>
                  <a:schemeClr val="tx1"/>
                </a:solidFill>
              </a:rPr>
              <a:t> </a:t>
            </a:r>
            <a:r>
              <a:rPr lang="en-US" sz="1600" b="0" dirty="0" err="1">
                <a:solidFill>
                  <a:schemeClr val="tx1"/>
                </a:solidFill>
              </a:rPr>
              <a:t>lorsque</a:t>
            </a:r>
            <a:r>
              <a:rPr lang="en-US" sz="1600" b="0" dirty="0">
                <a:solidFill>
                  <a:schemeClr val="tx1"/>
                </a:solidFill>
              </a:rPr>
              <a:t> </a:t>
            </a:r>
            <a:r>
              <a:rPr lang="en-US" sz="1600" b="0" dirty="0" err="1">
                <a:solidFill>
                  <a:schemeClr val="tx1"/>
                </a:solidFill>
              </a:rPr>
              <a:t>l’évaluation</a:t>
            </a:r>
            <a:r>
              <a:rPr lang="en-US" sz="1600" b="0" dirty="0">
                <a:solidFill>
                  <a:schemeClr val="tx1"/>
                </a:solidFill>
              </a:rPr>
              <a:t> qualitative des </a:t>
            </a:r>
            <a:r>
              <a:rPr lang="en-US" sz="1600" b="0" dirty="0" err="1">
                <a:solidFill>
                  <a:schemeClr val="tx1"/>
                </a:solidFill>
              </a:rPr>
              <a:t>risques</a:t>
            </a:r>
            <a:r>
              <a:rPr lang="en-US" sz="1600" b="0" dirty="0">
                <a:solidFill>
                  <a:schemeClr val="tx1"/>
                </a:solidFill>
              </a:rPr>
              <a:t> ne </a:t>
            </a:r>
            <a:r>
              <a:rPr lang="en-US" sz="1600" b="0" dirty="0" err="1">
                <a:solidFill>
                  <a:schemeClr val="tx1"/>
                </a:solidFill>
              </a:rPr>
              <a:t>permet</a:t>
            </a:r>
            <a:r>
              <a:rPr lang="en-US" sz="1600" b="0" dirty="0">
                <a:solidFill>
                  <a:schemeClr val="tx1"/>
                </a:solidFill>
              </a:rPr>
              <a:t> pas de </a:t>
            </a:r>
            <a:r>
              <a:rPr lang="en-US" sz="1600" b="0" dirty="0" err="1">
                <a:solidFill>
                  <a:schemeClr val="tx1"/>
                </a:solidFill>
              </a:rPr>
              <a:t>conclure</a:t>
            </a:r>
            <a:r>
              <a:rPr lang="en-US" sz="1600" b="0" dirty="0">
                <a:solidFill>
                  <a:schemeClr val="tx1"/>
                </a:solidFill>
              </a:rPr>
              <a:t> avec </a:t>
            </a:r>
            <a:r>
              <a:rPr lang="en-US" sz="1600" b="0" dirty="0" err="1">
                <a:solidFill>
                  <a:schemeClr val="tx1"/>
                </a:solidFill>
              </a:rPr>
              <a:t>suffisamment</a:t>
            </a:r>
            <a:r>
              <a:rPr lang="en-US" sz="1600" b="0" dirty="0">
                <a:solidFill>
                  <a:schemeClr val="tx1"/>
                </a:solidFill>
              </a:rPr>
              <a:t> de </a:t>
            </a:r>
            <a:r>
              <a:rPr lang="en-US" sz="1600" b="0" dirty="0" err="1">
                <a:solidFill>
                  <a:schemeClr val="tx1"/>
                </a:solidFill>
              </a:rPr>
              <a:t>précision</a:t>
            </a:r>
            <a:r>
              <a:rPr lang="en-US" sz="1600" b="0" dirty="0">
                <a:solidFill>
                  <a:schemeClr val="tx1"/>
                </a:solidFill>
              </a:rPr>
              <a:t> sur le </a:t>
            </a:r>
            <a:r>
              <a:rPr lang="en-US" sz="1600" b="0" dirty="0" err="1">
                <a:solidFill>
                  <a:schemeClr val="tx1"/>
                </a:solidFill>
              </a:rPr>
              <a:t>niveau</a:t>
            </a:r>
            <a:r>
              <a:rPr lang="en-US" sz="1600" b="0" dirty="0">
                <a:solidFill>
                  <a:schemeClr val="tx1"/>
                </a:solidFill>
              </a:rPr>
              <a:t> de </a:t>
            </a:r>
            <a:r>
              <a:rPr lang="en-US" sz="1600" b="0" dirty="0" err="1" smtClean="0">
                <a:solidFill>
                  <a:schemeClr val="tx1"/>
                </a:solidFill>
              </a:rPr>
              <a:t>risque</a:t>
            </a:r>
            <a:r>
              <a:rPr lang="en-US" sz="1600" b="0" dirty="0" smtClean="0">
                <a:solidFill>
                  <a:schemeClr val="tx1"/>
                </a:solidFill>
              </a:rPr>
              <a:t>.</a:t>
            </a:r>
            <a:endParaRPr lang="en-US" sz="1600" b="0" u="sng" dirty="0">
              <a:solidFill>
                <a:schemeClr val="tx1"/>
              </a:solidFill>
            </a:endParaRPr>
          </a:p>
          <a:p>
            <a:pPr marL="0" indent="0" algn="l">
              <a:spcAft>
                <a:spcPts val="600"/>
              </a:spcAft>
            </a:pPr>
            <a:r>
              <a:rPr lang="fr-FR" sz="1400" b="0" u="sng" dirty="0">
                <a:solidFill>
                  <a:srgbClr val="FF0000"/>
                </a:solidFill>
              </a:rPr>
              <a:t>Pas de </a:t>
            </a:r>
            <a:r>
              <a:rPr lang="fr-FR" sz="1400" b="0" u="sng" dirty="0" smtClean="0">
                <a:solidFill>
                  <a:srgbClr val="FF0000"/>
                </a:solidFill>
              </a:rPr>
              <a:t>changement</a:t>
            </a:r>
          </a:p>
          <a:p>
            <a:pPr marL="0" indent="0" algn="l">
              <a:spcBef>
                <a:spcPts val="1200"/>
              </a:spcBef>
              <a:spcAft>
                <a:spcPts val="600"/>
              </a:spcAft>
            </a:pPr>
            <a:r>
              <a:rPr lang="fr-FR" u="sng" dirty="0" smtClean="0">
                <a:solidFill>
                  <a:schemeClr val="tx1"/>
                </a:solidFill>
              </a:rPr>
              <a:t>Mesures </a:t>
            </a:r>
            <a:r>
              <a:rPr lang="fr-FR" u="sng" dirty="0">
                <a:solidFill>
                  <a:schemeClr val="tx1"/>
                </a:solidFill>
              </a:rPr>
              <a:t>de réduction des risques chroniques </a:t>
            </a:r>
            <a:r>
              <a:rPr lang="en-GB" u="sng" dirty="0" smtClean="0">
                <a:solidFill>
                  <a:schemeClr val="tx1"/>
                </a:solidFill>
              </a:rPr>
              <a:t>(</a:t>
            </a:r>
            <a:r>
              <a:rPr lang="en-GB" u="sng" dirty="0">
                <a:solidFill>
                  <a:schemeClr val="tx1"/>
                </a:solidFill>
              </a:rPr>
              <a:t>Exigence </a:t>
            </a:r>
            <a:r>
              <a:rPr lang="en-GB" u="sng" dirty="0" smtClean="0">
                <a:solidFill>
                  <a:schemeClr val="tx1"/>
                </a:solidFill>
              </a:rPr>
              <a:t>3.2.5)</a:t>
            </a:r>
            <a:endParaRPr lang="fr-FR" u="sng" dirty="0">
              <a:solidFill>
                <a:schemeClr val="tx1"/>
              </a:solidFill>
            </a:endParaRPr>
          </a:p>
          <a:p>
            <a:pPr marL="0" indent="0" algn="l">
              <a:spcAft>
                <a:spcPts val="600"/>
              </a:spcAft>
            </a:pPr>
            <a:r>
              <a:rPr lang="en-US" sz="1600" b="0" dirty="0">
                <a:solidFill>
                  <a:schemeClr val="tx1"/>
                </a:solidFill>
              </a:rPr>
              <a:t>Un plan </a:t>
            </a:r>
            <a:r>
              <a:rPr lang="en-US" sz="1600" b="0" dirty="0" err="1">
                <a:solidFill>
                  <a:schemeClr val="tx1"/>
                </a:solidFill>
              </a:rPr>
              <a:t>d’action</a:t>
            </a:r>
            <a:r>
              <a:rPr lang="en-US" sz="1600" b="0" dirty="0">
                <a:solidFill>
                  <a:schemeClr val="tx1"/>
                </a:solidFill>
              </a:rPr>
              <a:t> </a:t>
            </a:r>
            <a:r>
              <a:rPr lang="en-US" sz="1600" b="0" dirty="0" err="1" smtClean="0">
                <a:solidFill>
                  <a:schemeClr val="tx1"/>
                </a:solidFill>
              </a:rPr>
              <a:t>est</a:t>
            </a:r>
            <a:r>
              <a:rPr lang="en-US" sz="1600" b="0" dirty="0" smtClean="0">
                <a:solidFill>
                  <a:schemeClr val="tx1"/>
                </a:solidFill>
              </a:rPr>
              <a:t> </a:t>
            </a:r>
            <a:r>
              <a:rPr lang="en-US" sz="1600" b="0" dirty="0" err="1" smtClean="0">
                <a:solidFill>
                  <a:schemeClr val="tx1"/>
                </a:solidFill>
              </a:rPr>
              <a:t>établi</a:t>
            </a:r>
            <a:r>
              <a:rPr lang="en-US" sz="1600" b="0" dirty="0" smtClean="0">
                <a:solidFill>
                  <a:schemeClr val="tx1"/>
                </a:solidFill>
              </a:rPr>
              <a:t> et </a:t>
            </a:r>
            <a:r>
              <a:rPr lang="en-US" sz="1600" b="0" dirty="0" err="1">
                <a:solidFill>
                  <a:schemeClr val="tx1"/>
                </a:solidFill>
              </a:rPr>
              <a:t>privilégiant</a:t>
            </a:r>
            <a:r>
              <a:rPr lang="en-US" sz="1600" b="0" dirty="0">
                <a:solidFill>
                  <a:schemeClr val="tx1"/>
                </a:solidFill>
              </a:rPr>
              <a:t> </a:t>
            </a:r>
            <a:r>
              <a:rPr lang="en-US" sz="1600" b="0" dirty="0" err="1">
                <a:solidFill>
                  <a:schemeClr val="tx1"/>
                </a:solidFill>
              </a:rPr>
              <a:t>d’abord</a:t>
            </a:r>
            <a:r>
              <a:rPr lang="en-US" sz="1600" b="0" dirty="0">
                <a:solidFill>
                  <a:schemeClr val="tx1"/>
                </a:solidFill>
              </a:rPr>
              <a:t> la suppression du danger, </a:t>
            </a:r>
            <a:r>
              <a:rPr lang="en-US" sz="1600" b="0" dirty="0" err="1">
                <a:solidFill>
                  <a:schemeClr val="tx1"/>
                </a:solidFill>
              </a:rPr>
              <a:t>puis</a:t>
            </a:r>
            <a:r>
              <a:rPr lang="en-US" sz="1600" b="0" dirty="0">
                <a:solidFill>
                  <a:schemeClr val="tx1"/>
                </a:solidFill>
              </a:rPr>
              <a:t> les </a:t>
            </a:r>
            <a:r>
              <a:rPr lang="en-US" sz="1600" b="0" dirty="0" err="1">
                <a:solidFill>
                  <a:schemeClr val="tx1"/>
                </a:solidFill>
              </a:rPr>
              <a:t>mesures</a:t>
            </a:r>
            <a:r>
              <a:rPr lang="en-US" sz="1600" b="0" dirty="0">
                <a:solidFill>
                  <a:schemeClr val="tx1"/>
                </a:solidFill>
              </a:rPr>
              <a:t> collectives et </a:t>
            </a:r>
            <a:r>
              <a:rPr lang="en-US" sz="1600" b="0" dirty="0" err="1">
                <a:solidFill>
                  <a:schemeClr val="tx1"/>
                </a:solidFill>
              </a:rPr>
              <a:t>organisationnelles</a:t>
            </a:r>
            <a:r>
              <a:rPr lang="en-US" sz="1600" b="0" dirty="0">
                <a:solidFill>
                  <a:schemeClr val="tx1"/>
                </a:solidFill>
              </a:rPr>
              <a:t>, et </a:t>
            </a:r>
            <a:r>
              <a:rPr lang="en-US" sz="1600" b="0" dirty="0" err="1">
                <a:solidFill>
                  <a:schemeClr val="tx1"/>
                </a:solidFill>
              </a:rPr>
              <a:t>enfin</a:t>
            </a:r>
            <a:r>
              <a:rPr lang="en-US" sz="1600" b="0" dirty="0">
                <a:solidFill>
                  <a:schemeClr val="tx1"/>
                </a:solidFill>
              </a:rPr>
              <a:t> les </a:t>
            </a:r>
            <a:r>
              <a:rPr lang="en-US" sz="1600" b="0" dirty="0" err="1">
                <a:solidFill>
                  <a:schemeClr val="tx1"/>
                </a:solidFill>
              </a:rPr>
              <a:t>équipements</a:t>
            </a:r>
            <a:r>
              <a:rPr lang="en-US" sz="1600" b="0" dirty="0">
                <a:solidFill>
                  <a:schemeClr val="tx1"/>
                </a:solidFill>
              </a:rPr>
              <a:t> de protection </a:t>
            </a:r>
            <a:r>
              <a:rPr lang="en-US" sz="1600" b="0" dirty="0" err="1" smtClean="0">
                <a:solidFill>
                  <a:schemeClr val="tx1"/>
                </a:solidFill>
              </a:rPr>
              <a:t>individuelle</a:t>
            </a:r>
            <a:r>
              <a:rPr lang="en-US" sz="1600" b="0" dirty="0" smtClean="0">
                <a:solidFill>
                  <a:schemeClr val="tx1"/>
                </a:solidFill>
              </a:rPr>
              <a:t>. Il </a:t>
            </a:r>
            <a:r>
              <a:rPr lang="en-US" sz="1600" b="0" dirty="0" err="1" smtClean="0">
                <a:solidFill>
                  <a:schemeClr val="tx1"/>
                </a:solidFill>
              </a:rPr>
              <a:t>est</a:t>
            </a:r>
            <a:r>
              <a:rPr lang="en-US" sz="1600" b="0" dirty="0" smtClean="0">
                <a:solidFill>
                  <a:schemeClr val="tx1"/>
                </a:solidFill>
              </a:rPr>
              <a:t> </a:t>
            </a:r>
            <a:r>
              <a:rPr lang="en-US" sz="1600" b="0" dirty="0" err="1" smtClean="0">
                <a:solidFill>
                  <a:schemeClr val="tx1"/>
                </a:solidFill>
              </a:rPr>
              <a:t>revu</a:t>
            </a:r>
            <a:r>
              <a:rPr lang="en-US" sz="1600" b="0" dirty="0" smtClean="0">
                <a:solidFill>
                  <a:schemeClr val="tx1"/>
                </a:solidFill>
              </a:rPr>
              <a:t> </a:t>
            </a:r>
            <a:r>
              <a:rPr lang="en-US" sz="1600" b="0" dirty="0" err="1">
                <a:solidFill>
                  <a:schemeClr val="tx1"/>
                </a:solidFill>
              </a:rPr>
              <a:t>annuellement</a:t>
            </a:r>
            <a:r>
              <a:rPr lang="en-US" sz="1600" b="0" dirty="0" smtClean="0">
                <a:solidFill>
                  <a:schemeClr val="tx1"/>
                </a:solidFill>
              </a:rPr>
              <a:t>. </a:t>
            </a:r>
          </a:p>
          <a:p>
            <a:pPr marL="0" indent="0" algn="l">
              <a:spcAft>
                <a:spcPts val="600"/>
              </a:spcAft>
            </a:pPr>
            <a:r>
              <a:rPr lang="fr-FR" sz="1400" b="0" u="sng" dirty="0">
                <a:solidFill>
                  <a:srgbClr val="FF0000"/>
                </a:solidFill>
              </a:rPr>
              <a:t>Pas de changement</a:t>
            </a:r>
          </a:p>
          <a:p>
            <a:pPr marL="0" indent="0" algn="l">
              <a:spcAft>
                <a:spcPts val="600"/>
              </a:spcAft>
            </a:pPr>
            <a:endParaRPr lang="en-US" sz="1600" dirty="0">
              <a:solidFill>
                <a:schemeClr val="tx1"/>
              </a:solidFill>
            </a:endParaRPr>
          </a:p>
          <a:p>
            <a:pPr marL="0" indent="0" algn="l">
              <a:spcAft>
                <a:spcPts val="600"/>
              </a:spcAft>
            </a:pPr>
            <a:endParaRPr lang="fr-FR" sz="1400" b="0" u="sng" dirty="0">
              <a:solidFill>
                <a:srgbClr val="FF0000"/>
              </a:solidFill>
            </a:endParaRPr>
          </a:p>
          <a:p>
            <a:pPr marL="0" indent="0" algn="l">
              <a:spcAft>
                <a:spcPts val="600"/>
              </a:spcAft>
            </a:pPr>
            <a:endParaRPr lang="fr-FR" sz="1600" dirty="0">
              <a:solidFill>
                <a:schemeClr val="tx1"/>
              </a:solidFill>
            </a:endParaRPr>
          </a:p>
        </p:txBody>
      </p:sp>
      <p:pic>
        <p:nvPicPr>
          <p:cNvPr id="3" name="Picture 2"/>
          <p:cNvPicPr>
            <a:picLocks noChangeAspect="1"/>
          </p:cNvPicPr>
          <p:nvPr/>
        </p:nvPicPr>
        <p:blipFill>
          <a:blip r:embed="rId3"/>
          <a:stretch>
            <a:fillRect/>
          </a:stretch>
        </p:blipFill>
        <p:spPr>
          <a:xfrm>
            <a:off x="2063552" y="476672"/>
            <a:ext cx="7762875" cy="733425"/>
          </a:xfrm>
          <a:prstGeom prst="rect">
            <a:avLst/>
          </a:prstGeom>
        </p:spPr>
      </p:pic>
    </p:spTree>
    <p:extLst>
      <p:ext uri="{BB962C8B-B14F-4D97-AF65-F5344CB8AC3E}">
        <p14:creationId xmlns:p14="http://schemas.microsoft.com/office/powerpoint/2010/main" val="31794826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1"/>
          </p:nvPr>
        </p:nvSpPr>
        <p:spPr>
          <a:xfrm>
            <a:off x="407368" y="0"/>
            <a:ext cx="9577064" cy="404664"/>
          </a:xfrm>
        </p:spPr>
        <p:txBody>
          <a:bodyPr/>
          <a:lstStyle/>
          <a:p>
            <a:r>
              <a:rPr lang="en-GB" dirty="0"/>
              <a:t>REVUE DES EXIGENCES</a:t>
            </a:r>
          </a:p>
        </p:txBody>
      </p:sp>
      <p:sp>
        <p:nvSpPr>
          <p:cNvPr id="11" name="Espace réservé du texte 1"/>
          <p:cNvSpPr txBox="1">
            <a:spLocks/>
          </p:cNvSpPr>
          <p:nvPr/>
        </p:nvSpPr>
        <p:spPr>
          <a:xfrm>
            <a:off x="418416" y="1700808"/>
            <a:ext cx="11424592" cy="4392488"/>
          </a:xfrm>
          <a:prstGeom prst="rect">
            <a:avLst/>
          </a:prstGeom>
          <a:noFill/>
        </p:spPr>
        <p:txBody>
          <a:bodyPr anchor="t" anchorCtr="0"/>
          <a:lstStyle>
            <a:lvl1pPr marL="342900" indent="-342900">
              <a:buFontTx/>
              <a:buNone/>
              <a:defRPr sz="2000" b="1" baseline="0">
                <a:solidFill>
                  <a:schemeClr val="bg1"/>
                </a:solidFill>
                <a:latin typeface="+mj-lt"/>
              </a:defRPr>
            </a:lvl1pPr>
            <a:lvl2pPr>
              <a:buFont typeface="Wingdings" pitchFamily="2" charset="2"/>
              <a:buChar char="q"/>
              <a:defRPr sz="1600"/>
            </a:lvl2pPr>
          </a:lstStyle>
          <a:p>
            <a:pPr marL="0" indent="0" algn="l">
              <a:spcAft>
                <a:spcPts val="600"/>
              </a:spcAft>
            </a:pPr>
            <a:r>
              <a:rPr lang="en-GB" u="sng" dirty="0" smtClean="0">
                <a:solidFill>
                  <a:schemeClr val="tx1"/>
                </a:solidFill>
              </a:rPr>
              <a:t>Conservation des documents (Exigence 3.3.1)</a:t>
            </a:r>
            <a:endParaRPr lang="fr-FR" u="sng" dirty="0">
              <a:solidFill>
                <a:schemeClr val="tx1"/>
              </a:solidFill>
            </a:endParaRPr>
          </a:p>
          <a:p>
            <a:pPr marL="0" indent="0" algn="l">
              <a:spcAft>
                <a:spcPts val="600"/>
              </a:spcAft>
            </a:pPr>
            <a:r>
              <a:rPr lang="fr-FR" sz="1600" dirty="0">
                <a:solidFill>
                  <a:schemeClr val="tx1"/>
                </a:solidFill>
              </a:rPr>
              <a:t>Les informations relatives aux risques au poste de travail notamment les suivantes sont conservées de façon sécurisée conformément à la politique de conservation des documents du Groupe ou de la réglementation locale si elle est plus </a:t>
            </a:r>
            <a:r>
              <a:rPr lang="fr-FR" sz="1600" dirty="0" smtClean="0">
                <a:solidFill>
                  <a:schemeClr val="tx1"/>
                </a:solidFill>
              </a:rPr>
              <a:t>contraignante :</a:t>
            </a:r>
          </a:p>
          <a:p>
            <a:pPr marL="285750" indent="-285750" algn="l">
              <a:spcAft>
                <a:spcPts val="600"/>
              </a:spcAft>
              <a:buFont typeface="Arial" panose="020B0604020202020204" pitchFamily="34" charset="0"/>
              <a:buChar char="•"/>
            </a:pPr>
            <a:r>
              <a:rPr lang="fr-FR" sz="1400" b="0" dirty="0" smtClean="0">
                <a:solidFill>
                  <a:prstClr val="black"/>
                </a:solidFill>
                <a:ea typeface="+mn-ea"/>
                <a:cs typeface="+mn-cs"/>
              </a:rPr>
              <a:t>les </a:t>
            </a:r>
            <a:r>
              <a:rPr lang="fr-FR" sz="1400" b="0" dirty="0">
                <a:solidFill>
                  <a:prstClr val="black"/>
                </a:solidFill>
                <a:ea typeface="+mn-ea"/>
                <a:cs typeface="+mn-cs"/>
              </a:rPr>
              <a:t>documents d’évaluation des risques ;</a:t>
            </a:r>
          </a:p>
          <a:p>
            <a:pPr marL="285750" indent="-285750" algn="l">
              <a:spcAft>
                <a:spcPts val="600"/>
              </a:spcAft>
              <a:buFont typeface="Arial" panose="020B0604020202020204" pitchFamily="34" charset="0"/>
              <a:buChar char="•"/>
            </a:pPr>
            <a:r>
              <a:rPr lang="fr-FR" sz="1400" b="0" dirty="0" smtClean="0">
                <a:solidFill>
                  <a:prstClr val="black"/>
                </a:solidFill>
                <a:ea typeface="+mn-ea"/>
                <a:cs typeface="+mn-cs"/>
              </a:rPr>
              <a:t>les </a:t>
            </a:r>
            <a:r>
              <a:rPr lang="fr-FR" sz="1400" b="0" dirty="0">
                <a:solidFill>
                  <a:prstClr val="black"/>
                </a:solidFill>
                <a:ea typeface="+mn-ea"/>
                <a:cs typeface="+mn-cs"/>
              </a:rPr>
              <a:t>documents d’analyse des tâches ;</a:t>
            </a:r>
          </a:p>
          <a:p>
            <a:pPr marL="285750" indent="-285750" algn="l">
              <a:spcAft>
                <a:spcPts val="600"/>
              </a:spcAft>
              <a:buFont typeface="Arial" panose="020B0604020202020204" pitchFamily="34" charset="0"/>
              <a:buChar char="•"/>
            </a:pPr>
            <a:r>
              <a:rPr lang="fr-FR" sz="1400" b="0" dirty="0" smtClean="0">
                <a:solidFill>
                  <a:prstClr val="black"/>
                </a:solidFill>
                <a:ea typeface="+mn-ea"/>
                <a:cs typeface="+mn-cs"/>
              </a:rPr>
              <a:t>les </a:t>
            </a:r>
            <a:r>
              <a:rPr lang="fr-FR" sz="1400" b="0" dirty="0">
                <a:solidFill>
                  <a:prstClr val="black"/>
                </a:solidFill>
                <a:ea typeface="+mn-ea"/>
                <a:cs typeface="+mn-cs"/>
              </a:rPr>
              <a:t>plans d’action ;</a:t>
            </a:r>
          </a:p>
          <a:p>
            <a:pPr marL="285750" indent="-285750" algn="l">
              <a:spcAft>
                <a:spcPts val="600"/>
              </a:spcAft>
              <a:buFont typeface="Arial" panose="020B0604020202020204" pitchFamily="34" charset="0"/>
              <a:buChar char="•"/>
            </a:pPr>
            <a:r>
              <a:rPr lang="fr-FR" sz="1400" b="0" dirty="0" smtClean="0">
                <a:solidFill>
                  <a:prstClr val="black"/>
                </a:solidFill>
                <a:ea typeface="+mn-ea"/>
                <a:cs typeface="+mn-cs"/>
              </a:rPr>
              <a:t>les </a:t>
            </a:r>
            <a:r>
              <a:rPr lang="fr-FR" sz="1400" b="0" dirty="0">
                <a:solidFill>
                  <a:prstClr val="black"/>
                </a:solidFill>
                <a:ea typeface="+mn-ea"/>
                <a:cs typeface="+mn-cs"/>
              </a:rPr>
              <a:t>résultats des mesures d’exposition professionnelle ;</a:t>
            </a:r>
          </a:p>
          <a:p>
            <a:pPr marL="285750" indent="-285750" algn="l">
              <a:spcAft>
                <a:spcPts val="600"/>
              </a:spcAft>
              <a:buFont typeface="Arial" panose="020B0604020202020204" pitchFamily="34" charset="0"/>
              <a:buChar char="•"/>
            </a:pPr>
            <a:r>
              <a:rPr lang="fr-FR" sz="1400" b="0" dirty="0" smtClean="0">
                <a:solidFill>
                  <a:prstClr val="black"/>
                </a:solidFill>
                <a:ea typeface="+mn-ea"/>
                <a:cs typeface="+mn-cs"/>
              </a:rPr>
              <a:t>les </a:t>
            </a:r>
            <a:r>
              <a:rPr lang="fr-FR" sz="1400" b="0" dirty="0">
                <a:solidFill>
                  <a:prstClr val="black"/>
                </a:solidFill>
                <a:ea typeface="+mn-ea"/>
                <a:cs typeface="+mn-cs"/>
              </a:rPr>
              <a:t>rapports d’incident liés aux expositions accidentelles ;</a:t>
            </a:r>
          </a:p>
          <a:p>
            <a:pPr marL="285750" indent="-285750" algn="l">
              <a:spcAft>
                <a:spcPts val="600"/>
              </a:spcAft>
              <a:buFont typeface="Arial" panose="020B0604020202020204" pitchFamily="34" charset="0"/>
              <a:buChar char="•"/>
            </a:pPr>
            <a:r>
              <a:rPr lang="fr-FR" sz="1400" b="0" dirty="0" smtClean="0">
                <a:solidFill>
                  <a:prstClr val="black"/>
                </a:solidFill>
                <a:ea typeface="+mn-ea"/>
                <a:cs typeface="+mn-cs"/>
              </a:rPr>
              <a:t>tout </a:t>
            </a:r>
            <a:r>
              <a:rPr lang="fr-FR" sz="1400" b="0" dirty="0">
                <a:solidFill>
                  <a:prstClr val="black"/>
                </a:solidFill>
                <a:ea typeface="+mn-ea"/>
                <a:cs typeface="+mn-cs"/>
              </a:rPr>
              <a:t>autre document renseignant sur les postes occupés (fiches de poste, formations HSE suivies, compétences HSE acquises, etc.) ;</a:t>
            </a:r>
          </a:p>
          <a:p>
            <a:pPr marL="285750" indent="-285750" algn="l">
              <a:spcAft>
                <a:spcPts val="600"/>
              </a:spcAft>
              <a:buFont typeface="Arial" panose="020B0604020202020204" pitchFamily="34" charset="0"/>
              <a:buChar char="•"/>
            </a:pPr>
            <a:r>
              <a:rPr lang="fr-FR" sz="1400" b="0" dirty="0" smtClean="0">
                <a:solidFill>
                  <a:prstClr val="black"/>
                </a:solidFill>
                <a:ea typeface="+mn-ea"/>
                <a:cs typeface="+mn-cs"/>
              </a:rPr>
              <a:t>toute </a:t>
            </a:r>
            <a:r>
              <a:rPr lang="fr-FR" sz="1400" b="0" dirty="0">
                <a:solidFill>
                  <a:prstClr val="black"/>
                </a:solidFill>
                <a:ea typeface="+mn-ea"/>
                <a:cs typeface="+mn-cs"/>
              </a:rPr>
              <a:t>information sur les évolutions techniques ayant contribué à l’amélioration des situations de travail.</a:t>
            </a:r>
          </a:p>
          <a:p>
            <a:pPr marL="0" indent="0" algn="l">
              <a:spcAft>
                <a:spcPts val="600"/>
              </a:spcAft>
            </a:pPr>
            <a:r>
              <a:rPr lang="fr-FR" sz="1400" b="0" u="sng" dirty="0">
                <a:solidFill>
                  <a:srgbClr val="FF0000"/>
                </a:solidFill>
              </a:rPr>
              <a:t>Pas de </a:t>
            </a:r>
            <a:r>
              <a:rPr lang="fr-FR" sz="1400" b="0" u="sng" dirty="0" smtClean="0">
                <a:solidFill>
                  <a:srgbClr val="FF0000"/>
                </a:solidFill>
              </a:rPr>
              <a:t>changement</a:t>
            </a:r>
            <a:endParaRPr lang="fr-FR" sz="1400" b="0" u="sng" dirty="0">
              <a:solidFill>
                <a:srgbClr val="FF0000"/>
              </a:solidFill>
            </a:endParaRPr>
          </a:p>
        </p:txBody>
      </p:sp>
      <p:pic>
        <p:nvPicPr>
          <p:cNvPr id="3" name="Picture 2"/>
          <p:cNvPicPr>
            <a:picLocks noChangeAspect="1"/>
          </p:cNvPicPr>
          <p:nvPr/>
        </p:nvPicPr>
        <p:blipFill>
          <a:blip r:embed="rId3"/>
          <a:stretch>
            <a:fillRect/>
          </a:stretch>
        </p:blipFill>
        <p:spPr>
          <a:xfrm>
            <a:off x="1559496" y="620688"/>
            <a:ext cx="8555617" cy="864096"/>
          </a:xfrm>
          <a:prstGeom prst="rect">
            <a:avLst/>
          </a:prstGeom>
        </p:spPr>
      </p:pic>
    </p:spTree>
    <p:extLst>
      <p:ext uri="{BB962C8B-B14F-4D97-AF65-F5344CB8AC3E}">
        <p14:creationId xmlns:p14="http://schemas.microsoft.com/office/powerpoint/2010/main" val="33851869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1"/>
          </p:nvPr>
        </p:nvSpPr>
        <p:spPr>
          <a:xfrm>
            <a:off x="407368" y="0"/>
            <a:ext cx="9577064" cy="404664"/>
          </a:xfrm>
        </p:spPr>
        <p:txBody>
          <a:bodyPr/>
          <a:lstStyle/>
          <a:p>
            <a:r>
              <a:rPr lang="en-GB" dirty="0"/>
              <a:t>REVUE DES EXIGENCES</a:t>
            </a:r>
          </a:p>
        </p:txBody>
      </p:sp>
      <p:sp>
        <p:nvSpPr>
          <p:cNvPr id="7" name="Espace réservé du texte 1"/>
          <p:cNvSpPr txBox="1">
            <a:spLocks/>
          </p:cNvSpPr>
          <p:nvPr/>
        </p:nvSpPr>
        <p:spPr>
          <a:xfrm>
            <a:off x="407368" y="1596810"/>
            <a:ext cx="11305256" cy="4712510"/>
          </a:xfrm>
          <a:prstGeom prst="rect">
            <a:avLst/>
          </a:prstGeom>
          <a:noFill/>
        </p:spPr>
        <p:txBody>
          <a:bodyPr anchor="t" anchorCtr="0"/>
          <a:lstStyle>
            <a:lvl1pPr marL="342900" indent="-342900">
              <a:buFontTx/>
              <a:buNone/>
              <a:defRPr sz="2000" b="1" baseline="0">
                <a:solidFill>
                  <a:schemeClr val="bg1"/>
                </a:solidFill>
                <a:latin typeface="+mj-lt"/>
              </a:defRPr>
            </a:lvl1pPr>
            <a:lvl2pPr>
              <a:buFont typeface="Wingdings" pitchFamily="2" charset="2"/>
              <a:buChar char="q"/>
              <a:defRPr sz="1600"/>
            </a:lvl2pPr>
          </a:lstStyle>
          <a:p>
            <a:pPr marL="0" indent="0" algn="l">
              <a:spcAft>
                <a:spcPts val="600"/>
              </a:spcAft>
            </a:pPr>
            <a:r>
              <a:rPr lang="en-GB" u="sng" dirty="0" smtClean="0">
                <a:solidFill>
                  <a:schemeClr val="tx1"/>
                </a:solidFill>
              </a:rPr>
              <a:t>Information du personnel (Exigence 3.4.1</a:t>
            </a:r>
            <a:r>
              <a:rPr lang="en-GB" u="sng" dirty="0">
                <a:solidFill>
                  <a:schemeClr val="tx1"/>
                </a:solidFill>
              </a:rPr>
              <a:t>)</a:t>
            </a:r>
            <a:endParaRPr lang="fr-FR" u="sng" dirty="0">
              <a:solidFill>
                <a:schemeClr val="tx1"/>
              </a:solidFill>
            </a:endParaRPr>
          </a:p>
          <a:p>
            <a:pPr marL="0" indent="0" algn="l" fontAlgn="t">
              <a:spcAft>
                <a:spcPts val="600"/>
              </a:spcAft>
            </a:pPr>
            <a:r>
              <a:rPr lang="fr-FR" sz="1600" b="0" dirty="0">
                <a:solidFill>
                  <a:schemeClr val="tx1"/>
                </a:solidFill>
              </a:rPr>
              <a:t>Le personnel permanent ou temporaire, potentiellement exposé, est informé des dangers présents au poste de travail et des mesures de prévention mises en œuvre</a:t>
            </a:r>
            <a:r>
              <a:rPr lang="fr-FR" sz="1600" b="0" dirty="0" smtClean="0">
                <a:solidFill>
                  <a:schemeClr val="tx1"/>
                </a:solidFill>
              </a:rPr>
              <a:t>.</a:t>
            </a:r>
            <a:endParaRPr lang="en-US" sz="1600" b="0" dirty="0">
              <a:solidFill>
                <a:schemeClr val="tx1"/>
              </a:solidFill>
            </a:endParaRPr>
          </a:p>
          <a:p>
            <a:pPr marL="0" indent="0" algn="l">
              <a:spcAft>
                <a:spcPts val="600"/>
              </a:spcAft>
            </a:pPr>
            <a:r>
              <a:rPr lang="fr-FR" sz="1400" b="0" u="sng" dirty="0" smtClean="0">
                <a:solidFill>
                  <a:srgbClr val="FF0000"/>
                </a:solidFill>
              </a:rPr>
              <a:t>Pas </a:t>
            </a:r>
            <a:r>
              <a:rPr lang="fr-FR" sz="1400" b="0" u="sng" dirty="0">
                <a:solidFill>
                  <a:srgbClr val="FF0000"/>
                </a:solidFill>
              </a:rPr>
              <a:t>de </a:t>
            </a:r>
            <a:r>
              <a:rPr lang="fr-FR" sz="1400" b="0" u="sng" dirty="0" smtClean="0">
                <a:solidFill>
                  <a:srgbClr val="FF0000"/>
                </a:solidFill>
              </a:rPr>
              <a:t>changement</a:t>
            </a:r>
          </a:p>
          <a:p>
            <a:pPr marL="0" indent="0" algn="l">
              <a:spcBef>
                <a:spcPts val="1200"/>
              </a:spcBef>
              <a:spcAft>
                <a:spcPts val="600"/>
              </a:spcAft>
            </a:pPr>
            <a:r>
              <a:rPr lang="fr-FR" u="sng" dirty="0" smtClean="0">
                <a:solidFill>
                  <a:schemeClr val="tx1"/>
                </a:solidFill>
              </a:rPr>
              <a:t>Communication </a:t>
            </a:r>
            <a:r>
              <a:rPr lang="fr-FR" u="sng" dirty="0">
                <a:solidFill>
                  <a:schemeClr val="tx1"/>
                </a:solidFill>
              </a:rPr>
              <a:t>au service en charge du suivi </a:t>
            </a:r>
            <a:r>
              <a:rPr lang="fr-FR" u="sng" dirty="0" smtClean="0">
                <a:solidFill>
                  <a:schemeClr val="tx1"/>
                </a:solidFill>
              </a:rPr>
              <a:t>médical </a:t>
            </a:r>
            <a:r>
              <a:rPr lang="en-GB" u="sng" dirty="0" smtClean="0">
                <a:solidFill>
                  <a:schemeClr val="tx1"/>
                </a:solidFill>
              </a:rPr>
              <a:t>(Exigence 3.4.2)</a:t>
            </a:r>
            <a:endParaRPr lang="fr-FR" u="sng" dirty="0">
              <a:solidFill>
                <a:schemeClr val="tx1"/>
              </a:solidFill>
            </a:endParaRPr>
          </a:p>
          <a:p>
            <a:pPr marL="0" indent="0" algn="l" fontAlgn="t">
              <a:spcAft>
                <a:spcPts val="600"/>
              </a:spcAft>
            </a:pPr>
            <a:r>
              <a:rPr lang="fr-FR" sz="1600" b="0" dirty="0">
                <a:solidFill>
                  <a:schemeClr val="tx1"/>
                </a:solidFill>
              </a:rPr>
              <a:t>Afin de permettre une surveillance médicale adaptée aux risques du poste de travail, sont communiqués au service en charge du suivi médical des employés de l’entité ou de la filiale </a:t>
            </a:r>
            <a:r>
              <a:rPr lang="fr-FR" sz="1600" b="0" dirty="0" smtClean="0">
                <a:solidFill>
                  <a:schemeClr val="tx1"/>
                </a:solidFill>
              </a:rPr>
              <a:t>:</a:t>
            </a:r>
          </a:p>
          <a:p>
            <a:pPr marL="285750" indent="-285750" algn="l" fontAlgn="t">
              <a:spcAft>
                <a:spcPts val="600"/>
              </a:spcAft>
              <a:buFont typeface="Arial" panose="020B0604020202020204" pitchFamily="34" charset="0"/>
              <a:buChar char="•"/>
            </a:pPr>
            <a:r>
              <a:rPr lang="fr-FR" sz="1400" b="0" dirty="0" smtClean="0">
                <a:solidFill>
                  <a:prstClr val="black"/>
                </a:solidFill>
              </a:rPr>
              <a:t>les </a:t>
            </a:r>
            <a:r>
              <a:rPr lang="fr-FR" sz="1400" b="0" dirty="0">
                <a:solidFill>
                  <a:prstClr val="black"/>
                </a:solidFill>
              </a:rPr>
              <a:t>résultats de l’évaluation des risques y compris les résultats des mesures d’exposition professionnelle lorsqu’ils existent </a:t>
            </a:r>
            <a:r>
              <a:rPr lang="fr-FR" sz="1400" b="0" dirty="0" smtClean="0">
                <a:solidFill>
                  <a:prstClr val="black"/>
                </a:solidFill>
              </a:rPr>
              <a:t>;</a:t>
            </a:r>
          </a:p>
          <a:p>
            <a:pPr marL="285750" indent="-285750" algn="l" fontAlgn="t">
              <a:spcAft>
                <a:spcPts val="600"/>
              </a:spcAft>
              <a:buFont typeface="Arial" panose="020B0604020202020204" pitchFamily="34" charset="0"/>
              <a:buChar char="•"/>
            </a:pPr>
            <a:r>
              <a:rPr lang="fr-FR" sz="1400" b="0" dirty="0" smtClean="0">
                <a:solidFill>
                  <a:prstClr val="black"/>
                </a:solidFill>
              </a:rPr>
              <a:t>les </a:t>
            </a:r>
            <a:r>
              <a:rPr lang="fr-FR" sz="1400" b="0" dirty="0">
                <a:solidFill>
                  <a:prstClr val="black"/>
                </a:solidFill>
              </a:rPr>
              <a:t>éventuelles expositions professionnelles antérieures connues</a:t>
            </a:r>
            <a:r>
              <a:rPr lang="fr-FR" sz="1400" b="0" dirty="0" smtClean="0">
                <a:solidFill>
                  <a:prstClr val="black"/>
                </a:solidFill>
              </a:rPr>
              <a:t>.</a:t>
            </a:r>
          </a:p>
          <a:p>
            <a:pPr marL="0" indent="0" algn="l" fontAlgn="t">
              <a:spcAft>
                <a:spcPts val="600"/>
              </a:spcAft>
            </a:pPr>
            <a:r>
              <a:rPr lang="fr-FR" sz="1400" b="0" u="sng" dirty="0">
                <a:solidFill>
                  <a:srgbClr val="FF0000"/>
                </a:solidFill>
              </a:rPr>
              <a:t>Pas de changement</a:t>
            </a:r>
          </a:p>
          <a:p>
            <a:pPr marL="0" indent="0" algn="l" fontAlgn="t">
              <a:spcBef>
                <a:spcPts val="1200"/>
              </a:spcBef>
              <a:spcAft>
                <a:spcPts val="600"/>
              </a:spcAft>
            </a:pPr>
            <a:r>
              <a:rPr lang="fr-FR" u="sng" dirty="0" smtClean="0">
                <a:solidFill>
                  <a:schemeClr val="tx1"/>
                </a:solidFill>
              </a:rPr>
              <a:t>Déclaration </a:t>
            </a:r>
            <a:r>
              <a:rPr lang="fr-FR" u="sng" dirty="0">
                <a:solidFill>
                  <a:schemeClr val="tx1"/>
                </a:solidFill>
              </a:rPr>
              <a:t>au personnel médical </a:t>
            </a:r>
            <a:r>
              <a:rPr lang="en-GB" u="sng" dirty="0" smtClean="0">
                <a:solidFill>
                  <a:schemeClr val="tx1"/>
                </a:solidFill>
              </a:rPr>
              <a:t>(</a:t>
            </a:r>
            <a:r>
              <a:rPr lang="en-GB" u="sng" dirty="0">
                <a:solidFill>
                  <a:schemeClr val="tx1"/>
                </a:solidFill>
              </a:rPr>
              <a:t>Exigence </a:t>
            </a:r>
            <a:r>
              <a:rPr lang="en-GB" u="sng" dirty="0" smtClean="0">
                <a:solidFill>
                  <a:schemeClr val="tx1"/>
                </a:solidFill>
              </a:rPr>
              <a:t>3.4.3)</a:t>
            </a:r>
          </a:p>
          <a:p>
            <a:pPr marL="0" indent="0" algn="l" fontAlgn="t">
              <a:spcAft>
                <a:spcPts val="600"/>
              </a:spcAft>
            </a:pPr>
            <a:r>
              <a:rPr lang="fr-FR" sz="1600" b="0" dirty="0" smtClean="0">
                <a:solidFill>
                  <a:schemeClr val="tx1"/>
                </a:solidFill>
              </a:rPr>
              <a:t>Le </a:t>
            </a:r>
            <a:r>
              <a:rPr lang="fr-FR" sz="1600" b="0" dirty="0">
                <a:solidFill>
                  <a:schemeClr val="tx1"/>
                </a:solidFill>
              </a:rPr>
              <a:t>personnel sous traitement médical (prescrit ou non) en fait la déclaration au personnel médical de bord</a:t>
            </a:r>
            <a:r>
              <a:rPr lang="fr-FR" sz="1600" b="0" dirty="0" smtClean="0">
                <a:solidFill>
                  <a:schemeClr val="tx1"/>
                </a:solidFill>
              </a:rPr>
              <a:t>.</a:t>
            </a:r>
          </a:p>
          <a:p>
            <a:pPr marL="0" indent="0" algn="l" fontAlgn="t">
              <a:spcAft>
                <a:spcPts val="600"/>
              </a:spcAft>
            </a:pPr>
            <a:r>
              <a:rPr lang="fr-FR" sz="1400" u="sng" dirty="0" smtClean="0">
                <a:solidFill>
                  <a:schemeClr val="tx1"/>
                </a:solidFill>
              </a:rPr>
              <a:t>NOTE</a:t>
            </a:r>
            <a:r>
              <a:rPr lang="fr-FR" sz="1400" dirty="0" smtClean="0">
                <a:solidFill>
                  <a:schemeClr val="tx1"/>
                </a:solidFill>
              </a:rPr>
              <a:t>: </a:t>
            </a:r>
            <a:r>
              <a:rPr lang="fr-FR" sz="1400" u="sng" dirty="0" smtClean="0">
                <a:solidFill>
                  <a:schemeClr val="tx1"/>
                </a:solidFill>
              </a:rPr>
              <a:t>Cette </a:t>
            </a:r>
            <a:r>
              <a:rPr lang="fr-FR" sz="1400" u="sng" dirty="0">
                <a:solidFill>
                  <a:schemeClr val="tx1"/>
                </a:solidFill>
              </a:rPr>
              <a:t>exigence s’applique aux entités et filiales de la branche EP ayant du personnel offshore</a:t>
            </a:r>
            <a:r>
              <a:rPr lang="fr-FR" sz="1400" dirty="0" smtClean="0">
                <a:solidFill>
                  <a:schemeClr val="tx1"/>
                </a:solidFill>
              </a:rPr>
              <a:t>.</a:t>
            </a:r>
            <a:r>
              <a:rPr lang="fr-FR" sz="1400" b="0" u="sng" dirty="0">
                <a:solidFill>
                  <a:srgbClr val="FF0000"/>
                </a:solidFill>
              </a:rPr>
              <a:t> </a:t>
            </a:r>
            <a:endParaRPr lang="fr-FR" sz="1400" b="0" u="sng" dirty="0" smtClean="0">
              <a:solidFill>
                <a:srgbClr val="FF0000"/>
              </a:solidFill>
            </a:endParaRPr>
          </a:p>
          <a:p>
            <a:pPr marL="0" indent="0" algn="l" fontAlgn="t">
              <a:spcAft>
                <a:spcPts val="600"/>
              </a:spcAft>
            </a:pPr>
            <a:r>
              <a:rPr lang="fr-FR" sz="1400" b="0" u="sng" dirty="0" smtClean="0">
                <a:solidFill>
                  <a:srgbClr val="FF0000"/>
                </a:solidFill>
              </a:rPr>
              <a:t>Pas </a:t>
            </a:r>
            <a:r>
              <a:rPr lang="fr-FR" sz="1400" b="0" u="sng" dirty="0">
                <a:solidFill>
                  <a:srgbClr val="FF0000"/>
                </a:solidFill>
              </a:rPr>
              <a:t>de changement</a:t>
            </a:r>
          </a:p>
          <a:p>
            <a:pPr marL="0" indent="0" algn="l" fontAlgn="t">
              <a:spcAft>
                <a:spcPts val="600"/>
              </a:spcAft>
            </a:pPr>
            <a:endParaRPr lang="fr-FR" sz="1400" dirty="0">
              <a:solidFill>
                <a:schemeClr val="tx1"/>
              </a:solidFill>
            </a:endParaRPr>
          </a:p>
          <a:p>
            <a:pPr marL="0" indent="0" algn="l" fontAlgn="t">
              <a:spcAft>
                <a:spcPts val="600"/>
              </a:spcAft>
            </a:pPr>
            <a:endParaRPr lang="fr-FR" sz="1400" dirty="0">
              <a:solidFill>
                <a:schemeClr val="tx1"/>
              </a:solidFill>
            </a:endParaRPr>
          </a:p>
          <a:p>
            <a:pPr marL="0" indent="0" algn="l">
              <a:spcAft>
                <a:spcPts val="600"/>
              </a:spcAft>
            </a:pPr>
            <a:endParaRPr lang="fr-FR" sz="1400" b="0" u="sng" dirty="0">
              <a:solidFill>
                <a:srgbClr val="FF0000"/>
              </a:solidFill>
            </a:endParaRPr>
          </a:p>
        </p:txBody>
      </p:sp>
      <p:pic>
        <p:nvPicPr>
          <p:cNvPr id="3" name="Picture 2"/>
          <p:cNvPicPr>
            <a:picLocks noChangeAspect="1"/>
          </p:cNvPicPr>
          <p:nvPr/>
        </p:nvPicPr>
        <p:blipFill>
          <a:blip r:embed="rId3"/>
          <a:stretch>
            <a:fillRect/>
          </a:stretch>
        </p:blipFill>
        <p:spPr>
          <a:xfrm>
            <a:off x="1847528" y="621737"/>
            <a:ext cx="7829550" cy="742950"/>
          </a:xfrm>
          <a:prstGeom prst="rect">
            <a:avLst/>
          </a:prstGeom>
        </p:spPr>
      </p:pic>
    </p:spTree>
    <p:extLst>
      <p:ext uri="{BB962C8B-B14F-4D97-AF65-F5344CB8AC3E}">
        <p14:creationId xmlns:p14="http://schemas.microsoft.com/office/powerpoint/2010/main" val="11236995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1"/>
          </p:nvPr>
        </p:nvSpPr>
        <p:spPr>
          <a:xfrm>
            <a:off x="407368" y="0"/>
            <a:ext cx="9577064" cy="404664"/>
          </a:xfrm>
        </p:spPr>
        <p:txBody>
          <a:bodyPr/>
          <a:lstStyle/>
          <a:p>
            <a:r>
              <a:rPr lang="en-GB" dirty="0"/>
              <a:t>REVUE DES EXIGENCES</a:t>
            </a:r>
          </a:p>
        </p:txBody>
      </p:sp>
      <p:sp>
        <p:nvSpPr>
          <p:cNvPr id="11" name="Espace réservé du texte 1"/>
          <p:cNvSpPr txBox="1">
            <a:spLocks/>
          </p:cNvSpPr>
          <p:nvPr/>
        </p:nvSpPr>
        <p:spPr>
          <a:xfrm>
            <a:off x="418416" y="1844824"/>
            <a:ext cx="11424592" cy="1727428"/>
          </a:xfrm>
          <a:prstGeom prst="rect">
            <a:avLst/>
          </a:prstGeom>
          <a:noFill/>
        </p:spPr>
        <p:txBody>
          <a:bodyPr anchor="t" anchorCtr="0"/>
          <a:lstStyle>
            <a:lvl1pPr marL="342900" indent="-342900">
              <a:buFontTx/>
              <a:buNone/>
              <a:defRPr sz="2000" b="1" baseline="0">
                <a:solidFill>
                  <a:schemeClr val="bg1"/>
                </a:solidFill>
                <a:latin typeface="+mj-lt"/>
              </a:defRPr>
            </a:lvl1pPr>
            <a:lvl2pPr>
              <a:buFont typeface="Wingdings" pitchFamily="2" charset="2"/>
              <a:buChar char="q"/>
              <a:defRPr sz="1600"/>
            </a:lvl2pPr>
          </a:lstStyle>
          <a:p>
            <a:pPr marL="0" indent="0" algn="l">
              <a:spcAft>
                <a:spcPts val="600"/>
              </a:spcAft>
            </a:pPr>
            <a:r>
              <a:rPr lang="en-GB" i="1" u="sng" dirty="0" smtClean="0">
                <a:solidFill>
                  <a:schemeClr val="tx1"/>
                </a:solidFill>
              </a:rPr>
              <a:t>Pas </a:t>
            </a:r>
            <a:r>
              <a:rPr lang="en-GB" i="1" u="sng" dirty="0" err="1" smtClean="0">
                <a:solidFill>
                  <a:schemeClr val="tx1"/>
                </a:solidFill>
              </a:rPr>
              <a:t>d’exigences</a:t>
            </a:r>
            <a:r>
              <a:rPr lang="en-GB" i="1" u="sng" dirty="0" smtClean="0">
                <a:solidFill>
                  <a:schemeClr val="tx1"/>
                </a:solidFill>
              </a:rPr>
              <a:t> </a:t>
            </a:r>
            <a:r>
              <a:rPr lang="en-GB" i="1" u="sng" dirty="0" err="1" smtClean="0">
                <a:solidFill>
                  <a:schemeClr val="tx1"/>
                </a:solidFill>
              </a:rPr>
              <a:t>spécifiques</a:t>
            </a:r>
            <a:r>
              <a:rPr lang="en-GB" i="1" u="sng" dirty="0" smtClean="0">
                <a:solidFill>
                  <a:schemeClr val="tx1"/>
                </a:solidFill>
              </a:rPr>
              <a:t> pour la </a:t>
            </a:r>
            <a:r>
              <a:rPr lang="en-GB" i="1" u="sng" dirty="0" err="1" smtClean="0">
                <a:solidFill>
                  <a:schemeClr val="tx1"/>
                </a:solidFill>
              </a:rPr>
              <a:t>mesure</a:t>
            </a:r>
            <a:r>
              <a:rPr lang="en-GB" i="1" u="sng" dirty="0" smtClean="0">
                <a:solidFill>
                  <a:schemeClr val="tx1"/>
                </a:solidFill>
              </a:rPr>
              <a:t> de la performance</a:t>
            </a:r>
            <a:endParaRPr lang="fr-FR" i="1" u="sng" dirty="0">
              <a:solidFill>
                <a:schemeClr val="tx1"/>
              </a:solidFill>
            </a:endParaRPr>
          </a:p>
          <a:p>
            <a:pPr marL="285750" lvl="0" indent="-285750" algn="l">
              <a:spcBef>
                <a:spcPts val="600"/>
              </a:spcBef>
              <a:spcAft>
                <a:spcPts val="600"/>
              </a:spcAft>
              <a:buFont typeface="Wingdings" panose="05000000000000000000" pitchFamily="2" charset="2"/>
              <a:buChar char="ü"/>
            </a:pPr>
            <a:r>
              <a:rPr lang="fr-FR" sz="1600" b="0" dirty="0">
                <a:solidFill>
                  <a:schemeClr val="tx1"/>
                </a:solidFill>
              </a:rPr>
              <a:t>Des indicateurs de suivi de la performance dans le domaine hygiène industrielle sont définis et suivis.</a:t>
            </a:r>
          </a:p>
          <a:p>
            <a:pPr marL="285750" lvl="0" indent="-285750" algn="l">
              <a:spcAft>
                <a:spcPts val="600"/>
              </a:spcAft>
              <a:buFont typeface="Wingdings" panose="05000000000000000000" pitchFamily="2" charset="2"/>
              <a:buChar char="ü"/>
            </a:pPr>
            <a:r>
              <a:rPr lang="fr-FR" sz="1600" b="0" dirty="0">
                <a:solidFill>
                  <a:schemeClr val="tx1"/>
                </a:solidFill>
              </a:rPr>
              <a:t>Les revues de performance HSE des entités et filiales incluent les sujets relatifs à l’hygiène industrielle où l’efficacité du plan d’actions est évaluée et les actions d’amélioration sont décidées.</a:t>
            </a:r>
          </a:p>
          <a:p>
            <a:pPr marL="285750" lvl="0" indent="-285750" algn="l">
              <a:spcAft>
                <a:spcPts val="600"/>
              </a:spcAft>
              <a:buFont typeface="Wingdings" panose="05000000000000000000" pitchFamily="2" charset="2"/>
              <a:buChar char="ü"/>
            </a:pPr>
            <a:r>
              <a:rPr lang="fr-FR" sz="1600" b="0" dirty="0">
                <a:solidFill>
                  <a:schemeClr val="tx1"/>
                </a:solidFill>
              </a:rPr>
              <a:t>Le guide </a:t>
            </a:r>
            <a:r>
              <a:rPr lang="fr-FR" sz="1600" b="0" i="1" u="sng" dirty="0" smtClean="0">
                <a:solidFill>
                  <a:schemeClr val="tx1"/>
                </a:solidFill>
              </a:rPr>
              <a:t>GM-GR-HSE-406: Autoévaluation en Hygiène Industrielle</a:t>
            </a:r>
            <a:r>
              <a:rPr lang="fr-FR" sz="1600" b="0" i="1" dirty="0" smtClean="0">
                <a:solidFill>
                  <a:schemeClr val="tx1"/>
                </a:solidFill>
              </a:rPr>
              <a:t> </a:t>
            </a:r>
            <a:r>
              <a:rPr lang="fr-FR" sz="1600" b="0" dirty="0">
                <a:solidFill>
                  <a:schemeClr val="tx1"/>
                </a:solidFill>
              </a:rPr>
              <a:t>est un outil d’autoévaluation en hygiène industrielle</a:t>
            </a:r>
            <a:r>
              <a:rPr lang="fr-FR" sz="1600" b="0" dirty="0" smtClean="0">
                <a:solidFill>
                  <a:schemeClr val="tx1"/>
                </a:solidFill>
              </a:rPr>
              <a:t>.</a:t>
            </a:r>
            <a:endParaRPr lang="fr-FR" sz="1600" b="0" dirty="0">
              <a:solidFill>
                <a:schemeClr val="tx1"/>
              </a:solidFill>
            </a:endParaRPr>
          </a:p>
        </p:txBody>
      </p:sp>
      <p:sp>
        <p:nvSpPr>
          <p:cNvPr id="7" name="Espace réservé du texte 1"/>
          <p:cNvSpPr txBox="1">
            <a:spLocks/>
          </p:cNvSpPr>
          <p:nvPr/>
        </p:nvSpPr>
        <p:spPr>
          <a:xfrm>
            <a:off x="298873" y="4005064"/>
            <a:ext cx="11521280" cy="2448271"/>
          </a:xfrm>
          <a:prstGeom prst="rect">
            <a:avLst/>
          </a:prstGeom>
          <a:noFill/>
        </p:spPr>
        <p:txBody>
          <a:bodyPr anchor="t" anchorCtr="0"/>
          <a:lstStyle>
            <a:lvl1pPr marL="342900" indent="-342900">
              <a:buFontTx/>
              <a:buNone/>
              <a:defRPr sz="2000" b="1" baseline="0">
                <a:solidFill>
                  <a:schemeClr val="bg1"/>
                </a:solidFill>
                <a:latin typeface="+mj-lt"/>
              </a:defRPr>
            </a:lvl1pPr>
            <a:lvl2pPr>
              <a:buFont typeface="Wingdings" pitchFamily="2" charset="2"/>
              <a:buChar char="q"/>
              <a:defRPr sz="1600"/>
            </a:lvl2pPr>
          </a:lstStyle>
          <a:p>
            <a:pPr marL="0" indent="0" algn="l">
              <a:spcAft>
                <a:spcPts val="600"/>
              </a:spcAft>
            </a:pPr>
            <a:endParaRPr lang="fr-FR" sz="1400" b="0" i="1" dirty="0">
              <a:solidFill>
                <a:schemeClr val="tx1"/>
              </a:solidFill>
            </a:endParaRPr>
          </a:p>
        </p:txBody>
      </p:sp>
      <p:pic>
        <p:nvPicPr>
          <p:cNvPr id="3" name="Picture 2"/>
          <p:cNvPicPr>
            <a:picLocks noChangeAspect="1"/>
          </p:cNvPicPr>
          <p:nvPr/>
        </p:nvPicPr>
        <p:blipFill>
          <a:blip r:embed="rId3"/>
          <a:stretch>
            <a:fillRect/>
          </a:stretch>
        </p:blipFill>
        <p:spPr>
          <a:xfrm>
            <a:off x="2135560" y="863360"/>
            <a:ext cx="7620000" cy="676275"/>
          </a:xfrm>
          <a:prstGeom prst="rect">
            <a:avLst/>
          </a:prstGeom>
        </p:spPr>
      </p:pic>
    </p:spTree>
    <p:extLst>
      <p:ext uri="{BB962C8B-B14F-4D97-AF65-F5344CB8AC3E}">
        <p14:creationId xmlns:p14="http://schemas.microsoft.com/office/powerpoint/2010/main" val="12695839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407368" y="0"/>
            <a:ext cx="5832648" cy="404664"/>
          </a:xfrm>
        </p:spPr>
        <p:txBody>
          <a:bodyPr/>
          <a:lstStyle/>
          <a:p>
            <a:r>
              <a:rPr lang="en-GB" dirty="0"/>
              <a:t>REVUE DES </a:t>
            </a:r>
            <a:r>
              <a:rPr lang="en-GB" dirty="0" smtClean="0"/>
              <a:t>EXIGENCES: </a:t>
            </a:r>
            <a:r>
              <a:rPr lang="en-GB" u="sng" dirty="0" smtClean="0"/>
              <a:t>Dispositions </a:t>
            </a:r>
            <a:r>
              <a:rPr lang="en-GB" u="sng" dirty="0" err="1" smtClean="0"/>
              <a:t>particulières</a:t>
            </a:r>
            <a:endParaRPr lang="en-US" u="sng" dirty="0"/>
          </a:p>
        </p:txBody>
      </p:sp>
      <p:sp>
        <p:nvSpPr>
          <p:cNvPr id="5" name="Rectangle 4"/>
          <p:cNvSpPr/>
          <p:nvPr/>
        </p:nvSpPr>
        <p:spPr>
          <a:xfrm>
            <a:off x="479376" y="405096"/>
            <a:ext cx="11449272" cy="5601533"/>
          </a:xfrm>
          <a:prstGeom prst="rect">
            <a:avLst/>
          </a:prstGeom>
        </p:spPr>
        <p:txBody>
          <a:bodyPr wrap="square">
            <a:spAutoFit/>
          </a:bodyPr>
          <a:lstStyle/>
          <a:p>
            <a:pPr marL="0" marR="0" lvl="0" indent="0" algn="l" defTabSz="914400" eaLnBrk="1" fontAlgn="auto" latinLnBrk="0" hangingPunct="1">
              <a:lnSpc>
                <a:spcPct val="100000"/>
              </a:lnSpc>
              <a:spcBef>
                <a:spcPts val="0"/>
              </a:spcBef>
              <a:spcAft>
                <a:spcPts val="600"/>
              </a:spcAft>
              <a:buClrTx/>
              <a:buSzTx/>
              <a:buFontTx/>
              <a:buNone/>
              <a:tabLst/>
              <a:defRPr/>
            </a:pPr>
            <a:endParaRPr kumimoji="0" lang="en-GB" sz="2000" b="1" i="0" u="sng" strike="noStrike" kern="0" cap="none" spc="0" normalizeH="0" baseline="0" noProof="0" dirty="0" smtClean="0">
              <a:ln>
                <a:noFill/>
              </a:ln>
              <a:solidFill>
                <a:prstClr val="black"/>
              </a:solidFill>
              <a:effectLst/>
              <a:uLnTx/>
              <a:uFillTx/>
              <a:latin typeface="+mj-lt"/>
            </a:endParaRPr>
          </a:p>
          <a:p>
            <a:pPr marL="0" marR="0" lvl="0" indent="0" algn="l" defTabSz="914400" eaLnBrk="1" fontAlgn="auto" latinLnBrk="0" hangingPunct="1">
              <a:lnSpc>
                <a:spcPct val="100000"/>
              </a:lnSpc>
              <a:spcBef>
                <a:spcPts val="0"/>
              </a:spcBef>
              <a:spcAft>
                <a:spcPts val="600"/>
              </a:spcAft>
              <a:buClrTx/>
              <a:buSzTx/>
              <a:buFontTx/>
              <a:buNone/>
              <a:tabLst/>
              <a:defRPr/>
            </a:pPr>
            <a:r>
              <a:rPr lang="en-GB" sz="2000" b="1" u="sng" dirty="0">
                <a:solidFill>
                  <a:prstClr val="black"/>
                </a:solidFill>
                <a:latin typeface="+mj-lt"/>
              </a:rPr>
              <a:t>S</a:t>
            </a:r>
            <a:r>
              <a:rPr kumimoji="0" lang="en-GB" sz="2000" b="1" i="0" u="sng" strike="noStrike" kern="0" cap="none" spc="0" normalizeH="0" baseline="0" noProof="0" dirty="0" err="1" smtClean="0">
                <a:ln>
                  <a:noFill/>
                </a:ln>
                <a:solidFill>
                  <a:prstClr val="black"/>
                </a:solidFill>
                <a:effectLst/>
                <a:uLnTx/>
                <a:uFillTx/>
                <a:latin typeface="+mj-lt"/>
              </a:rPr>
              <a:t>ubstances</a:t>
            </a:r>
            <a:r>
              <a:rPr kumimoji="0" lang="en-GB" sz="2000" b="1" i="0" u="sng" strike="noStrike" kern="0" cap="none" spc="0" normalizeH="0" baseline="0" noProof="0" dirty="0" smtClean="0">
                <a:ln>
                  <a:noFill/>
                </a:ln>
                <a:solidFill>
                  <a:prstClr val="black"/>
                </a:solidFill>
                <a:effectLst/>
                <a:uLnTx/>
                <a:uFillTx/>
                <a:latin typeface="+mj-lt"/>
              </a:rPr>
              <a:t> </a:t>
            </a:r>
            <a:r>
              <a:rPr kumimoji="0" lang="en-GB" sz="2000" b="1" i="0" u="sng" strike="noStrike" kern="0" cap="none" spc="0" normalizeH="0" baseline="0" noProof="0" dirty="0" err="1" smtClean="0">
                <a:ln>
                  <a:noFill/>
                </a:ln>
                <a:solidFill>
                  <a:prstClr val="black"/>
                </a:solidFill>
                <a:effectLst/>
                <a:uLnTx/>
                <a:uFillTx/>
                <a:latin typeface="+mj-lt"/>
              </a:rPr>
              <a:t>accidentogènes</a:t>
            </a:r>
            <a:r>
              <a:rPr kumimoji="0" lang="en-GB" sz="2000" b="1" i="0" u="sng" strike="noStrike" kern="0" cap="none" spc="0" normalizeH="0" baseline="0" noProof="0" dirty="0" smtClean="0">
                <a:ln>
                  <a:noFill/>
                </a:ln>
                <a:solidFill>
                  <a:prstClr val="black"/>
                </a:solidFill>
                <a:effectLst/>
                <a:uLnTx/>
                <a:uFillTx/>
                <a:latin typeface="+mj-lt"/>
              </a:rPr>
              <a:t> (Exigence 3.6.1)</a:t>
            </a:r>
            <a:endParaRPr kumimoji="0" lang="fr-FR" sz="2000" b="1" i="0" u="sng" strike="noStrike" kern="0" cap="none" spc="0" normalizeH="0" baseline="0" noProof="0" dirty="0" smtClean="0">
              <a:ln>
                <a:noFill/>
              </a:ln>
              <a:solidFill>
                <a:prstClr val="black"/>
              </a:solidFill>
              <a:effectLst/>
              <a:uLnTx/>
              <a:uFillTx/>
              <a:latin typeface="+mj-lt"/>
            </a:endParaRPr>
          </a:p>
          <a:p>
            <a:pPr algn="l" fontAlgn="t">
              <a:spcAft>
                <a:spcPts val="600"/>
              </a:spcAft>
            </a:pPr>
            <a:r>
              <a:rPr lang="fr-FR" sz="1600" u="sng" noProof="0" dirty="0" smtClean="0">
                <a:solidFill>
                  <a:srgbClr val="FF0000"/>
                </a:solidFill>
                <a:latin typeface="+mj-lt"/>
              </a:rPr>
              <a:t>Exigence </a:t>
            </a:r>
            <a:r>
              <a:rPr lang="fr-FR" sz="1600" u="sng" dirty="0" smtClean="0">
                <a:solidFill>
                  <a:srgbClr val="FF0000"/>
                </a:solidFill>
                <a:latin typeface="+mj-lt"/>
              </a:rPr>
              <a:t>e</a:t>
            </a:r>
            <a:r>
              <a:rPr lang="fr-FR" sz="1600" u="sng" noProof="0" dirty="0" err="1" smtClean="0">
                <a:solidFill>
                  <a:srgbClr val="FF0000"/>
                </a:solidFill>
                <a:latin typeface="+mj-lt"/>
              </a:rPr>
              <a:t>xistante</a:t>
            </a:r>
            <a:r>
              <a:rPr lang="fr-FR" sz="1600" noProof="0" dirty="0" smtClean="0">
                <a:solidFill>
                  <a:srgbClr val="FF0000"/>
                </a:solidFill>
                <a:latin typeface="+mj-lt"/>
              </a:rPr>
              <a:t> : </a:t>
            </a:r>
            <a:r>
              <a:rPr lang="fr-FR" sz="1600" noProof="0" dirty="0" smtClean="0">
                <a:solidFill>
                  <a:prstClr val="black"/>
                </a:solidFill>
                <a:latin typeface="+mj-lt"/>
              </a:rPr>
              <a:t>u</a:t>
            </a:r>
            <a:r>
              <a:rPr kumimoji="0" lang="fr-FR" sz="1600" b="0" i="0" u="none" strike="noStrike" kern="0" cap="none" spc="0" normalizeH="0" baseline="0" noProof="0" dirty="0" smtClean="0">
                <a:ln>
                  <a:noFill/>
                </a:ln>
                <a:solidFill>
                  <a:prstClr val="black"/>
                </a:solidFill>
                <a:effectLst/>
                <a:uLnTx/>
                <a:uFillTx/>
                <a:latin typeface="+mj-lt"/>
              </a:rPr>
              <a:t>ne démarche d’information et de prévention des addictions aux substances </a:t>
            </a:r>
            <a:r>
              <a:rPr kumimoji="0" lang="fr-FR" sz="1600" b="0" i="0" u="none" strike="noStrike" kern="0" cap="none" spc="0" normalizeH="0" baseline="0" noProof="0" dirty="0" err="1" smtClean="0">
                <a:ln>
                  <a:noFill/>
                </a:ln>
                <a:solidFill>
                  <a:prstClr val="black"/>
                </a:solidFill>
                <a:effectLst/>
                <a:uLnTx/>
                <a:uFillTx/>
                <a:latin typeface="+mj-lt"/>
              </a:rPr>
              <a:t>accidentogènes</a:t>
            </a:r>
            <a:r>
              <a:rPr kumimoji="0" lang="fr-FR" sz="1600" b="0" i="0" u="none" strike="noStrike" kern="0" cap="none" spc="0" normalizeH="0" baseline="0" noProof="0" dirty="0" smtClean="0">
                <a:ln>
                  <a:noFill/>
                </a:ln>
                <a:solidFill>
                  <a:prstClr val="black"/>
                </a:solidFill>
                <a:effectLst/>
                <a:uLnTx/>
                <a:uFillTx/>
                <a:latin typeface="+mj-lt"/>
              </a:rPr>
              <a:t> est mise en œuvre.</a:t>
            </a:r>
          </a:p>
          <a:p>
            <a:pPr marL="0" marR="0" lvl="0" indent="0" algn="l" defTabSz="914400" eaLnBrk="1" fontAlgn="t" latinLnBrk="0" hangingPunct="1">
              <a:lnSpc>
                <a:spcPct val="100000"/>
              </a:lnSpc>
              <a:spcBef>
                <a:spcPts val="0"/>
              </a:spcBef>
              <a:spcAft>
                <a:spcPts val="600"/>
              </a:spcAft>
              <a:buClrTx/>
              <a:buSzTx/>
              <a:buFontTx/>
              <a:buNone/>
              <a:tabLst/>
              <a:defRPr/>
            </a:pPr>
            <a:r>
              <a:rPr lang="fr-FR" sz="1600" b="1" u="sng" dirty="0" smtClean="0">
                <a:solidFill>
                  <a:srgbClr val="FF0000"/>
                </a:solidFill>
                <a:latin typeface="+mj-lt"/>
              </a:rPr>
              <a:t>Nouvelle exigence</a:t>
            </a:r>
            <a:r>
              <a:rPr lang="fr-FR" sz="1600" b="1" dirty="0" smtClean="0">
                <a:solidFill>
                  <a:srgbClr val="FF0000"/>
                </a:solidFill>
                <a:latin typeface="+mj-lt"/>
              </a:rPr>
              <a:t> </a:t>
            </a:r>
            <a:r>
              <a:rPr lang="fr-FR" sz="1600" dirty="0" smtClean="0">
                <a:solidFill>
                  <a:srgbClr val="FF0000"/>
                </a:solidFill>
                <a:latin typeface="+mj-lt"/>
              </a:rPr>
              <a:t>:</a:t>
            </a:r>
            <a:r>
              <a:rPr lang="fr-FR" sz="1600" dirty="0" smtClean="0">
                <a:solidFill>
                  <a:prstClr val="black"/>
                </a:solidFill>
                <a:latin typeface="+mj-lt"/>
              </a:rPr>
              <a:t> d</a:t>
            </a:r>
            <a:r>
              <a:rPr kumimoji="0" lang="fr-FR" sz="1600" b="0" i="0" u="none" strike="noStrike" kern="0" cap="none" spc="0" normalizeH="0" baseline="0" noProof="0" dirty="0" smtClean="0">
                <a:ln>
                  <a:noFill/>
                </a:ln>
                <a:solidFill>
                  <a:prstClr val="black"/>
                </a:solidFill>
                <a:effectLst/>
                <a:uLnTx/>
                <a:uFillTx/>
                <a:latin typeface="+mj-lt"/>
              </a:rPr>
              <a:t>es tests de dépistage d’alcool et de drogues sont réalisés à minima pour les personnes qui réalisent des tâches critiques.</a:t>
            </a:r>
          </a:p>
          <a:p>
            <a:pPr marL="0" marR="0" lvl="0" indent="0" algn="l" defTabSz="914400" eaLnBrk="1" fontAlgn="auto" latinLnBrk="0" hangingPunct="1">
              <a:lnSpc>
                <a:spcPct val="100000"/>
              </a:lnSpc>
              <a:spcBef>
                <a:spcPts val="0"/>
              </a:spcBef>
              <a:spcAft>
                <a:spcPts val="600"/>
              </a:spcAft>
              <a:buClrTx/>
              <a:buSzTx/>
              <a:buFontTx/>
              <a:buNone/>
              <a:tabLst/>
              <a:defRPr/>
            </a:pPr>
            <a:endParaRPr kumimoji="0" lang="fr-FR" sz="1400" b="0" i="0" u="sng" strike="noStrike" kern="0" cap="none" spc="0" normalizeH="0" baseline="0" noProof="0" dirty="0" smtClean="0">
              <a:ln>
                <a:noFill/>
              </a:ln>
              <a:solidFill>
                <a:srgbClr val="FF0000"/>
              </a:solidFill>
              <a:effectLst/>
              <a:uLnTx/>
              <a:uFillTx/>
              <a:latin typeface="+mj-lt"/>
            </a:endParaRPr>
          </a:p>
          <a:p>
            <a:pPr algn="l">
              <a:spcBef>
                <a:spcPts val="1200"/>
              </a:spcBef>
              <a:spcAft>
                <a:spcPts val="600"/>
              </a:spcAft>
            </a:pPr>
            <a:r>
              <a:rPr lang="fr-FR" sz="2000" b="1" u="sng" dirty="0">
                <a:solidFill>
                  <a:prstClr val="black"/>
                </a:solidFill>
                <a:latin typeface="+mj-lt"/>
              </a:rPr>
              <a:t>A</a:t>
            </a:r>
            <a:r>
              <a:rPr lang="fr-FR" sz="2000" b="1" u="sng" dirty="0" smtClean="0">
                <a:solidFill>
                  <a:prstClr val="black"/>
                </a:solidFill>
                <a:latin typeface="+mj-lt"/>
              </a:rPr>
              <a:t>miante et fibres céramiques réfractaires classées cancérigènes </a:t>
            </a:r>
            <a:r>
              <a:rPr lang="en-GB" sz="2000" b="1" u="sng" dirty="0" smtClean="0">
                <a:solidFill>
                  <a:prstClr val="black"/>
                </a:solidFill>
                <a:latin typeface="+mj-lt"/>
              </a:rPr>
              <a:t>(</a:t>
            </a:r>
            <a:r>
              <a:rPr lang="en-GB" sz="2000" b="1" u="sng" dirty="0">
                <a:solidFill>
                  <a:prstClr val="black"/>
                </a:solidFill>
                <a:latin typeface="+mj-lt"/>
              </a:rPr>
              <a:t>Exigence </a:t>
            </a:r>
            <a:r>
              <a:rPr lang="en-GB" sz="2000" b="1" u="sng" dirty="0" smtClean="0">
                <a:solidFill>
                  <a:prstClr val="black"/>
                </a:solidFill>
                <a:latin typeface="+mj-lt"/>
              </a:rPr>
              <a:t>3.6.2)</a:t>
            </a:r>
            <a:endParaRPr lang="fr-FR" sz="2000" b="1" u="sng" dirty="0" smtClean="0">
              <a:solidFill>
                <a:prstClr val="black"/>
              </a:solidFill>
              <a:latin typeface="+mj-lt"/>
            </a:endParaRPr>
          </a:p>
          <a:p>
            <a:pPr marL="0" marR="0" lvl="0" indent="0" algn="l" defTabSz="914400" eaLnBrk="1" fontAlgn="t" latinLnBrk="0" hangingPunct="1">
              <a:lnSpc>
                <a:spcPct val="100000"/>
              </a:lnSpc>
              <a:spcBef>
                <a:spcPts val="0"/>
              </a:spcBef>
              <a:spcAft>
                <a:spcPts val="600"/>
              </a:spcAft>
              <a:buClrTx/>
              <a:buSzTx/>
              <a:buFontTx/>
              <a:buNone/>
              <a:tabLst/>
              <a:defRPr/>
            </a:pPr>
            <a:r>
              <a:rPr lang="fr-FR" sz="1600" b="1" u="sng" dirty="0" smtClean="0">
                <a:solidFill>
                  <a:srgbClr val="FF0000"/>
                </a:solidFill>
                <a:latin typeface="+mj-lt"/>
              </a:rPr>
              <a:t>Nouvelle exigence</a:t>
            </a:r>
            <a:r>
              <a:rPr lang="fr-FR" sz="1600" b="1" dirty="0" smtClean="0">
                <a:solidFill>
                  <a:srgbClr val="FF0000"/>
                </a:solidFill>
                <a:latin typeface="+mj-lt"/>
              </a:rPr>
              <a:t> : </a:t>
            </a:r>
            <a:r>
              <a:rPr lang="fr-FR" sz="1600" dirty="0" smtClean="0">
                <a:solidFill>
                  <a:prstClr val="black"/>
                </a:solidFill>
                <a:latin typeface="+mj-lt"/>
              </a:rPr>
              <a:t>Les</a:t>
            </a:r>
            <a:r>
              <a:rPr kumimoji="0" lang="fr-FR" sz="1600" b="0" i="0" u="none" strike="noStrike" kern="0" cap="none" spc="0" normalizeH="0" baseline="0" noProof="0" dirty="0" smtClean="0">
                <a:ln>
                  <a:noFill/>
                </a:ln>
                <a:solidFill>
                  <a:prstClr val="black"/>
                </a:solidFill>
                <a:effectLst/>
                <a:uLnTx/>
                <a:uFillTx/>
                <a:latin typeface="+mj-lt"/>
              </a:rPr>
              <a:t> matériaux contenant de l’amiante ou des fibres céramiques réfractaires classées cancérigènes, ne sont pas utilisés pour la réalisation de nouveaux bâtiments ou installations. </a:t>
            </a:r>
          </a:p>
          <a:p>
            <a:pPr marL="0" marR="0" lvl="0" indent="0" algn="l" defTabSz="914400" eaLnBrk="1" fontAlgn="t" latinLnBrk="0" hangingPunct="1">
              <a:lnSpc>
                <a:spcPct val="100000"/>
              </a:lnSpc>
              <a:spcBef>
                <a:spcPts val="0"/>
              </a:spcBef>
              <a:spcAft>
                <a:spcPts val="600"/>
              </a:spcAft>
              <a:buClrTx/>
              <a:buSzTx/>
              <a:buFontTx/>
              <a:buNone/>
              <a:tabLst/>
              <a:defRPr/>
            </a:pPr>
            <a:r>
              <a:rPr kumimoji="0" lang="fr-FR" sz="1600" b="0" i="0" u="sng" strike="noStrike" kern="0" cap="none" spc="0" normalizeH="0" baseline="0" noProof="0" dirty="0" smtClean="0">
                <a:ln>
                  <a:noFill/>
                </a:ln>
                <a:solidFill>
                  <a:srgbClr val="FF0000"/>
                </a:solidFill>
                <a:effectLst/>
                <a:uLnTx/>
                <a:uFillTx/>
                <a:latin typeface="+mj-lt"/>
              </a:rPr>
              <a:t>Exigence existante</a:t>
            </a:r>
            <a:r>
              <a:rPr kumimoji="0" lang="fr-FR" sz="1600" b="0" i="0" strike="noStrike" kern="0" cap="none" spc="0" normalizeH="0" baseline="0" noProof="0" dirty="0" smtClean="0">
                <a:ln>
                  <a:noFill/>
                </a:ln>
                <a:solidFill>
                  <a:srgbClr val="FF0000"/>
                </a:solidFill>
                <a:effectLst/>
                <a:uLnTx/>
                <a:uFillTx/>
                <a:latin typeface="+mj-lt"/>
              </a:rPr>
              <a:t> </a:t>
            </a:r>
            <a:r>
              <a:rPr kumimoji="0" lang="fr-FR" sz="1600" b="0" i="0" u="none" strike="noStrike" kern="0" cap="none" spc="0" normalizeH="0" baseline="0" noProof="0" dirty="0" smtClean="0">
                <a:ln>
                  <a:noFill/>
                </a:ln>
                <a:solidFill>
                  <a:srgbClr val="FF0000"/>
                </a:solidFill>
                <a:effectLst/>
                <a:uLnTx/>
                <a:uFillTx/>
                <a:latin typeface="+mj-lt"/>
              </a:rPr>
              <a:t>: </a:t>
            </a:r>
            <a:r>
              <a:rPr kumimoji="0" lang="fr-FR" sz="1600" b="0" i="0" u="none" strike="noStrike" kern="0" cap="none" spc="0" normalizeH="0" baseline="0" noProof="0" dirty="0" smtClean="0">
                <a:ln>
                  <a:noFill/>
                </a:ln>
                <a:solidFill>
                  <a:prstClr val="black"/>
                </a:solidFill>
                <a:effectLst/>
                <a:uLnTx/>
                <a:uFillTx/>
                <a:latin typeface="+mj-lt"/>
              </a:rPr>
              <a:t>Si ces matériaux sont présents dans les bâtiments ou installations existants : </a:t>
            </a:r>
            <a:endParaRPr lang="fr-FR" sz="1600" dirty="0">
              <a:solidFill>
                <a:prstClr val="black"/>
              </a:solidFill>
              <a:latin typeface="+mj-lt"/>
            </a:endParaRPr>
          </a:p>
          <a:p>
            <a:pPr marL="285750" marR="0" lvl="0" indent="-285750" algn="l" defTabSz="914400" eaLnBrk="1" fontAlgn="t" latinLnBrk="0" hangingPunct="1">
              <a:lnSpc>
                <a:spcPct val="100000"/>
              </a:lnSpc>
              <a:spcBef>
                <a:spcPts val="0"/>
              </a:spcBef>
              <a:spcAft>
                <a:spcPts val="600"/>
              </a:spcAft>
              <a:buClrTx/>
              <a:buSzTx/>
              <a:buFont typeface="Arial" panose="020B0604020202020204" pitchFamily="34" charset="0"/>
              <a:buChar char="•"/>
              <a:tabLst/>
              <a:defRPr/>
            </a:pPr>
            <a:r>
              <a:rPr kumimoji="0" lang="fr-FR" sz="1400" b="0" i="0" u="none" strike="noStrike" kern="0" cap="none" spc="0" normalizeH="0" baseline="0" noProof="0" dirty="0" smtClean="0">
                <a:ln>
                  <a:noFill/>
                </a:ln>
                <a:solidFill>
                  <a:prstClr val="black"/>
                </a:solidFill>
                <a:effectLst/>
                <a:uLnTx/>
                <a:uFillTx/>
                <a:latin typeface="+mj-lt"/>
              </a:rPr>
              <a:t>ils sont repérés par une personne formée à leur repérage ; </a:t>
            </a:r>
          </a:p>
          <a:p>
            <a:pPr marL="285750" marR="0" lvl="0" indent="-285750" algn="l" defTabSz="914400" eaLnBrk="1" fontAlgn="t" latinLnBrk="0" hangingPunct="1">
              <a:lnSpc>
                <a:spcPct val="100000"/>
              </a:lnSpc>
              <a:spcBef>
                <a:spcPts val="0"/>
              </a:spcBef>
              <a:spcAft>
                <a:spcPts val="600"/>
              </a:spcAft>
              <a:buClrTx/>
              <a:buSzTx/>
              <a:buFont typeface="Arial" panose="020B0604020202020204" pitchFamily="34" charset="0"/>
              <a:buChar char="•"/>
              <a:tabLst/>
              <a:defRPr/>
            </a:pPr>
            <a:r>
              <a:rPr kumimoji="0" lang="fr-FR" sz="1400" b="0" i="0" u="none" strike="noStrike" kern="0" cap="none" spc="0" normalizeH="0" baseline="0" noProof="0" dirty="0" smtClean="0">
                <a:ln>
                  <a:noFill/>
                </a:ln>
                <a:solidFill>
                  <a:prstClr val="black"/>
                </a:solidFill>
                <a:effectLst/>
                <a:uLnTx/>
                <a:uFillTx/>
                <a:latin typeface="+mj-lt"/>
              </a:rPr>
              <a:t>leur état de conservation est régulièrement surveillé par une personne formée à leurs dangers et aux mesures de maîtrise des risques à mettre en œuvre.</a:t>
            </a:r>
          </a:p>
          <a:p>
            <a:pPr algn="l">
              <a:spcBef>
                <a:spcPts val="1200"/>
              </a:spcBef>
              <a:spcAft>
                <a:spcPts val="600"/>
              </a:spcAft>
            </a:pPr>
            <a:r>
              <a:rPr lang="fr-FR" sz="2000" b="1" u="sng" dirty="0" smtClean="0">
                <a:solidFill>
                  <a:prstClr val="black"/>
                </a:solidFill>
                <a:latin typeface="+mj-lt"/>
              </a:rPr>
              <a:t>Personne compétente en radioprotection </a:t>
            </a:r>
            <a:r>
              <a:rPr lang="en-GB" sz="2000" b="1" u="sng" dirty="0" smtClean="0">
                <a:solidFill>
                  <a:prstClr val="black"/>
                </a:solidFill>
                <a:latin typeface="+mj-lt"/>
              </a:rPr>
              <a:t>(</a:t>
            </a:r>
            <a:r>
              <a:rPr lang="en-GB" sz="2000" b="1" u="sng" dirty="0">
                <a:solidFill>
                  <a:prstClr val="black"/>
                </a:solidFill>
                <a:latin typeface="+mj-lt"/>
              </a:rPr>
              <a:t>Exigence </a:t>
            </a:r>
            <a:r>
              <a:rPr lang="en-GB" sz="2000" b="1" u="sng" dirty="0" smtClean="0">
                <a:solidFill>
                  <a:prstClr val="black"/>
                </a:solidFill>
                <a:latin typeface="+mj-lt"/>
              </a:rPr>
              <a:t>3.6.3</a:t>
            </a:r>
            <a:r>
              <a:rPr lang="en-GB" sz="2000" b="1" u="sng" dirty="0">
                <a:solidFill>
                  <a:prstClr val="black"/>
                </a:solidFill>
                <a:latin typeface="+mj-lt"/>
              </a:rPr>
              <a:t>)</a:t>
            </a:r>
          </a:p>
          <a:p>
            <a:pPr algn="l" fontAlgn="t">
              <a:spcAft>
                <a:spcPts val="600"/>
              </a:spcAft>
            </a:pPr>
            <a:r>
              <a:rPr lang="en-US" sz="1600" b="1" u="sng" dirty="0" smtClean="0">
                <a:solidFill>
                  <a:srgbClr val="FF0000"/>
                </a:solidFill>
                <a:latin typeface="+mj-lt"/>
              </a:rPr>
              <a:t>Nouvelle exigence</a:t>
            </a:r>
            <a:r>
              <a:rPr lang="en-US" sz="1600" b="1" dirty="0" smtClean="0">
                <a:solidFill>
                  <a:srgbClr val="FF0000"/>
                </a:solidFill>
                <a:latin typeface="+mj-lt"/>
              </a:rPr>
              <a:t> </a:t>
            </a:r>
            <a:r>
              <a:rPr lang="en-US" sz="1600" dirty="0" smtClean="0">
                <a:solidFill>
                  <a:srgbClr val="FF0000"/>
                </a:solidFill>
                <a:latin typeface="+mj-lt"/>
              </a:rPr>
              <a:t>(</a:t>
            </a:r>
            <a:r>
              <a:rPr lang="en-US" sz="1600" dirty="0" err="1" smtClean="0">
                <a:solidFill>
                  <a:srgbClr val="FF0000"/>
                </a:solidFill>
                <a:latin typeface="+mj-lt"/>
              </a:rPr>
              <a:t>sauf</a:t>
            </a:r>
            <a:r>
              <a:rPr lang="en-US" sz="1600" dirty="0" smtClean="0">
                <a:solidFill>
                  <a:srgbClr val="FF0000"/>
                </a:solidFill>
                <a:latin typeface="+mj-lt"/>
              </a:rPr>
              <a:t> pour </a:t>
            </a:r>
            <a:r>
              <a:rPr lang="en-US" sz="1600" dirty="0" err="1" smtClean="0">
                <a:solidFill>
                  <a:srgbClr val="FF0000"/>
                </a:solidFill>
                <a:latin typeface="+mj-lt"/>
              </a:rPr>
              <a:t>l’EP</a:t>
            </a:r>
            <a:r>
              <a:rPr lang="en-US" sz="1600" dirty="0" smtClean="0">
                <a:solidFill>
                  <a:srgbClr val="FF0000"/>
                </a:solidFill>
                <a:latin typeface="+mj-lt"/>
              </a:rPr>
              <a:t>) : </a:t>
            </a:r>
            <a:r>
              <a:rPr lang="en-US" sz="1600" dirty="0" err="1" smtClean="0">
                <a:solidFill>
                  <a:prstClr val="black"/>
                </a:solidFill>
                <a:latin typeface="+mj-lt"/>
              </a:rPr>
              <a:t>Une</a:t>
            </a:r>
            <a:r>
              <a:rPr lang="en-US" sz="1600" dirty="0" smtClean="0">
                <a:solidFill>
                  <a:prstClr val="black"/>
                </a:solidFill>
                <a:latin typeface="+mj-lt"/>
              </a:rPr>
              <a:t> </a:t>
            </a:r>
            <a:r>
              <a:rPr lang="en-US" sz="1600" dirty="0" err="1">
                <a:solidFill>
                  <a:prstClr val="black"/>
                </a:solidFill>
                <a:latin typeface="+mj-lt"/>
              </a:rPr>
              <a:t>personne</a:t>
            </a:r>
            <a:r>
              <a:rPr lang="en-US" sz="1600" dirty="0">
                <a:solidFill>
                  <a:prstClr val="black"/>
                </a:solidFill>
                <a:latin typeface="+mj-lt"/>
              </a:rPr>
              <a:t> </a:t>
            </a:r>
            <a:r>
              <a:rPr lang="en-US" sz="1600" dirty="0" err="1">
                <a:solidFill>
                  <a:prstClr val="black"/>
                </a:solidFill>
                <a:latin typeface="+mj-lt"/>
              </a:rPr>
              <a:t>compétente</a:t>
            </a:r>
            <a:r>
              <a:rPr lang="en-US" sz="1600" dirty="0">
                <a:solidFill>
                  <a:prstClr val="black"/>
                </a:solidFill>
                <a:latin typeface="+mj-lt"/>
              </a:rPr>
              <a:t> </a:t>
            </a:r>
            <a:r>
              <a:rPr lang="en-US" sz="1600" dirty="0" err="1">
                <a:solidFill>
                  <a:prstClr val="black"/>
                </a:solidFill>
                <a:latin typeface="+mj-lt"/>
              </a:rPr>
              <a:t>en</a:t>
            </a:r>
            <a:r>
              <a:rPr lang="en-US" sz="1600" dirty="0">
                <a:solidFill>
                  <a:prstClr val="black"/>
                </a:solidFill>
                <a:latin typeface="+mj-lt"/>
              </a:rPr>
              <a:t> radioprotection </a:t>
            </a:r>
            <a:r>
              <a:rPr lang="en-US" sz="1600" dirty="0" err="1">
                <a:solidFill>
                  <a:prstClr val="black"/>
                </a:solidFill>
                <a:latin typeface="+mj-lt"/>
              </a:rPr>
              <a:t>est</a:t>
            </a:r>
            <a:r>
              <a:rPr lang="en-US" sz="1600" dirty="0">
                <a:solidFill>
                  <a:prstClr val="black"/>
                </a:solidFill>
                <a:latin typeface="+mj-lt"/>
              </a:rPr>
              <a:t> </a:t>
            </a:r>
            <a:r>
              <a:rPr lang="en-US" sz="1600" dirty="0" err="1">
                <a:solidFill>
                  <a:prstClr val="black"/>
                </a:solidFill>
                <a:latin typeface="+mj-lt"/>
              </a:rPr>
              <a:t>nommée</a:t>
            </a:r>
            <a:r>
              <a:rPr lang="en-US" sz="1600" dirty="0">
                <a:solidFill>
                  <a:prstClr val="black"/>
                </a:solidFill>
                <a:latin typeface="+mj-lt"/>
              </a:rPr>
              <a:t> </a:t>
            </a:r>
            <a:r>
              <a:rPr lang="en-US" sz="1600" dirty="0" err="1">
                <a:solidFill>
                  <a:prstClr val="black"/>
                </a:solidFill>
                <a:latin typeface="+mj-lt"/>
              </a:rPr>
              <a:t>dès</a:t>
            </a:r>
            <a:r>
              <a:rPr lang="en-US" sz="1600" dirty="0">
                <a:solidFill>
                  <a:prstClr val="black"/>
                </a:solidFill>
                <a:latin typeface="+mj-lt"/>
              </a:rPr>
              <a:t> que des NORM (Naturally </a:t>
            </a:r>
            <a:r>
              <a:rPr lang="en-US" sz="1600" dirty="0" err="1">
                <a:solidFill>
                  <a:prstClr val="black"/>
                </a:solidFill>
                <a:latin typeface="+mj-lt"/>
              </a:rPr>
              <a:t>Occuring</a:t>
            </a:r>
            <a:r>
              <a:rPr lang="en-US" sz="1600" dirty="0">
                <a:solidFill>
                  <a:prstClr val="black"/>
                </a:solidFill>
                <a:latin typeface="+mj-lt"/>
              </a:rPr>
              <a:t> Radioactive Materials) </a:t>
            </a:r>
            <a:r>
              <a:rPr lang="en-US" sz="1600" dirty="0" err="1">
                <a:solidFill>
                  <a:prstClr val="black"/>
                </a:solidFill>
                <a:latin typeface="+mj-lt"/>
              </a:rPr>
              <a:t>ou</a:t>
            </a:r>
            <a:r>
              <a:rPr lang="en-US" sz="1600" dirty="0">
                <a:solidFill>
                  <a:prstClr val="black"/>
                </a:solidFill>
                <a:latin typeface="+mj-lt"/>
              </a:rPr>
              <a:t> </a:t>
            </a:r>
            <a:r>
              <a:rPr lang="en-US" sz="1600" dirty="0" err="1">
                <a:solidFill>
                  <a:prstClr val="black"/>
                </a:solidFill>
                <a:latin typeface="+mj-lt"/>
              </a:rPr>
              <a:t>qu’une</a:t>
            </a:r>
            <a:r>
              <a:rPr lang="en-US" sz="1600" dirty="0">
                <a:solidFill>
                  <a:prstClr val="black"/>
                </a:solidFill>
                <a:latin typeface="+mj-lt"/>
              </a:rPr>
              <a:t> source </a:t>
            </a:r>
            <a:r>
              <a:rPr lang="en-US" sz="1600" dirty="0" err="1">
                <a:solidFill>
                  <a:prstClr val="black"/>
                </a:solidFill>
                <a:latin typeface="+mj-lt"/>
              </a:rPr>
              <a:t>artificielle</a:t>
            </a:r>
            <a:r>
              <a:rPr lang="en-US" sz="1600" dirty="0">
                <a:solidFill>
                  <a:prstClr val="black"/>
                </a:solidFill>
                <a:latin typeface="+mj-lt"/>
              </a:rPr>
              <a:t> de </a:t>
            </a:r>
            <a:r>
              <a:rPr lang="en-US" sz="1600" dirty="0" err="1">
                <a:solidFill>
                  <a:prstClr val="black"/>
                </a:solidFill>
                <a:latin typeface="+mj-lt"/>
              </a:rPr>
              <a:t>rayonnements</a:t>
            </a:r>
            <a:r>
              <a:rPr lang="en-US" sz="1600" dirty="0">
                <a:solidFill>
                  <a:prstClr val="black"/>
                </a:solidFill>
                <a:latin typeface="+mj-lt"/>
              </a:rPr>
              <a:t> </a:t>
            </a:r>
            <a:r>
              <a:rPr lang="en-US" sz="1600" dirty="0" err="1">
                <a:solidFill>
                  <a:prstClr val="black"/>
                </a:solidFill>
                <a:latin typeface="+mj-lt"/>
              </a:rPr>
              <a:t>sont</a:t>
            </a:r>
            <a:r>
              <a:rPr lang="en-US" sz="1600" dirty="0">
                <a:solidFill>
                  <a:prstClr val="black"/>
                </a:solidFill>
                <a:latin typeface="+mj-lt"/>
              </a:rPr>
              <a:t> </a:t>
            </a:r>
            <a:r>
              <a:rPr lang="en-US" sz="1600" dirty="0" err="1">
                <a:solidFill>
                  <a:prstClr val="black"/>
                </a:solidFill>
                <a:latin typeface="+mj-lt"/>
              </a:rPr>
              <a:t>identifiés</a:t>
            </a:r>
            <a:r>
              <a:rPr lang="en-US" sz="1600" dirty="0">
                <a:solidFill>
                  <a:prstClr val="black"/>
                </a:solidFill>
                <a:latin typeface="+mj-lt"/>
              </a:rPr>
              <a:t>. </a:t>
            </a:r>
          </a:p>
          <a:p>
            <a:pPr marL="0" marR="0" lvl="0" indent="0" algn="l" defTabSz="914400" eaLnBrk="1" fontAlgn="t" latinLnBrk="0" hangingPunct="1">
              <a:lnSpc>
                <a:spcPct val="100000"/>
              </a:lnSpc>
              <a:spcBef>
                <a:spcPts val="0"/>
              </a:spcBef>
              <a:spcAft>
                <a:spcPts val="600"/>
              </a:spcAft>
              <a:buClrTx/>
              <a:buSzTx/>
              <a:buFontTx/>
              <a:buNone/>
              <a:tabLst/>
              <a:defRPr/>
            </a:pPr>
            <a:endParaRPr kumimoji="0" lang="fr-FR" sz="1400" b="0" i="0" u="sng" strike="noStrike" kern="0" cap="none" spc="0" normalizeH="0" baseline="0" noProof="0" dirty="0">
              <a:ln>
                <a:noFill/>
              </a:ln>
              <a:solidFill>
                <a:srgbClr val="FF0000"/>
              </a:solidFill>
              <a:effectLst/>
              <a:uLnTx/>
              <a:uFillTx/>
              <a:latin typeface="+mj-lt"/>
            </a:endParaRPr>
          </a:p>
        </p:txBody>
      </p:sp>
      <p:sp>
        <p:nvSpPr>
          <p:cNvPr id="6" name="5-Point Star 5"/>
          <p:cNvSpPr/>
          <p:nvPr/>
        </p:nvSpPr>
        <p:spPr>
          <a:xfrm>
            <a:off x="191344" y="1540215"/>
            <a:ext cx="360040" cy="288032"/>
          </a:xfrm>
          <a:prstGeom prst="star5">
            <a:avLst/>
          </a:prstGeom>
          <a:solidFill>
            <a:srgbClr val="FFFF00"/>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5-Point Star 9"/>
          <p:cNvSpPr/>
          <p:nvPr/>
        </p:nvSpPr>
        <p:spPr>
          <a:xfrm>
            <a:off x="479376" y="2204864"/>
            <a:ext cx="914400" cy="9144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Explosion 1 12"/>
          <p:cNvSpPr/>
          <p:nvPr/>
        </p:nvSpPr>
        <p:spPr>
          <a:xfrm>
            <a:off x="3791744" y="2132856"/>
            <a:ext cx="914400" cy="9144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5-Point Star 6"/>
          <p:cNvSpPr/>
          <p:nvPr/>
        </p:nvSpPr>
        <p:spPr>
          <a:xfrm>
            <a:off x="191344" y="1556360"/>
            <a:ext cx="360040" cy="288032"/>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5-Point Star 7"/>
          <p:cNvSpPr/>
          <p:nvPr/>
        </p:nvSpPr>
        <p:spPr>
          <a:xfrm>
            <a:off x="343744" y="1708760"/>
            <a:ext cx="360040" cy="288032"/>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5-Point Star 8"/>
          <p:cNvSpPr/>
          <p:nvPr/>
        </p:nvSpPr>
        <p:spPr>
          <a:xfrm>
            <a:off x="191344" y="2963366"/>
            <a:ext cx="360040" cy="288032"/>
          </a:xfrm>
          <a:prstGeom prst="star5">
            <a:avLst/>
          </a:prstGeom>
          <a:solidFill>
            <a:srgbClr val="FFFF00"/>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5-Point Star 10"/>
          <p:cNvSpPr/>
          <p:nvPr/>
        </p:nvSpPr>
        <p:spPr>
          <a:xfrm>
            <a:off x="191344" y="5157192"/>
            <a:ext cx="360040" cy="288032"/>
          </a:xfrm>
          <a:prstGeom prst="star5">
            <a:avLst/>
          </a:prstGeom>
          <a:solidFill>
            <a:srgbClr val="FFFF00"/>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37514967"/>
      </p:ext>
    </p:extLst>
  </p:cSld>
  <p:clrMapOvr>
    <a:masterClrMapping/>
  </p:clrMapOvr>
  <p:timing>
    <p:tnLst>
      <p:par>
        <p:cTn id="1" dur="indefinite" restart="never" nodeType="tmRoot"/>
      </p:par>
    </p:tnLst>
  </p:timing>
</p:sld>
</file>

<file path=ppt/theme/theme1.xml><?xml version="1.0" encoding="utf-8"?>
<a:theme xmlns:a="http://schemas.openxmlformats.org/drawingml/2006/mai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Arab" typeface="Arial"/>
      </a:majorFont>
      <a:minorFont>
        <a:latin typeface="Calibri"/>
        <a:ea typeface=""/>
        <a:cs typeface=""/>
        <a:font script="Arab" typeface="Arial"/>
      </a:minorFont>
    </a:fontScheme>
    <a:fmtScheme name="Office">
      <a:fillStyleLst>
        <a:solidFill>
          <a:schemeClr val="bg1">
            <a:alpha val="0"/>
          </a:schemeClr>
        </a:solidFill>
        <a:gradFill/>
        <a:gradFill/>
      </a:fillStyleLst>
      <a:lnStyleLst>
        <a:ln/>
        <a:ln/>
        <a:ln/>
      </a:lnStyleLst>
      <a:effectStyleLst>
        <a:effectStyle>
          <a:effectLst/>
        </a:effectStyle>
        <a:effectStyle>
          <a:effectLst/>
        </a:effectStyle>
        <a:effectStyle>
          <a:effectLst/>
          <a:scene3d>
            <a:camera prst="orthographicFront"/>
            <a:lightRig rig="threePt" dir="t"/>
          </a:scene3d>
        </a:effectStyle>
      </a:effectStyleLst>
      <a:bgFillStyleLst>
        <a:solidFill>
          <a:schemeClr val="bg1">
            <a:alpha val="0"/>
          </a:schemeClr>
        </a:solidFill>
        <a:gradFill/>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5873449EDCA51458FAA15C14DBA0E95" ma:contentTypeVersion="16" ma:contentTypeDescription="Crée un document." ma:contentTypeScope="" ma:versionID="a124ab9315e7973a46a3b99aed021895">
  <xsd:schema xmlns:xsd="http://www.w3.org/2001/XMLSchema" xmlns:xs="http://www.w3.org/2001/XMLSchema" xmlns:p="http://schemas.microsoft.com/office/2006/metadata/properties" xmlns:ns2="26ca36b3-22a5-4c03-beea-d9082fda911d" xmlns:ns3="6976bd83-f208-4589-bff3-a75963e94f6e" targetNamespace="http://schemas.microsoft.com/office/2006/metadata/properties" ma:root="true" ma:fieldsID="fda8a5aa11dde62fce2f792abe5fb4f6" ns2:_="" ns3:_="">
    <xsd:import namespace="26ca36b3-22a5-4c03-beea-d9082fda911d"/>
    <xsd:import namespace="6976bd83-f208-4589-bff3-a75963e94f6e"/>
    <xsd:element name="properties">
      <xsd:complexType>
        <xsd:sequence>
          <xsd:element name="documentManagement">
            <xsd:complexType>
              <xsd:all>
                <xsd:element ref="ns2:IsThematic" minOccurs="0"/>
                <xsd:element ref="ns2:VariationGroupID" minOccurs="0"/>
                <xsd:element ref="ns2:OrganizationStructureTaxHTField0" minOccurs="0"/>
                <xsd:element ref="ns3:TaxCatchAll" minOccurs="0"/>
                <xsd:element ref="ns2:MetierTaxHTField0" minOccurs="0"/>
                <xsd:element ref="ns2:SiteTaxHTField0" minOccurs="0"/>
                <xsd:element ref="ns2:BranchTaxHTField0" minOccurs="0"/>
                <xsd:element ref="ns2:CountryTaxHTField0" minOccurs="0"/>
                <xsd:element ref="ns2:RelevantLanguage" minOccurs="0"/>
                <xsd:element ref="ns2:ThematicID" minOccurs="0"/>
                <xsd:element ref="ns2:Twing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6ca36b3-22a5-4c03-beea-d9082fda911d" elementFormDefault="qualified">
    <xsd:import namespace="http://schemas.microsoft.com/office/2006/documentManagement/types"/>
    <xsd:import namespace="http://schemas.microsoft.com/office/infopath/2007/PartnerControls"/>
    <xsd:element name="IsThematic" ma:index="8" nillable="true" ma:displayName="IsThematic" ma:internalName="IsThematic">
      <xsd:simpleType>
        <xsd:restriction base="dms:Boolean"/>
      </xsd:simpleType>
    </xsd:element>
    <xsd:element name="VariationGroupID" ma:index="9" nillable="true" ma:displayName="Variation Group ID" ma:internalName="VariationGroupID">
      <xsd:simpleType>
        <xsd:restriction base="dms:Text"/>
      </xsd:simpleType>
    </xsd:element>
    <xsd:element name="OrganizationStructureTaxHTField0" ma:index="11" nillable="true" ma:taxonomy="true" ma:internalName="OrganizationStructureTaxHTField0" ma:taxonomyFieldName="OrganizationStructure" ma:displayName="Structures organisationnelles" ma:fieldId="{d4789308-6a24-4d47-9d27-3f386d404da3}" ma:taxonomyMulti="true" ma:sspId="5e13f9b5-2255-4d96-951a-207b37861865" ma:termSetId="9c836ecf-91cc-4204-9fa8-2b09fed1c9ff" ma:anchorId="00000000-0000-0000-0000-000000000000" ma:open="false" ma:isKeyword="false">
      <xsd:complexType>
        <xsd:sequence>
          <xsd:element ref="pc:Terms" minOccurs="0" maxOccurs="1"/>
        </xsd:sequence>
      </xsd:complexType>
    </xsd:element>
    <xsd:element name="MetierTaxHTField0" ma:index="14" nillable="true" ma:taxonomy="true" ma:internalName="MetierTaxHTField0" ma:taxonomyFieldName="Metier" ma:displayName="Métiers" ma:fieldId="{77e9a047-fa2e-4b88-9127-e85e9d6b9d28}" ma:taxonomyMulti="true" ma:sspId="5e13f9b5-2255-4d96-951a-207b37861865" ma:termSetId="913146e6-88cd-43cd-8dd2-67fad055309a" ma:anchorId="00000000-0000-0000-0000-000000000000" ma:open="false" ma:isKeyword="false">
      <xsd:complexType>
        <xsd:sequence>
          <xsd:element ref="pc:Terms" minOccurs="0" maxOccurs="1"/>
        </xsd:sequence>
      </xsd:complexType>
    </xsd:element>
    <xsd:element name="SiteTaxHTField0" ma:index="16" nillable="true" ma:taxonomy="true" ma:internalName="SiteTaxHTField0" ma:taxonomyFieldName="Site" ma:displayName="Site" ma:fieldId="{a6d30efa-312b-498c-a40e-a93a96439f24}" ma:taxonomyMulti="true" ma:sspId="5e13f9b5-2255-4d96-951a-207b37861865" ma:termSetId="ef87b464-ebc2-436f-b533-994e8e4d408c" ma:anchorId="00000000-0000-0000-0000-000000000000" ma:open="false" ma:isKeyword="false">
      <xsd:complexType>
        <xsd:sequence>
          <xsd:element ref="pc:Terms" minOccurs="0" maxOccurs="1"/>
        </xsd:sequence>
      </xsd:complexType>
    </xsd:element>
    <xsd:element name="BranchTaxHTField0" ma:index="18" nillable="true" ma:taxonomy="true" ma:internalName="BranchTaxHTField0" ma:taxonomyFieldName="Branch" ma:displayName="Branche" ma:fieldId="{a3f753d6-2cf2-45ee-80b6-8abbc6f6870b}" ma:taxonomyMulti="true" ma:sspId="5e13f9b5-2255-4d96-951a-207b37861865" ma:termSetId="7d07145e-2bb9-486a-b8b6-a78f0894b2ce" ma:anchorId="00000000-0000-0000-0000-000000000000" ma:open="false" ma:isKeyword="false">
      <xsd:complexType>
        <xsd:sequence>
          <xsd:element ref="pc:Terms" minOccurs="0" maxOccurs="1"/>
        </xsd:sequence>
      </xsd:complexType>
    </xsd:element>
    <xsd:element name="CountryTaxHTField0" ma:index="20" nillable="true" ma:taxonomy="true" ma:internalName="CountryTaxHTField0" ma:taxonomyFieldName="Country" ma:displayName="Pays" ma:fieldId="{a60b14d2-742a-48d9-a73e-a1c4390c9889}" ma:taxonomyMulti="true" ma:sspId="5e13f9b5-2255-4d96-951a-207b37861865" ma:termSetId="f894f5e3-5096-4f56-8f02-89d8377dafa0" ma:anchorId="00000000-0000-0000-0000-000000000000" ma:open="false" ma:isKeyword="false">
      <xsd:complexType>
        <xsd:sequence>
          <xsd:element ref="pc:Terms" minOccurs="0" maxOccurs="1"/>
        </xsd:sequence>
      </xsd:complexType>
    </xsd:element>
    <xsd:element name="RelevantLanguage" ma:index="21" nillable="true" ma:displayName="Langue usuelle" ma:internalName="RelevantLanguage">
      <xsd:simpleType>
        <xsd:restriction base="dms:Text"/>
      </xsd:simpleType>
    </xsd:element>
    <xsd:element name="ThematicID" ma:index="22" nillable="true" ma:displayName="ThematicID" ma:internalName="ThematicID">
      <xsd:simpleType>
        <xsd:restriction base="dms:Text"/>
      </xsd:simpleType>
    </xsd:element>
    <xsd:element name="TwingCount" ma:index="23" nillable="true" ma:displayName="Nombre de Twings" ma:decimals="0" ma:hidden="true" ma:internalName="TwingCount">
      <xsd:simpleType>
        <xsd:restriction base="dms:Number"/>
      </xsd:simpleType>
    </xsd:element>
  </xsd:schema>
  <xsd:schema xmlns:xsd="http://www.w3.org/2001/XMLSchema" xmlns:xs="http://www.w3.org/2001/XMLSchema" xmlns:dms="http://schemas.microsoft.com/office/2006/documentManagement/types" xmlns:pc="http://schemas.microsoft.com/office/infopath/2007/PartnerControls" targetNamespace="6976bd83-f208-4589-bff3-a75963e94f6e" elementFormDefault="qualified">
    <xsd:import namespace="http://schemas.microsoft.com/office/2006/documentManagement/types"/>
    <xsd:import namespace="http://schemas.microsoft.com/office/infopath/2007/PartnerControls"/>
    <xsd:element name="TaxCatchAll" ma:index="12" nillable="true" ma:displayName="Colonne Attraper tout de Taxonomie" ma:description="" ma:hidden="true" ma:list="{f11ad8d0-1821-4bb0-832f-2998add6fa25}" ma:internalName="TaxCatchAll" ma:showField="CatchAllData" ma:web="6976bd83-f208-4589-bff3-a75963e94f6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OrganizationStructureTaxHTField0 xmlns="26ca36b3-22a5-4c03-beea-d9082fda911d">
      <Terms xmlns="http://schemas.microsoft.com/office/infopath/2007/PartnerControls">
        <TermInfo xmlns="http://schemas.microsoft.com/office/infopath/2007/PartnerControls">
          <TermName xmlns="http://schemas.microsoft.com/office/infopath/2007/PartnerControls">Toutes les structures organisationnelles</TermName>
          <TermId xmlns="http://schemas.microsoft.com/office/infopath/2007/PartnerControls">c4bb9c23-2c4c-4150-9738-50d0ceb648ec</TermId>
        </TermInfo>
      </Terms>
    </OrganizationStructureTaxHTField0>
    <TwingCount xmlns="26ca36b3-22a5-4c03-beea-d9082fda911d" xsi:nil="true"/>
    <MetierTaxHTField0 xmlns="26ca36b3-22a5-4c03-beea-d9082fda911d">
      <Terms xmlns="http://schemas.microsoft.com/office/infopath/2007/PartnerControls">
        <TermInfo xmlns="http://schemas.microsoft.com/office/infopath/2007/PartnerControls">
          <TermName xmlns="http://schemas.microsoft.com/office/infopath/2007/PartnerControls">H3SEQ</TermName>
          <TermId xmlns="http://schemas.microsoft.com/office/infopath/2007/PartnerControls">1a49191b-7ec0-475b-ba04-e5bafe48b8b4</TermId>
        </TermInfo>
      </Terms>
    </MetierTaxHTField0>
    <CountryTaxHTField0 xmlns="26ca36b3-22a5-4c03-beea-d9082fda911d">
      <Terms xmlns="http://schemas.microsoft.com/office/infopath/2007/PartnerControls">
        <TermInfo xmlns="http://schemas.microsoft.com/office/infopath/2007/PartnerControls">
          <TermName xmlns="http://schemas.microsoft.com/office/infopath/2007/PartnerControls">Tous les pays</TermName>
          <TermId xmlns="http://schemas.microsoft.com/office/infopath/2007/PartnerControls">de099b83-0153-463f-a92c-1666929f7084</TermId>
        </TermInfo>
      </Terms>
    </CountryTaxHTField0>
    <VariationGroupID xmlns="26ca36b3-22a5-4c03-beea-d9082fda911d">8b9d4c1f-6dbc-4a88-9d80-13db4f69f58d</VariationGroupID>
    <BranchTaxHTField0 xmlns="26ca36b3-22a5-4c03-beea-d9082fda911d">
      <Terms xmlns="http://schemas.microsoft.com/office/infopath/2007/PartnerControls">
        <TermInfo xmlns="http://schemas.microsoft.com/office/infopath/2007/PartnerControls">
          <TermName xmlns="http://schemas.microsoft.com/office/infopath/2007/PartnerControls">Toutes les branches</TermName>
          <TermId xmlns="http://schemas.microsoft.com/office/infopath/2007/PartnerControls">d8c5459c-c634-4dad-b3a5-1a2375c988a9</TermId>
        </TermInfo>
      </Terms>
    </BranchTaxHTField0>
    <ThematicID xmlns="26ca36b3-22a5-4c03-beea-d9082fda911d">7285f05b-4f51-4e04-9a14-6c5d014a9ee8</ThematicID>
    <SiteTaxHTField0 xmlns="26ca36b3-22a5-4c03-beea-d9082fda911d">
      <Terms xmlns="http://schemas.microsoft.com/office/infopath/2007/PartnerControls">
        <TermInfo xmlns="http://schemas.microsoft.com/office/infopath/2007/PartnerControls">
          <TermName xmlns="http://schemas.microsoft.com/office/infopath/2007/PartnerControls">Tous les sites</TermName>
          <TermId xmlns="http://schemas.microsoft.com/office/infopath/2007/PartnerControls">26f15989-d479-4e08-b5e6-c4ab22359765</TermId>
        </TermInfo>
      </Terms>
    </SiteTaxHTField0>
    <RelevantLanguage xmlns="26ca36b3-22a5-4c03-beea-d9082fda911d">1036;3082;1043;1031;2070</RelevantLanguage>
    <IsThematic xmlns="26ca36b3-22a5-4c03-beea-d9082fda911d">true</IsThematic>
    <TaxCatchAll xmlns="6976bd83-f208-4589-bff3-a75963e94f6e">
      <Value>5</Value>
      <Value>4</Value>
      <Value>3</Value>
      <Value>2</Value>
      <Value>1</Value>
    </TaxCatchAll>
  </documentManagement>
</p:properties>
</file>

<file path=customXml/itemProps1.xml><?xml version="1.0" encoding="utf-8"?>
<ds:datastoreItem xmlns:ds="http://schemas.openxmlformats.org/officeDocument/2006/customXml" ds:itemID="{61F270F0-EC24-4674-9301-5B01982C75C9}">
  <ds:schemaRefs>
    <ds:schemaRef ds:uri="http://schemas.microsoft.com/sharepoint/v3/contenttype/forms"/>
  </ds:schemaRefs>
</ds:datastoreItem>
</file>

<file path=customXml/itemProps2.xml><?xml version="1.0" encoding="utf-8"?>
<ds:datastoreItem xmlns:ds="http://schemas.openxmlformats.org/officeDocument/2006/customXml" ds:itemID="{705DE17A-9BDF-4BCA-9C05-55EEDBDAACD2}"/>
</file>

<file path=customXml/itemProps3.xml><?xml version="1.0" encoding="utf-8"?>
<ds:datastoreItem xmlns:ds="http://schemas.openxmlformats.org/officeDocument/2006/customXml" ds:itemID="{4AC26BA1-78A3-453B-9FBD-D496DF888812}">
  <ds:schemaRefs>
    <ds:schemaRef ds:uri="http://purl.org/dc/elements/1.1/"/>
    <ds:schemaRef ds:uri="http://schemas.microsoft.com/office/2006/metadata/properties"/>
    <ds:schemaRef ds:uri="ced47b5e-4e4f-4baf-8203-bd3c429b6fe9"/>
    <ds:schemaRef ds:uri="http://purl.org/dc/terms/"/>
    <ds:schemaRef ds:uri="http://schemas.microsoft.com/office/2006/documentManagement/types"/>
    <ds:schemaRef ds:uri="http://www.w3.org/XML/1998/namespace"/>
    <ds:schemaRef ds:uri="http://purl.org/dc/dcmitype/"/>
    <ds:schemaRef ds:uri="http://schemas.microsoft.com/office/infopath/2007/PartnerControls"/>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otalTime>0</TotalTime>
  <Words>1030</Words>
  <Application>Microsoft Office PowerPoint</Application>
  <PresentationFormat>Widescreen</PresentationFormat>
  <Paragraphs>104</Paragraphs>
  <Slides>9</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Wingdings</vt:lpstr>
      <vt:lpstr/>
      <vt:lpstr>Hygiène industrielle REGLE HSE GROUPE (CR-GR-HSE-405)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Sebastien MUNERET</dc:creator>
  <cp:lastModifiedBy>Tiffanie BILLEY</cp:lastModifiedBy>
  <cp:revision>353</cp:revision>
  <cp:lastPrinted>2018-11-20T10:51:24Z</cp:lastPrinted>
  <dcterms:modified xsi:type="dcterms:W3CDTF">2019-01-23T14:08:18Z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0x01010075873449EDCA51458FAA15C14DBA0E95</vt:lpwstr>
  </property>
  <property fmtid="{D5CDD505-2E9C-101B-9397-08002B2CF9AE}" pid="3" name="Order">
    <vt:r8>102400</vt:r8>
  </property>
  <property fmtid="{D5CDD505-2E9C-101B-9397-08002B2CF9AE}" pid="4" name="xd_Signature">
    <vt:bool>false</vt:bool>
  </property>
  <property fmtid="{D5CDD505-2E9C-101B-9397-08002B2CF9AE}" pid="5" name="SharedWithUsers">
    <vt:lpwstr>98;#Alexandre FAKIH</vt:lpwstr>
  </property>
  <property fmtid="{D5CDD505-2E9C-101B-9397-08002B2CF9AE}" pid="6" name="xd_ProgID">
    <vt:lpwstr/>
  </property>
  <property fmtid="{D5CDD505-2E9C-101B-9397-08002B2CF9AE}" pid="7" name="ComplianceAssetId">
    <vt:lpwstr/>
  </property>
  <property fmtid="{D5CDD505-2E9C-101B-9397-08002B2CF9AE}" pid="8" name="TemplateUrl">
    <vt:lpwstr/>
  </property>
  <property fmtid="{D5CDD505-2E9C-101B-9397-08002B2CF9AE}" pid="9" name="Branch">
    <vt:lpwstr>2;#Toutes les branches|d8c5459c-c634-4dad-b3a5-1a2375c988a9</vt:lpwstr>
  </property>
  <property fmtid="{D5CDD505-2E9C-101B-9397-08002B2CF9AE}" pid="10" name="OrganizationStructure">
    <vt:lpwstr>1;#Toutes les structures organisationnelles|c4bb9c23-2c4c-4150-9738-50d0ceb648ec</vt:lpwstr>
  </property>
  <property fmtid="{D5CDD505-2E9C-101B-9397-08002B2CF9AE}" pid="12" name="Metier">
    <vt:lpwstr>5;#H3SEQ|1a49191b-7ec0-475b-ba04-e5bafe48b8b4</vt:lpwstr>
  </property>
  <property fmtid="{D5CDD505-2E9C-101B-9397-08002B2CF9AE}" pid="13" name="Site">
    <vt:lpwstr>3;#Tous les sites|26f15989-d479-4e08-b5e6-c4ab22359765</vt:lpwstr>
  </property>
  <property fmtid="{D5CDD505-2E9C-101B-9397-08002B2CF9AE}" pid="14" name="Country">
    <vt:lpwstr>4;#Tous les pays|de099b83-0153-463f-a92c-1666929f7084</vt:lpwstr>
  </property>
</Properties>
</file>