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8"/>
  </p:notesMasterIdLst>
  <p:handoutMasterIdLst>
    <p:handoutMasterId r:id="rId19"/>
  </p:handoutMasterIdLst>
  <p:sldIdLst>
    <p:sldId id="256" r:id="rId5"/>
    <p:sldId id="314" r:id="rId6"/>
    <p:sldId id="322" r:id="rId7"/>
    <p:sldId id="320" r:id="rId8"/>
    <p:sldId id="324" r:id="rId9"/>
    <p:sldId id="325" r:id="rId10"/>
    <p:sldId id="326" r:id="rId11"/>
    <p:sldId id="327" r:id="rId12"/>
    <p:sldId id="328" r:id="rId13"/>
    <p:sldId id="329" r:id="rId14"/>
    <p:sldId id="330" r:id="rId15"/>
    <p:sldId id="331" r:id="rId16"/>
    <p:sldId id="332" r:id="rId17"/>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2CE"/>
    <a:srgbClr val="376092"/>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D17167-5D8B-1343-AC3F-CAE029F82B78}" v="4" dt="2021-03-01T08:49:28.973"/>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11" autoAdjust="0"/>
    <p:restoredTop sz="91471" autoAdjust="0"/>
  </p:normalViewPr>
  <p:slideViewPr>
    <p:cSldViewPr>
      <p:cViewPr varScale="1">
        <p:scale>
          <a:sx n="95" d="100"/>
          <a:sy n="95" d="100"/>
        </p:scale>
        <p:origin x="184" y="824"/>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3/1/21</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3/1/21</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10</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194090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11</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0725749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12</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6880912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13</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17217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1166187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4</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27790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5</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89843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6</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44198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7</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545377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8</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570918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9</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062619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11" name="Image 10" descr="Une image contenant personne, extérieur, homme, portant&#10;&#10;Description générée automatiquement">
            <a:extLst>
              <a:ext uri="{FF2B5EF4-FFF2-40B4-BE49-F238E27FC236}">
                <a16:creationId xmlns:a16="http://schemas.microsoft.com/office/drawing/2014/main" id="{01331BF5-730D-4B20-9D30-91E234A844DD}"/>
              </a:ext>
            </a:extLst>
          </p:cNvPr>
          <p:cNvPicPr>
            <a:picLocks noChangeAspect="1"/>
          </p:cNvPicPr>
          <p:nvPr userDrawn="1"/>
        </p:nvPicPr>
        <p:blipFill rotWithShape="1">
          <a:blip r:embed="rId2" cstate="print">
            <a:alphaModFix amt="70000"/>
            <a:extLst>
              <a:ext uri="{28A0092B-C50C-407E-A947-70E740481C1C}">
                <a14:useLocalDpi xmlns:a14="http://schemas.microsoft.com/office/drawing/2010/main" val="0"/>
              </a:ext>
            </a:extLst>
          </a:blip>
          <a:srcRect/>
          <a:stretch/>
        </p:blipFill>
        <p:spPr>
          <a:xfrm>
            <a:off x="0" y="0"/>
            <a:ext cx="12192000" cy="6858000"/>
          </a:xfrm>
          <a:prstGeom prst="rect">
            <a:avLst/>
          </a:prstGeom>
        </p:spPr>
      </p:pic>
      <p:pic>
        <p:nvPicPr>
          <p:cNvPr id="8" name="Picture 2"/>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4" y="404664"/>
            <a:ext cx="5616624"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5"/>
            <a:ext cx="9732536" cy="1584176"/>
          </a:xfrm>
        </p:spPr>
        <p:txBody>
          <a:bodyPr/>
          <a:lstStyle/>
          <a:p>
            <a:r>
              <a:rPr lang="en-US" dirty="0"/>
              <a:t>HSE Requirements for the Isolation of Powered Systems</a:t>
            </a:r>
            <a:br>
              <a:rPr lang="fr-FR" dirty="0"/>
            </a:br>
            <a:r>
              <a:rPr lang="fr-FR" sz="2000" dirty="0"/>
              <a:t>GROUP RULE (CR-GR-HSE-428)</a:t>
            </a:r>
            <a:endParaRPr lang="en-US" dirty="0"/>
          </a:p>
        </p:txBody>
      </p:sp>
      <p:sp>
        <p:nvSpPr>
          <p:cNvPr id="7" name="Espace réservé du texte 2"/>
          <p:cNvSpPr txBox="1">
            <a:spLocks/>
          </p:cNvSpPr>
          <p:nvPr/>
        </p:nvSpPr>
        <p:spPr>
          <a:xfrm>
            <a:off x="1115992" y="4221088"/>
            <a:ext cx="10380608" cy="1368152"/>
          </a:xfrm>
          <a:prstGeom prst="rect">
            <a:avLst/>
          </a:prstGeom>
        </p:spPr>
        <p:txBody>
          <a:bodyPr/>
          <a:lstStyle/>
          <a:p>
            <a:endParaRPr lang="en-US" dirty="0">
              <a:solidFill>
                <a:schemeClr val="bg1"/>
              </a:solidFill>
            </a:endParaRPr>
          </a:p>
          <a:p>
            <a:r>
              <a:rPr lang="en-GB" b="1" i="1" dirty="0">
                <a:solidFill>
                  <a:schemeClr val="bg1"/>
                </a:solidFill>
                <a:latin typeface="+mn-lt"/>
              </a:rPr>
              <a:t>Summary</a:t>
            </a:r>
          </a:p>
          <a:p>
            <a:pPr algn="just"/>
            <a:endParaRPr lang="en-GB" sz="1000" b="1" i="1" dirty="0">
              <a:solidFill>
                <a:schemeClr val="bg1"/>
              </a:solidFill>
              <a:latin typeface="+mn-lt"/>
            </a:endParaRPr>
          </a:p>
          <a:p>
            <a:pPr algn="just"/>
            <a:r>
              <a:rPr lang="en-US" sz="1600" dirty="0">
                <a:solidFill>
                  <a:schemeClr val="bg1"/>
                </a:solidFill>
                <a:latin typeface="+mn-lt"/>
              </a:rPr>
              <a:t>This rule defines the minimum HSE requirements to be respected when preparing, implementing and organization of the powered systems isolation process</a:t>
            </a:r>
            <a:r>
              <a:rPr lang="fr-FR" sz="1600" dirty="0">
                <a:solidFill>
                  <a:schemeClr val="bg1"/>
                </a:solidFill>
                <a:latin typeface="+mn-lt"/>
              </a:rPr>
              <a:t>.</a:t>
            </a: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1359132510"/>
              </p:ext>
            </p:extLst>
          </p:nvPr>
        </p:nvGraphicFramePr>
        <p:xfrm>
          <a:off x="731404" y="2122794"/>
          <a:ext cx="10729192" cy="129010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3.3.5: Worksite Monitoring of the Implementation of Process Isolation Devices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When a process isolation device is used, the Isolating Authority is present at the worksite to monitor the:</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Initial opening of the line;</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Installation of a special isolation device</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7" name="Tableau 6">
            <a:extLst>
              <a:ext uri="{FF2B5EF4-FFF2-40B4-BE49-F238E27FC236}">
                <a16:creationId xmlns:a16="http://schemas.microsoft.com/office/drawing/2014/main" id="{C266FC9B-BAED-41F7-874B-16A0D7BD83CE}"/>
              </a:ext>
            </a:extLst>
          </p:cNvPr>
          <p:cNvGraphicFramePr>
            <a:graphicFrameLocks noGrp="1"/>
          </p:cNvGraphicFramePr>
          <p:nvPr>
            <p:extLst>
              <p:ext uri="{D42A27DB-BD31-4B8C-83A1-F6EECF244321}">
                <p14:modId xmlns:p14="http://schemas.microsoft.com/office/powerpoint/2010/main" val="949918389"/>
              </p:ext>
            </p:extLst>
          </p:nvPr>
        </p:nvGraphicFramePr>
        <p:xfrm>
          <a:off x="728283" y="4328277"/>
          <a:ext cx="10729192" cy="113770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3.3.6: Isolation Device Shared by Several Isolations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If an isolation device is identified in several isolation certificates, the Approving Authority that </a:t>
                      </a: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authorised </a:t>
                      </a: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its installation, monitors it until its removal (at the end of all work).</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For each isolation certificate, the tag-out device is different</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9" name="Rectangle 8">
            <a:extLst>
              <a:ext uri="{FF2B5EF4-FFF2-40B4-BE49-F238E27FC236}">
                <a16:creationId xmlns:a16="http://schemas.microsoft.com/office/drawing/2014/main" id="{833ECA85-33AA-4150-AC3B-16578BD10B5E}"/>
              </a:ext>
            </a:extLst>
          </p:cNvPr>
          <p:cNvSpPr/>
          <p:nvPr/>
        </p:nvSpPr>
        <p:spPr>
          <a:xfrm>
            <a:off x="749084" y="3501008"/>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lang="en-GB" sz="1400" u="sng" dirty="0">
                <a:solidFill>
                  <a:srgbClr val="FF0000"/>
                </a:solidFill>
              </a:rPr>
              <a:t>EP,GRP, MS: new requirement</a:t>
            </a:r>
            <a:endParaRPr kumimoji="0" lang="en-GB" sz="1400" b="0" i="0" u="sng" strike="noStrike" kern="0" cap="none" spc="0" normalizeH="0" baseline="0" dirty="0">
              <a:ln>
                <a:noFill/>
              </a:ln>
              <a:solidFill>
                <a:srgbClr val="FF0000"/>
              </a:solidFill>
              <a:effectLst/>
              <a:uLnTx/>
              <a:uFillTx/>
            </a:endParaRPr>
          </a:p>
        </p:txBody>
      </p:sp>
      <p:sp>
        <p:nvSpPr>
          <p:cNvPr id="10" name="Rectangle 9">
            <a:extLst>
              <a:ext uri="{FF2B5EF4-FFF2-40B4-BE49-F238E27FC236}">
                <a16:creationId xmlns:a16="http://schemas.microsoft.com/office/drawing/2014/main" id="{498F88E0-8B53-464F-A40B-9F055624ACAA}"/>
              </a:ext>
            </a:extLst>
          </p:cNvPr>
          <p:cNvSpPr/>
          <p:nvPr/>
        </p:nvSpPr>
        <p:spPr>
          <a:xfrm>
            <a:off x="728283" y="5589240"/>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MS: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p:txBody>
      </p:sp>
      <p:pic>
        <p:nvPicPr>
          <p:cNvPr id="4" name="Image 3">
            <a:extLst>
              <a:ext uri="{FF2B5EF4-FFF2-40B4-BE49-F238E27FC236}">
                <a16:creationId xmlns:a16="http://schemas.microsoft.com/office/drawing/2014/main" id="{058F1739-E01A-4CB3-A754-1FF57AEE29EA}"/>
              </a:ext>
            </a:extLst>
          </p:cNvPr>
          <p:cNvPicPr>
            <a:picLocks noChangeAspect="1"/>
          </p:cNvPicPr>
          <p:nvPr/>
        </p:nvPicPr>
        <p:blipFill>
          <a:blip r:embed="rId3"/>
          <a:stretch>
            <a:fillRect/>
          </a:stretch>
        </p:blipFill>
        <p:spPr>
          <a:xfrm>
            <a:off x="1847528" y="422616"/>
            <a:ext cx="6907367" cy="1579001"/>
          </a:xfrm>
          <a:prstGeom prst="rect">
            <a:avLst/>
          </a:prstGeom>
        </p:spPr>
      </p:pic>
    </p:spTree>
    <p:extLst>
      <p:ext uri="{BB962C8B-B14F-4D97-AF65-F5344CB8AC3E}">
        <p14:creationId xmlns:p14="http://schemas.microsoft.com/office/powerpoint/2010/main" val="1496155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992337601"/>
              </p:ext>
            </p:extLst>
          </p:nvPr>
        </p:nvGraphicFramePr>
        <p:xfrm>
          <a:off x="947428" y="2457299"/>
          <a:ext cx="10729192" cy="223498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3.4.1</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De-isolation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Any de-isolation, even temporary, is recorded on the isolation certificate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order to carry out tests, temporary de-isolations are possible without closing the associated permit to work. Such temporary tests are validated by the Approving Authority.</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 isolation devices, lock-out devices and tag-out devices are removed:</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When all the works covered by these isolation devices are finished and the corresponding permits to work have been closed out;</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By the Isolating Authority after the removal of any lock-out devices and tag-out devices by the Performing Authority</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53FB49EA-5B82-485F-B9A0-7B34DFE2224A}"/>
              </a:ext>
            </a:extLst>
          </p:cNvPr>
          <p:cNvSpPr/>
          <p:nvPr/>
        </p:nvSpPr>
        <p:spPr>
          <a:xfrm>
            <a:off x="947428" y="5157192"/>
            <a:ext cx="10729192" cy="677108"/>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a:p>
            <a:pPr marL="0" marR="0" lvl="0" indent="0" algn="just" defTabSz="914400" eaLnBrk="1" fontAlgn="auto" latinLnBrk="0" hangingPunct="1">
              <a:lnSpc>
                <a:spcPct val="100000"/>
              </a:lnSpc>
              <a:spcBef>
                <a:spcPts val="600"/>
              </a:spcBef>
              <a:spcAft>
                <a:spcPts val="600"/>
              </a:spcAft>
              <a:buClrTx/>
              <a:buSzTx/>
              <a:buFontTx/>
              <a:buNone/>
              <a:tabLst/>
              <a:defRPr/>
            </a:pPr>
            <a:r>
              <a:rPr lang="en-GB" sz="1400" u="sng" dirty="0">
                <a:solidFill>
                  <a:srgbClr val="FF0000"/>
                </a:solidFill>
              </a:rPr>
              <a:t>MS, RC : temporary de-isolation is a new requirement</a:t>
            </a:r>
            <a:endParaRPr kumimoji="0" lang="en-GB" sz="1400" b="0" i="0" u="sng" strike="noStrike" kern="0" cap="none" spc="0" normalizeH="0" baseline="0" dirty="0">
              <a:ln>
                <a:noFill/>
              </a:ln>
              <a:solidFill>
                <a:srgbClr val="FF0000"/>
              </a:solidFill>
              <a:effectLst/>
              <a:uLnTx/>
              <a:uFillTx/>
            </a:endParaRPr>
          </a:p>
        </p:txBody>
      </p:sp>
      <p:pic>
        <p:nvPicPr>
          <p:cNvPr id="3" name="Image 2">
            <a:extLst>
              <a:ext uri="{FF2B5EF4-FFF2-40B4-BE49-F238E27FC236}">
                <a16:creationId xmlns:a16="http://schemas.microsoft.com/office/drawing/2014/main" id="{2AF0738A-7486-4FC4-A58D-91AF69A172F2}"/>
              </a:ext>
            </a:extLst>
          </p:cNvPr>
          <p:cNvPicPr>
            <a:picLocks noChangeAspect="1"/>
          </p:cNvPicPr>
          <p:nvPr/>
        </p:nvPicPr>
        <p:blipFill>
          <a:blip r:embed="rId3"/>
          <a:stretch>
            <a:fillRect/>
          </a:stretch>
        </p:blipFill>
        <p:spPr>
          <a:xfrm>
            <a:off x="2351584" y="461223"/>
            <a:ext cx="6624736" cy="1936124"/>
          </a:xfrm>
          <a:prstGeom prst="rect">
            <a:avLst/>
          </a:prstGeom>
        </p:spPr>
      </p:pic>
    </p:spTree>
    <p:extLst>
      <p:ext uri="{BB962C8B-B14F-4D97-AF65-F5344CB8AC3E}">
        <p14:creationId xmlns:p14="http://schemas.microsoft.com/office/powerpoint/2010/main" val="1192314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228541" y="1722429"/>
            <a:ext cx="60465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00B050"/>
                </a:solidFill>
                <a:effectLst/>
                <a:uLnTx/>
                <a:uFillTx/>
              </a:rPr>
              <a:t>NEW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2280062231"/>
              </p:ext>
            </p:extLst>
          </p:nvPr>
        </p:nvGraphicFramePr>
        <p:xfrm>
          <a:off x="938847" y="593949"/>
          <a:ext cx="10729192" cy="266170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3.5.1: Personal Isolation</a:t>
                      </a:r>
                      <a:endParaRPr lang="en-GB" sz="1100" noProof="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personal isolation is implemented for recurrent works with a low level of risk, for a maximum duration of one shift or day according to the entity or affiliate work regime.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For any work not completed at the end of the shift or at the end of the day, the equipment or installation is returned to normal operational status (reconnection) or a full isolation is implemented.</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personal isolation is not handed to another Isolating Authority.</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personal Isolating Authority may only have a personal isolation in place on one piece of equipment at a time.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 exhaustive list of equipment that can be covered by a personal isolation is established after a specific risk analysis and included in the entity's or affiliate's procedure</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6" name="Tableau 5">
            <a:extLst>
              <a:ext uri="{FF2B5EF4-FFF2-40B4-BE49-F238E27FC236}">
                <a16:creationId xmlns:a16="http://schemas.microsoft.com/office/drawing/2014/main" id="{FF946B21-271F-49AF-973F-968C8B21E2C9}"/>
              </a:ext>
            </a:extLst>
          </p:cNvPr>
          <p:cNvGraphicFramePr>
            <a:graphicFrameLocks noGrp="1"/>
          </p:cNvGraphicFramePr>
          <p:nvPr>
            <p:extLst>
              <p:ext uri="{D42A27DB-BD31-4B8C-83A1-F6EECF244321}">
                <p14:modId xmlns:p14="http://schemas.microsoft.com/office/powerpoint/2010/main" val="431526184"/>
              </p:ext>
            </p:extLst>
          </p:nvPr>
        </p:nvGraphicFramePr>
        <p:xfrm>
          <a:off x="938582" y="3933056"/>
          <a:ext cx="10729192" cy="208258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en-GB" sz="300" b="1" noProof="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3.6.1: Long-term Isolation</a:t>
                      </a:r>
                      <a:endParaRPr lang="en-GB" sz="1100" noProof="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Long-term isolation devices are identified on diagrams and P&amp;IDs, listed in a dedicated register and inspected at least once every quarter.</a:t>
                      </a:r>
                    </a:p>
                    <a:p>
                      <a:pPr marR="58420" algn="just">
                        <a:lnSpc>
                          <a:spcPct val="100000"/>
                        </a:lnSpc>
                        <a:spcBef>
                          <a:spcPts val="600"/>
                        </a:spcBef>
                        <a:spcAft>
                          <a:spcPts val="600"/>
                        </a:spcAft>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Removal of long-term isolation devices requires a:</a:t>
                      </a:r>
                    </a:p>
                    <a:p>
                      <a:pPr marL="285750" marR="58420" indent="-285750" algn="just">
                        <a:lnSpc>
                          <a:spcPct val="100000"/>
                        </a:lnSpc>
                        <a:spcBef>
                          <a:spcPts val="600"/>
                        </a:spcBef>
                        <a:spcAft>
                          <a:spcPts val="600"/>
                        </a:spcAft>
                        <a:buFont typeface="Arial" panose="020B0604020202020204" pitchFamily="34" charset="0"/>
                        <a:buChar char="•"/>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site joint site visit to be carried out by the Isolating Authority and the Performing Authority to ensure that isolation devices are suitable for the proposed work to be carried out;</a:t>
                      </a:r>
                    </a:p>
                    <a:p>
                      <a:pPr marL="285750" marR="58420" indent="-285750" algn="just">
                        <a:lnSpc>
                          <a:spcPct val="100000"/>
                        </a:lnSpc>
                        <a:spcBef>
                          <a:spcPts val="600"/>
                        </a:spcBef>
                        <a:spcAft>
                          <a:spcPts val="600"/>
                        </a:spcAft>
                        <a:buFont typeface="Arial" panose="020B0604020202020204" pitchFamily="34" charset="0"/>
                        <a:buChar char="•"/>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permit to work.</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1276B189-D31B-4211-8060-6914A06B7915}"/>
              </a:ext>
            </a:extLst>
          </p:cNvPr>
          <p:cNvSpPr/>
          <p:nvPr/>
        </p:nvSpPr>
        <p:spPr>
          <a:xfrm>
            <a:off x="918347" y="3347970"/>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lang="en-GB" sz="1400" u="sng" dirty="0">
                <a:solidFill>
                  <a:srgbClr val="FF0000"/>
                </a:solidFill>
              </a:rPr>
              <a:t>New requirement for all the branches</a:t>
            </a:r>
            <a:endParaRPr kumimoji="0" lang="fr-FR" sz="1400" b="0" i="0" u="sng" strike="noStrike" kern="0" cap="none" spc="0" normalizeH="0" baseline="0" noProof="0" dirty="0">
              <a:ln>
                <a:noFill/>
              </a:ln>
              <a:solidFill>
                <a:srgbClr val="FF0000"/>
              </a:solidFill>
              <a:effectLst/>
              <a:uLnTx/>
              <a:uFillTx/>
            </a:endParaRPr>
          </a:p>
        </p:txBody>
      </p:sp>
      <p:sp>
        <p:nvSpPr>
          <p:cNvPr id="8" name="Rectangle 7">
            <a:extLst>
              <a:ext uri="{FF2B5EF4-FFF2-40B4-BE49-F238E27FC236}">
                <a16:creationId xmlns:a16="http://schemas.microsoft.com/office/drawing/2014/main" id="{A1B5C867-2F14-4D22-B9F1-2E78ACB55E3A}"/>
              </a:ext>
            </a:extLst>
          </p:cNvPr>
          <p:cNvSpPr/>
          <p:nvPr/>
        </p:nvSpPr>
        <p:spPr>
          <a:xfrm>
            <a:off x="918347" y="6123242"/>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MS, RC: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val="54497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6" name="Tableau 5">
            <a:extLst>
              <a:ext uri="{FF2B5EF4-FFF2-40B4-BE49-F238E27FC236}">
                <a16:creationId xmlns:a16="http://schemas.microsoft.com/office/drawing/2014/main" id="{FF946B21-271F-49AF-973F-968C8B21E2C9}"/>
              </a:ext>
            </a:extLst>
          </p:cNvPr>
          <p:cNvGraphicFramePr>
            <a:graphicFrameLocks noGrp="1"/>
          </p:cNvGraphicFramePr>
          <p:nvPr>
            <p:extLst>
              <p:ext uri="{D42A27DB-BD31-4B8C-83A1-F6EECF244321}">
                <p14:modId xmlns:p14="http://schemas.microsoft.com/office/powerpoint/2010/main" val="238431553"/>
              </p:ext>
            </p:extLst>
          </p:nvPr>
        </p:nvGraphicFramePr>
        <p:xfrm>
          <a:off x="1051868" y="2573606"/>
          <a:ext cx="10729192" cy="150346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en-GB" sz="300" b="1" noProof="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3.7.1: Internal Audits and Performance Improvement</a:t>
                      </a:r>
                      <a:endParaRPr lang="en-GB" sz="1100" noProof="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 audit programme is put in place in the entity or affiliate, to make sure that the isolation procedure is applied.</a:t>
                      </a:r>
                    </a:p>
                    <a:p>
                      <a:pPr marR="58420" algn="just">
                        <a:lnSpc>
                          <a:spcPct val="100000"/>
                        </a:lnSpc>
                        <a:spcBef>
                          <a:spcPts val="600"/>
                        </a:spcBef>
                        <a:spcAft>
                          <a:spcPts val="600"/>
                        </a:spcAft>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Isolation performance indicators, including as a minimum verification with the help of dedicated checklists, are defined and monitored.</a:t>
                      </a:r>
                    </a:p>
                    <a:p>
                      <a:pPr marR="58420" algn="just">
                        <a:lnSpc>
                          <a:spcPct val="100000"/>
                        </a:lnSpc>
                        <a:spcBef>
                          <a:spcPts val="600"/>
                        </a:spcBef>
                        <a:spcAft>
                          <a:spcPts val="600"/>
                        </a:spcAft>
                      </a:pPr>
                      <a:r>
                        <a:rPr lang="en-GB" sz="1400" noProof="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These indicators are analysed during a process review at least once a year. The review gives rise to an action plan to improve the process.</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pic>
        <p:nvPicPr>
          <p:cNvPr id="3" name="Image 2">
            <a:extLst>
              <a:ext uri="{FF2B5EF4-FFF2-40B4-BE49-F238E27FC236}">
                <a16:creationId xmlns:a16="http://schemas.microsoft.com/office/drawing/2014/main" id="{99C85260-B9FD-4D2C-8D1C-C7B1B99EC7FC}"/>
              </a:ext>
            </a:extLst>
          </p:cNvPr>
          <p:cNvPicPr>
            <a:picLocks noChangeAspect="1"/>
          </p:cNvPicPr>
          <p:nvPr/>
        </p:nvPicPr>
        <p:blipFill>
          <a:blip r:embed="rId3"/>
          <a:stretch>
            <a:fillRect/>
          </a:stretch>
        </p:blipFill>
        <p:spPr>
          <a:xfrm>
            <a:off x="2423592" y="563669"/>
            <a:ext cx="6696744" cy="1656184"/>
          </a:xfrm>
          <a:prstGeom prst="rect">
            <a:avLst/>
          </a:prstGeom>
        </p:spPr>
      </p:pic>
      <p:sp>
        <p:nvSpPr>
          <p:cNvPr id="7" name="Rectangle 6">
            <a:extLst>
              <a:ext uri="{FF2B5EF4-FFF2-40B4-BE49-F238E27FC236}">
                <a16:creationId xmlns:a16="http://schemas.microsoft.com/office/drawing/2014/main" id="{E8955307-630F-411C-A7FC-B0B6702E24CC}"/>
              </a:ext>
            </a:extLst>
          </p:cNvPr>
          <p:cNvSpPr/>
          <p:nvPr/>
        </p:nvSpPr>
        <p:spPr>
          <a:xfrm>
            <a:off x="1051868" y="4202896"/>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MS: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val="131531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0" y="455186"/>
            <a:ext cx="6408712" cy="6402814"/>
          </a:xfrm>
          <a:solidFill>
            <a:schemeClr val="bg1">
              <a:alpha val="35000"/>
            </a:schemeClr>
          </a:solidFill>
        </p:spPr>
        <p:txBody>
          <a:bodyPr/>
          <a:lstStyle/>
          <a:p>
            <a:pPr>
              <a:spcBef>
                <a:spcPts val="1200"/>
              </a:spcBef>
            </a:pPr>
            <a:r>
              <a:rPr lang="en-GB" b="1" dirty="0">
                <a:solidFill>
                  <a:schemeClr val="tx1"/>
                </a:solidFill>
              </a:rPr>
              <a:t>Context</a:t>
            </a:r>
            <a:r>
              <a:rPr lang="fr-FR" b="1" dirty="0">
                <a:solidFill>
                  <a:schemeClr val="tx1"/>
                </a:solidFill>
              </a:rPr>
              <a:t> :</a:t>
            </a:r>
          </a:p>
          <a:p>
            <a:pPr marL="719138" lvl="2" indent="-363538" algn="just" eaLnBrk="0" fontAlgn="base" hangingPunct="0">
              <a:spcBef>
                <a:spcPts val="300"/>
              </a:spcBef>
              <a:buFont typeface="Wingdings" panose="05000000000000000000" pitchFamily="2" charset="2"/>
              <a:buChar char="ü"/>
            </a:pPr>
            <a:r>
              <a:rPr lang="en-US" sz="1400" dirty="0">
                <a:solidFill>
                  <a:schemeClr val="tx1"/>
                </a:solidFill>
                <a:latin typeface="+mj-lt"/>
              </a:rPr>
              <a:t>Between 2010 and 2019, 41 fatal accidents (excluding transport and Process safety - 37) recorded in the Group</a:t>
            </a:r>
            <a:endParaRPr lang="fr-FR" sz="1400" dirty="0">
              <a:solidFill>
                <a:schemeClr val="tx1"/>
              </a:solidFill>
              <a:latin typeface="+mj-lt"/>
            </a:endParaRPr>
          </a:p>
          <a:p>
            <a:pPr marL="719138" lvl="2" indent="-363538" algn="just" eaLnBrk="0" fontAlgn="base" hangingPunct="0">
              <a:spcBef>
                <a:spcPts val="300"/>
              </a:spcBef>
              <a:buFont typeface="Wingdings" panose="05000000000000000000" pitchFamily="2" charset="2"/>
              <a:buChar char="ü"/>
            </a:pPr>
            <a:r>
              <a:rPr lang="en-US" sz="1400" dirty="0">
                <a:solidFill>
                  <a:schemeClr val="tx1"/>
                </a:solidFill>
                <a:latin typeface="+mj-lt"/>
              </a:rPr>
              <a:t>29% of these accidents are due to the  failure of isolation of powered systems</a:t>
            </a:r>
            <a:endParaRPr lang="fr-FR" sz="1400" dirty="0">
              <a:solidFill>
                <a:schemeClr val="tx1"/>
              </a:solidFill>
              <a:latin typeface="+mj-lt"/>
            </a:endParaRPr>
          </a:p>
          <a:p>
            <a:pPr marL="719138" lvl="2" indent="-363538" algn="just" eaLnBrk="0" fontAlgn="base" hangingPunct="0">
              <a:spcBef>
                <a:spcPts val="300"/>
              </a:spcBef>
              <a:buFont typeface="Wingdings" panose="05000000000000000000" pitchFamily="2" charset="2"/>
              <a:buChar char="ü"/>
            </a:pPr>
            <a:r>
              <a:rPr lang="en-GB" sz="1400" dirty="0">
                <a:solidFill>
                  <a:schemeClr val="tx1"/>
                </a:solidFill>
                <a:latin typeface="+mj-lt"/>
              </a:rPr>
              <a:t>93% of the victims are contractors</a:t>
            </a:r>
            <a:endParaRPr lang="fr-FR" sz="1400" dirty="0">
              <a:solidFill>
                <a:schemeClr val="tx1"/>
              </a:solidFill>
              <a:latin typeface="+mj-lt"/>
            </a:endParaRPr>
          </a:p>
          <a:p>
            <a:pPr>
              <a:spcBef>
                <a:spcPts val="1200"/>
              </a:spcBef>
            </a:pPr>
            <a:r>
              <a:rPr lang="fr-FR" b="1" dirty="0"/>
              <a:t>Scope of application </a:t>
            </a:r>
            <a:r>
              <a:rPr lang="fr-FR" dirty="0"/>
              <a:t>: </a:t>
            </a:r>
            <a:r>
              <a:rPr lang="en-US" dirty="0"/>
              <a:t>All  operated Group entities and affiliates;</a:t>
            </a:r>
            <a:endParaRPr lang="fr-FR" dirty="0"/>
          </a:p>
          <a:p>
            <a:pPr>
              <a:spcBef>
                <a:spcPts val="1200"/>
              </a:spcBef>
            </a:pPr>
            <a:r>
              <a:rPr lang="en-GB" b="1" dirty="0">
                <a:solidFill>
                  <a:schemeClr val="tx1"/>
                </a:solidFill>
              </a:rPr>
              <a:t>Definition of 16 requirements, grouped into 5 themes </a:t>
            </a:r>
            <a:r>
              <a:rPr lang="en-GB" dirty="0">
                <a:solidFill>
                  <a:schemeClr val="tx1"/>
                </a:solidFill>
              </a:rPr>
              <a:t>:</a:t>
            </a:r>
          </a:p>
          <a:p>
            <a:pPr marL="719138" lvl="2" indent="-363538">
              <a:spcBef>
                <a:spcPts val="300"/>
              </a:spcBef>
              <a:buFont typeface="Wingdings" panose="05000000000000000000" pitchFamily="2" charset="2"/>
              <a:buChar char="ü"/>
            </a:pPr>
            <a:r>
              <a:rPr lang="en-GB" sz="1400" dirty="0">
                <a:latin typeface="+mj-lt"/>
              </a:rPr>
              <a:t>Organisation of the Isolation Process</a:t>
            </a:r>
          </a:p>
          <a:p>
            <a:pPr marL="719138" lvl="2" indent="-363538">
              <a:spcBef>
                <a:spcPts val="300"/>
              </a:spcBef>
              <a:buFont typeface="Wingdings" panose="05000000000000000000" pitchFamily="2" charset="2"/>
              <a:buChar char="ü"/>
            </a:pPr>
            <a:r>
              <a:rPr lang="en-GB" sz="1400" dirty="0">
                <a:latin typeface="+mj-lt"/>
              </a:rPr>
              <a:t>Preparation</a:t>
            </a:r>
          </a:p>
          <a:p>
            <a:pPr marL="719138" lvl="2" indent="-363538">
              <a:spcBef>
                <a:spcPts val="300"/>
              </a:spcBef>
              <a:buFont typeface="Wingdings" panose="05000000000000000000" pitchFamily="2" charset="2"/>
              <a:buChar char="ü"/>
            </a:pPr>
            <a:r>
              <a:rPr lang="en-GB" sz="1400" dirty="0">
                <a:latin typeface="+mj-lt"/>
              </a:rPr>
              <a:t>Implementation of Isolation </a:t>
            </a:r>
          </a:p>
          <a:p>
            <a:pPr marL="719138" lvl="2" indent="-363538">
              <a:spcBef>
                <a:spcPts val="300"/>
              </a:spcBef>
              <a:buFont typeface="Wingdings" panose="05000000000000000000" pitchFamily="2" charset="2"/>
              <a:buChar char="ü"/>
            </a:pPr>
            <a:r>
              <a:rPr lang="en-GB" sz="1400" dirty="0">
                <a:latin typeface="+mj-lt"/>
              </a:rPr>
              <a:t>De-isolation</a:t>
            </a:r>
          </a:p>
          <a:p>
            <a:pPr marL="719138" lvl="2" indent="-363538">
              <a:spcBef>
                <a:spcPts val="300"/>
              </a:spcBef>
              <a:buFont typeface="Wingdings" panose="05000000000000000000" pitchFamily="2" charset="2"/>
              <a:buChar char="ü"/>
            </a:pPr>
            <a:r>
              <a:rPr lang="en-US" sz="1400" dirty="0">
                <a:latin typeface="+mj-lt"/>
              </a:rPr>
              <a:t>Audits and Performance Improvement</a:t>
            </a:r>
            <a:endParaRPr lang="fr-FR" sz="1400" dirty="0">
              <a:latin typeface="+mj-lt"/>
            </a:endParaRPr>
          </a:p>
          <a:p>
            <a:pPr>
              <a:spcBef>
                <a:spcPts val="1200"/>
              </a:spcBef>
            </a:pPr>
            <a:r>
              <a:rPr lang="en-US" b="1" dirty="0"/>
              <a:t>Replacing Group and Branch Documents</a:t>
            </a:r>
            <a:r>
              <a:rPr lang="fr-FR" dirty="0"/>
              <a:t>:</a:t>
            </a:r>
          </a:p>
          <a:p>
            <a:pPr marL="719138" lvl="2" indent="-363538">
              <a:spcBef>
                <a:spcPts val="300"/>
              </a:spcBef>
              <a:buFont typeface="Wingdings" panose="05000000000000000000" pitchFamily="2" charset="2"/>
              <a:buChar char="ü"/>
            </a:pPr>
            <a:r>
              <a:rPr lang="fr-FR" sz="1400" dirty="0">
                <a:latin typeface="+mj-lt"/>
              </a:rPr>
              <a:t>DIRSEC </a:t>
            </a:r>
            <a:r>
              <a:rPr lang="en-US" sz="1400" dirty="0">
                <a:latin typeface="+mj-lt"/>
              </a:rPr>
              <a:t>07 - Isolation of Energy Sources and hazardous substances before Work</a:t>
            </a:r>
            <a:endParaRPr lang="fr-FR" sz="1400" dirty="0">
              <a:latin typeface="+mj-lt"/>
            </a:endParaRPr>
          </a:p>
          <a:p>
            <a:pPr marL="719138" lvl="2" indent="-363538">
              <a:spcBef>
                <a:spcPts val="300"/>
              </a:spcBef>
              <a:buFont typeface="Wingdings" panose="05000000000000000000" pitchFamily="2" charset="2"/>
              <a:buChar char="ü"/>
            </a:pPr>
            <a:r>
              <a:rPr lang="en-US" sz="1400" dirty="0">
                <a:latin typeface="+mj-lt"/>
              </a:rPr>
              <a:t>CR-EP-EXP-418 - Process, mechanical and electrical isolations</a:t>
            </a:r>
          </a:p>
          <a:p>
            <a:pPr marL="719138" lvl="2" indent="-363538">
              <a:spcBef>
                <a:spcPts val="300"/>
              </a:spcBef>
              <a:buFont typeface="Wingdings" panose="05000000000000000000" pitchFamily="2" charset="2"/>
              <a:buChar char="ü"/>
            </a:pPr>
            <a:r>
              <a:rPr lang="en-US" sz="1400" dirty="0">
                <a:latin typeface="+mj-lt"/>
              </a:rPr>
              <a:t>CR-RC-HSE-028 - Isolation rules for sources of hazardous substances</a:t>
            </a:r>
            <a:endParaRPr lang="fr-FR" sz="1400" dirty="0">
              <a:latin typeface="+mj-lt"/>
            </a:endParaRPr>
          </a:p>
          <a:p>
            <a:pPr marL="719138" lvl="2" indent="-363538">
              <a:spcBef>
                <a:spcPts val="300"/>
              </a:spcBef>
              <a:buFont typeface="Wingdings" panose="05000000000000000000" pitchFamily="2" charset="2"/>
              <a:buChar char="ü"/>
            </a:pPr>
            <a:r>
              <a:rPr lang="fr-FR" sz="1400" dirty="0" err="1">
                <a:latin typeface="+mj-lt"/>
              </a:rPr>
              <a:t>Partially</a:t>
            </a:r>
            <a:r>
              <a:rPr lang="fr-FR" sz="1400" dirty="0">
                <a:latin typeface="+mj-lt"/>
              </a:rPr>
              <a:t> CR-MS-HSEQ-202 - </a:t>
            </a:r>
            <a:r>
              <a:rPr lang="en-GB" sz="1400" dirty="0">
                <a:latin typeface="+mj-lt"/>
              </a:rPr>
              <a:t>High-risk operations and works (§6. Line or Equipment opening- §8. Working on hazardous machinery- §9 Work on electrical installations)</a:t>
            </a:r>
          </a:p>
          <a:p>
            <a:pPr algn="l">
              <a:spcBef>
                <a:spcPts val="1200"/>
              </a:spcBef>
            </a:pPr>
            <a:r>
              <a:rPr lang="fr-FR" b="1" dirty="0"/>
              <a:t>Publication in REFLEX : </a:t>
            </a:r>
            <a:r>
              <a:rPr lang="fr-FR" dirty="0"/>
              <a:t>18/01/2021</a:t>
            </a:r>
          </a:p>
          <a:p>
            <a:pPr algn="l">
              <a:spcBef>
                <a:spcPts val="1200"/>
              </a:spcBef>
            </a:pPr>
            <a:r>
              <a:rPr lang="fr-FR" b="1" dirty="0"/>
              <a:t>Effective date : </a:t>
            </a:r>
            <a:r>
              <a:rPr lang="fr-FR" dirty="0"/>
              <a:t>18/01/2022</a:t>
            </a:r>
          </a:p>
        </p:txBody>
      </p:sp>
      <p:sp>
        <p:nvSpPr>
          <p:cNvPr id="4" name="ZoneTexte 3"/>
          <p:cNvSpPr txBox="1"/>
          <p:nvPr/>
        </p:nvSpPr>
        <p:spPr>
          <a:xfrm>
            <a:off x="0" y="44624"/>
            <a:ext cx="6408712"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CR-GR-HSE-428</a:t>
            </a:r>
          </a:p>
        </p:txBody>
      </p:sp>
    </p:spTree>
    <p:extLst>
      <p:ext uri="{BB962C8B-B14F-4D97-AF65-F5344CB8AC3E}">
        <p14:creationId xmlns:p14="http://schemas.microsoft.com/office/powerpoint/2010/main" val="398463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237421028"/>
              </p:ext>
            </p:extLst>
          </p:nvPr>
        </p:nvGraphicFramePr>
        <p:xfrm>
          <a:off x="947426" y="2566210"/>
          <a:ext cx="10297144" cy="81506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3.1.1: Isolation Procedures</a:t>
                      </a:r>
                      <a:endParaRPr lang="en-GB" sz="1100" noProof="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15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isolation process for powered systems is described, for each type of isolation, in a documented procedure which includes the requirements of this rule as a minimum</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10" name="Tableau 9">
            <a:extLst>
              <a:ext uri="{FF2B5EF4-FFF2-40B4-BE49-F238E27FC236}">
                <a16:creationId xmlns:a16="http://schemas.microsoft.com/office/drawing/2014/main" id="{D57D23BC-8A76-4A13-BA3F-018B7EB681B9}"/>
              </a:ext>
            </a:extLst>
          </p:cNvPr>
          <p:cNvGraphicFramePr>
            <a:graphicFrameLocks noGrp="1"/>
          </p:cNvGraphicFramePr>
          <p:nvPr>
            <p:extLst>
              <p:ext uri="{D42A27DB-BD31-4B8C-83A1-F6EECF244321}">
                <p14:modId xmlns:p14="http://schemas.microsoft.com/office/powerpoint/2010/main" val="3171365111"/>
              </p:ext>
            </p:extLst>
          </p:nvPr>
        </p:nvGraphicFramePr>
        <p:xfrm>
          <a:off x="947426" y="4353700"/>
          <a:ext cx="10297144" cy="106042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3.1.2: Roles and Assignments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15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distribution of roles and assignments for people involved in implementing the isolation process, as well as the possibilities for delegation, is clearly defined and communicated to the relevant personnel in the entity or affiliate and to contractors, so that they can inform their personnel</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7" name="Rectangle 16">
            <a:extLst>
              <a:ext uri="{FF2B5EF4-FFF2-40B4-BE49-F238E27FC236}">
                <a16:creationId xmlns:a16="http://schemas.microsoft.com/office/drawing/2014/main" id="{CEA46C25-C84C-41D7-8D85-5706EE014231}"/>
              </a:ext>
            </a:extLst>
          </p:cNvPr>
          <p:cNvSpPr/>
          <p:nvPr/>
        </p:nvSpPr>
        <p:spPr>
          <a:xfrm>
            <a:off x="947426" y="3617294"/>
            <a:ext cx="9253030" cy="307777"/>
          </a:xfrm>
          <a:prstGeom prst="rect">
            <a:avLst/>
          </a:prstGeom>
        </p:spPr>
        <p:txBody>
          <a:bodyPr wrap="square">
            <a:spAutoFit/>
          </a:bodyPr>
          <a:lstStyle/>
          <a:p>
            <a:pPr marL="0" indent="0" algn="just">
              <a:spcBef>
                <a:spcPts val="600"/>
              </a:spcBef>
              <a:spcAft>
                <a:spcPts val="600"/>
              </a:spcAft>
            </a:pPr>
            <a:r>
              <a:rPr lang="en-GB" sz="1400" u="sng" dirty="0">
                <a:solidFill>
                  <a:srgbClr val="FF0000"/>
                </a:solidFill>
              </a:rPr>
              <a:t>GRP : new requirement</a:t>
            </a:r>
          </a:p>
        </p:txBody>
      </p:sp>
      <p:sp>
        <p:nvSpPr>
          <p:cNvPr id="9" name="Rectangle 8">
            <a:extLst>
              <a:ext uri="{FF2B5EF4-FFF2-40B4-BE49-F238E27FC236}">
                <a16:creationId xmlns:a16="http://schemas.microsoft.com/office/drawing/2014/main" id="{5CBFB6E6-F9FB-4B02-B445-C6AB3F2588AF}"/>
              </a:ext>
            </a:extLst>
          </p:cNvPr>
          <p:cNvSpPr/>
          <p:nvPr/>
        </p:nvSpPr>
        <p:spPr>
          <a:xfrm>
            <a:off x="947426" y="5681338"/>
            <a:ext cx="10297144" cy="677108"/>
          </a:xfrm>
          <a:prstGeom prst="rect">
            <a:avLst/>
          </a:prstGeom>
        </p:spPr>
        <p:txBody>
          <a:bodyPr wrap="square">
            <a:spAutoFit/>
          </a:bodyPr>
          <a:lstStyle/>
          <a:p>
            <a:pPr marL="0" indent="0" algn="just">
              <a:spcBef>
                <a:spcPts val="600"/>
              </a:spcBef>
              <a:spcAft>
                <a:spcPts val="600"/>
              </a:spcAft>
            </a:pPr>
            <a:r>
              <a:rPr lang="fr-FR" sz="1400" u="sng" dirty="0">
                <a:solidFill>
                  <a:srgbClr val="FF0000"/>
                </a:solidFill>
              </a:rPr>
              <a:t>MS, RC : </a:t>
            </a:r>
            <a:r>
              <a:rPr lang="en-GB" sz="1400" u="sng" dirty="0">
                <a:solidFill>
                  <a:srgbClr val="FF0000"/>
                </a:solidFill>
              </a:rPr>
              <a:t>roles were defined but not the possibilities of delegation</a:t>
            </a:r>
          </a:p>
          <a:p>
            <a:pPr marL="0" indent="0" algn="just">
              <a:spcBef>
                <a:spcPts val="600"/>
              </a:spcBef>
              <a:spcAft>
                <a:spcPts val="600"/>
              </a:spcAft>
            </a:pPr>
            <a:r>
              <a:rPr lang="en-GB" sz="1400" u="sng" dirty="0">
                <a:solidFill>
                  <a:srgbClr val="FF0000"/>
                </a:solidFill>
              </a:rPr>
              <a:t>GRP: new requirement</a:t>
            </a:r>
          </a:p>
        </p:txBody>
      </p:sp>
      <p:pic>
        <p:nvPicPr>
          <p:cNvPr id="3" name="Image 2">
            <a:extLst>
              <a:ext uri="{FF2B5EF4-FFF2-40B4-BE49-F238E27FC236}">
                <a16:creationId xmlns:a16="http://schemas.microsoft.com/office/drawing/2014/main" id="{A7712F00-1883-4BFF-8CA2-A713906F3CB1}"/>
              </a:ext>
            </a:extLst>
          </p:cNvPr>
          <p:cNvPicPr>
            <a:picLocks noChangeAspect="1"/>
          </p:cNvPicPr>
          <p:nvPr/>
        </p:nvPicPr>
        <p:blipFill>
          <a:blip r:embed="rId3"/>
          <a:stretch>
            <a:fillRect/>
          </a:stretch>
        </p:blipFill>
        <p:spPr>
          <a:xfrm>
            <a:off x="2135560" y="499554"/>
            <a:ext cx="7272808" cy="1638027"/>
          </a:xfrm>
          <a:prstGeom prst="rect">
            <a:avLst/>
          </a:prstGeom>
        </p:spPr>
      </p:pic>
    </p:spTree>
    <p:extLst>
      <p:ext uri="{BB962C8B-B14F-4D97-AF65-F5344CB8AC3E}">
        <p14:creationId xmlns:p14="http://schemas.microsoft.com/office/powerpoint/2010/main" val="72928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620441158"/>
              </p:ext>
            </p:extLst>
          </p:nvPr>
        </p:nvGraphicFramePr>
        <p:xfrm>
          <a:off x="947426" y="2566210"/>
          <a:ext cx="10297144" cy="165586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3.1.3: Training and Certification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Everyone, including contractor personnel, with a role in the isolation process is trained and certified to execute their role.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certification is documented and issued after a competency assessment.</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list of trained and certified personnel for each type of isolation is kept up to date.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frequency of refresher training, at least every 5 years, is determined by the isolation procedure</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7" name="Rectangle 16">
            <a:extLst>
              <a:ext uri="{FF2B5EF4-FFF2-40B4-BE49-F238E27FC236}">
                <a16:creationId xmlns:a16="http://schemas.microsoft.com/office/drawing/2014/main" id="{CEA46C25-C84C-41D7-8D85-5706EE014231}"/>
              </a:ext>
            </a:extLst>
          </p:cNvPr>
          <p:cNvSpPr/>
          <p:nvPr/>
        </p:nvSpPr>
        <p:spPr>
          <a:xfrm>
            <a:off x="947426" y="4725144"/>
            <a:ext cx="10297144" cy="1107996"/>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GRP, RC: </a:t>
            </a:r>
            <a:r>
              <a:rPr lang="en-US" sz="1400" u="sng" dirty="0">
                <a:solidFill>
                  <a:srgbClr val="FF0000"/>
                </a:solidFill>
              </a:rPr>
              <a:t>certification after a competency assessment and updating the list of trained and certified personnel are new requirements</a:t>
            </a:r>
            <a:endParaRPr lang="fr-FR" sz="1400" u="sng" dirty="0">
              <a:solidFill>
                <a:srgbClr val="FF0000"/>
              </a:solidFill>
            </a:endParaRPr>
          </a:p>
          <a:p>
            <a:pPr marL="0" marR="0" lvl="0" indent="0" algn="just" defTabSz="914400" eaLnBrk="1" fontAlgn="auto" latinLnBrk="0" hangingPunct="1">
              <a:lnSpc>
                <a:spcPct val="100000"/>
              </a:lnSpc>
              <a:spcBef>
                <a:spcPts val="600"/>
              </a:spcBef>
              <a:spcAft>
                <a:spcPts val="600"/>
              </a:spcAft>
              <a:buClrTx/>
              <a:buSzTx/>
              <a:buFontTx/>
              <a:buNone/>
              <a:tabLst/>
              <a:defRPr/>
            </a:pPr>
            <a:r>
              <a:rPr lang="en-GB" sz="1400" u="sng" dirty="0">
                <a:solidFill>
                  <a:srgbClr val="FF0000"/>
                </a:solidFill>
              </a:rPr>
              <a:t>Training of contractor personnel involved in the isolation process and the frequency of refresher training, at least every 5 years, are new requirements for all branches</a:t>
            </a:r>
            <a:endParaRPr kumimoji="0" lang="en-GB" sz="1400" b="0" i="0" u="sng" strike="noStrike" kern="0" cap="none" spc="0" normalizeH="0" baseline="0" dirty="0">
              <a:ln>
                <a:noFill/>
              </a:ln>
              <a:solidFill>
                <a:srgbClr val="FF0000"/>
              </a:solidFill>
              <a:effectLst/>
              <a:uLnTx/>
              <a:uFillTx/>
            </a:endParaRPr>
          </a:p>
        </p:txBody>
      </p:sp>
      <p:pic>
        <p:nvPicPr>
          <p:cNvPr id="3" name="Image 2">
            <a:extLst>
              <a:ext uri="{FF2B5EF4-FFF2-40B4-BE49-F238E27FC236}">
                <a16:creationId xmlns:a16="http://schemas.microsoft.com/office/drawing/2014/main" id="{A01EC3F3-B1C2-4DE9-B374-1A550453428B}"/>
              </a:ext>
            </a:extLst>
          </p:cNvPr>
          <p:cNvPicPr>
            <a:picLocks noChangeAspect="1"/>
          </p:cNvPicPr>
          <p:nvPr/>
        </p:nvPicPr>
        <p:blipFill>
          <a:blip r:embed="rId3"/>
          <a:stretch>
            <a:fillRect/>
          </a:stretch>
        </p:blipFill>
        <p:spPr>
          <a:xfrm>
            <a:off x="2063552" y="597827"/>
            <a:ext cx="7273158" cy="1775220"/>
          </a:xfrm>
          <a:prstGeom prst="rect">
            <a:avLst/>
          </a:prstGeom>
        </p:spPr>
      </p:pic>
      <p:sp>
        <p:nvSpPr>
          <p:cNvPr id="6" name="ZoneTexte 21">
            <a:extLst>
              <a:ext uri="{FF2B5EF4-FFF2-40B4-BE49-F238E27FC236}">
                <a16:creationId xmlns:a16="http://schemas.microsoft.com/office/drawing/2014/main" id="{6CF2AA60-357D-754F-9469-2FBD9CFD2FDF}"/>
              </a:ext>
            </a:extLst>
          </p:cNvPr>
          <p:cNvSpPr txBox="1"/>
          <p:nvPr/>
        </p:nvSpPr>
        <p:spPr>
          <a:xfrm rot="19448902">
            <a:off x="152188" y="5427055"/>
            <a:ext cx="60465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00B050"/>
                </a:solidFill>
                <a:effectLst/>
                <a:uLnTx/>
                <a:uFillTx/>
              </a:rPr>
              <a:t>NEW</a:t>
            </a:r>
          </a:p>
        </p:txBody>
      </p:sp>
    </p:spTree>
    <p:extLst>
      <p:ext uri="{BB962C8B-B14F-4D97-AF65-F5344CB8AC3E}">
        <p14:creationId xmlns:p14="http://schemas.microsoft.com/office/powerpoint/2010/main" val="143427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532676885"/>
              </p:ext>
            </p:extLst>
          </p:nvPr>
        </p:nvGraphicFramePr>
        <p:xfrm>
          <a:off x="767408" y="2905199"/>
          <a:ext cx="10297144" cy="113770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3.2.1: Risk Analysis for Isolation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 isolation is based on a documented risk analysis.</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This risk analysis is validated by a visit to the worksite to physically identify the equipment and installations concerned by the isolation</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7" name="Rectangle 16">
            <a:extLst>
              <a:ext uri="{FF2B5EF4-FFF2-40B4-BE49-F238E27FC236}">
                <a16:creationId xmlns:a16="http://schemas.microsoft.com/office/drawing/2014/main" id="{CEA46C25-C84C-41D7-8D85-5706EE014231}"/>
              </a:ext>
            </a:extLst>
          </p:cNvPr>
          <p:cNvSpPr/>
          <p:nvPr/>
        </p:nvSpPr>
        <p:spPr>
          <a:xfrm>
            <a:off x="767408" y="4273351"/>
            <a:ext cx="2055371" cy="307777"/>
          </a:xfrm>
          <a:prstGeom prst="rect">
            <a:avLst/>
          </a:prstGeom>
        </p:spPr>
        <p:txBody>
          <a:bodyPr wrap="non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p:txBody>
      </p:sp>
      <p:pic>
        <p:nvPicPr>
          <p:cNvPr id="3" name="Image 2">
            <a:extLst>
              <a:ext uri="{FF2B5EF4-FFF2-40B4-BE49-F238E27FC236}">
                <a16:creationId xmlns:a16="http://schemas.microsoft.com/office/drawing/2014/main" id="{A9575140-F5F3-451A-9AE7-6721800741A9}"/>
              </a:ext>
            </a:extLst>
          </p:cNvPr>
          <p:cNvPicPr>
            <a:picLocks noChangeAspect="1"/>
          </p:cNvPicPr>
          <p:nvPr/>
        </p:nvPicPr>
        <p:blipFill>
          <a:blip r:embed="rId3"/>
          <a:stretch>
            <a:fillRect/>
          </a:stretch>
        </p:blipFill>
        <p:spPr>
          <a:xfrm>
            <a:off x="1559496" y="438927"/>
            <a:ext cx="7200800" cy="1741239"/>
          </a:xfrm>
          <a:prstGeom prst="rect">
            <a:avLst/>
          </a:prstGeom>
        </p:spPr>
      </p:pic>
    </p:spTree>
    <p:extLst>
      <p:ext uri="{BB962C8B-B14F-4D97-AF65-F5344CB8AC3E}">
        <p14:creationId xmlns:p14="http://schemas.microsoft.com/office/powerpoint/2010/main" val="4289218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2388217384"/>
              </p:ext>
            </p:extLst>
          </p:nvPr>
        </p:nvGraphicFramePr>
        <p:xfrm>
          <a:off x="1055918" y="1993569"/>
          <a:ext cx="10729192" cy="333226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3.2.2: Selecting Isolation Devices</a:t>
                      </a:r>
                      <a:endParaRPr lang="en-GB" sz="1100" noProof="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Isolation devices are selected according to criteria defined in the isolation procedure of the entity or affiliate, considering the risk analysis.</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minimum criteria for process isolation devices are defined:</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Appendix 3 for the EP branch</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By SIOPE matrix (Safe Isolation Of Plant and Equipment) in Appendix 4 for GRP, MS and RC branches.</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positive isolation device, located as close as possible to the work site, is required as a minimum standard for:</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Hot works with naked flame on equipment and installations having contained flammable, toxic or hazardous products;</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Confined space entry);</a:t>
                      </a:r>
                    </a:p>
                    <a:p>
                      <a:pPr marL="285750" marR="58420" indent="-285750" algn="just">
                        <a:lnSpc>
                          <a:spcPct val="100000"/>
                        </a:lnSpc>
                        <a:spcBef>
                          <a:spcPts val="600"/>
                        </a:spcBef>
                        <a:spcAft>
                          <a:spcPts val="600"/>
                        </a:spcAft>
                        <a:buFont typeface="Arial" panose="020B0604020202020204" pitchFamily="34" charset="0"/>
                        <a:buChar char="•"/>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Long-term isolation.</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8BE69F44-D1F1-4044-9B8C-47395CBDC3C8}"/>
              </a:ext>
            </a:extLst>
          </p:cNvPr>
          <p:cNvSpPr/>
          <p:nvPr/>
        </p:nvSpPr>
        <p:spPr>
          <a:xfrm>
            <a:off x="1055918" y="5517232"/>
            <a:ext cx="10712202" cy="892552"/>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lang="en-GB" sz="1400" u="sng" dirty="0">
                <a:solidFill>
                  <a:srgbClr val="FF0000"/>
                </a:solidFill>
              </a:rPr>
              <a:t>GRP : new requirement</a:t>
            </a:r>
            <a:endParaRPr kumimoji="0" lang="en-GB" sz="1400" b="0" i="0" u="sng" strike="noStrike" kern="0" cap="none" spc="0" normalizeH="0" baseline="0" noProof="0" dirty="0">
              <a:ln>
                <a:noFill/>
              </a:ln>
              <a:solidFill>
                <a:srgbClr val="FF0000"/>
              </a:solidFill>
              <a:effectLst/>
              <a:uLnTx/>
              <a:uFillTx/>
            </a:endParaRPr>
          </a:p>
          <a:p>
            <a:pPr marL="0" marR="0" lvl="0" indent="0" algn="just"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MS, RC : </a:t>
            </a:r>
            <a:r>
              <a:rPr lang="en-US" sz="1400" u="sng" dirty="0">
                <a:solidFill>
                  <a:srgbClr val="FF0000"/>
                </a:solidFill>
              </a:rPr>
              <a:t>the use of the SIOPE matrix and the positive isolation device in the case of long-term isolation are new requirements</a:t>
            </a:r>
            <a:r>
              <a:rPr kumimoji="0" lang="fr-FR" sz="1400" b="0" i="0" u="sng" strike="noStrike" kern="0" cap="none" spc="0" normalizeH="0" baseline="0" noProof="0" dirty="0">
                <a:ln>
                  <a:noFill/>
                </a:ln>
                <a:solidFill>
                  <a:srgbClr val="FF0000"/>
                </a:solidFill>
                <a:effectLst/>
                <a:uLnTx/>
                <a:uFillTx/>
              </a:rPr>
              <a:t>. </a:t>
            </a:r>
            <a:r>
              <a:rPr lang="en-US" sz="1400" u="sng" dirty="0">
                <a:solidFill>
                  <a:srgbClr val="FF0000"/>
                </a:solidFill>
              </a:rPr>
              <a:t>Note that some RC platforms already use the SIOPE matrix</a:t>
            </a:r>
            <a:endParaRPr kumimoji="0" lang="fr-FR" sz="1400" b="0" i="0" u="sng" strike="noStrike" kern="0" cap="none" spc="0" normalizeH="0" baseline="0" noProof="0" dirty="0">
              <a:ln>
                <a:noFill/>
              </a:ln>
              <a:solidFill>
                <a:srgbClr val="FF0000"/>
              </a:solidFill>
              <a:effectLst/>
              <a:uLnTx/>
              <a:uFillTx/>
            </a:endParaRPr>
          </a:p>
        </p:txBody>
      </p:sp>
      <p:pic>
        <p:nvPicPr>
          <p:cNvPr id="3" name="Image 2">
            <a:extLst>
              <a:ext uri="{FF2B5EF4-FFF2-40B4-BE49-F238E27FC236}">
                <a16:creationId xmlns:a16="http://schemas.microsoft.com/office/drawing/2014/main" id="{B87A2715-9C5D-4F8E-8732-1BC43308615F}"/>
              </a:ext>
            </a:extLst>
          </p:cNvPr>
          <p:cNvPicPr>
            <a:picLocks noChangeAspect="1"/>
          </p:cNvPicPr>
          <p:nvPr/>
        </p:nvPicPr>
        <p:blipFill>
          <a:blip r:embed="rId3"/>
          <a:stretch>
            <a:fillRect/>
          </a:stretch>
        </p:blipFill>
        <p:spPr>
          <a:xfrm>
            <a:off x="1847528" y="249962"/>
            <a:ext cx="7200000" cy="1743607"/>
          </a:xfrm>
          <a:prstGeom prst="rect">
            <a:avLst/>
          </a:prstGeom>
        </p:spPr>
      </p:pic>
    </p:spTree>
    <p:extLst>
      <p:ext uri="{BB962C8B-B14F-4D97-AF65-F5344CB8AC3E}">
        <p14:creationId xmlns:p14="http://schemas.microsoft.com/office/powerpoint/2010/main" val="344756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3805132160"/>
              </p:ext>
            </p:extLst>
          </p:nvPr>
        </p:nvGraphicFramePr>
        <p:xfrm>
          <a:off x="1055918" y="3005654"/>
          <a:ext cx="10729192" cy="150346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3.2.3: Isolation Work Pack</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accordance with the risk analysis, isolation diagrams are drawn up. They are based on up-to-date plans and documents and verified at the worksite.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 isolation work pack approved by the Approving Authority is compiled.</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This work pack is updated according to the evolution of isolation operations at the worksite and is accessible to all people concerned</a:t>
                      </a:r>
                      <a:endPar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BBF4986B-9A1E-4FF6-96B1-0BB8C802B73F}"/>
              </a:ext>
            </a:extLst>
          </p:cNvPr>
          <p:cNvSpPr/>
          <p:nvPr/>
        </p:nvSpPr>
        <p:spPr>
          <a:xfrm>
            <a:off x="1055918" y="4777407"/>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a:t>
            </a:r>
            <a:r>
              <a:rPr kumimoji="0" lang="en-GB" sz="1400" b="0" i="0" u="sng" kern="0" cap="none" spc="0" normalizeH="0" baseline="0" noProof="0" dirty="0">
                <a:ln>
                  <a:noFill/>
                </a:ln>
                <a:solidFill>
                  <a:srgbClr val="FF0000"/>
                </a:solidFill>
                <a:effectLst/>
                <a:uLnTx/>
                <a:uFillTx/>
              </a:rPr>
              <a:t>MS</a:t>
            </a:r>
            <a:r>
              <a:rPr kumimoji="0" lang="en-GB" sz="1400" b="0" i="0" u="sng" strike="noStrike" kern="0" cap="none" spc="0" normalizeH="0" baseline="0" noProof="0" dirty="0">
                <a:ln>
                  <a:noFill/>
                </a:ln>
                <a:solidFill>
                  <a:srgbClr val="FF0000"/>
                </a:solidFill>
                <a:effectLst/>
                <a:uLnTx/>
                <a:uFillTx/>
              </a:rPr>
              <a:t> :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p:txBody>
      </p:sp>
      <p:pic>
        <p:nvPicPr>
          <p:cNvPr id="3" name="Image 2">
            <a:extLst>
              <a:ext uri="{FF2B5EF4-FFF2-40B4-BE49-F238E27FC236}">
                <a16:creationId xmlns:a16="http://schemas.microsoft.com/office/drawing/2014/main" id="{45BA5ED6-8FFF-47DA-9647-3E9F60E2DF1C}"/>
              </a:ext>
            </a:extLst>
          </p:cNvPr>
          <p:cNvPicPr>
            <a:picLocks noChangeAspect="1"/>
          </p:cNvPicPr>
          <p:nvPr/>
        </p:nvPicPr>
        <p:blipFill>
          <a:blip r:embed="rId3"/>
          <a:stretch>
            <a:fillRect/>
          </a:stretch>
        </p:blipFill>
        <p:spPr>
          <a:xfrm>
            <a:off x="1991544" y="459130"/>
            <a:ext cx="7200000" cy="1743607"/>
          </a:xfrm>
          <a:prstGeom prst="rect">
            <a:avLst/>
          </a:prstGeom>
        </p:spPr>
      </p:pic>
    </p:spTree>
    <p:extLst>
      <p:ext uri="{BB962C8B-B14F-4D97-AF65-F5344CB8AC3E}">
        <p14:creationId xmlns:p14="http://schemas.microsoft.com/office/powerpoint/2010/main" val="2828493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1322705845"/>
              </p:ext>
            </p:extLst>
          </p:nvPr>
        </p:nvGraphicFramePr>
        <p:xfrm>
          <a:off x="947428" y="2123587"/>
          <a:ext cx="10729192" cy="77194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3.3.1: Separation</a:t>
                      </a:r>
                      <a:endParaRPr lang="en-GB" sz="1100" noProof="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isolation devices defined in the isolation work pack are put in place to separate the equipment or the installation from its energy sources.</a:t>
                      </a:r>
                      <a:endPar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7" name="Tableau 6">
            <a:extLst>
              <a:ext uri="{FF2B5EF4-FFF2-40B4-BE49-F238E27FC236}">
                <a16:creationId xmlns:a16="http://schemas.microsoft.com/office/drawing/2014/main" id="{C266FC9B-BAED-41F7-874B-16A0D7BD83CE}"/>
              </a:ext>
            </a:extLst>
          </p:cNvPr>
          <p:cNvGraphicFramePr>
            <a:graphicFrameLocks noGrp="1"/>
          </p:cNvGraphicFramePr>
          <p:nvPr>
            <p:extLst>
              <p:ext uri="{D42A27DB-BD31-4B8C-83A1-F6EECF244321}">
                <p14:modId xmlns:p14="http://schemas.microsoft.com/office/powerpoint/2010/main" val="2350709479"/>
              </p:ext>
            </p:extLst>
          </p:nvPr>
        </p:nvGraphicFramePr>
        <p:xfrm>
          <a:off x="913006" y="3393883"/>
          <a:ext cx="10729192" cy="186922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3.3.2: Lock-out - Tag-out</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isolation devices implemented in the separation phase are locked out and tagged out by the Isolating Authority.</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They are verified at the worksite by the Performing Authority.</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For electrical isolation, the isolation device is also locked out by the Performing Authority. If lock out by the Performing Authority is not possible, the Isolating Authority padlock key is secured in a lock-out box.</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Additional risk control measures are implemented if an isolation device cannot be locked out.</a:t>
                      </a:r>
                      <a:endPar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8" name="Rectangle 7">
            <a:extLst>
              <a:ext uri="{FF2B5EF4-FFF2-40B4-BE49-F238E27FC236}">
                <a16:creationId xmlns:a16="http://schemas.microsoft.com/office/drawing/2014/main" id="{301F9004-A10C-48FE-BECD-16102ED8BF5B}"/>
              </a:ext>
            </a:extLst>
          </p:cNvPr>
          <p:cNvSpPr/>
          <p:nvPr/>
        </p:nvSpPr>
        <p:spPr>
          <a:xfrm>
            <a:off x="913006" y="5313233"/>
            <a:ext cx="10729192" cy="1261884"/>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lang="en-GB" sz="1400" u="sng" dirty="0">
                <a:solidFill>
                  <a:srgbClr val="FF0000"/>
                </a:solidFill>
              </a:rPr>
              <a:t>GRP, MS, RC : electrical lock-out by the performing authority or the securing of isolating authority padlock in a lock out box is a new requirement</a:t>
            </a:r>
          </a:p>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dirty="0">
                <a:ln>
                  <a:noFill/>
                </a:ln>
                <a:solidFill>
                  <a:srgbClr val="FF0000"/>
                </a:solidFill>
                <a:effectLst/>
                <a:uLnTx/>
                <a:uFillTx/>
              </a:rPr>
              <a:t>Implementing additional  risk control measures if an isolation device cannot be locked is a new requirement for all branches</a:t>
            </a:r>
          </a:p>
          <a:p>
            <a:pPr marL="0" marR="0" lvl="0" indent="0" algn="l" defTabSz="914400" eaLnBrk="1" fontAlgn="auto" latinLnBrk="0" hangingPunct="1">
              <a:lnSpc>
                <a:spcPct val="100000"/>
              </a:lnSpc>
              <a:spcBef>
                <a:spcPts val="600"/>
              </a:spcBef>
              <a:spcAft>
                <a:spcPts val="600"/>
              </a:spcAft>
              <a:buClrTx/>
              <a:buSzTx/>
              <a:buFontTx/>
              <a:buNone/>
              <a:tabLst/>
              <a:defRPr/>
            </a:pPr>
            <a:endParaRPr kumimoji="0" lang="fr-FR" sz="1400" b="0" i="0" u="sng" strike="noStrike" kern="0" cap="none" spc="0" normalizeH="0" baseline="0" noProof="0" dirty="0">
              <a:ln>
                <a:noFill/>
              </a:ln>
              <a:solidFill>
                <a:srgbClr val="FF0000"/>
              </a:solidFill>
              <a:effectLst/>
              <a:uLnTx/>
              <a:uFillTx/>
            </a:endParaRPr>
          </a:p>
        </p:txBody>
      </p:sp>
      <p:sp>
        <p:nvSpPr>
          <p:cNvPr id="9" name="Rectangle 8">
            <a:extLst>
              <a:ext uri="{FF2B5EF4-FFF2-40B4-BE49-F238E27FC236}">
                <a16:creationId xmlns:a16="http://schemas.microsoft.com/office/drawing/2014/main" id="{48D9FA3B-2F15-4FBA-A7C6-13D19474761A}"/>
              </a:ext>
            </a:extLst>
          </p:cNvPr>
          <p:cNvSpPr/>
          <p:nvPr/>
        </p:nvSpPr>
        <p:spPr>
          <a:xfrm>
            <a:off x="913006" y="2957280"/>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p:txBody>
      </p:sp>
      <p:pic>
        <p:nvPicPr>
          <p:cNvPr id="4" name="Image 3">
            <a:extLst>
              <a:ext uri="{FF2B5EF4-FFF2-40B4-BE49-F238E27FC236}">
                <a16:creationId xmlns:a16="http://schemas.microsoft.com/office/drawing/2014/main" id="{6C7B8DFD-1B18-4B8D-A0FB-350D779D368E}"/>
              </a:ext>
            </a:extLst>
          </p:cNvPr>
          <p:cNvPicPr>
            <a:picLocks noChangeAspect="1"/>
          </p:cNvPicPr>
          <p:nvPr/>
        </p:nvPicPr>
        <p:blipFill>
          <a:blip r:embed="rId3"/>
          <a:stretch>
            <a:fillRect/>
          </a:stretch>
        </p:blipFill>
        <p:spPr>
          <a:xfrm>
            <a:off x="2063552" y="416017"/>
            <a:ext cx="6912768" cy="1578744"/>
          </a:xfrm>
          <a:prstGeom prst="rect">
            <a:avLst/>
          </a:prstGeom>
        </p:spPr>
      </p:pic>
      <p:sp>
        <p:nvSpPr>
          <p:cNvPr id="11" name="ZoneTexte 21">
            <a:extLst>
              <a:ext uri="{FF2B5EF4-FFF2-40B4-BE49-F238E27FC236}">
                <a16:creationId xmlns:a16="http://schemas.microsoft.com/office/drawing/2014/main" id="{BCE4BBBF-C440-1F49-A77B-E96FAF2E988B}"/>
              </a:ext>
            </a:extLst>
          </p:cNvPr>
          <p:cNvSpPr txBox="1"/>
          <p:nvPr/>
        </p:nvSpPr>
        <p:spPr>
          <a:xfrm rot="19448902">
            <a:off x="152188" y="5925638"/>
            <a:ext cx="60465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00B050"/>
                </a:solidFill>
                <a:effectLst/>
                <a:uLnTx/>
                <a:uFillTx/>
              </a:rPr>
              <a:t>NEW</a:t>
            </a:r>
          </a:p>
        </p:txBody>
      </p:sp>
    </p:spTree>
    <p:extLst>
      <p:ext uri="{BB962C8B-B14F-4D97-AF65-F5344CB8AC3E}">
        <p14:creationId xmlns:p14="http://schemas.microsoft.com/office/powerpoint/2010/main" val="1489175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 REVIEW</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189476245"/>
              </p:ext>
            </p:extLst>
          </p:nvPr>
        </p:nvGraphicFramePr>
        <p:xfrm>
          <a:off x="1013994" y="2316702"/>
          <a:ext cx="10729192" cy="685310"/>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3.3.3: Releasing Stored Energy</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Before any intervention, the energy stored in the isolated system is released</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7" name="Tableau 6">
            <a:extLst>
              <a:ext uri="{FF2B5EF4-FFF2-40B4-BE49-F238E27FC236}">
                <a16:creationId xmlns:a16="http://schemas.microsoft.com/office/drawing/2014/main" id="{C266FC9B-BAED-41F7-874B-16A0D7BD83CE}"/>
              </a:ext>
            </a:extLst>
          </p:cNvPr>
          <p:cNvGraphicFramePr>
            <a:graphicFrameLocks noGrp="1"/>
          </p:cNvGraphicFramePr>
          <p:nvPr>
            <p:extLst>
              <p:ext uri="{D42A27DB-BD31-4B8C-83A1-F6EECF244321}">
                <p14:modId xmlns:p14="http://schemas.microsoft.com/office/powerpoint/2010/main" val="2793194479"/>
              </p:ext>
            </p:extLst>
          </p:nvPr>
        </p:nvGraphicFramePr>
        <p:xfrm>
          <a:off x="1038794" y="3688190"/>
          <a:ext cx="10729192" cy="113770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3.3.4: Checking for the Absence of Energy</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Before any intervention, the Isolating Authority and the Performing Authority check the absence of energy at the worksite.</a:t>
                      </a:r>
                    </a:p>
                    <a:p>
                      <a:pPr marR="58420" algn="just">
                        <a:lnSpc>
                          <a:spcPct val="100000"/>
                        </a:lnSpc>
                        <a:spcBef>
                          <a:spcPts val="600"/>
                        </a:spcBef>
                        <a:spcAft>
                          <a:spcPts val="600"/>
                        </a:spcAft>
                      </a:pPr>
                      <a:r>
                        <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If it is impossible to check for the absence of energy, and if that has not been identified in a preparation step, the intervention is stopped, and a new risk analysis is performed</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8" name="Rectangle 7">
            <a:extLst>
              <a:ext uri="{FF2B5EF4-FFF2-40B4-BE49-F238E27FC236}">
                <a16:creationId xmlns:a16="http://schemas.microsoft.com/office/drawing/2014/main" id="{4B0FA401-5AC0-457A-856B-AC0561557D3C}"/>
              </a:ext>
            </a:extLst>
          </p:cNvPr>
          <p:cNvSpPr/>
          <p:nvPr/>
        </p:nvSpPr>
        <p:spPr>
          <a:xfrm>
            <a:off x="1038794" y="3169810"/>
            <a:ext cx="10729192" cy="307777"/>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 </a:t>
            </a:r>
            <a:r>
              <a:rPr lang="en-GB" sz="1400" u="sng" dirty="0">
                <a:solidFill>
                  <a:srgbClr val="FF0000"/>
                </a:solidFill>
              </a:rPr>
              <a:t>new requirement </a:t>
            </a:r>
            <a:endParaRPr kumimoji="0" lang="en-GB" sz="1400" b="0" i="0" u="sng" strike="noStrike" kern="0" cap="none" spc="0" normalizeH="0" baseline="0" noProof="0" dirty="0">
              <a:ln>
                <a:noFill/>
              </a:ln>
              <a:solidFill>
                <a:srgbClr val="FF0000"/>
              </a:solidFill>
              <a:effectLst/>
              <a:uLnTx/>
              <a:uFillTx/>
            </a:endParaRPr>
          </a:p>
        </p:txBody>
      </p:sp>
      <p:sp>
        <p:nvSpPr>
          <p:cNvPr id="9" name="Rectangle 8">
            <a:extLst>
              <a:ext uri="{FF2B5EF4-FFF2-40B4-BE49-F238E27FC236}">
                <a16:creationId xmlns:a16="http://schemas.microsoft.com/office/drawing/2014/main" id="{83AEBE14-BE69-4AEE-B4AD-F7BDF494E3D2}"/>
              </a:ext>
            </a:extLst>
          </p:cNvPr>
          <p:cNvSpPr/>
          <p:nvPr/>
        </p:nvSpPr>
        <p:spPr>
          <a:xfrm>
            <a:off x="1013994" y="5157192"/>
            <a:ext cx="10729192" cy="892552"/>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n-GB" sz="1400" b="0" i="0" u="sng" strike="noStrike" kern="0" cap="none" spc="0" normalizeH="0" baseline="0" noProof="0" dirty="0">
                <a:ln>
                  <a:noFill/>
                </a:ln>
                <a:solidFill>
                  <a:srgbClr val="FF0000"/>
                </a:solidFill>
                <a:effectLst/>
                <a:uLnTx/>
                <a:uFillTx/>
              </a:rPr>
              <a:t>GRP : </a:t>
            </a:r>
            <a:r>
              <a:rPr lang="en-GB" sz="1400" u="sng" dirty="0">
                <a:solidFill>
                  <a:srgbClr val="FF0000"/>
                </a:solidFill>
              </a:rPr>
              <a:t>new requirement</a:t>
            </a:r>
            <a:endParaRPr kumimoji="0" lang="en-GB" sz="1400" b="0" i="0" u="sng" strike="noStrike" kern="0" cap="none" spc="0" normalizeH="0" baseline="0" noProof="0" dirty="0">
              <a:ln>
                <a:noFill/>
              </a:ln>
              <a:solidFill>
                <a:srgbClr val="FF0000"/>
              </a:solidFill>
              <a:effectLst/>
              <a:uLnTx/>
              <a:uFillTx/>
            </a:endParaRPr>
          </a:p>
          <a:p>
            <a:pPr marL="0" marR="0" lvl="0" indent="0" algn="just"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EP, MS : </a:t>
            </a:r>
            <a:r>
              <a:rPr lang="en-GB" sz="1400" u="sng" dirty="0">
                <a:solidFill>
                  <a:srgbClr val="FF0000"/>
                </a:solidFill>
              </a:rPr>
              <a:t>stopping intervention and performing a new risk analysis if it is impossible to check for the absence of energy is a </a:t>
            </a:r>
            <a:r>
              <a:rPr lang="en-GB" sz="1400" u="sng" dirty="0" err="1">
                <a:solidFill>
                  <a:srgbClr val="FF0000"/>
                </a:solidFill>
              </a:rPr>
              <a:t>nex</a:t>
            </a:r>
            <a:r>
              <a:rPr lang="en-GB" sz="1400" u="sng" dirty="0">
                <a:solidFill>
                  <a:srgbClr val="FF0000"/>
                </a:solidFill>
              </a:rPr>
              <a:t> requirement </a:t>
            </a:r>
          </a:p>
        </p:txBody>
      </p:sp>
      <p:pic>
        <p:nvPicPr>
          <p:cNvPr id="6" name="Image 5">
            <a:extLst>
              <a:ext uri="{FF2B5EF4-FFF2-40B4-BE49-F238E27FC236}">
                <a16:creationId xmlns:a16="http://schemas.microsoft.com/office/drawing/2014/main" id="{CFD6B1D2-2EA5-4A7B-869D-822615088B49}"/>
              </a:ext>
            </a:extLst>
          </p:cNvPr>
          <p:cNvPicPr>
            <a:picLocks noChangeAspect="1"/>
          </p:cNvPicPr>
          <p:nvPr/>
        </p:nvPicPr>
        <p:blipFill>
          <a:blip r:embed="rId3"/>
          <a:stretch>
            <a:fillRect/>
          </a:stretch>
        </p:blipFill>
        <p:spPr>
          <a:xfrm>
            <a:off x="2423592" y="519529"/>
            <a:ext cx="6907367" cy="1579001"/>
          </a:xfrm>
          <a:prstGeom prst="rect">
            <a:avLst/>
          </a:prstGeom>
        </p:spPr>
      </p:pic>
    </p:spTree>
    <p:extLst>
      <p:ext uri="{BB962C8B-B14F-4D97-AF65-F5344CB8AC3E}">
        <p14:creationId xmlns:p14="http://schemas.microsoft.com/office/powerpoint/2010/main" val="13058432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5F59FDF42DE547BFD6E5891ADB92C9" ma:contentTypeVersion="6" ma:contentTypeDescription="Crée un document." ma:contentTypeScope="" ma:versionID="ec53d225e463ae41cf26e3885372c36a">
  <xsd:schema xmlns:xsd="http://www.w3.org/2001/XMLSchema" xmlns:xs="http://www.w3.org/2001/XMLSchema" xmlns:p="http://schemas.microsoft.com/office/2006/metadata/properties" xmlns:ns2="21704ee1-111b-490d-a76d-d2c364ee5600" xmlns:ns3="4b50f26b-75a6-4d91-ac13-e98b30e4ed8a" targetNamespace="http://schemas.microsoft.com/office/2006/metadata/properties" ma:root="true" ma:fieldsID="965c4a813544da05d279c142f4041175" ns2:_="" ns3:_="">
    <xsd:import namespace="21704ee1-111b-490d-a76d-d2c364ee5600"/>
    <xsd:import namespace="4b50f26b-75a6-4d91-ac13-e98b30e4ed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704ee1-111b-490d-a76d-d2c364ee5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f26b-75a6-4d91-ac13-e98b30e4ed8a"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560E9C-2F84-41B5-AA81-1BC96C41CE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704ee1-111b-490d-a76d-d2c364ee5600"/>
    <ds:schemaRef ds:uri="4b50f26b-75a6-4d91-ac13-e98b30e4ed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3.xml><?xml version="1.0" encoding="utf-8"?>
<ds:datastoreItem xmlns:ds="http://schemas.openxmlformats.org/officeDocument/2006/customXml" ds:itemID="{E99F6862-519E-4D3B-959E-8B8E74B90771}">
  <ds:schemaRefs>
    <ds:schemaRef ds:uri="http://schemas.microsoft.com/office/2006/metadata/propertie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4b50f26b-75a6-4d91-ac13-e98b30e4ed8a"/>
    <ds:schemaRef ds:uri="21704ee1-111b-490d-a76d-d2c364ee5600"/>
  </ds:schemaRefs>
</ds:datastoreItem>
</file>

<file path=docProps/app.xml><?xml version="1.0" encoding="utf-8"?>
<Properties xmlns="http://schemas.openxmlformats.org/officeDocument/2006/extended-properties" xmlns:vt="http://schemas.openxmlformats.org/officeDocument/2006/docPropsVTypes">
  <TotalTime>3476</TotalTime>
  <Words>1582</Words>
  <Application>Microsoft Macintosh PowerPoint</Application>
  <PresentationFormat>Grand écran</PresentationFormat>
  <Paragraphs>138</Paragraphs>
  <Slides>13</Slides>
  <Notes>13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Wingdings</vt:lpstr>
      <vt:lpstr/>
      <vt:lpstr>HSE Requirements for the Isolation of Powered Systems GROUP RULE (CR-GR-HSE-428)</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Cyril CHAMPIGNY</cp:lastModifiedBy>
  <cp:revision>388</cp:revision>
  <cp:lastPrinted>2019-06-19T14:48:18Z</cp:lastPrinted>
  <dcterms:modified xsi:type="dcterms:W3CDTF">2021-03-01T08:52:00Z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0x010100035F59FDF42DE547BFD6E5891ADB92C9</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a4593b6e-8994-43c5-a486-e951b5f02cec_Enabled">
    <vt:lpwstr>true</vt:lpwstr>
  </property>
  <property fmtid="{D5CDD505-2E9C-101B-9397-08002B2CF9AE}" pid="14" name="MSIP_Label_a4593b6e-8994-43c5-a486-e951b5f02cec_SetDate">
    <vt:lpwstr>2021-03-01T08:39:44Z</vt:lpwstr>
  </property>
  <property fmtid="{D5CDD505-2E9C-101B-9397-08002B2CF9AE}" pid="15" name="MSIP_Label_a4593b6e-8994-43c5-a486-e951b5f02cec_Method">
    <vt:lpwstr>Privileged</vt:lpwstr>
  </property>
  <property fmtid="{D5CDD505-2E9C-101B-9397-08002B2CF9AE}" pid="16" name="MSIP_Label_a4593b6e-8994-43c5-a486-e951b5f02cec_Name">
    <vt:lpwstr>a4593b6e-8994-43c5-a486-e951b5f02cec</vt:lpwstr>
  </property>
  <property fmtid="{D5CDD505-2E9C-101B-9397-08002B2CF9AE}" pid="17" name="MSIP_Label_a4593b6e-8994-43c5-a486-e951b5f02cec_SiteId">
    <vt:lpwstr>329e91b0-e21f-48fb-a071-456717ecc28e</vt:lpwstr>
  </property>
  <property fmtid="{D5CDD505-2E9C-101B-9397-08002B2CF9AE}" pid="18" name="MSIP_Label_a4593b6e-8994-43c5-a486-e951b5f02cec_ActionId">
    <vt:lpwstr>18aa3525-5e71-43c9-affc-972dac0969af</vt:lpwstr>
  </property>
  <property fmtid="{D5CDD505-2E9C-101B-9397-08002B2CF9AE}" pid="19" name="MSIP_Label_a4593b6e-8994-43c5-a486-e951b5f02cec_ContentBits">
    <vt:lpwstr>0</vt:lpwstr>
  </property>
</Properties>
</file>