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14"/>
  </p:notesMasterIdLst>
  <p:handoutMasterIdLst>
    <p:handoutMasterId r:id="rId15"/>
  </p:handoutMasterIdLst>
  <p:sldIdLst>
    <p:sldId id="3448" r:id="rId5"/>
    <p:sldId id="3477" r:id="rId6"/>
    <p:sldId id="3449" r:id="rId7"/>
    <p:sldId id="3457" r:id="rId8"/>
    <p:sldId id="3458" r:id="rId9"/>
    <p:sldId id="3459" r:id="rId10"/>
    <p:sldId id="3455" r:id="rId11"/>
    <p:sldId id="3460" r:id="rId12"/>
    <p:sldId id="3461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034EA2"/>
    <a:srgbClr val="55DD61"/>
    <a:srgbClr val="414141"/>
    <a:srgbClr val="4495D1"/>
    <a:srgbClr val="3AAFC3"/>
    <a:srgbClr val="C83F18"/>
    <a:srgbClr val="BD2B0B"/>
    <a:srgbClr val="7ABFC0"/>
    <a:srgbClr val="CA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86EC2-0DFD-4B2D-8DAF-0B2791C51422}" v="1" dt="2021-05-10T05:24:23.940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836" y="90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 PROD'HOMME" userId="f480ad62-1c70-4d18-b3f7-c1ffc40a06de" providerId="ADAL" clId="{C8886EC2-0DFD-4B2D-8DAF-0B2791C51422}"/>
    <pc:docChg chg="custSel delSld modMainMaster">
      <pc:chgData name="Pierre PROD'HOMME" userId="f480ad62-1c70-4d18-b3f7-c1ffc40a06de" providerId="ADAL" clId="{C8886EC2-0DFD-4B2D-8DAF-0B2791C51422}" dt="2021-05-10T05:24:32.092" v="2" actId="2696"/>
      <pc:docMkLst>
        <pc:docMk/>
      </pc:docMkLst>
      <pc:sldChg chg="del">
        <pc:chgData name="Pierre PROD'HOMME" userId="f480ad62-1c70-4d18-b3f7-c1ffc40a06de" providerId="ADAL" clId="{C8886EC2-0DFD-4B2D-8DAF-0B2791C51422}" dt="2021-05-10T05:24:32.092" v="2" actId="2696"/>
        <pc:sldMkLst>
          <pc:docMk/>
          <pc:sldMk cId="1842856719" sldId="3476"/>
        </pc:sldMkLst>
      </pc:sldChg>
      <pc:sldMasterChg chg="delSp modSp">
        <pc:chgData name="Pierre PROD'HOMME" userId="f480ad62-1c70-4d18-b3f7-c1ffc40a06de" providerId="ADAL" clId="{C8886EC2-0DFD-4B2D-8DAF-0B2791C51422}" dt="2021-05-07T15:00:04.600" v="1" actId="478"/>
        <pc:sldMasterMkLst>
          <pc:docMk/>
          <pc:sldMasterMk cId="0" sldId="2147483655"/>
        </pc:sldMasterMkLst>
        <pc:spChg chg="del mod">
          <ac:chgData name="Pierre PROD'HOMME" userId="f480ad62-1c70-4d18-b3f7-c1ffc40a06de" providerId="ADAL" clId="{C8886EC2-0DFD-4B2D-8DAF-0B2791C51422}" dt="2021-05-07T15:00:04.600" v="1" actId="478"/>
          <ac:spMkLst>
            <pc:docMk/>
            <pc:sldMasterMk cId="0" sldId="2147483655"/>
            <ac:spMk id="2" creationId="{9DCCB43C-4725-4A2A-89F1-C28D445841FB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REPLACE INTEGRATED CULTURE PICTURE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662633"/>
      </p:ext>
    </p:extLst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BA9408-7F1D-4F4A-9E6F-690F421B7608}"/>
              </a:ext>
            </a:extLst>
          </p:cNvPr>
          <p:cNvSpPr/>
          <p:nvPr userDrawn="1"/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rgbClr val="4495D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E483EA5-796C-8445-80AF-4A333A6C727A}"/>
              </a:ext>
            </a:extLst>
          </p:cNvPr>
          <p:cNvSpPr/>
          <p:nvPr userDrawn="1"/>
        </p:nvSpPr>
        <p:spPr>
          <a:xfrm>
            <a:off x="0" y="2962577"/>
            <a:ext cx="5903537" cy="778933"/>
          </a:xfrm>
          <a:custGeom>
            <a:avLst/>
            <a:gdLst>
              <a:gd name="connsiteX0" fmla="*/ 0 w 5903537"/>
              <a:gd name="connsiteY0" fmla="*/ 0 h 778933"/>
              <a:gd name="connsiteX1" fmla="*/ 5903537 w 5903537"/>
              <a:gd name="connsiteY1" fmla="*/ 0 h 778933"/>
              <a:gd name="connsiteX2" fmla="*/ 5708804 w 5903537"/>
              <a:gd name="connsiteY2" fmla="*/ 778933 h 778933"/>
              <a:gd name="connsiteX3" fmla="*/ 0 w 5903537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3537" h="778933">
                <a:moveTo>
                  <a:pt x="0" y="0"/>
                </a:moveTo>
                <a:lnTo>
                  <a:pt x="5903537" y="0"/>
                </a:lnTo>
                <a:lnTo>
                  <a:pt x="5708804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F4B7612-30CF-3443-89FF-60BE40B3FDEC}"/>
              </a:ext>
            </a:extLst>
          </p:cNvPr>
          <p:cNvSpPr/>
          <p:nvPr userDrawn="1"/>
        </p:nvSpPr>
        <p:spPr>
          <a:xfrm>
            <a:off x="0" y="3431526"/>
            <a:ext cx="7962314" cy="1731317"/>
          </a:xfrm>
          <a:custGeom>
            <a:avLst/>
            <a:gdLst>
              <a:gd name="connsiteX0" fmla="*/ 0 w 7962314"/>
              <a:gd name="connsiteY0" fmla="*/ 0 h 1731317"/>
              <a:gd name="connsiteX1" fmla="*/ 7962314 w 7962314"/>
              <a:gd name="connsiteY1" fmla="*/ 0 h 1731317"/>
              <a:gd name="connsiteX2" fmla="*/ 7529485 w 7962314"/>
              <a:gd name="connsiteY2" fmla="*/ 1731317 h 1731317"/>
              <a:gd name="connsiteX3" fmla="*/ 0 w 7962314"/>
              <a:gd name="connsiteY3" fmla="*/ 1731317 h 173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2314" h="1731317">
                <a:moveTo>
                  <a:pt x="0" y="0"/>
                </a:moveTo>
                <a:lnTo>
                  <a:pt x="7962314" y="0"/>
                </a:lnTo>
                <a:lnTo>
                  <a:pt x="7529485" y="1731317"/>
                </a:lnTo>
                <a:lnTo>
                  <a:pt x="0" y="1731317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1" name="Image 4" descr="Une image contenant signe, poteau&#10;&#10;Description générée automatiquement">
            <a:extLst>
              <a:ext uri="{FF2B5EF4-FFF2-40B4-BE49-F238E27FC236}">
                <a16:creationId xmlns:a16="http://schemas.microsoft.com/office/drawing/2014/main" id="{3381CA19-2906-8249-B349-445CE2B14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7170" y="5552056"/>
            <a:ext cx="1060306" cy="1059761"/>
          </a:xfrm>
          <a:prstGeom prst="rect">
            <a:avLst/>
          </a:prstGeom>
        </p:spPr>
      </p:pic>
      <p:pic>
        <p:nvPicPr>
          <p:cNvPr id="12" name="Image 8" descr="TOTAL_LogoBandeauHaut2017_RGB.png">
            <a:extLst>
              <a:ext uri="{FF2B5EF4-FFF2-40B4-BE49-F238E27FC236}">
                <a16:creationId xmlns:a16="http://schemas.microsoft.com/office/drawing/2014/main" id="{D4E4CA24-90F1-AE49-BDDC-97E0E8ED11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5840"/>
            <a:ext cx="6853868" cy="964618"/>
          </a:xfrm>
          <a:prstGeom prst="rect">
            <a:avLst/>
          </a:prstGeom>
        </p:spPr>
      </p:pic>
      <p:sp>
        <p:nvSpPr>
          <p:cNvPr id="13" name="Titre 35">
            <a:extLst>
              <a:ext uri="{FF2B5EF4-FFF2-40B4-BE49-F238E27FC236}">
                <a16:creationId xmlns:a16="http://schemas.microsoft.com/office/drawing/2014/main" id="{14D75826-4FBC-E84B-BCBE-768570522D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647" y="3904990"/>
            <a:ext cx="8277700" cy="32064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>
              <a:defRPr sz="3300" b="1" cap="none">
                <a:solidFill>
                  <a:schemeClr val="bg1"/>
                </a:solidFill>
              </a:defRPr>
            </a:lvl1pPr>
          </a:lstStyle>
          <a:p>
            <a:r>
              <a:rPr lang="fr-FR"/>
              <a:t>SOUS-PARTIE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AED6FF78-AF2F-5E41-AB15-7995A3C3E6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369316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NOM DE L'INTERVENANT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79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43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barres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834B8C-0B42-7343-A33B-036352ECDF5A}"/>
              </a:ext>
            </a:extLst>
          </p:cNvPr>
          <p:cNvSpPr/>
          <p:nvPr userDrawn="1"/>
        </p:nvSpPr>
        <p:spPr>
          <a:xfrm rot="16200000">
            <a:off x="5654041" y="3368039"/>
            <a:ext cx="6858000" cy="121921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39207"/>
              </a:solidFill>
              <a:latin typeface="Arial" charset="0"/>
            </a:endParaRPr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A84D4B06-9F29-2545-82C5-5929CF8ED758}"/>
              </a:ext>
            </a:extLst>
          </p:cNvPr>
          <p:cNvCxnSpPr/>
          <p:nvPr userDrawn="1"/>
        </p:nvCxnSpPr>
        <p:spPr>
          <a:xfrm>
            <a:off x="493295" y="6297859"/>
            <a:ext cx="8528785" cy="0"/>
          </a:xfrm>
          <a:prstGeom prst="line">
            <a:avLst/>
          </a:prstGeom>
          <a:ln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0">
            <a:extLst>
              <a:ext uri="{FF2B5EF4-FFF2-40B4-BE49-F238E27FC236}">
                <a16:creationId xmlns:a16="http://schemas.microsoft.com/office/drawing/2014/main" id="{C7D03A08-6DD3-544C-899D-7CC225EE9A0F}"/>
              </a:ext>
            </a:extLst>
          </p:cNvPr>
          <p:cNvCxnSpPr>
            <a:cxnSpLocks/>
          </p:cNvCxnSpPr>
          <p:nvPr userDrawn="1"/>
        </p:nvCxnSpPr>
        <p:spPr>
          <a:xfrm flipV="1">
            <a:off x="7804141" y="6463899"/>
            <a:ext cx="0" cy="2694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1">
            <a:extLst>
              <a:ext uri="{FF2B5EF4-FFF2-40B4-BE49-F238E27FC236}">
                <a16:creationId xmlns:a16="http://schemas.microsoft.com/office/drawing/2014/main" id="{38124364-0C24-244D-88D7-E4B969F46A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7075" y="6392004"/>
            <a:ext cx="1065476" cy="3730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797FFB1-CCD9-234F-A7CC-9B17D24857D0}"/>
              </a:ext>
            </a:extLst>
          </p:cNvPr>
          <p:cNvSpPr/>
          <p:nvPr userDrawn="1"/>
        </p:nvSpPr>
        <p:spPr>
          <a:xfrm>
            <a:off x="422770" y="6369646"/>
            <a:ext cx="4931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Classification: Restricted Distribution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- All rights reserved</a:t>
            </a:r>
            <a:endParaRPr lang="en-US" sz="100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D4506F9-1AAF-CF47-AC52-75AC4CC56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5078" y="6410781"/>
            <a:ext cx="2057400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615CE3-067F-774A-81CA-2B32952228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827A0D0D-8F24-4242-96E5-9BCC41458747}"/>
              </a:ext>
            </a:extLst>
          </p:cNvPr>
          <p:cNvSpPr/>
          <p:nvPr userDrawn="1"/>
        </p:nvSpPr>
        <p:spPr>
          <a:xfrm>
            <a:off x="1" y="0"/>
            <a:ext cx="7586134" cy="451946"/>
          </a:xfrm>
          <a:custGeom>
            <a:avLst/>
            <a:gdLst>
              <a:gd name="connsiteX0" fmla="*/ 0 w 7586134"/>
              <a:gd name="connsiteY0" fmla="*/ 0 h 451946"/>
              <a:gd name="connsiteX1" fmla="*/ 7586134 w 7586134"/>
              <a:gd name="connsiteY1" fmla="*/ 0 h 451946"/>
              <a:gd name="connsiteX2" fmla="*/ 7473147 w 7586134"/>
              <a:gd name="connsiteY2" fmla="*/ 451946 h 451946"/>
              <a:gd name="connsiteX3" fmla="*/ 0 w 7586134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6134" h="451946">
                <a:moveTo>
                  <a:pt x="0" y="0"/>
                </a:moveTo>
                <a:lnTo>
                  <a:pt x="7586134" y="0"/>
                </a:lnTo>
                <a:lnTo>
                  <a:pt x="7473147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9FBE80A-65B9-D845-A900-129B17F67262}"/>
              </a:ext>
            </a:extLst>
          </p:cNvPr>
          <p:cNvSpPr/>
          <p:nvPr userDrawn="1"/>
        </p:nvSpPr>
        <p:spPr>
          <a:xfrm>
            <a:off x="1" y="135467"/>
            <a:ext cx="7408261" cy="778933"/>
          </a:xfrm>
          <a:custGeom>
            <a:avLst/>
            <a:gdLst>
              <a:gd name="connsiteX0" fmla="*/ 0 w 7408261"/>
              <a:gd name="connsiteY0" fmla="*/ 0 h 778933"/>
              <a:gd name="connsiteX1" fmla="*/ 7408261 w 7408261"/>
              <a:gd name="connsiteY1" fmla="*/ 0 h 778933"/>
              <a:gd name="connsiteX2" fmla="*/ 7213528 w 7408261"/>
              <a:gd name="connsiteY2" fmla="*/ 778933 h 778933"/>
              <a:gd name="connsiteX3" fmla="*/ 0 w 7408261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8261" h="778933">
                <a:moveTo>
                  <a:pt x="0" y="0"/>
                </a:moveTo>
                <a:lnTo>
                  <a:pt x="7408261" y="0"/>
                </a:lnTo>
                <a:lnTo>
                  <a:pt x="7213528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2" name="Image 7">
            <a:extLst>
              <a:ext uri="{FF2B5EF4-FFF2-40B4-BE49-F238E27FC236}">
                <a16:creationId xmlns:a16="http://schemas.microsoft.com/office/drawing/2014/main" id="{8F51BD42-6603-184A-809A-5070DDEE046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900" y="191911"/>
            <a:ext cx="666924" cy="6669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9" r:id="rId11"/>
    <p:sldLayoutId id="2147483703" r:id="rId12"/>
    <p:sldLayoutId id="2147483704" r:id="rId1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59F8C9-E549-A243-BF11-DD7F30C3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47" y="3810397"/>
            <a:ext cx="8277700" cy="320649"/>
          </a:xfrm>
        </p:spPr>
        <p:txBody>
          <a:bodyPr/>
          <a:lstStyle/>
          <a:p>
            <a:r>
              <a:rPr lang="es-ES"/>
              <a:t>TALLER "CHARLA DE SEGURIDAD"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7354762-9F9C-EC46-AA74-D55EDA32E2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274723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ts val="1860"/>
              </a:lnSpc>
              <a:spcBef>
                <a:spcPts val="0"/>
              </a:spcBef>
            </a:pPr>
            <a:r>
              <a:rPr lang="es-ES"/>
              <a:t>Charla de seguridad</a:t>
            </a:r>
          </a:p>
          <a:p>
            <a:pPr>
              <a:lnSpc>
                <a:spcPts val="1860"/>
              </a:lnSpc>
              <a:spcBef>
                <a:spcPts val="0"/>
              </a:spcBef>
            </a:pPr>
            <a:r>
              <a:rPr lang="es-ES"/>
              <a:t>Transporte por carretera</a:t>
            </a:r>
          </a:p>
        </p:txBody>
      </p:sp>
    </p:spTree>
    <p:extLst>
      <p:ext uri="{BB962C8B-B14F-4D97-AF65-F5344CB8AC3E}">
        <p14:creationId xmlns:p14="http://schemas.microsoft.com/office/powerpoint/2010/main" val="298752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296C405C-317C-904A-BF4B-A5A12A6C7058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5484880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DEL TALLER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DCE6D0-53D3-7C40-8C22-045CC99A991C}"/>
              </a:ext>
            </a:extLst>
          </p:cNvPr>
          <p:cNvGrpSpPr/>
          <p:nvPr/>
        </p:nvGrpSpPr>
        <p:grpSpPr>
          <a:xfrm>
            <a:off x="299606" y="1112560"/>
            <a:ext cx="8345311" cy="1151287"/>
            <a:chOff x="226033" y="1171845"/>
            <a:chExt cx="8345311" cy="115128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340D61-B304-A541-BE33-A2BD00F9660E}"/>
                </a:ext>
              </a:extLst>
            </p:cNvPr>
            <p:cNvSpPr/>
            <p:nvPr/>
          </p:nvSpPr>
          <p:spPr>
            <a:xfrm>
              <a:off x="1545021" y="1171845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Crear una oportunidad para hablar con nuestros conductores sobre los accidentes de tráfico graves. 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Destacar y debatir las posibles causas de los accidentes, incluidas las deficiencias de nuestra organización.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Con nuestros transportistas y conductores, identificar formas de mejorar.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478C7B09-5BC7-9A4F-A71F-724CBCF1ADA9}"/>
                </a:ext>
              </a:extLst>
            </p:cNvPr>
            <p:cNvSpPr/>
            <p:nvPr/>
          </p:nvSpPr>
          <p:spPr>
            <a:xfrm>
              <a:off x="226033" y="1379348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 dirty="0" err="1"/>
                <a:t>Por</a:t>
              </a:r>
              <a:r>
                <a:rPr lang="fr-FR" sz="1400" b="1" dirty="0"/>
                <a:t> </a:t>
              </a:r>
              <a:r>
                <a:rPr lang="fr-FR" sz="1400" b="1" dirty="0" err="1"/>
                <a:t>qué</a:t>
              </a:r>
              <a:r>
                <a:rPr lang="fr-FR" sz="1400" b="1" dirty="0"/>
                <a:t>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601205-2BB6-DC46-8AAD-C1C5DFEBDF6A}"/>
              </a:ext>
            </a:extLst>
          </p:cNvPr>
          <p:cNvGrpSpPr/>
          <p:nvPr/>
        </p:nvGrpSpPr>
        <p:grpSpPr>
          <a:xfrm>
            <a:off x="299606" y="2400570"/>
            <a:ext cx="8345311" cy="1151287"/>
            <a:chOff x="226033" y="2443597"/>
            <a:chExt cx="8345311" cy="115128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9E2F50-F67B-5A4C-B68B-1EA9164F881B}"/>
                </a:ext>
              </a:extLst>
            </p:cNvPr>
            <p:cNvSpPr/>
            <p:nvPr/>
          </p:nvSpPr>
          <p:spPr>
            <a:xfrm>
              <a:off x="1545021" y="2443597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Entender cómo los participantes gestionan los riesgos asociados a sus viajes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Iniciar y mantener un debate centrado en la seguridad vial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AF5D3254-B6FC-FC4F-96C3-6CBB38FF16E4}"/>
                </a:ext>
              </a:extLst>
            </p:cNvPr>
            <p:cNvSpPr/>
            <p:nvPr/>
          </p:nvSpPr>
          <p:spPr>
            <a:xfrm>
              <a:off x="226033" y="2651100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 dirty="0" err="1"/>
                <a:t>Qué</a:t>
              </a:r>
              <a:r>
                <a:rPr lang="fr-FR" sz="1400" b="1" dirty="0"/>
                <a:t>?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B9813FE-ED4D-4640-840E-D3240C8078B1}"/>
              </a:ext>
            </a:extLst>
          </p:cNvPr>
          <p:cNvGrpSpPr/>
          <p:nvPr/>
        </p:nvGrpSpPr>
        <p:grpSpPr>
          <a:xfrm>
            <a:off x="299606" y="3688580"/>
            <a:ext cx="8345311" cy="1151287"/>
            <a:chOff x="226033" y="3746880"/>
            <a:chExt cx="8345311" cy="11512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9941E54-3E75-8A40-81C0-A0D1526B2EF7}"/>
                </a:ext>
              </a:extLst>
            </p:cNvPr>
            <p:cNvSpPr/>
            <p:nvPr/>
          </p:nvSpPr>
          <p:spPr>
            <a:xfrm>
              <a:off x="1545021" y="374688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Total dirige la organización de los talleres, de la mano de los transportistas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Las parejas de representantes de Total/transporte dirigen los debates.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E7F1D4AA-EE9C-F340-BD63-8F9125B2AA38}"/>
                </a:ext>
              </a:extLst>
            </p:cNvPr>
            <p:cNvSpPr/>
            <p:nvPr/>
          </p:nvSpPr>
          <p:spPr>
            <a:xfrm>
              <a:off x="226033" y="395438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 dirty="0" err="1"/>
                <a:t>Quién</a:t>
              </a:r>
              <a:r>
                <a:rPr lang="fr-FR" sz="1400" b="1" dirty="0"/>
                <a:t>?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C193447-C24D-7F4E-8554-05AEFEDD6C2A}"/>
              </a:ext>
            </a:extLst>
          </p:cNvPr>
          <p:cNvGrpSpPr/>
          <p:nvPr/>
        </p:nvGrpSpPr>
        <p:grpSpPr>
          <a:xfrm>
            <a:off x="299606" y="4976590"/>
            <a:ext cx="8345311" cy="1151287"/>
            <a:chOff x="226033" y="4976590"/>
            <a:chExt cx="8345311" cy="115128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FB5022-F939-A742-A453-1A0EAA8F84F8}"/>
                </a:ext>
              </a:extLst>
            </p:cNvPr>
            <p:cNvSpPr/>
            <p:nvPr/>
          </p:nvSpPr>
          <p:spPr>
            <a:xfrm>
              <a:off x="1545021" y="497659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Durante 45min-1hr, dos facilitadores debaten con un grupo de 20 conductores. 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  <a:ea typeface="+mn-lt"/>
                  <a:cs typeface="+mn-lt"/>
                </a:rPr>
                <a:t>Con la ayuda de una presentación y una guía para el facilitador. 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s-ES" sz="1200" dirty="0">
                  <a:solidFill>
                    <a:srgbClr val="414141"/>
                  </a:solidFill>
                </a:rPr>
                <a:t>En el catálogo de eventos, elija un caso que sirva de base para el debate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F87F005C-F965-5547-84AA-EE6C322BF1CD}"/>
                </a:ext>
              </a:extLst>
            </p:cNvPr>
            <p:cNvSpPr/>
            <p:nvPr/>
          </p:nvSpPr>
          <p:spPr>
            <a:xfrm>
              <a:off x="226033" y="518409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 dirty="0" err="1"/>
                <a:t>Cómo</a:t>
              </a:r>
              <a:r>
                <a:rPr lang="fr-FR" sz="1400" b="1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606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DEL TALLER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347246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Hablar con su compañero de equipo y acordar qué función cumplirá cada uno.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Consultar el catálogo de incidentes y elegir uno para describirlo y discutirlo.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Imaginar cómo se desarrollará el taller, etapa por etapa.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839127"/>
            <a:ext cx="6643249" cy="142313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Presentarse y agradecer a los participantes por su asistencia.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Explicar los objetivos de la actividad.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Recordar algunas reglas: no usar el celular, no criticar, escuchar a los demás.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Explicar que las opiniones expresadas se tratarán de manera anónima.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4605691"/>
            <a:ext cx="6643249" cy="1195043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Mostrar el accidente vial elegido del catálogo de incidentes.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Presentarlo en detalle a los asistentes.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Responder a las preguntas que surjan si es necesario.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560699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Preparación</a:t>
            </a:r>
          </a:p>
          <a:p>
            <a:pPr algn="ctr"/>
            <a:r>
              <a:rPr lang="es-ES" sz="1400" b="1"/>
              <a:t>(Antes)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3182555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Introducción</a:t>
            </a:r>
          </a:p>
          <a:p>
            <a:pPr algn="ctr"/>
            <a:r>
              <a:rPr lang="es-ES" sz="1400" b="1"/>
              <a:t>(5 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483507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Transmitir la información</a:t>
            </a:r>
          </a:p>
          <a:p>
            <a:pPr algn="ctr"/>
            <a:r>
              <a:rPr lang="es-ES" sz="1400" b="1"/>
              <a:t>(5-10 min)</a:t>
            </a:r>
          </a:p>
        </p:txBody>
      </p:sp>
    </p:spTree>
    <p:extLst>
      <p:ext uri="{BB962C8B-B14F-4D97-AF65-F5344CB8AC3E}">
        <p14:creationId xmlns:p14="http://schemas.microsoft.com/office/powerpoint/2010/main" val="3181530709"/>
      </p:ext>
    </p:extLst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DEL TALLER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148714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Solicitar la opinión de los participantes: "¿Qué piensan de este accidente? ".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Plantear varias veces la pregunta "¿Esto podría ocurrirnos a nosotros? ".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Utilizar preguntas orientadas a animar el debate.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Tomar notas de las ideas y sugerencias claves que se formulen.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497032"/>
            <a:ext cx="6643249" cy="1075880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Reformular ante el grupo las principales ideas que surgieron: "Si entendí bien,…".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Hacer una lista de las propuestas realizadas durante el debate.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Pedir a los participantes que digan qué preguntas les gustaría hacer sobre la seguridad.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3742712"/>
            <a:ext cx="6643249" cy="1184804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Recordar la importancia del trabajo de los conductores y de la función que cumplen para Total.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Recordar a los participantes la importancia de trabajar codo a codo con los transportistas. 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>
                <a:solidFill>
                  <a:srgbClr val="414141"/>
                </a:solidFill>
              </a:rPr>
              <a:t>Agradecer a los asistentes por su participación y cerrar la sesión.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362167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Incentivar al grupo</a:t>
            </a:r>
          </a:p>
          <a:p>
            <a:pPr algn="ctr"/>
            <a:r>
              <a:rPr lang="es-ES" sz="1400" b="1"/>
              <a:t>(25-30min)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266683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Resumir</a:t>
            </a:r>
          </a:p>
          <a:p>
            <a:pPr algn="ctr"/>
            <a:r>
              <a:rPr lang="es-ES" sz="1400" b="1"/>
              <a:t>(10min)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3966974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Conclusión</a:t>
            </a:r>
          </a:p>
          <a:p>
            <a:pPr algn="ctr"/>
            <a:r>
              <a:rPr lang="es-ES" sz="1400" b="1"/>
              <a:t>(5min)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58102-4D96-9349-8319-D338D590DE52}"/>
              </a:ext>
            </a:extLst>
          </p:cNvPr>
          <p:cNvSpPr/>
          <p:nvPr/>
        </p:nvSpPr>
        <p:spPr>
          <a:xfrm>
            <a:off x="1746989" y="5097316"/>
            <a:ext cx="6643249" cy="95964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rgbClr val="414141"/>
                </a:solidFill>
              </a:rPr>
              <a:t>Consolidar la información que ha surgido de los talleres e identificar tendencias o temas frecuentes.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rgbClr val="414141"/>
                </a:solidFill>
              </a:rPr>
              <a:t>Difundir los resultados consolidados en la filial o en la zona si se considera necesario. 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A659F97B-034F-6142-B3F9-85AD11733857}"/>
              </a:ext>
            </a:extLst>
          </p:cNvPr>
          <p:cNvSpPr/>
          <p:nvPr/>
        </p:nvSpPr>
        <p:spPr>
          <a:xfrm>
            <a:off x="518983" y="5208998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1400" b="1"/>
              <a:t>Seguimiento</a:t>
            </a:r>
          </a:p>
          <a:p>
            <a:pPr algn="ctr"/>
            <a:r>
              <a:rPr lang="es-ES" sz="1400" b="1"/>
              <a:t>(Después)</a:t>
            </a:r>
          </a:p>
        </p:txBody>
      </p:sp>
    </p:spTree>
    <p:extLst>
      <p:ext uri="{BB962C8B-B14F-4D97-AF65-F5344CB8AC3E}">
        <p14:creationId xmlns:p14="http://schemas.microsoft.com/office/powerpoint/2010/main" val="4222421168"/>
      </p:ext>
    </p:extLst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2545493"/>
            <a:ext cx="8445770" cy="3338912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C53AA3-1F36-B847-9C0F-0AEE037ED4DC}"/>
              </a:ext>
            </a:extLst>
          </p:cNvPr>
          <p:cNvSpPr/>
          <p:nvPr/>
        </p:nvSpPr>
        <p:spPr>
          <a:xfrm>
            <a:off x="281579" y="1294186"/>
            <a:ext cx="8445770" cy="859686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81578" y="1467129"/>
            <a:ext cx="8445770" cy="686743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 algn="ctr"/>
            <a:r>
              <a:rPr lang="es-ES" sz="1500">
                <a:solidFill>
                  <a:srgbClr val="034EA2"/>
                </a:solidFill>
              </a:rPr>
              <a:t>Su objetivo es comprender cómo los participantes gestionan los riesgos asociados a los viajes que realizan.</a:t>
            </a:r>
          </a:p>
          <a:p>
            <a:pPr marL="285750" indent="-285750" algn="ctr"/>
            <a:r>
              <a:rPr lang="es-ES" sz="1500">
                <a:solidFill>
                  <a:srgbClr val="034EA2"/>
                </a:solidFill>
              </a:rPr>
              <a:t>Su función consiste en iniciar y animar un debate centrado en la seguridad vial.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55854" y="3272014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Explicar que las opiniones expresadas se tratarán de manera anónima.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Mantenerse neutral y amable.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Crear un clima de confianza en el que los participantes puedan compartir sus problemas sin temor a consecuencias negativas.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Permitir que los participantes hablen entre ellos.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Animar a cada participante a expresarse y a compartir sus opiniones con el resto.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Reformular las ideas: "Si entendí bien,…".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Plantear las preguntas a alguno de los participantes.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696138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s-ES" sz="2400" b="1">
                <a:solidFill>
                  <a:srgbClr val="00B050"/>
                </a:solidFill>
              </a:rPr>
              <a:t>QUÉ DEBE HACER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ABC PARA CONDUCIR UNA REUNIÓN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1EFAA2-3F64-4541-9BA5-2EBE24408AA9}"/>
              </a:ext>
            </a:extLst>
          </p:cNvPr>
          <p:cNvSpPr/>
          <p:nvPr/>
        </p:nvSpPr>
        <p:spPr>
          <a:xfrm>
            <a:off x="2697011" y="1109520"/>
            <a:ext cx="361490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b="1">
                <a:solidFill>
                  <a:srgbClr val="034EA2"/>
                </a:solidFill>
              </a:rPr>
              <a:t>COMO INSTRUCTOR</a:t>
            </a:r>
          </a:p>
        </p:txBody>
      </p:sp>
      <p:grpSp>
        <p:nvGrpSpPr>
          <p:cNvPr id="17" name="Groupe 21">
            <a:extLst>
              <a:ext uri="{FF2B5EF4-FFF2-40B4-BE49-F238E27FC236}">
                <a16:creationId xmlns:a16="http://schemas.microsoft.com/office/drawing/2014/main" id="{4AB6DC76-DA58-E44B-AEA3-27A1AE15643A}"/>
              </a:ext>
            </a:extLst>
          </p:cNvPr>
          <p:cNvGrpSpPr/>
          <p:nvPr/>
        </p:nvGrpSpPr>
        <p:grpSpPr>
          <a:xfrm>
            <a:off x="7859820" y="2642127"/>
            <a:ext cx="762138" cy="774389"/>
            <a:chOff x="280983" y="941033"/>
            <a:chExt cx="762138" cy="774389"/>
          </a:xfrm>
        </p:grpSpPr>
        <p:sp>
          <p:nvSpPr>
            <p:cNvPr id="18" name="Ellipse 22">
              <a:extLst>
                <a:ext uri="{FF2B5EF4-FFF2-40B4-BE49-F238E27FC236}">
                  <a16:creationId xmlns:a16="http://schemas.microsoft.com/office/drawing/2014/main" id="{B257D486-2F20-854E-8A7D-1187FD8F53F5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0" name="Image 23">
              <a:extLst>
                <a:ext uri="{FF2B5EF4-FFF2-40B4-BE49-F238E27FC236}">
                  <a16:creationId xmlns:a16="http://schemas.microsoft.com/office/drawing/2014/main" id="{1078B2E5-35BB-C642-9628-AE8BE3F1E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172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853513"/>
            <a:ext cx="8445770" cy="3657599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455854" y="2580035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Hacer juicios de valor, tomar partido.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Dar su propio punto de vista o sus soluciones.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/>
              </a:rPr>
              <a:t>Apresurarse a plantear un "plan de acción" sin escuchar primero las situaciones.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Hacer varias preguntas seguidas sin dejar tiempo suficiente para las respuestas.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Interrumpir a un participante.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Sentirse acusado personalmente y justificarse.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Compartir sus propias ideas, hipótesis o sugerencias.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600">
                <a:solidFill>
                  <a:srgbClr val="414141"/>
                </a:solidFill>
                <a:cs typeface="Arial" panose="020B0604020202020204" pitchFamily="34" charset="0"/>
              </a:rPr>
              <a:t>Plantear una pregunta a todo el grupo en general y esperar reacciones inmediatas.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004159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s-ES" sz="2400" b="1">
                <a:solidFill>
                  <a:srgbClr val="C00000"/>
                </a:solidFill>
              </a:rPr>
              <a:t>QUÉ DEBE EVITAR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7859820" y="1957580"/>
            <a:ext cx="762138" cy="774389"/>
            <a:chOff x="4707374" y="719535"/>
            <a:chExt cx="762138" cy="774389"/>
          </a:xfrm>
        </p:grpSpPr>
        <p:sp>
          <p:nvSpPr>
            <p:cNvPr id="2" name="Ellipse 1"/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38" name="Image 37" descr="C:\Users\J0034661\Downloads\cancel (1)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ABC PARA CONDUCIR UNA REUNIÓN</a:t>
            </a:r>
          </a:p>
        </p:txBody>
      </p:sp>
    </p:spTree>
    <p:extLst>
      <p:ext uri="{BB962C8B-B14F-4D97-AF65-F5344CB8AC3E}">
        <p14:creationId xmlns:p14="http://schemas.microsoft.com/office/powerpoint/2010/main" val="182548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927502E6-E8B0-064E-8F8E-36044C6A86FE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/>
              </a:rPr>
              <a:t>POSIBLES PREGUNTAS (OPCIONAL)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C4E3F0-C47C-1F49-B5BB-DB48CB220220}"/>
              </a:ext>
            </a:extLst>
          </p:cNvPr>
          <p:cNvSpPr/>
          <p:nvPr/>
        </p:nvSpPr>
        <p:spPr>
          <a:xfrm>
            <a:off x="315313" y="1201950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¿Puede describir su último recorrido?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DDC44B-0750-2646-8D34-FA2576051704}"/>
              </a:ext>
            </a:extLst>
          </p:cNvPr>
          <p:cNvSpPr/>
          <p:nvPr/>
        </p:nvSpPr>
        <p:spPr>
          <a:xfrm>
            <a:off x="315317" y="176638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Para usted, ¿qué es un buen/mal día en la ruta?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29B1C-44DF-5C45-983E-1A6EFB52D729}"/>
              </a:ext>
            </a:extLst>
          </p:cNvPr>
          <p:cNvSpPr/>
          <p:nvPr/>
        </p:nvSpPr>
        <p:spPr>
          <a:xfrm>
            <a:off x="315316" y="233081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¿Cuándo fue la última vez que tuvo miedo en la carretera?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4C846-3DB1-D549-A53D-F613AAD49F43}"/>
              </a:ext>
            </a:extLst>
          </p:cNvPr>
          <p:cNvSpPr/>
          <p:nvPr/>
        </p:nvSpPr>
        <p:spPr>
          <a:xfrm>
            <a:off x="315311" y="2895241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Si tuviera una varita mágica, ¿qué cambiaría en su trabajo diario?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C9F00-DD34-3944-85AC-921AE9B22C87}"/>
              </a:ext>
            </a:extLst>
          </p:cNvPr>
          <p:cNvSpPr/>
          <p:nvPr/>
        </p:nvSpPr>
        <p:spPr>
          <a:xfrm>
            <a:off x="315312" y="3459672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¿Cuándo fue la última vez que presenció un accidente en la carretera?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E473D1-9911-144F-8ED3-295AB7A15CD1}"/>
              </a:ext>
            </a:extLst>
          </p:cNvPr>
          <p:cNvSpPr/>
          <p:nvPr/>
        </p:nvSpPr>
        <p:spPr>
          <a:xfrm>
            <a:off x="315313" y="4024103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¿Cuál podría ser la historia detrás del próximo accidente grave de transporte?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6649EA-0867-D640-BA40-74AC76845CBD}"/>
              </a:ext>
            </a:extLst>
          </p:cNvPr>
          <p:cNvSpPr/>
          <p:nvPr/>
        </p:nvSpPr>
        <p:spPr>
          <a:xfrm>
            <a:off x="315314" y="4588534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¿Qué preocupaciones le quitan el sueño?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159DF3-2092-FB49-BFE3-1AB70123ADF5}"/>
              </a:ext>
            </a:extLst>
          </p:cNvPr>
          <p:cNvSpPr/>
          <p:nvPr/>
        </p:nvSpPr>
        <p:spPr>
          <a:xfrm>
            <a:off x="315315" y="5152965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¿Qué posible accidente le preocupa más?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7207C8-1938-3A4B-896B-20E5A547B230}"/>
              </a:ext>
            </a:extLst>
          </p:cNvPr>
          <p:cNvSpPr/>
          <p:nvPr/>
        </p:nvSpPr>
        <p:spPr>
          <a:xfrm>
            <a:off x="315316" y="5717394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ES" sz="1600">
                <a:solidFill>
                  <a:srgbClr val="414141"/>
                </a:solidFill>
              </a:rPr>
              <a:t>En su opinión, ¿qué significa ser un buen conductor?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A40EF5-956B-244F-9021-5FD563DFAAA6}"/>
              </a:ext>
            </a:extLst>
          </p:cNvPr>
          <p:cNvCxnSpPr>
            <a:cxnSpLocks/>
          </p:cNvCxnSpPr>
          <p:nvPr/>
        </p:nvCxnSpPr>
        <p:spPr>
          <a:xfrm>
            <a:off x="3195147" y="1646070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292960-DA12-8947-AA62-513E69CAE0FB}"/>
              </a:ext>
            </a:extLst>
          </p:cNvPr>
          <p:cNvCxnSpPr>
            <a:cxnSpLocks/>
          </p:cNvCxnSpPr>
          <p:nvPr/>
        </p:nvCxnSpPr>
        <p:spPr>
          <a:xfrm>
            <a:off x="3195147" y="5628387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954C257-134A-1440-AD30-A50731642D1C}"/>
              </a:ext>
            </a:extLst>
          </p:cNvPr>
          <p:cNvCxnSpPr>
            <a:cxnSpLocks/>
          </p:cNvCxnSpPr>
          <p:nvPr/>
        </p:nvCxnSpPr>
        <p:spPr>
          <a:xfrm>
            <a:off x="3037490" y="5059482"/>
            <a:ext cx="279575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43BF8E3-AFF5-7D4D-9300-C1F5496F6AC1}"/>
              </a:ext>
            </a:extLst>
          </p:cNvPr>
          <p:cNvCxnSpPr>
            <a:cxnSpLocks/>
          </p:cNvCxnSpPr>
          <p:nvPr/>
        </p:nvCxnSpPr>
        <p:spPr>
          <a:xfrm>
            <a:off x="2638097" y="4490580"/>
            <a:ext cx="368913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5D1714-3EAE-F74E-921C-BE2B8580B971}"/>
              </a:ext>
            </a:extLst>
          </p:cNvPr>
          <p:cNvCxnSpPr>
            <a:cxnSpLocks/>
          </p:cNvCxnSpPr>
          <p:nvPr/>
        </p:nvCxnSpPr>
        <p:spPr>
          <a:xfrm>
            <a:off x="2743201" y="3921678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4F2485-29D8-554C-8156-01B892BA0C0A}"/>
              </a:ext>
            </a:extLst>
          </p:cNvPr>
          <p:cNvCxnSpPr>
            <a:cxnSpLocks/>
          </p:cNvCxnSpPr>
          <p:nvPr/>
        </p:nvCxnSpPr>
        <p:spPr>
          <a:xfrm>
            <a:off x="2196662" y="3352776"/>
            <a:ext cx="4498427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2F41A8E-80F0-E044-A419-719F7020D7A4}"/>
              </a:ext>
            </a:extLst>
          </p:cNvPr>
          <p:cNvCxnSpPr>
            <a:cxnSpLocks/>
          </p:cNvCxnSpPr>
          <p:nvPr/>
        </p:nvCxnSpPr>
        <p:spPr>
          <a:xfrm>
            <a:off x="2743201" y="2783874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44A6F3-63ED-644F-89D2-4424A4049A77}"/>
              </a:ext>
            </a:extLst>
          </p:cNvPr>
          <p:cNvCxnSpPr>
            <a:cxnSpLocks/>
          </p:cNvCxnSpPr>
          <p:nvPr/>
        </p:nvCxnSpPr>
        <p:spPr>
          <a:xfrm>
            <a:off x="2743201" y="2214972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230469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260389"/>
            <a:ext cx="8445770" cy="4769708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04808" y="2139918"/>
            <a:ext cx="7934384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Saber utilizar el silencio como aliado: la incomodidad suele incitar a hablar.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¿Aún nadie quiere responder? Designar a un participante.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A continuación, dar a este participante el derecho a designar a otro, y así sucesivamente.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Alternar la participación de los instructores para que la actividad resulte más animada.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Un instructor toma notas mientras el otro coordina el debate.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Hacer de abogado del diablo: "¿Están todos seguros de que...? ", "¿Están todos de acuerdo? ", "¿Están seguros de que será suficiente para evitar el accidente? ", "¿De verdad creen que...? ".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1500337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s-ES" sz="2400" b="1">
                <a:solidFill>
                  <a:srgbClr val="00B050"/>
                </a:solidFill>
              </a:rPr>
              <a:t>CONSEJOS ÚTILES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CONSEJOS Y TRAMPAS</a:t>
            </a:r>
          </a:p>
        </p:txBody>
      </p:sp>
    </p:spTree>
    <p:extLst>
      <p:ext uri="{BB962C8B-B14F-4D97-AF65-F5344CB8AC3E}">
        <p14:creationId xmlns:p14="http://schemas.microsoft.com/office/powerpoint/2010/main" val="26675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542008"/>
            <a:ext cx="8445770" cy="4154458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11946" y="2456468"/>
            <a:ext cx="7785035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Centrarse solo en la información "positiva" e ignorar las malas noticias.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Intentar establecer un consenso general / Enfoque de tipo "al final, todos están de acuerdo".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Poner en aprietos a un participante delante de sus compañeros.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Empezar las preguntas con "por qué", pues esto suele llevar a intentos de justificación.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rgbClr val="414141"/>
                </a:solidFill>
                <a:cs typeface="Arial" panose="020B0604020202020204" pitchFamily="34" charset="0"/>
              </a:rPr>
              <a:t>Señalar con el dedo, culpar a la gente o considerar la aplicación de sanciones en función de lo que se diga en el taller.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1779494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s-ES" sz="2400" b="1">
                <a:solidFill>
                  <a:srgbClr val="C00000"/>
                </a:solidFill>
              </a:rPr>
              <a:t>TRAMPAS QUE DEBE EVITAR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s-E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CONSEJOS Y TRAMPAS</a:t>
            </a:r>
          </a:p>
        </p:txBody>
      </p:sp>
    </p:spTree>
    <p:extLst>
      <p:ext uri="{BB962C8B-B14F-4D97-AF65-F5344CB8AC3E}">
        <p14:creationId xmlns:p14="http://schemas.microsoft.com/office/powerpoint/2010/main" val="33585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55F575E6FBF488A25E5A5323B8B7E" ma:contentTypeVersion="10" ma:contentTypeDescription="Crée un document." ma:contentTypeScope="" ma:versionID="9ff54c3f43e8d115f6d91d67b5014544">
  <xsd:schema xmlns:xsd="http://www.w3.org/2001/XMLSchema" xmlns:xs="http://www.w3.org/2001/XMLSchema" xmlns:p="http://schemas.microsoft.com/office/2006/metadata/properties" xmlns:ns2="5ba28ff4-885b-4ccb-b726-6c5540a883ee" targetNamespace="http://schemas.microsoft.com/office/2006/metadata/properties" ma:root="true" ma:fieldsID="414cf9932a6406a38c7734a29aac8fb5" ns2:_="">
    <xsd:import namespace="5ba28ff4-885b-4ccb-b726-6c5540a88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ff4-885b-4ccb-b726-6c5540a88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A39934-1861-4F5B-9CD4-8492D2A6D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28ff4-885b-4ccb-b726-6c5540a88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53A444-4189-4A59-ABCA-F43227CAFC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CB1C-F8FF-477F-8784-A2866DB1D9A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5ba28ff4-885b-4ccb-b726-6c5540a883e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1005</Words>
  <Application>Microsoft Office PowerPoint</Application>
  <PresentationFormat>Affichage à l'écran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fr_total_modele_blanc</vt:lpstr>
      <vt:lpstr>TALLER "CHARLA DE SEGURIDAD"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Vincenti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STAND DOWN</dc:title>
  <dc:creator>Pierre PROD'HOMME</dc:creator>
  <cp:lastModifiedBy>Pierre PROD'HOMME</cp:lastModifiedBy>
  <cp:revision>9</cp:revision>
  <dcterms:created xsi:type="dcterms:W3CDTF">2021-03-08T10:28:41Z</dcterms:created>
  <dcterms:modified xsi:type="dcterms:W3CDTF">2021-05-10T05:24:33Z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0x0101002E955F575E6FBF488A25E5A5323B8B7E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2021-05-07T14:59:28Z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b4d4892e-4ed2-4d2f-b5b2-0a55d41ef8d5</vt:lpwstr>
  </property>
  <property fmtid="{D5CDD505-2E9C-101B-9397-08002B2CF9AE}" pid="9" name="MSIP_Label_2b30ed1b-e95f-40b5-af89-828263f287a7_ContentBits">
    <vt:lpwstr>2</vt:lpwstr>
  </property>
</Properties>
</file>