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handoutMasterIdLst>
    <p:handoutMasterId r:id="rId17"/>
  </p:handoutMasterIdLst>
  <p:sldIdLst>
    <p:sldId id="273" r:id="rId5"/>
    <p:sldId id="436" r:id="rId6"/>
    <p:sldId id="427" r:id="rId7"/>
    <p:sldId id="458" r:id="rId8"/>
    <p:sldId id="454" r:id="rId9"/>
    <p:sldId id="428" r:id="rId10"/>
    <p:sldId id="455" r:id="rId11"/>
    <p:sldId id="459" r:id="rId12"/>
    <p:sldId id="460" r:id="rId13"/>
    <p:sldId id="456" r:id="rId14"/>
    <p:sldId id="457" r:id="rId15"/>
  </p:sldIdLst>
  <p:sldSz cx="12192000" cy="6858000"/>
  <p:notesSz cx="7010400" cy="9296400"/>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en MUNERET" initials="SM" lastIdx="1" clrIdx="0">
    <p:extLst>
      <p:ext uri="{19B8F6BF-5375-455C-9EA6-DF929625EA0E}">
        <p15:presenceInfo xmlns:p15="http://schemas.microsoft.com/office/powerpoint/2012/main" userId="S-1-5-21-1688137703-1013256711-2629252250-3234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376092"/>
    <a:srgbClr val="FF9900"/>
    <a:srgbClr val="A90025"/>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405" autoAdjust="0"/>
  </p:normalViewPr>
  <p:slideViewPr>
    <p:cSldViewPr>
      <p:cViewPr varScale="1">
        <p:scale>
          <a:sx n="85" d="100"/>
          <a:sy n="85" d="100"/>
        </p:scale>
        <p:origin x="470" y="72"/>
      </p:cViewPr>
      <p:guideLst>
        <p:guide orient="horz" pos="2160"/>
        <p:guide pos="3840"/>
      </p:guideLst>
    </p:cSldViewPr>
  </p:slideViewPr>
  <p:outlineViewPr>
    <p:cViewPr>
      <p:scale>
        <a:sx n="33" d="100"/>
        <a:sy n="33" d="100"/>
      </p:scale>
      <p:origin x="0" y="75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56"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sz="quarter" idx="1"/>
          </p:nvPr>
        </p:nvSpPr>
        <p:spPr>
          <a:xfrm>
            <a:off x="3970940" y="0"/>
            <a:ext cx="3037840" cy="464820"/>
          </a:xfrm>
          <a:prstGeom prst="rect">
            <a:avLst/>
          </a:prstGeom>
        </p:spPr>
        <p:txBody>
          <a:bodyPr vert="horz" lIns="91440" tIns="45720" rIns="91440" bIns="45720" rtlCol="0"/>
          <a:lstStyle>
            <a:lvl1pPr algn="r">
              <a:defRPr sz="1200"/>
            </a:lvl1pPr>
          </a:lstStyle>
          <a:p>
            <a:fld id="{AA8F9218-3AC4-4588-AD15-C8B9615A4193}" type="datetimeFigureOut">
              <a:rPr lang="en-US" smtClean="0"/>
              <a:pPr/>
              <a:t>6/19/2019</a:t>
            </a:fld>
            <a:endParaRPr lang="en-US" dirty="0"/>
          </a:p>
        </p:txBody>
      </p:sp>
      <p:sp>
        <p:nvSpPr>
          <p:cNvPr id="4" name="Espace réservé du pied de page 3"/>
          <p:cNvSpPr>
            <a:spLocks noGrp="1"/>
          </p:cNvSpPr>
          <p:nvPr>
            <p:ph type="ftr" sz="quarter" idx="2"/>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Espace réservé du numéro de diapositive 4"/>
          <p:cNvSpPr>
            <a:spLocks noGrp="1"/>
          </p:cNvSpPr>
          <p:nvPr>
            <p:ph type="sldNum" sz="quarter" idx="3"/>
          </p:nvPr>
        </p:nvSpPr>
        <p:spPr>
          <a:xfrm>
            <a:off x="3970940" y="8829966"/>
            <a:ext cx="3037840" cy="464820"/>
          </a:xfrm>
          <a:prstGeom prst="rect">
            <a:avLst/>
          </a:prstGeom>
        </p:spPr>
        <p:txBody>
          <a:bodyPr vert="horz" lIns="91440" tIns="45720" rIns="91440" bIns="45720" rtlCol="0" anchor="b"/>
          <a:lstStyle>
            <a:lvl1pPr algn="r">
              <a:defRPr sz="1200"/>
            </a:lvl1pPr>
          </a:lstStyle>
          <a:p>
            <a:fld id="{6471A043-F37E-42BC-90A9-BA46E9EBA480}" type="slidenum">
              <a:rPr lang="en-US" smtClean="0"/>
              <a:pPr/>
              <a:t>‹#›</a:t>
            </a:fld>
            <a:endParaRPr lang="en-US" dirty="0"/>
          </a:p>
        </p:txBody>
      </p:sp>
    </p:spTree>
    <p:extLst>
      <p:ext uri="{BB962C8B-B14F-4D97-AF65-F5344CB8AC3E}">
        <p14:creationId xmlns:p14="http://schemas.microsoft.com/office/powerpoint/2010/main" val="422966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970940" y="0"/>
            <a:ext cx="3037840" cy="464820"/>
          </a:xfrm>
          <a:prstGeom prst="rect">
            <a:avLst/>
          </a:prstGeom>
        </p:spPr>
        <p:txBody>
          <a:bodyPr vert="horz" lIns="91440" tIns="45720" rIns="91440" bIns="45720" rtlCol="0"/>
          <a:lstStyle>
            <a:lvl1pPr algn="r">
              <a:defRPr sz="1200"/>
            </a:lvl1pPr>
          </a:lstStyle>
          <a:p>
            <a:fld id="{BBCB1C22-5F7F-45DB-B066-C38515A5A04C}" type="datetimeFigureOut">
              <a:rPr lang="en-US" smtClean="0"/>
              <a:pPr/>
              <a:t>6/19/2019</a:t>
            </a:fld>
            <a:endParaRPr lang="en-US" dirty="0"/>
          </a:p>
        </p:txBody>
      </p:sp>
      <p:sp>
        <p:nvSpPr>
          <p:cNvPr id="4" name="Espace réservé de l'image des diapositives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970940" y="8829966"/>
            <a:ext cx="3037840" cy="464820"/>
          </a:xfrm>
          <a:prstGeom prst="rect">
            <a:avLst/>
          </a:prstGeom>
        </p:spPr>
        <p:txBody>
          <a:bodyPr vert="horz" lIns="91440" tIns="45720" rIns="91440" bIns="45720" rtlCol="0" anchor="b"/>
          <a:lstStyle>
            <a:lvl1pPr algn="r">
              <a:defRPr sz="1200"/>
            </a:lvl1pPr>
          </a:lstStyle>
          <a:p>
            <a:fld id="{B19BD1F9-669C-4CA0-8FBF-032659BF0921}" type="slidenum">
              <a:rPr lang="en-US" smtClean="0"/>
              <a:pPr/>
              <a:t>‹#›</a:t>
            </a:fld>
            <a:endParaRPr lang="en-US" dirty="0"/>
          </a:p>
        </p:txBody>
      </p:sp>
    </p:spTree>
    <p:extLst>
      <p:ext uri="{BB962C8B-B14F-4D97-AF65-F5344CB8AC3E}">
        <p14:creationId xmlns:p14="http://schemas.microsoft.com/office/powerpoint/2010/main" val="299651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a:t>
            </a:fld>
            <a:endParaRPr lang="en-US" dirty="0"/>
          </a:p>
        </p:txBody>
      </p:sp>
    </p:spTree>
    <p:extLst>
      <p:ext uri="{BB962C8B-B14F-4D97-AF65-F5344CB8AC3E}">
        <p14:creationId xmlns:p14="http://schemas.microsoft.com/office/powerpoint/2010/main" val="2041812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31908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48279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179073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33196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138148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232766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1115321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857580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smtClean="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257469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2106000"/>
            <a:ext cx="9732536" cy="1487487"/>
          </a:xfrm>
          <a:prstGeom prst="rect">
            <a:avLst/>
          </a:prstGeom>
        </p:spPr>
        <p:txBody>
          <a:bodyPr lIns="0" rIns="0" anchor="b">
            <a:noAutofit/>
          </a:bodyPr>
          <a:lstStyle>
            <a:lvl1pPr>
              <a:defRPr sz="320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3639600"/>
            <a:ext cx="9732536" cy="1778000"/>
          </a:xfrm>
          <a:prstGeom prst="rect">
            <a:avLst/>
          </a:prstGeom>
        </p:spPr>
        <p:txBody>
          <a:bodyPr lIns="0" rIns="0">
            <a:noAutofit/>
          </a:bodyPr>
          <a:lstStyle>
            <a:lvl1pPr marL="0" indent="0">
              <a:buNone/>
              <a:defRPr>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
    <p:bg>
      <p:bgPr>
        <a:solidFill>
          <a:srgbClr val="A90025"/>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smtClean="0"/>
              <a:t>COMPANY RULE TITLE</a:t>
            </a:r>
            <a:endParaRPr lang="fr-FR" noProof="0" dirty="0"/>
          </a:p>
        </p:txBody>
      </p:sp>
      <p:sp>
        <p:nvSpPr>
          <p:cNvPr id="15" name="Espace réservé du texte 15"/>
          <p:cNvSpPr>
            <a:spLocks noGrp="1"/>
          </p:cNvSpPr>
          <p:nvPr>
            <p:ph type="body" sz="quarter" idx="10" hasCustomPrompt="1"/>
          </p:nvPr>
        </p:nvSpPr>
        <p:spPr>
          <a:xfrm>
            <a:off x="1188000" y="4077072"/>
            <a:ext cx="9372496" cy="2232248"/>
          </a:xfrm>
          <a:prstGeom prst="rect">
            <a:avLst/>
          </a:prstGeom>
        </p:spPr>
        <p:txBody>
          <a:bodyPr lIns="0" rIns="0">
            <a:noAutofit/>
          </a:bodyPr>
          <a:lstStyle>
            <a:lvl1pPr marL="0" indent="0">
              <a:spcAft>
                <a:spcPts val="600"/>
              </a:spcAft>
              <a:buNone/>
              <a:defRPr sz="1600">
                <a:solidFill>
                  <a:schemeClr val="bg1"/>
                </a:solidFill>
                <a:latin typeface="+mn-lt"/>
              </a:defRPr>
            </a:lvl1pPr>
          </a:lstStyle>
          <a:p>
            <a:pPr lvl="0"/>
            <a:r>
              <a:rPr lang="fr-FR" noProof="0" dirty="0" err="1" smtClean="0"/>
              <a:t>Executive</a:t>
            </a:r>
            <a:r>
              <a:rPr lang="fr-FR" noProof="0" dirty="0" smtClean="0"/>
              <a:t> </a:t>
            </a:r>
            <a:r>
              <a:rPr lang="fr-FR" noProof="0" dirty="0" err="1" smtClean="0"/>
              <a:t>summary</a:t>
            </a:r>
            <a:endParaRPr lang="fr-FR" noProof="0" dirty="0" smtClean="0"/>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pic>
        <p:nvPicPr>
          <p:cNvPr id="14338" name="Picture 2"/>
          <p:cNvPicPr>
            <a:picLocks noChangeAspect="1" noChangeArrowheads="1"/>
          </p:cNvPicPr>
          <p:nvPr userDrawn="1"/>
        </p:nvPicPr>
        <p:blipFill>
          <a:blip r:embed="rId4" cstate="print"/>
          <a:srcRect/>
          <a:stretch>
            <a:fillRect/>
          </a:stretch>
        </p:blipFill>
        <p:spPr bwMode="auto">
          <a:xfrm>
            <a:off x="1037083" y="3672830"/>
            <a:ext cx="9523413" cy="47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22860" y="0"/>
            <a:ext cx="1214628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14288"/>
            <a:ext cx="6408712" cy="6899672"/>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42380" y="0"/>
            <a:ext cx="12107240" cy="685800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328624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1_">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stretch>
            <a:fillRect/>
          </a:stretch>
        </p:blipFill>
        <p:spPr>
          <a:xfrm>
            <a:off x="0" y="7620"/>
            <a:ext cx="12192000" cy="6842760"/>
          </a:xfrm>
          <a:prstGeom prst="rect">
            <a:avLst/>
          </a:prstGeom>
        </p:spPr>
      </p:pic>
      <p:pic>
        <p:nvPicPr>
          <p:cNvPr id="5" name="Picture 4"/>
          <p:cNvPicPr>
            <a:picLocks noChangeAspect="1" noChangeArrowheads="1"/>
          </p:cNvPicPr>
          <p:nvPr userDrawn="1"/>
        </p:nvPicPr>
        <p:blipFill>
          <a:blip r:embed="rId3" cstate="print"/>
          <a:srcRect/>
          <a:stretch>
            <a:fillRect/>
          </a:stretch>
        </p:blipFill>
        <p:spPr bwMode="auto">
          <a:xfrm>
            <a:off x="-24680" y="-27384"/>
            <a:ext cx="6408712" cy="6912768"/>
          </a:xfrm>
          <a:prstGeom prst="rect">
            <a:avLst/>
          </a:prstGeom>
          <a:noFill/>
          <a:ln w="9525">
            <a:noFill/>
            <a:miter lim="800000"/>
            <a:headEnd/>
            <a:tailEnd/>
          </a:ln>
          <a:effectLst/>
        </p:spPr>
      </p:pic>
      <p:pic>
        <p:nvPicPr>
          <p:cNvPr id="4" name="Picture 2"/>
          <p:cNvPicPr>
            <a:picLocks noChangeAspect="1" noChangeArrowheads="1"/>
          </p:cNvPicPr>
          <p:nvPr userDrawn="1"/>
        </p:nvPicPr>
        <p:blipFill>
          <a:blip r:embed="rId4" cstate="print"/>
          <a:srcRect/>
          <a:stretch>
            <a:fillRect/>
          </a:stretch>
        </p:blipFill>
        <p:spPr bwMode="auto">
          <a:xfrm>
            <a:off x="2495600" y="6327472"/>
            <a:ext cx="1440160" cy="463338"/>
          </a:xfrm>
          <a:prstGeom prst="rect">
            <a:avLst/>
          </a:prstGeom>
          <a:noFill/>
          <a:ln w="9525">
            <a:noFill/>
            <a:miter lim="800000"/>
            <a:headEnd/>
            <a:tailEnd/>
          </a:ln>
          <a:effectLst/>
        </p:spPr>
      </p:pic>
      <p:sp>
        <p:nvSpPr>
          <p:cNvPr id="8"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sp>
        <p:nvSpPr>
          <p:cNvPr id="9"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Tree>
    <p:extLst>
      <p:ext uri="{BB962C8B-B14F-4D97-AF65-F5344CB8AC3E}">
        <p14:creationId xmlns:p14="http://schemas.microsoft.com/office/powerpoint/2010/main" val="40256384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1_">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stretch>
            <a:fillRect/>
          </a:stretch>
        </p:blipFill>
        <p:spPr>
          <a:xfrm>
            <a:off x="0" y="0"/>
            <a:ext cx="12192000" cy="6858000"/>
          </a:xfrm>
          <a:prstGeom prst="rect">
            <a:avLst/>
          </a:prstGeom>
        </p:spPr>
      </p:pic>
      <p:sp>
        <p:nvSpPr>
          <p:cNvPr id="7" name="Titre 3"/>
          <p:cNvSpPr>
            <a:spLocks noGrp="1"/>
          </p:cNvSpPr>
          <p:nvPr userDrawn="1">
            <p:ph type="title" hasCustomPrompt="1"/>
          </p:nvPr>
        </p:nvSpPr>
        <p:spPr>
          <a:xfrm rot="10800000" flipV="1">
            <a:off x="0" y="0"/>
            <a:ext cx="6456040" cy="6858000"/>
          </a:xfrm>
          <a:prstGeom prst="rect">
            <a:avLst/>
          </a:prstGeom>
          <a:gradFill flip="none" rotWithShape="1">
            <a:gsLst>
              <a:gs pos="0">
                <a:srgbClr val="FFEFD1">
                  <a:alpha val="41000"/>
                </a:srgbClr>
              </a:gs>
              <a:gs pos="64999">
                <a:srgbClr val="F0EBD5"/>
              </a:gs>
              <a:gs pos="100000">
                <a:srgbClr val="D1C39F"/>
              </a:gs>
            </a:gsLst>
            <a:lin ang="18900000" scaled="0"/>
            <a:tileRect/>
          </a:gradFill>
          <a:ln>
            <a:noFill/>
          </a:ln>
        </p:spPr>
        <p:txBody>
          <a:bodyPr lIns="360000" tIns="360000"/>
          <a:lstStyle>
            <a:lvl1pPr>
              <a:defRPr>
                <a:solidFill>
                  <a:schemeClr val="tx1"/>
                </a:solidFill>
                <a:latin typeface="+mn-lt"/>
              </a:defRPr>
            </a:lvl1pPr>
          </a:lstStyle>
          <a:p>
            <a:r>
              <a:rPr lang="fr-FR" dirty="0" smtClean="0"/>
              <a:t> </a:t>
            </a:r>
            <a:endParaRPr lang="fr-FR" dirty="0"/>
          </a:p>
        </p:txBody>
      </p:sp>
      <p:sp>
        <p:nvSpPr>
          <p:cNvPr id="5" name="Espace réservé du texte 16"/>
          <p:cNvSpPr>
            <a:spLocks noGrp="1"/>
          </p:cNvSpPr>
          <p:nvPr>
            <p:ph type="body" sz="quarter" idx="12"/>
          </p:nvPr>
        </p:nvSpPr>
        <p:spPr>
          <a:xfrm>
            <a:off x="191344" y="122535"/>
            <a:ext cx="5976664" cy="426146"/>
          </a:xfrm>
          <a:prstGeom prst="rect">
            <a:avLst/>
          </a:prstGeom>
          <a:solidFill>
            <a:schemeClr val="bg1">
              <a:alpha val="20000"/>
            </a:schemeClr>
          </a:solidFill>
        </p:spPr>
        <p:txBody>
          <a:bodyPr anchor="ctr"/>
          <a:lstStyle>
            <a:lvl1pPr marL="0" indent="0" algn="ctr">
              <a:buFont typeface="Wingdings" pitchFamily="2" charset="2"/>
              <a:buNone/>
              <a:defRPr sz="2000" b="0" baseline="0">
                <a:latin typeface="+mn-lt"/>
              </a:defRPr>
            </a:lvl1pPr>
            <a:lvl2pPr>
              <a:buFont typeface="Wingdings" pitchFamily="2" charset="2"/>
              <a:buNone/>
              <a:defRPr sz="1600"/>
            </a:lvl2pPr>
          </a:lstStyle>
          <a:p>
            <a:pPr lvl="0"/>
            <a:endParaRPr lang="fr-FR" dirty="0" smtClean="0"/>
          </a:p>
        </p:txBody>
      </p:sp>
      <p:sp>
        <p:nvSpPr>
          <p:cNvPr id="6" name="Espace réservé du texte 16"/>
          <p:cNvSpPr>
            <a:spLocks noGrp="1"/>
          </p:cNvSpPr>
          <p:nvPr>
            <p:ph type="body" sz="quarter" idx="11" hasCustomPrompt="1"/>
          </p:nvPr>
        </p:nvSpPr>
        <p:spPr>
          <a:xfrm>
            <a:off x="191344" y="764703"/>
            <a:ext cx="5976664" cy="5473353"/>
          </a:xfrm>
          <a:prstGeom prst="rect">
            <a:avLst/>
          </a:prstGeom>
          <a:solidFill>
            <a:schemeClr val="bg1">
              <a:alpha val="20000"/>
            </a:schemeClr>
          </a:solidFill>
        </p:spPr>
        <p:txBody>
          <a:bodyPr/>
          <a:lstStyle>
            <a:lvl1pPr marL="342900" indent="-342900">
              <a:buFont typeface="Wingdings" pitchFamily="2" charset="2"/>
              <a:buChar char="q"/>
              <a:defRPr sz="1400" b="0" baseline="0">
                <a:latin typeface="+mn-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2495600" y="6327472"/>
            <a:ext cx="1440160" cy="463338"/>
          </a:xfrm>
          <a:prstGeom prst="rect">
            <a:avLst/>
          </a:prstGeom>
          <a:noFill/>
          <a:ln w="9525">
            <a:noFill/>
            <a:miter lim="800000"/>
            <a:headEnd/>
            <a:tailEnd/>
          </a:ln>
          <a:effectLst/>
        </p:spPr>
      </p:pic>
    </p:spTree>
    <p:extLst>
      <p:ext uri="{BB962C8B-B14F-4D97-AF65-F5344CB8AC3E}">
        <p14:creationId xmlns:p14="http://schemas.microsoft.com/office/powerpoint/2010/main" val="1931505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smtClean="0"/>
              <a:t>DOCUMENTS USED FOR THE GAP ANALYSIS</a:t>
            </a:r>
            <a:endParaRPr lang="en-US" dirty="0"/>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smtClean="0"/>
              <a:t>List </a:t>
            </a:r>
            <a:r>
              <a:rPr lang="fr-FR" dirty="0" err="1" smtClean="0"/>
              <a:t>highlights</a:t>
            </a:r>
            <a:endParaRPr lang="fr-FR" dirty="0" smtClean="0"/>
          </a:p>
          <a:p>
            <a:pPr lvl="0"/>
            <a:endParaRPr lang="fr-FR" dirty="0" smtClean="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43145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6" r:id="rId2"/>
    <p:sldLayoutId id="2147483675" r:id="rId3"/>
    <p:sldLayoutId id="2147483694" r:id="rId4"/>
    <p:sldLayoutId id="2147483695" r:id="rId5"/>
    <p:sldLayoutId id="2147483697" r:id="rId6"/>
    <p:sldLayoutId id="2147483692" r:id="rId7"/>
    <p:sldLayoutId id="2147483698" r:id="rId8"/>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8000" y="1844824"/>
            <a:ext cx="9732536" cy="1748663"/>
          </a:xfrm>
        </p:spPr>
        <p:txBody>
          <a:bodyPr/>
          <a:lstStyle/>
          <a:p>
            <a:r>
              <a:rPr lang="fr-FR" dirty="0" smtClean="0"/>
              <a:t>HSE Requirements for Excavation Works</a:t>
            </a:r>
            <a:br>
              <a:rPr lang="fr-FR" dirty="0" smtClean="0"/>
            </a:br>
            <a:r>
              <a:rPr lang="fr-FR" sz="2000" dirty="0" smtClean="0"/>
              <a:t>GROUP HSE RULE (CR-GR-HSE-419)</a:t>
            </a:r>
            <a:r>
              <a:rPr lang="fr-FR" dirty="0" smtClean="0"/>
              <a:t/>
            </a:r>
            <a:br>
              <a:rPr lang="fr-FR" dirty="0" smtClean="0"/>
            </a:br>
            <a:endParaRPr lang="en-US" dirty="0"/>
          </a:p>
        </p:txBody>
      </p:sp>
      <p:sp>
        <p:nvSpPr>
          <p:cNvPr id="3" name="Espace réservé du texte 2"/>
          <p:cNvSpPr>
            <a:spLocks noGrp="1"/>
          </p:cNvSpPr>
          <p:nvPr>
            <p:ph type="body" sz="quarter" idx="10"/>
          </p:nvPr>
        </p:nvSpPr>
        <p:spPr>
          <a:xfrm>
            <a:off x="1188000" y="3212976"/>
            <a:ext cx="10380608" cy="3029760"/>
          </a:xfrm>
        </p:spPr>
        <p:txBody>
          <a:bodyPr/>
          <a:lstStyle/>
          <a:p>
            <a:endParaRPr lang="en-US" dirty="0" smtClean="0"/>
          </a:p>
          <a:p>
            <a:pPr>
              <a:spcAft>
                <a:spcPts val="600"/>
              </a:spcAft>
            </a:pPr>
            <a:r>
              <a:rPr lang="en-GB" b="1" i="1" dirty="0" smtClean="0"/>
              <a:t>EXECUTIVE SUMMARY</a:t>
            </a:r>
          </a:p>
          <a:p>
            <a:pPr algn="just"/>
            <a:r>
              <a:rPr lang="en-US" sz="1600" dirty="0"/>
              <a:t>This rule defines the HSE requirements to be implemented to manage risks associated with excavation work, which includes geotechnical drilling and piling activities. For the latter, certain requirements of this rule do not apply. This rule does not cover drilling oil or gas wells and underwater dredging activities</a:t>
            </a:r>
            <a:r>
              <a:rPr lang="en-US" sz="1600" dirty="0" smtClean="0"/>
              <a:t>. </a:t>
            </a: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Activities Inside an Excavation</a:t>
            </a:r>
          </a:p>
        </p:txBody>
      </p:sp>
      <p:sp>
        <p:nvSpPr>
          <p:cNvPr id="11" name="Espace réservé du texte 1"/>
          <p:cNvSpPr txBox="1">
            <a:spLocks/>
          </p:cNvSpPr>
          <p:nvPr/>
        </p:nvSpPr>
        <p:spPr>
          <a:xfrm>
            <a:off x="479376" y="1746590"/>
            <a:ext cx="11272066" cy="4883198"/>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schemeClr val="tx1"/>
                </a:solidFill>
              </a:rPr>
              <a:t>Access to Excavations </a:t>
            </a:r>
            <a:r>
              <a:rPr lang="en-GB" u="sng" dirty="0" smtClean="0">
                <a:solidFill>
                  <a:schemeClr val="tx1"/>
                </a:solidFill>
              </a:rPr>
              <a:t>(Exigence 3.3.3)</a:t>
            </a:r>
            <a:endParaRPr lang="fr-FR" u="sng" dirty="0">
              <a:solidFill>
                <a:schemeClr val="tx1"/>
              </a:solidFill>
            </a:endParaRPr>
          </a:p>
          <a:p>
            <a:pPr marL="0" indent="0" algn="just">
              <a:spcAft>
                <a:spcPts val="600"/>
              </a:spcAft>
            </a:pPr>
            <a:r>
              <a:rPr lang="en-US" sz="1600" b="0" dirty="0">
                <a:solidFill>
                  <a:schemeClr val="tx1"/>
                </a:solidFill>
              </a:rPr>
              <a:t>A safe means of access and egress shall be located in the excavation, which can be used in emergency cases</a:t>
            </a:r>
            <a:r>
              <a:rPr lang="en-US" sz="1600" b="0" dirty="0" smtClean="0">
                <a:solidFill>
                  <a:schemeClr val="tx1"/>
                </a:solidFill>
              </a:rPr>
              <a:t>.</a:t>
            </a:r>
          </a:p>
          <a:p>
            <a:pPr marL="0" indent="0" algn="just">
              <a:spcAft>
                <a:spcPts val="600"/>
              </a:spcAft>
            </a:pPr>
            <a:r>
              <a:rPr lang="fr-FR" sz="1400" b="0" u="sng" dirty="0" smtClean="0">
                <a:solidFill>
                  <a:srgbClr val="FF0000"/>
                </a:solidFill>
              </a:rPr>
              <a:t>Comment: </a:t>
            </a:r>
          </a:p>
          <a:p>
            <a:pPr marL="285750" indent="-285750" algn="l">
              <a:spcBef>
                <a:spcPts val="600"/>
              </a:spcBef>
              <a:spcAft>
                <a:spcPts val="300"/>
              </a:spcAft>
              <a:buFont typeface="Arial" panose="020B0604020202020204" pitchFamily="34" charset="0"/>
              <a:buChar char="•"/>
            </a:pPr>
            <a:r>
              <a:rPr lang="fr-FR" sz="1400" b="0" i="1" u="sng" dirty="0" smtClean="0">
                <a:solidFill>
                  <a:schemeClr val="tx1"/>
                </a:solidFill>
              </a:rPr>
              <a:t>Note</a:t>
            </a:r>
            <a:r>
              <a:rPr lang="fr-FR" sz="1400" b="0" i="1" dirty="0" smtClean="0">
                <a:solidFill>
                  <a:schemeClr val="tx1"/>
                </a:solidFill>
              </a:rPr>
              <a:t> : Maximum distance of 8 m to reach a safe exit within the excavation : required in the R&amp;C GS and in line with OSHA (US) regulations. </a:t>
            </a:r>
            <a:endParaRPr lang="fr-FR" sz="1400" b="0" u="sng" dirty="0" smtClean="0">
              <a:solidFill>
                <a:srgbClr val="FF0000"/>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3" name="Picture 2"/>
          <p:cNvPicPr>
            <a:picLocks noChangeAspect="1"/>
          </p:cNvPicPr>
          <p:nvPr/>
        </p:nvPicPr>
        <p:blipFill>
          <a:blip r:embed="rId3"/>
          <a:stretch>
            <a:fillRect/>
          </a:stretch>
        </p:blipFill>
        <p:spPr>
          <a:xfrm>
            <a:off x="1308296" y="692696"/>
            <a:ext cx="9614225" cy="604707"/>
          </a:xfrm>
          <a:prstGeom prst="rect">
            <a:avLst/>
          </a:prstGeom>
        </p:spPr>
      </p:pic>
    </p:spTree>
    <p:extLst>
      <p:ext uri="{BB962C8B-B14F-4D97-AF65-F5344CB8AC3E}">
        <p14:creationId xmlns:p14="http://schemas.microsoft.com/office/powerpoint/2010/main" val="2137016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t>
            </a:r>
            <a:r>
              <a:rPr lang="en-GB" dirty="0" smtClean="0"/>
              <a:t>Excavation Close-out</a:t>
            </a:r>
            <a:endParaRPr lang="en-GB" dirty="0"/>
          </a:p>
        </p:txBody>
      </p:sp>
      <p:sp>
        <p:nvSpPr>
          <p:cNvPr id="11" name="Espace réservé du texte 1"/>
          <p:cNvSpPr txBox="1">
            <a:spLocks/>
          </p:cNvSpPr>
          <p:nvPr/>
        </p:nvSpPr>
        <p:spPr>
          <a:xfrm>
            <a:off x="371482" y="1700808"/>
            <a:ext cx="11449272"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Closing the Excavation and Identifying Buried </a:t>
            </a:r>
            <a:r>
              <a:rPr lang="en-US" u="sng" dirty="0" smtClean="0">
                <a:solidFill>
                  <a:schemeClr val="tx1"/>
                </a:solidFill>
              </a:rPr>
              <a:t>Structures </a:t>
            </a:r>
            <a:r>
              <a:rPr lang="en-GB" u="sng" dirty="0" smtClean="0">
                <a:solidFill>
                  <a:schemeClr val="tx1"/>
                </a:solidFill>
              </a:rPr>
              <a:t>(Exigence 3.4.1)</a:t>
            </a:r>
            <a:endParaRPr lang="fr-FR" u="sng" dirty="0">
              <a:solidFill>
                <a:schemeClr val="tx1"/>
              </a:solidFill>
            </a:endParaRPr>
          </a:p>
          <a:p>
            <a:pPr marL="0" indent="0" algn="just">
              <a:spcAft>
                <a:spcPts val="600"/>
              </a:spcAft>
            </a:pPr>
            <a:r>
              <a:rPr lang="en-US" sz="1600" b="0" dirty="0">
                <a:solidFill>
                  <a:schemeClr val="tx1"/>
                </a:solidFill>
              </a:rPr>
              <a:t>Prior to closing, a warning device is systematically installed above the buried structures. The characteristics and installation of this warning device comply with local regulations. </a:t>
            </a:r>
            <a:endParaRPr lang="en-US" sz="1600" b="0" dirty="0" smtClean="0">
              <a:solidFill>
                <a:schemeClr val="tx1"/>
              </a:solidFill>
            </a:endParaRPr>
          </a:p>
          <a:p>
            <a:pPr marL="0" indent="0" algn="just">
              <a:spcAft>
                <a:spcPts val="600"/>
              </a:spcAft>
            </a:pPr>
            <a:r>
              <a:rPr lang="fr-FR" sz="1400" b="0" u="sng" dirty="0" smtClean="0">
                <a:solidFill>
                  <a:srgbClr val="FF0000"/>
                </a:solidFill>
              </a:rPr>
              <a:t>No change</a:t>
            </a:r>
          </a:p>
          <a:p>
            <a:pPr marL="0" indent="0" algn="l">
              <a:spcBef>
                <a:spcPts val="2400"/>
              </a:spcBef>
              <a:spcAft>
                <a:spcPts val="600"/>
              </a:spcAft>
            </a:pPr>
            <a:r>
              <a:rPr lang="fr-FR" u="sng" dirty="0">
                <a:solidFill>
                  <a:schemeClr val="tx1"/>
                </a:solidFill>
              </a:rPr>
              <a:t>Updating Underground </a:t>
            </a:r>
            <a:r>
              <a:rPr lang="fr-FR" u="sng" dirty="0" smtClean="0">
                <a:solidFill>
                  <a:schemeClr val="tx1"/>
                </a:solidFill>
              </a:rPr>
              <a:t>Plans </a:t>
            </a:r>
            <a:r>
              <a:rPr lang="en-GB" u="sng" dirty="0" smtClean="0">
                <a:solidFill>
                  <a:schemeClr val="tx1"/>
                </a:solidFill>
              </a:rPr>
              <a:t>(Exigence 3.4.2)</a:t>
            </a:r>
            <a:endParaRPr lang="fr-FR" u="sng" dirty="0" smtClean="0">
              <a:solidFill>
                <a:schemeClr val="tx1"/>
              </a:solidFill>
            </a:endParaRPr>
          </a:p>
          <a:p>
            <a:pPr marL="0" indent="0" algn="just">
              <a:spcAft>
                <a:spcPts val="600"/>
              </a:spcAft>
            </a:pPr>
            <a:r>
              <a:rPr lang="en-US" sz="1600" b="0" dirty="0">
                <a:solidFill>
                  <a:schemeClr val="tx1"/>
                </a:solidFill>
              </a:rPr>
              <a:t>Underground plans are created or updated when a new structure is buried, when an unexpected buried structure is discovered, or when an incorrect location of an existing structure is identified</a:t>
            </a:r>
            <a:r>
              <a:rPr lang="en-US" sz="1600" b="0" dirty="0" smtClean="0">
                <a:solidFill>
                  <a:schemeClr val="tx1"/>
                </a:solidFill>
              </a:rPr>
              <a:t>.</a:t>
            </a:r>
          </a:p>
          <a:p>
            <a:pPr marL="0" indent="0" algn="just">
              <a:spcAft>
                <a:spcPts val="600"/>
              </a:spcAft>
            </a:pPr>
            <a:r>
              <a:rPr lang="fr-FR" sz="1400" b="0" u="sng" dirty="0" smtClean="0">
                <a:solidFill>
                  <a:srgbClr val="FF0000"/>
                </a:solidFill>
              </a:rPr>
              <a:t>Comment: </a:t>
            </a:r>
          </a:p>
          <a:p>
            <a:pPr marL="285750" indent="-285750" algn="l">
              <a:spcBef>
                <a:spcPts val="300"/>
              </a:spcBef>
              <a:spcAft>
                <a:spcPts val="300"/>
              </a:spcAft>
              <a:buFont typeface="Arial" panose="020B0604020202020204" pitchFamily="34" charset="0"/>
              <a:buChar char="•"/>
            </a:pPr>
            <a:r>
              <a:rPr lang="fr-FR" sz="1400" b="0" i="1" dirty="0">
                <a:solidFill>
                  <a:schemeClr val="tx1"/>
                </a:solidFill>
              </a:rPr>
              <a:t>R</a:t>
            </a:r>
            <a:r>
              <a:rPr lang="fr-FR" sz="1400" b="0" i="1" dirty="0" smtClean="0">
                <a:solidFill>
                  <a:schemeClr val="tx1"/>
                </a:solidFill>
              </a:rPr>
              <a:t>equirement exists in the M&amp;S rule but contains a new recommendation concerning geo-referencing buried structures or networks. </a:t>
            </a: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4" name="Picture 3"/>
          <p:cNvPicPr>
            <a:picLocks noChangeAspect="1"/>
          </p:cNvPicPr>
          <p:nvPr/>
        </p:nvPicPr>
        <p:blipFill>
          <a:blip r:embed="rId3"/>
          <a:stretch>
            <a:fillRect/>
          </a:stretch>
        </p:blipFill>
        <p:spPr>
          <a:xfrm>
            <a:off x="911424" y="692696"/>
            <a:ext cx="10406354" cy="698748"/>
          </a:xfrm>
          <a:prstGeom prst="rect">
            <a:avLst/>
          </a:prstGeom>
        </p:spPr>
      </p:pic>
    </p:spTree>
    <p:extLst>
      <p:ext uri="{BB962C8B-B14F-4D97-AF65-F5344CB8AC3E}">
        <p14:creationId xmlns:p14="http://schemas.microsoft.com/office/powerpoint/2010/main" val="397759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80728"/>
            <a:ext cx="5904657" cy="4824536"/>
          </a:xfrm>
          <a:solidFill>
            <a:schemeClr val="bg1">
              <a:alpha val="35000"/>
            </a:schemeClr>
          </a:solidFill>
        </p:spPr>
        <p:txBody>
          <a:bodyPr/>
          <a:lstStyle/>
          <a:p>
            <a:pPr>
              <a:spcBef>
                <a:spcPts val="1200"/>
              </a:spcBef>
            </a:pPr>
            <a:r>
              <a:rPr lang="en-GB" b="1" dirty="0" smtClean="0"/>
              <a:t>Scope of Application: </a:t>
            </a:r>
            <a:r>
              <a:rPr lang="en-GB" dirty="0" smtClean="0"/>
              <a:t>All Group entities and affiliates exposed to risks associated with excavation works. </a:t>
            </a:r>
          </a:p>
          <a:p>
            <a:pPr>
              <a:spcBef>
                <a:spcPts val="1200"/>
              </a:spcBef>
            </a:pPr>
            <a:r>
              <a:rPr lang="fr-FR" dirty="0" smtClean="0"/>
              <a:t>13 requirements are defined which cover 4 main steps:</a:t>
            </a:r>
          </a:p>
          <a:p>
            <a:pPr marL="719138" lvl="2" indent="-363538">
              <a:spcBef>
                <a:spcPts val="300"/>
              </a:spcBef>
              <a:buFont typeface="Wingdings" panose="05000000000000000000" pitchFamily="2" charset="2"/>
              <a:buChar char="ü"/>
            </a:pPr>
            <a:r>
              <a:rPr lang="fr-FR" sz="1400" dirty="0" smtClean="0">
                <a:latin typeface="+mj-lt"/>
              </a:rPr>
              <a:t>Preparation of excavation works	</a:t>
            </a:r>
          </a:p>
          <a:p>
            <a:pPr marL="719138" lvl="2" indent="-363538">
              <a:spcBef>
                <a:spcPts val="300"/>
              </a:spcBef>
              <a:buFont typeface="Wingdings" panose="05000000000000000000" pitchFamily="2" charset="2"/>
              <a:buChar char="ü"/>
            </a:pPr>
            <a:r>
              <a:rPr lang="fr-FR" sz="1400" dirty="0" smtClean="0">
                <a:latin typeface="+mj-lt"/>
              </a:rPr>
              <a:t>Execution of the excavation</a:t>
            </a:r>
          </a:p>
          <a:p>
            <a:pPr marL="719138" lvl="2" indent="-363538">
              <a:spcBef>
                <a:spcPts val="300"/>
              </a:spcBef>
              <a:buFont typeface="Wingdings" panose="05000000000000000000" pitchFamily="2" charset="2"/>
              <a:buChar char="ü"/>
            </a:pPr>
            <a:r>
              <a:rPr lang="fr-FR" sz="1400" dirty="0" smtClean="0">
                <a:latin typeface="+mj-lt"/>
              </a:rPr>
              <a:t>Activities inside an excavation</a:t>
            </a:r>
          </a:p>
          <a:p>
            <a:pPr marL="719138" lvl="2" indent="-363538">
              <a:spcBef>
                <a:spcPts val="300"/>
              </a:spcBef>
              <a:buFont typeface="Wingdings" panose="05000000000000000000" pitchFamily="2" charset="2"/>
              <a:buChar char="ü"/>
            </a:pPr>
            <a:r>
              <a:rPr lang="fr-FR" sz="1400" dirty="0" smtClean="0">
                <a:latin typeface="+mj-lt"/>
              </a:rPr>
              <a:t>Excavation close-out</a:t>
            </a:r>
          </a:p>
          <a:p>
            <a:pPr>
              <a:spcBef>
                <a:spcPts val="1200"/>
              </a:spcBef>
            </a:pPr>
            <a:r>
              <a:rPr lang="fr-FR" dirty="0" smtClean="0"/>
              <a:t>Replaces chapter 12 in the current rule </a:t>
            </a:r>
            <a:r>
              <a:rPr lang="fr-FR" dirty="0" smtClean="0">
                <a:solidFill>
                  <a:prstClr val="black"/>
                </a:solidFill>
              </a:rPr>
              <a:t>CR-MS-HSE-202.</a:t>
            </a:r>
          </a:p>
          <a:p>
            <a:pPr>
              <a:spcBef>
                <a:spcPts val="1200"/>
              </a:spcBef>
            </a:pPr>
            <a:r>
              <a:rPr lang="fr-FR" dirty="0" smtClean="0">
                <a:solidFill>
                  <a:prstClr val="black"/>
                </a:solidFill>
              </a:rPr>
              <a:t>Takes into account these General Specifications:</a:t>
            </a:r>
          </a:p>
          <a:p>
            <a:pPr marL="719138" lvl="2" indent="-363538">
              <a:spcBef>
                <a:spcPts val="300"/>
              </a:spcBef>
              <a:buFont typeface="Wingdings" panose="05000000000000000000" pitchFamily="2" charset="2"/>
              <a:buChar char="ü"/>
            </a:pPr>
            <a:r>
              <a:rPr lang="fr-FR" sz="1400" dirty="0">
                <a:latin typeface="+mj-lt"/>
              </a:rPr>
              <a:t>GS-EP-CIV-101</a:t>
            </a:r>
          </a:p>
          <a:p>
            <a:pPr marL="719138" lvl="2" indent="-363538">
              <a:spcBef>
                <a:spcPts val="300"/>
              </a:spcBef>
              <a:buFont typeface="Wingdings" panose="05000000000000000000" pitchFamily="2" charset="2"/>
              <a:buChar char="ü"/>
            </a:pPr>
            <a:r>
              <a:rPr lang="fr-FR" sz="1400" dirty="0">
                <a:latin typeface="+mj-lt"/>
              </a:rPr>
              <a:t>GS-RC-CIV-100</a:t>
            </a:r>
          </a:p>
          <a:p>
            <a:pPr algn="l">
              <a:spcBef>
                <a:spcPts val="1200"/>
              </a:spcBef>
              <a:spcAft>
                <a:spcPts val="1200"/>
              </a:spcAft>
            </a:pPr>
            <a:r>
              <a:rPr lang="fr-FR" dirty="0" smtClean="0"/>
              <a:t>REFLEX publication date: </a:t>
            </a:r>
            <a:r>
              <a:rPr lang="fr-FR" dirty="0" smtClean="0">
                <a:solidFill>
                  <a:schemeClr val="tx1"/>
                </a:solidFill>
              </a:rPr>
              <a:t>24</a:t>
            </a:r>
            <a:r>
              <a:rPr lang="fr-FR" dirty="0" smtClean="0"/>
              <a:t>/06/2019</a:t>
            </a:r>
            <a:r>
              <a:rPr lang="fr-FR" dirty="0" smtClean="0"/>
              <a:t>.</a:t>
            </a:r>
            <a:endParaRPr lang="fr-FR" dirty="0"/>
          </a:p>
          <a:p>
            <a:pPr algn="l">
              <a:spcBef>
                <a:spcPts val="600"/>
              </a:spcBef>
              <a:spcAft>
                <a:spcPts val="300"/>
              </a:spcAft>
            </a:pPr>
            <a:r>
              <a:rPr lang="fr-FR" dirty="0" smtClean="0"/>
              <a:t>Effective date: 3 months following date of publication.</a:t>
            </a:r>
            <a:endParaRPr lang="fr-FR" dirty="0"/>
          </a:p>
        </p:txBody>
      </p:sp>
      <p:pic>
        <p:nvPicPr>
          <p:cNvPr id="4" name="Picture 3"/>
          <p:cNvPicPr>
            <a:picLocks noChangeAspect="1"/>
          </p:cNvPicPr>
          <p:nvPr/>
        </p:nvPicPr>
        <p:blipFill>
          <a:blip r:embed="rId3"/>
          <a:stretch>
            <a:fillRect/>
          </a:stretch>
        </p:blipFill>
        <p:spPr>
          <a:xfrm>
            <a:off x="223183" y="260648"/>
            <a:ext cx="5517170" cy="504056"/>
          </a:xfrm>
          <a:prstGeom prst="rect">
            <a:avLst/>
          </a:prstGeom>
        </p:spPr>
      </p:pic>
    </p:spTree>
    <p:extLst>
      <p:ext uri="{BB962C8B-B14F-4D97-AF65-F5344CB8AC3E}">
        <p14:creationId xmlns:p14="http://schemas.microsoft.com/office/powerpoint/2010/main" val="23360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smtClean="0"/>
              <a:t>REQUIREMENT OVERVIEW: Preparation</a:t>
            </a:r>
            <a:endParaRPr lang="en-GB" dirty="0"/>
          </a:p>
        </p:txBody>
      </p:sp>
      <p:sp>
        <p:nvSpPr>
          <p:cNvPr id="7" name="Espace réservé du texte 1"/>
          <p:cNvSpPr txBox="1">
            <a:spLocks/>
          </p:cNvSpPr>
          <p:nvPr/>
        </p:nvSpPr>
        <p:spPr>
          <a:xfrm>
            <a:off x="479376" y="1628931"/>
            <a:ext cx="11325290" cy="280818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en-US" u="sng" dirty="0">
                <a:solidFill>
                  <a:schemeClr val="tx1"/>
                </a:solidFill>
              </a:rPr>
              <a:t>Identification of Underground Structures and </a:t>
            </a:r>
            <a:r>
              <a:rPr lang="en-US" u="sng" dirty="0" smtClean="0">
                <a:solidFill>
                  <a:schemeClr val="tx1"/>
                </a:solidFill>
              </a:rPr>
              <a:t>Networks </a:t>
            </a:r>
            <a:r>
              <a:rPr lang="fr-FR" u="sng" dirty="0" smtClean="0">
                <a:solidFill>
                  <a:schemeClr val="tx1"/>
                </a:solidFill>
              </a:rPr>
              <a:t>(Exigence 3.1.1)</a:t>
            </a:r>
            <a:endParaRPr lang="fr-FR" u="sng" dirty="0">
              <a:solidFill>
                <a:schemeClr val="tx1"/>
              </a:solidFill>
            </a:endParaRPr>
          </a:p>
          <a:p>
            <a:pPr marL="0" indent="0" algn="just">
              <a:spcAft>
                <a:spcPts val="600"/>
              </a:spcAft>
            </a:pPr>
            <a:r>
              <a:rPr lang="en-US" sz="1600" b="0" dirty="0">
                <a:solidFill>
                  <a:schemeClr val="tx1"/>
                </a:solidFill>
              </a:rPr>
              <a:t>All underground structures or networks within and near the excavation footprint are identified and located, in consultation with third-party operators of structures or networks, as appropriate.</a:t>
            </a:r>
          </a:p>
          <a:p>
            <a:pPr marL="0" indent="0" algn="just">
              <a:spcAft>
                <a:spcPts val="600"/>
              </a:spcAft>
            </a:pPr>
            <a:r>
              <a:rPr lang="en-US" sz="1600" b="0" dirty="0">
                <a:solidFill>
                  <a:schemeClr val="tx1"/>
                </a:solidFill>
              </a:rPr>
              <a:t>When digging work is carried out using aggressive methods, the actual location of structures or networks is done with precision (maximum location uncertainty of 50 cm) using existing plans and is verified by additional investigations.</a:t>
            </a:r>
          </a:p>
          <a:p>
            <a:pPr marL="0" indent="0" algn="just">
              <a:spcAft>
                <a:spcPts val="600"/>
              </a:spcAft>
            </a:pPr>
            <a:r>
              <a:rPr lang="en-US" sz="1600" b="0" dirty="0">
                <a:solidFill>
                  <a:schemeClr val="tx1"/>
                </a:solidFill>
              </a:rPr>
              <a:t>If existing structures or networks belonging to third parties are identified, an initial meeting between the entity or affiliate and the relevant third party is </a:t>
            </a:r>
            <a:r>
              <a:rPr lang="en-US" sz="1600" b="0" dirty="0" smtClean="0">
                <a:solidFill>
                  <a:schemeClr val="tx1"/>
                </a:solidFill>
              </a:rPr>
              <a:t>organised </a:t>
            </a:r>
            <a:r>
              <a:rPr lang="en-US" sz="1600" b="0" dirty="0">
                <a:solidFill>
                  <a:schemeClr val="tx1"/>
                </a:solidFill>
              </a:rPr>
              <a:t>to define the risk controls to be put in place.</a:t>
            </a:r>
          </a:p>
          <a:p>
            <a:pPr marL="0" indent="0" algn="just">
              <a:spcAft>
                <a:spcPts val="600"/>
              </a:spcAft>
            </a:pPr>
            <a:r>
              <a:rPr lang="en-US" sz="1600" b="0" dirty="0">
                <a:solidFill>
                  <a:schemeClr val="tx1"/>
                </a:solidFill>
              </a:rPr>
              <a:t>Identified underground structures or networks are spotted on site.</a:t>
            </a:r>
          </a:p>
          <a:p>
            <a:pPr marL="0" indent="0" algn="l">
              <a:spcBef>
                <a:spcPts val="1200"/>
              </a:spcBef>
              <a:spcAft>
                <a:spcPts val="600"/>
              </a:spcAft>
            </a:pPr>
            <a:r>
              <a:rPr lang="fr-FR" sz="1600" u="sng" dirty="0" smtClean="0">
                <a:solidFill>
                  <a:srgbClr val="FF0000"/>
                </a:solidFill>
              </a:rPr>
              <a:t>New requirement</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Precision level (</a:t>
            </a:r>
            <a:r>
              <a:rPr lang="en-US" sz="1400" b="0" i="1" dirty="0" smtClean="0">
                <a:solidFill>
                  <a:schemeClr val="tx1"/>
                </a:solidFill>
              </a:rPr>
              <a:t>maximum </a:t>
            </a:r>
            <a:r>
              <a:rPr lang="en-US" sz="1400" b="0" i="1" dirty="0">
                <a:solidFill>
                  <a:schemeClr val="tx1"/>
                </a:solidFill>
              </a:rPr>
              <a:t>location uncertainty of 50 </a:t>
            </a:r>
            <a:r>
              <a:rPr lang="en-US" sz="1400" b="0" i="1" dirty="0" smtClean="0">
                <a:solidFill>
                  <a:schemeClr val="tx1"/>
                </a:solidFill>
              </a:rPr>
              <a:t>cm), additional investigations (if using aggressive excavation methods), and identified underground structures or networks are spotted on site. </a:t>
            </a:r>
            <a:endParaRPr lang="fr-FR" sz="1400" b="0" i="1" dirty="0" smtClean="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Existing good practice currently implemented on several sites and affiliates.  </a:t>
            </a:r>
            <a:endParaRPr lang="en-US" sz="1400" b="0" u="sng" dirty="0">
              <a:solidFill>
                <a:srgbClr val="FF0000"/>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smtClean="0"/>
              <a:t> </a:t>
            </a:r>
            <a:endParaRPr lang="fr-FR" dirty="0"/>
          </a:p>
        </p:txBody>
      </p:sp>
      <p:sp>
        <p:nvSpPr>
          <p:cNvPr id="5" name="5-Point Star 4"/>
          <p:cNvSpPr/>
          <p:nvPr/>
        </p:nvSpPr>
        <p:spPr>
          <a:xfrm>
            <a:off x="47328" y="4411757"/>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 name="Picture 5"/>
          <p:cNvPicPr>
            <a:picLocks noChangeAspect="1"/>
          </p:cNvPicPr>
          <p:nvPr/>
        </p:nvPicPr>
        <p:blipFill>
          <a:blip r:embed="rId3"/>
          <a:stretch>
            <a:fillRect/>
          </a:stretch>
        </p:blipFill>
        <p:spPr>
          <a:xfrm>
            <a:off x="983432" y="650855"/>
            <a:ext cx="9481238" cy="731885"/>
          </a:xfrm>
          <a:prstGeom prst="rect">
            <a:avLst/>
          </a:prstGeom>
        </p:spPr>
      </p:pic>
    </p:spTree>
    <p:extLst>
      <p:ext uri="{BB962C8B-B14F-4D97-AF65-F5344CB8AC3E}">
        <p14:creationId xmlns:p14="http://schemas.microsoft.com/office/powerpoint/2010/main" val="1264376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Preparation</a:t>
            </a:r>
          </a:p>
        </p:txBody>
      </p:sp>
      <p:sp>
        <p:nvSpPr>
          <p:cNvPr id="7" name="Espace réservé du texte 1"/>
          <p:cNvSpPr txBox="1">
            <a:spLocks/>
          </p:cNvSpPr>
          <p:nvPr/>
        </p:nvSpPr>
        <p:spPr>
          <a:xfrm>
            <a:off x="479376" y="1700808"/>
            <a:ext cx="11325290" cy="2808181"/>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900"/>
              </a:spcAft>
            </a:pPr>
            <a:r>
              <a:rPr lang="fr-FR" u="sng" dirty="0">
                <a:solidFill>
                  <a:schemeClr val="tx1"/>
                </a:solidFill>
              </a:rPr>
              <a:t>Excavation </a:t>
            </a:r>
            <a:r>
              <a:rPr lang="fr-FR" u="sng" dirty="0" smtClean="0">
                <a:solidFill>
                  <a:schemeClr val="tx1"/>
                </a:solidFill>
              </a:rPr>
              <a:t>Certificate (</a:t>
            </a:r>
            <a:r>
              <a:rPr lang="fr-FR" u="sng" dirty="0">
                <a:solidFill>
                  <a:schemeClr val="tx1"/>
                </a:solidFill>
              </a:rPr>
              <a:t>Exigence </a:t>
            </a:r>
            <a:r>
              <a:rPr lang="fr-FR" u="sng" dirty="0" smtClean="0">
                <a:solidFill>
                  <a:schemeClr val="tx1"/>
                </a:solidFill>
              </a:rPr>
              <a:t>3.1.2)</a:t>
            </a:r>
            <a:endParaRPr lang="fr-FR" u="sng" dirty="0">
              <a:solidFill>
                <a:schemeClr val="tx1"/>
              </a:solidFill>
            </a:endParaRPr>
          </a:p>
          <a:p>
            <a:pPr marL="0" indent="0" algn="just">
              <a:spcAft>
                <a:spcPts val="600"/>
              </a:spcAft>
            </a:pPr>
            <a:r>
              <a:rPr lang="en-US" sz="1600" b="0" dirty="0">
                <a:solidFill>
                  <a:schemeClr val="tx1"/>
                </a:solidFill>
              </a:rPr>
              <a:t>Prior to issuing the work permit, the identification of underground structures or networks is </a:t>
            </a:r>
            <a:r>
              <a:rPr lang="en-US" sz="1600" b="0" dirty="0" err="1" smtClean="0">
                <a:solidFill>
                  <a:schemeClr val="tx1"/>
                </a:solidFill>
              </a:rPr>
              <a:t>formalised</a:t>
            </a:r>
            <a:r>
              <a:rPr lang="en-US" sz="1600" b="0" dirty="0" smtClean="0">
                <a:solidFill>
                  <a:schemeClr val="tx1"/>
                </a:solidFill>
              </a:rPr>
              <a:t> </a:t>
            </a:r>
            <a:r>
              <a:rPr lang="en-US" sz="1600" b="0" dirty="0">
                <a:solidFill>
                  <a:schemeClr val="tx1"/>
                </a:solidFill>
              </a:rPr>
              <a:t>by an excavation certificate. The certificate is accompanied by a plan detailing potential underground works, the general safety instructions to be followed and specifically those related to excavation means. </a:t>
            </a:r>
          </a:p>
          <a:p>
            <a:pPr marL="0" indent="0" algn="just">
              <a:spcAft>
                <a:spcPts val="600"/>
              </a:spcAft>
            </a:pPr>
            <a:r>
              <a:rPr lang="en-US" sz="1600" b="0" dirty="0">
                <a:solidFill>
                  <a:schemeClr val="tx1"/>
                </a:solidFill>
              </a:rPr>
              <a:t>If works are &lt; 10 cm in depth, an excavation certificate is not mandatory for road stripping and works conducted on a concrete slab, and if:</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The </a:t>
            </a:r>
            <a:r>
              <a:rPr lang="en-US" sz="1400" b="0" dirty="0">
                <a:solidFill>
                  <a:prstClr val="black"/>
                </a:solidFill>
                <a:ea typeface="+mn-ea"/>
                <a:cs typeface="+mn-cs"/>
              </a:rPr>
              <a:t>works are performed with techniques that allow the operator to control the equipment so as not to exceed the maximum depth and the thickness of the concrete slab or road coating;</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No </a:t>
            </a:r>
            <a:r>
              <a:rPr lang="en-US" sz="1400" b="0" dirty="0">
                <a:solidFill>
                  <a:prstClr val="black"/>
                </a:solidFill>
                <a:ea typeface="+mn-ea"/>
                <a:cs typeface="+mn-cs"/>
              </a:rPr>
              <a:t>networks are present within the concrete slab or the road coating.</a:t>
            </a:r>
          </a:p>
          <a:p>
            <a:pPr marL="0" indent="0" algn="l">
              <a:spcBef>
                <a:spcPts val="1200"/>
              </a:spcBef>
              <a:spcAft>
                <a:spcPts val="600"/>
              </a:spcAft>
            </a:pPr>
            <a:r>
              <a:rPr lang="fr-FR" sz="1400" b="0" u="sng" dirty="0" smtClean="0">
                <a:solidFill>
                  <a:srgbClr val="FF0000"/>
                </a:solidFill>
              </a:rPr>
              <a:t>Comment: </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No significant change (practice and requirement are related to permit to work). Exceptions to the requirement are new (for road stripping and works conducted on a concrete slab when excavation works are &lt; 10 cm in depth). </a:t>
            </a:r>
          </a:p>
          <a:p>
            <a:pPr marL="0" indent="0" algn="l">
              <a:spcAft>
                <a:spcPts val="600"/>
              </a:spcAft>
            </a:pPr>
            <a:endParaRPr lang="en-US" sz="1400" b="0" u="sng" dirty="0">
              <a:solidFill>
                <a:srgbClr val="FF0000"/>
              </a:solidFill>
            </a:endParaRPr>
          </a:p>
        </p:txBody>
      </p:sp>
      <p:pic>
        <p:nvPicPr>
          <p:cNvPr id="4" name="Picture 3"/>
          <p:cNvPicPr>
            <a:picLocks noChangeAspect="1"/>
          </p:cNvPicPr>
          <p:nvPr/>
        </p:nvPicPr>
        <p:blipFill>
          <a:blip r:embed="rId3"/>
          <a:stretch>
            <a:fillRect/>
          </a:stretch>
        </p:blipFill>
        <p:spPr>
          <a:xfrm>
            <a:off x="1199456" y="686944"/>
            <a:ext cx="9486198" cy="731583"/>
          </a:xfrm>
          <a:prstGeom prst="rect">
            <a:avLst/>
          </a:prstGeom>
        </p:spPr>
      </p:pic>
    </p:spTree>
    <p:extLst>
      <p:ext uri="{BB962C8B-B14F-4D97-AF65-F5344CB8AC3E}">
        <p14:creationId xmlns:p14="http://schemas.microsoft.com/office/powerpoint/2010/main" val="295626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Preparation</a:t>
            </a:r>
          </a:p>
        </p:txBody>
      </p:sp>
      <p:sp>
        <p:nvSpPr>
          <p:cNvPr id="9" name="TextBox 8"/>
          <p:cNvSpPr txBox="1"/>
          <p:nvPr/>
        </p:nvSpPr>
        <p:spPr>
          <a:xfrm>
            <a:off x="551384" y="1916832"/>
            <a:ext cx="11320840" cy="2793072"/>
          </a:xfrm>
          <a:prstGeom prst="rect">
            <a:avLst/>
          </a:prstGeom>
          <a:noFill/>
        </p:spPr>
        <p:txBody>
          <a:bodyPr wrap="square" rtlCol="0">
            <a:spAutoFit/>
          </a:bodyPr>
          <a:lstStyle/>
          <a:p>
            <a:pPr algn="l">
              <a:spcAft>
                <a:spcPts val="900"/>
              </a:spcAft>
            </a:pPr>
            <a:r>
              <a:rPr lang="fr-FR" sz="2000" b="1" u="sng" dirty="0" smtClean="0">
                <a:solidFill>
                  <a:schemeClr val="tx1"/>
                </a:solidFill>
                <a:latin typeface="+mj-lt"/>
              </a:rPr>
              <a:t>Risk Analysis (Exigence 3.1.3)</a:t>
            </a:r>
            <a:endParaRPr lang="fr-FR" sz="2000" b="1" u="sng" dirty="0">
              <a:solidFill>
                <a:schemeClr val="tx1"/>
              </a:solidFill>
              <a:latin typeface="+mj-lt"/>
            </a:endParaRPr>
          </a:p>
          <a:p>
            <a:pPr algn="just">
              <a:spcAft>
                <a:spcPts val="600"/>
              </a:spcAft>
            </a:pPr>
            <a:r>
              <a:rPr lang="en-US" sz="1600" dirty="0" smtClean="0">
                <a:solidFill>
                  <a:schemeClr val="tx1"/>
                </a:solidFill>
                <a:latin typeface="+mj-lt"/>
              </a:rPr>
              <a:t>A risk analysis is carried out and helps to define an adapted operating mode containing the identified risk control.</a:t>
            </a:r>
          </a:p>
          <a:p>
            <a:pPr algn="just">
              <a:spcAft>
                <a:spcPts val="600"/>
              </a:spcAft>
            </a:pPr>
            <a:r>
              <a:rPr lang="en-US" sz="1600" dirty="0" smtClean="0">
                <a:solidFill>
                  <a:schemeClr val="tx1"/>
                </a:solidFill>
                <a:latin typeface="+mj-lt"/>
              </a:rPr>
              <a:t>The risk analysis covers the entire work site, taking into account the defined operating mode and the equipment considered to carry out the excavation.</a:t>
            </a:r>
          </a:p>
          <a:p>
            <a:pPr algn="just">
              <a:spcAft>
                <a:spcPts val="600"/>
              </a:spcAft>
            </a:pPr>
            <a:r>
              <a:rPr lang="en-US" sz="1600" dirty="0" smtClean="0">
                <a:solidFill>
                  <a:schemeClr val="tx1"/>
                </a:solidFill>
                <a:latin typeface="+mj-lt"/>
              </a:rPr>
              <a:t>Before authorising the start of excavation work, the identified risk controls are checked on site.</a:t>
            </a:r>
          </a:p>
          <a:p>
            <a:pPr algn="l">
              <a:spcBef>
                <a:spcPts val="1200"/>
              </a:spcBef>
              <a:spcAft>
                <a:spcPts val="600"/>
              </a:spcAft>
            </a:pPr>
            <a:r>
              <a:rPr lang="fr-FR" sz="1400" u="sng" dirty="0" smtClean="0">
                <a:solidFill>
                  <a:srgbClr val="FF0000"/>
                </a:solidFill>
                <a:latin typeface="+mj-lt"/>
              </a:rPr>
              <a:t>Comment: </a:t>
            </a:r>
            <a:endParaRPr lang="fr-FR" sz="1400" u="sng" dirty="0">
              <a:solidFill>
                <a:srgbClr val="FF0000"/>
              </a:solidFill>
              <a:latin typeface="+mj-lt"/>
            </a:endParaRPr>
          </a:p>
          <a:p>
            <a:pPr marL="285750" indent="-285750" algn="l">
              <a:spcBef>
                <a:spcPts val="600"/>
              </a:spcBef>
              <a:spcAft>
                <a:spcPts val="600"/>
              </a:spcAft>
              <a:buFont typeface="Arial" panose="020B0604020202020204" pitchFamily="34" charset="0"/>
              <a:buChar char="•"/>
            </a:pPr>
            <a:r>
              <a:rPr lang="fr-FR" sz="1400" i="1" dirty="0" smtClean="0">
                <a:solidFill>
                  <a:schemeClr val="tx1"/>
                </a:solidFill>
                <a:latin typeface="+mj-lt"/>
              </a:rPr>
              <a:t>Existing requirement with new details (e.g. equipment used is taken into account) </a:t>
            </a:r>
            <a:r>
              <a:rPr lang="en-US" sz="1400" i="1" dirty="0" smtClean="0">
                <a:solidFill>
                  <a:schemeClr val="tx1"/>
                </a:solidFill>
                <a:latin typeface="+mj-lt"/>
              </a:rPr>
              <a:t>resulting from an accident with a trencher. </a:t>
            </a:r>
            <a:endParaRPr lang="fr-FR" sz="1400" i="1" dirty="0" smtClean="0">
              <a:solidFill>
                <a:schemeClr val="tx1"/>
              </a:solidFill>
              <a:latin typeface="+mj-lt"/>
            </a:endParaRPr>
          </a:p>
          <a:p>
            <a:endParaRPr lang="fr-FR" sz="1600" dirty="0">
              <a:solidFill>
                <a:schemeClr val="tx1"/>
              </a:solidFill>
              <a:latin typeface="+mj-lt"/>
            </a:endParaRPr>
          </a:p>
        </p:txBody>
      </p:sp>
      <p:pic>
        <p:nvPicPr>
          <p:cNvPr id="5" name="Picture 4"/>
          <p:cNvPicPr>
            <a:picLocks noChangeAspect="1"/>
          </p:cNvPicPr>
          <p:nvPr/>
        </p:nvPicPr>
        <p:blipFill>
          <a:blip r:embed="rId3"/>
          <a:stretch>
            <a:fillRect/>
          </a:stretch>
        </p:blipFill>
        <p:spPr>
          <a:xfrm>
            <a:off x="1271464" y="794956"/>
            <a:ext cx="9486198" cy="731583"/>
          </a:xfrm>
          <a:prstGeom prst="rect">
            <a:avLst/>
          </a:prstGeom>
        </p:spPr>
      </p:pic>
    </p:spTree>
    <p:extLst>
      <p:ext uri="{BB962C8B-B14F-4D97-AF65-F5344CB8AC3E}">
        <p14:creationId xmlns:p14="http://schemas.microsoft.com/office/powerpoint/2010/main" val="3686178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t>
            </a:r>
            <a:r>
              <a:rPr lang="en-GB" dirty="0" smtClean="0"/>
              <a:t>Excavation Execution</a:t>
            </a:r>
            <a:endParaRPr lang="en-GB" dirty="0"/>
          </a:p>
        </p:txBody>
      </p:sp>
      <p:sp>
        <p:nvSpPr>
          <p:cNvPr id="11" name="Espace réservé du texte 1"/>
          <p:cNvSpPr txBox="1">
            <a:spLocks/>
          </p:cNvSpPr>
          <p:nvPr/>
        </p:nvSpPr>
        <p:spPr>
          <a:xfrm>
            <a:off x="407368" y="1412776"/>
            <a:ext cx="11305256"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smtClean="0">
                <a:solidFill>
                  <a:schemeClr val="tx1"/>
                </a:solidFill>
              </a:rPr>
              <a:t>Restrictions </a:t>
            </a:r>
            <a:r>
              <a:rPr lang="en-US" u="sng" dirty="0">
                <a:solidFill>
                  <a:schemeClr val="tx1"/>
                </a:solidFill>
              </a:rPr>
              <a:t>Related to Aggressive Methods </a:t>
            </a:r>
            <a:r>
              <a:rPr lang="en-GB" u="sng" dirty="0" smtClean="0">
                <a:solidFill>
                  <a:schemeClr val="tx1"/>
                </a:solidFill>
              </a:rPr>
              <a:t>(Exigence 3.2.1)</a:t>
            </a:r>
            <a:endParaRPr lang="fr-FR" u="sng" dirty="0">
              <a:solidFill>
                <a:schemeClr val="tx1"/>
              </a:solidFill>
            </a:endParaRPr>
          </a:p>
          <a:p>
            <a:pPr marL="0" indent="0" algn="just">
              <a:spcAft>
                <a:spcPts val="600"/>
              </a:spcAft>
            </a:pPr>
            <a:r>
              <a:rPr lang="en-US" sz="1600" b="0" dirty="0">
                <a:solidFill>
                  <a:schemeClr val="tx1"/>
                </a:solidFill>
              </a:rPr>
              <a:t>Excavation work using aggressive methods is prohibited within a distance &lt; 1 m (3 ft) from networks with a high level of safety risk as identified and located according to the terms of requirement 3.1.1 or from the discovery of a warning device.</a:t>
            </a:r>
          </a:p>
          <a:p>
            <a:pPr marL="0" indent="0" algn="just">
              <a:spcAft>
                <a:spcPts val="600"/>
              </a:spcAft>
            </a:pPr>
            <a:r>
              <a:rPr lang="en-US" sz="1600" b="0" dirty="0">
                <a:solidFill>
                  <a:schemeClr val="tx1"/>
                </a:solidFill>
              </a:rPr>
              <a:t>If the above-mentioned distance cannot be respected, a complete de-energisation of these networks is implemented.</a:t>
            </a:r>
          </a:p>
          <a:p>
            <a:pPr marL="0" indent="0" algn="l">
              <a:spcBef>
                <a:spcPts val="1200"/>
              </a:spcBef>
              <a:spcAft>
                <a:spcPts val="600"/>
              </a:spcAft>
            </a:pPr>
            <a:r>
              <a:rPr lang="fr-FR" sz="1600" u="sng" dirty="0" smtClean="0">
                <a:solidFill>
                  <a:srgbClr val="FF0000"/>
                </a:solidFill>
              </a:rPr>
              <a:t>New </a:t>
            </a:r>
            <a:r>
              <a:rPr lang="fr-FR" sz="1600" u="sng" dirty="0">
                <a:solidFill>
                  <a:srgbClr val="FF0000"/>
                </a:solidFill>
              </a:rPr>
              <a:t>requirement</a:t>
            </a:r>
          </a:p>
          <a:p>
            <a:pPr marL="285750" indent="-285750" algn="l">
              <a:spcBef>
                <a:spcPts val="600"/>
              </a:spcBef>
              <a:spcAft>
                <a:spcPts val="300"/>
              </a:spcAft>
              <a:buFont typeface="Arial" panose="020B0604020202020204" pitchFamily="34" charset="0"/>
              <a:buChar char="•"/>
            </a:pPr>
            <a:r>
              <a:rPr lang="fr-FR" sz="1400" b="0" i="1" dirty="0" smtClean="0">
                <a:solidFill>
                  <a:schemeClr val="tx1"/>
                </a:solidFill>
              </a:rPr>
              <a:t>This requirement currently exists within M&amp;S for buried electric cables only </a:t>
            </a:r>
            <a:r>
              <a:rPr lang="fr-FR" sz="1400" b="0" i="1" dirty="0">
                <a:solidFill>
                  <a:schemeClr val="tx1"/>
                </a:solidFill>
              </a:rPr>
              <a:t>(&gt; 50 V</a:t>
            </a:r>
            <a:r>
              <a:rPr lang="fr-FR" sz="1400" b="0" i="1" dirty="0" smtClean="0">
                <a:solidFill>
                  <a:schemeClr val="tx1"/>
                </a:solidFill>
              </a:rPr>
              <a:t>).</a:t>
            </a:r>
          </a:p>
          <a:p>
            <a:pPr marL="285750" indent="-285750" algn="l">
              <a:spcBef>
                <a:spcPts val="600"/>
              </a:spcBef>
              <a:spcAft>
                <a:spcPts val="300"/>
              </a:spcAft>
              <a:buFont typeface="Arial" panose="020B0604020202020204" pitchFamily="34" charset="0"/>
              <a:buChar char="•"/>
            </a:pPr>
            <a:r>
              <a:rPr lang="fr-FR" sz="1400" b="0" i="1" u="sng" dirty="0" smtClean="0">
                <a:solidFill>
                  <a:schemeClr val="tx1"/>
                </a:solidFill>
              </a:rPr>
              <a:t>Note</a:t>
            </a:r>
            <a:r>
              <a:rPr lang="fr-FR" sz="1400" b="0" i="1" dirty="0" smtClean="0">
                <a:solidFill>
                  <a:schemeClr val="tx1"/>
                </a:solidFill>
              </a:rPr>
              <a:t> </a:t>
            </a:r>
            <a:r>
              <a:rPr lang="fr-FR" sz="1400" b="0" i="1" dirty="0">
                <a:solidFill>
                  <a:schemeClr val="tx1"/>
                </a:solidFill>
              </a:rPr>
              <a:t>: </a:t>
            </a:r>
            <a:r>
              <a:rPr lang="fr-FR" sz="1400" b="0" i="1" dirty="0" smtClean="0">
                <a:solidFill>
                  <a:schemeClr val="tx1"/>
                </a:solidFill>
              </a:rPr>
              <a:t>The M&amp;S rule establishes other criteria that takes into account the type (or criticallity) of the buried network.</a:t>
            </a:r>
          </a:p>
          <a:p>
            <a:pPr marL="0" indent="0" algn="l">
              <a:spcBef>
                <a:spcPts val="1800"/>
              </a:spcBef>
              <a:spcAft>
                <a:spcPts val="600"/>
              </a:spcAft>
            </a:pPr>
            <a:r>
              <a:rPr lang="fr-FR" u="sng" dirty="0" smtClean="0">
                <a:solidFill>
                  <a:schemeClr val="tx1"/>
                </a:solidFill>
              </a:rPr>
              <a:t>Wall Arrangements for Excavations Accessible to Personnel </a:t>
            </a:r>
            <a:r>
              <a:rPr lang="en-GB" u="sng" dirty="0" smtClean="0">
                <a:solidFill>
                  <a:schemeClr val="tx1"/>
                </a:solidFill>
              </a:rPr>
              <a:t>(Exigence 3.2.2)</a:t>
            </a:r>
            <a:endParaRPr lang="fr-FR" u="sng" dirty="0" smtClean="0">
              <a:solidFill>
                <a:schemeClr val="tx1"/>
              </a:solidFill>
            </a:endParaRPr>
          </a:p>
          <a:p>
            <a:pPr marL="0" indent="0" algn="just">
              <a:spcAft>
                <a:spcPts val="600"/>
              </a:spcAft>
            </a:pPr>
            <a:r>
              <a:rPr lang="en-US" sz="1600" b="0" dirty="0" smtClean="0">
                <a:solidFill>
                  <a:schemeClr val="tx1"/>
                </a:solidFill>
              </a:rPr>
              <a:t>If </a:t>
            </a:r>
            <a:r>
              <a:rPr lang="en-US" sz="1600" b="0" dirty="0">
                <a:solidFill>
                  <a:schemeClr val="tx1"/>
                </a:solidFill>
              </a:rPr>
              <a:t>personnel are expected to access the excavation, the excavation walls are arranged taking into consideration the nature and condition of the soil to prevent cave-ins, for the following cases</a:t>
            </a:r>
            <a:r>
              <a:rPr lang="en-US" sz="1600" b="0" dirty="0" smtClean="0">
                <a:solidFill>
                  <a:schemeClr val="tx1"/>
                </a:solidFill>
              </a:rPr>
              <a:t>:</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Trench </a:t>
            </a:r>
            <a:r>
              <a:rPr lang="en-US" sz="1400" b="0" dirty="0">
                <a:solidFill>
                  <a:prstClr val="black"/>
                </a:solidFill>
                <a:ea typeface="+mn-ea"/>
                <a:cs typeface="+mn-cs"/>
              </a:rPr>
              <a:t>excavations with a depth &gt; 1.3 m; or</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Excavation </a:t>
            </a:r>
            <a:r>
              <a:rPr lang="en-US" sz="1400" b="0" dirty="0">
                <a:solidFill>
                  <a:prstClr val="black"/>
                </a:solidFill>
                <a:ea typeface="+mn-ea"/>
                <a:cs typeface="+mn-cs"/>
              </a:rPr>
              <a:t>with cave-in risks identified during a risk analysis.</a:t>
            </a:r>
          </a:p>
          <a:p>
            <a:pPr marL="0" indent="0" algn="l">
              <a:spcBef>
                <a:spcPts val="900"/>
              </a:spcBef>
              <a:spcAft>
                <a:spcPts val="600"/>
              </a:spcAft>
            </a:pPr>
            <a:r>
              <a:rPr lang="fr-FR" sz="1400" b="0" u="sng" dirty="0" smtClean="0">
                <a:solidFill>
                  <a:srgbClr val="FF0000"/>
                </a:solidFill>
              </a:rPr>
              <a:t>Comment: </a:t>
            </a:r>
            <a:endParaRPr lang="fr-FR" sz="1400" b="0" u="sng" dirty="0">
              <a:solidFill>
                <a:srgbClr val="FF0000"/>
              </a:solidFill>
            </a:endParaRPr>
          </a:p>
          <a:p>
            <a:pPr marL="285750" indent="-285750" algn="l">
              <a:spcBef>
                <a:spcPts val="600"/>
              </a:spcBef>
              <a:spcAft>
                <a:spcPts val="300"/>
              </a:spcAft>
              <a:buFont typeface="Arial" panose="020B0604020202020204" pitchFamily="34" charset="0"/>
              <a:buChar char="•"/>
            </a:pPr>
            <a:r>
              <a:rPr lang="fr-FR" sz="1400" b="0" i="1" dirty="0" smtClean="0">
                <a:solidFill>
                  <a:schemeClr val="tx1"/>
                </a:solidFill>
              </a:rPr>
              <a:t>This priciple already exists in the M&amp;S rule and the R&amp;C GS, but is more general in nature. </a:t>
            </a:r>
            <a:endParaRPr lang="fr-FR" sz="1400" b="0" i="1" dirty="0">
              <a:solidFill>
                <a:schemeClr val="tx1"/>
              </a:solidFill>
            </a:endParaRP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sp>
        <p:nvSpPr>
          <p:cNvPr id="5" name="5-Point Star 4"/>
          <p:cNvSpPr/>
          <p:nvPr/>
        </p:nvSpPr>
        <p:spPr>
          <a:xfrm>
            <a:off x="0" y="2708920"/>
            <a:ext cx="432048" cy="36004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3"/>
          <p:cNvPicPr>
            <a:picLocks noChangeAspect="1"/>
          </p:cNvPicPr>
          <p:nvPr/>
        </p:nvPicPr>
        <p:blipFill>
          <a:blip r:embed="rId3"/>
          <a:stretch>
            <a:fillRect/>
          </a:stretch>
        </p:blipFill>
        <p:spPr>
          <a:xfrm>
            <a:off x="911424" y="580581"/>
            <a:ext cx="10085062" cy="717798"/>
          </a:xfrm>
          <a:prstGeom prst="rect">
            <a:avLst/>
          </a:prstGeom>
        </p:spPr>
      </p:pic>
    </p:spTree>
    <p:extLst>
      <p:ext uri="{BB962C8B-B14F-4D97-AF65-F5344CB8AC3E}">
        <p14:creationId xmlns:p14="http://schemas.microsoft.com/office/powerpoint/2010/main" val="3179482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Excavation Execution</a:t>
            </a:r>
          </a:p>
        </p:txBody>
      </p:sp>
      <p:sp>
        <p:nvSpPr>
          <p:cNvPr id="11" name="Espace réservé du texte 1"/>
          <p:cNvSpPr txBox="1">
            <a:spLocks/>
          </p:cNvSpPr>
          <p:nvPr/>
        </p:nvSpPr>
        <p:spPr>
          <a:xfrm>
            <a:off x="335360" y="1484784"/>
            <a:ext cx="11449272" cy="432048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Marking the Excavation and the Work </a:t>
            </a:r>
            <a:r>
              <a:rPr lang="en-US" u="sng" dirty="0" smtClean="0">
                <a:solidFill>
                  <a:schemeClr val="tx1"/>
                </a:solidFill>
              </a:rPr>
              <a:t>Site </a:t>
            </a:r>
            <a:r>
              <a:rPr lang="en-GB" u="sng" dirty="0" smtClean="0">
                <a:solidFill>
                  <a:schemeClr val="tx1"/>
                </a:solidFill>
              </a:rPr>
              <a:t>(Exigence 3.2.3)</a:t>
            </a:r>
            <a:endParaRPr lang="fr-FR" u="sng" dirty="0">
              <a:solidFill>
                <a:schemeClr val="tx1"/>
              </a:solidFill>
            </a:endParaRPr>
          </a:p>
          <a:p>
            <a:pPr marL="0" indent="0" algn="just">
              <a:spcAft>
                <a:spcPts val="600"/>
              </a:spcAft>
            </a:pPr>
            <a:r>
              <a:rPr lang="en-US" sz="1600" b="0" dirty="0">
                <a:solidFill>
                  <a:schemeClr val="tx1"/>
                </a:solidFill>
              </a:rPr>
              <a:t>The excavation footprint is entirely marked off. </a:t>
            </a:r>
          </a:p>
          <a:p>
            <a:pPr marL="0" indent="0" algn="just">
              <a:spcAft>
                <a:spcPts val="600"/>
              </a:spcAft>
            </a:pPr>
            <a:r>
              <a:rPr lang="en-US" sz="1600" b="0" dirty="0">
                <a:solidFill>
                  <a:schemeClr val="tx1"/>
                </a:solidFill>
              </a:rPr>
              <a:t>Where there is a risk of people or vehicles falling into the excavation, an adapted rigid, physical and visible day and night barrier is put in place. </a:t>
            </a:r>
          </a:p>
          <a:p>
            <a:pPr marL="0" indent="0" algn="l">
              <a:spcBef>
                <a:spcPts val="600"/>
              </a:spcBef>
              <a:spcAft>
                <a:spcPts val="600"/>
              </a:spcAft>
            </a:pPr>
            <a:r>
              <a:rPr lang="fr-FR" sz="1400" b="0" u="sng" dirty="0" smtClean="0">
                <a:solidFill>
                  <a:srgbClr val="FF0000"/>
                </a:solidFill>
              </a:rPr>
              <a:t>Comment: </a:t>
            </a:r>
          </a:p>
          <a:p>
            <a:pPr marL="285750" indent="-285750" algn="l">
              <a:spcBef>
                <a:spcPts val="300"/>
              </a:spcBef>
              <a:spcAft>
                <a:spcPts val="300"/>
              </a:spcAft>
              <a:buFont typeface="Arial" panose="020B0604020202020204" pitchFamily="34" charset="0"/>
              <a:buChar char="•"/>
            </a:pPr>
            <a:r>
              <a:rPr lang="fr-FR" sz="1400" b="0" i="1" dirty="0" smtClean="0">
                <a:solidFill>
                  <a:schemeClr val="tx1"/>
                </a:solidFill>
              </a:rPr>
              <a:t>Marking the excavation footprint is not madatory in isolated zones (e.g. uninhabited areas or no human traffic). </a:t>
            </a:r>
          </a:p>
          <a:p>
            <a:pPr marL="285750" indent="-285750" algn="l">
              <a:spcBef>
                <a:spcPts val="300"/>
              </a:spcBef>
              <a:spcAft>
                <a:spcPts val="300"/>
              </a:spcAft>
              <a:buFont typeface="Arial" panose="020B0604020202020204" pitchFamily="34" charset="0"/>
              <a:buChar char="•"/>
            </a:pPr>
            <a:r>
              <a:rPr lang="en-US" sz="1400" b="0" i="1" dirty="0">
                <a:solidFill>
                  <a:schemeClr val="tx1"/>
                </a:solidFill>
              </a:rPr>
              <a:t>During excavation, a restricted access perimeter is defined around the excavation and the work site</a:t>
            </a:r>
            <a:r>
              <a:rPr lang="en-US" sz="1400" b="0" i="1" dirty="0" smtClean="0">
                <a:solidFill>
                  <a:schemeClr val="tx1"/>
                </a:solidFill>
              </a:rPr>
              <a:t>.</a:t>
            </a:r>
          </a:p>
          <a:p>
            <a:pPr marL="0" indent="0" algn="l">
              <a:spcBef>
                <a:spcPts val="300"/>
              </a:spcBef>
              <a:spcAft>
                <a:spcPts val="300"/>
              </a:spcAft>
            </a:pPr>
            <a:endParaRPr lang="en-US" sz="1400" b="0" i="1" dirty="0" smtClean="0">
              <a:solidFill>
                <a:schemeClr val="tx1"/>
              </a:solidFill>
            </a:endParaRPr>
          </a:p>
          <a:p>
            <a:pPr marL="0" indent="0" algn="l">
              <a:spcBef>
                <a:spcPts val="300"/>
              </a:spcBef>
              <a:spcAft>
                <a:spcPts val="300"/>
              </a:spcAft>
            </a:pPr>
            <a:r>
              <a:rPr lang="en-US" u="sng" dirty="0" smtClean="0">
                <a:solidFill>
                  <a:schemeClr val="tx1"/>
                </a:solidFill>
              </a:rPr>
              <a:t>Safety </a:t>
            </a:r>
            <a:r>
              <a:rPr lang="en-US" u="sng" dirty="0">
                <a:solidFill>
                  <a:schemeClr val="tx1"/>
                </a:solidFill>
              </a:rPr>
              <a:t>Distance from Excavation </a:t>
            </a:r>
            <a:r>
              <a:rPr lang="en-US" u="sng" dirty="0" smtClean="0">
                <a:solidFill>
                  <a:schemeClr val="tx1"/>
                </a:solidFill>
              </a:rPr>
              <a:t>Edges </a:t>
            </a:r>
            <a:r>
              <a:rPr lang="en-GB" u="sng" dirty="0" smtClean="0">
                <a:solidFill>
                  <a:schemeClr val="tx1"/>
                </a:solidFill>
              </a:rPr>
              <a:t>(Exigence 3.2.4)</a:t>
            </a:r>
            <a:endParaRPr lang="fr-FR" u="sng" dirty="0" smtClean="0">
              <a:solidFill>
                <a:schemeClr val="tx1"/>
              </a:solidFill>
            </a:endParaRPr>
          </a:p>
          <a:p>
            <a:pPr marL="0" indent="0" algn="just">
              <a:spcAft>
                <a:spcPts val="600"/>
              </a:spcAft>
            </a:pPr>
            <a:r>
              <a:rPr lang="en-US" sz="1600" b="0" dirty="0">
                <a:solidFill>
                  <a:schemeClr val="tx1"/>
                </a:solidFill>
              </a:rPr>
              <a:t>A safety distance of 1 meter (3 ft), at minimum, from the edge of the excavation is maintained for positioning machinery, extracted material or equipment</a:t>
            </a:r>
            <a:r>
              <a:rPr lang="en-US" sz="1600" b="0" dirty="0" smtClean="0">
                <a:solidFill>
                  <a:schemeClr val="tx1"/>
                </a:solidFill>
              </a:rPr>
              <a:t>.</a:t>
            </a:r>
          </a:p>
          <a:p>
            <a:pPr marL="0" indent="0" algn="just">
              <a:spcAft>
                <a:spcPts val="600"/>
              </a:spcAft>
            </a:pPr>
            <a:r>
              <a:rPr lang="fr-FR" sz="1400" b="0" u="sng" dirty="0" smtClean="0">
                <a:solidFill>
                  <a:srgbClr val="FF0000"/>
                </a:solidFill>
              </a:rPr>
              <a:t>No change</a:t>
            </a:r>
          </a:p>
          <a:p>
            <a:pPr marL="285750" indent="-285750" algn="l">
              <a:spcBef>
                <a:spcPts val="600"/>
              </a:spcBef>
              <a:spcAft>
                <a:spcPts val="300"/>
              </a:spcAft>
              <a:buFont typeface="Arial" panose="020B0604020202020204" pitchFamily="34" charset="0"/>
              <a:buChar char="•"/>
            </a:pPr>
            <a:r>
              <a:rPr lang="fr-FR" sz="1400" b="0" i="1" u="sng" dirty="0" smtClean="0">
                <a:solidFill>
                  <a:schemeClr val="tx1"/>
                </a:solidFill>
              </a:rPr>
              <a:t>Note</a:t>
            </a:r>
            <a:r>
              <a:rPr lang="fr-FR" sz="1400" b="0" i="1" dirty="0" smtClean="0">
                <a:solidFill>
                  <a:schemeClr val="tx1"/>
                </a:solidFill>
              </a:rPr>
              <a:t>: </a:t>
            </a:r>
            <a:r>
              <a:rPr lang="en-US" sz="1400" b="0" i="1" dirty="0">
                <a:solidFill>
                  <a:schemeClr val="tx1"/>
                </a:solidFill>
              </a:rPr>
              <a:t>For the deposit of extracted material, the minimum distance of 1 m (3 ft) may be reduced if access to the excavation is prohibited for </a:t>
            </a:r>
            <a:r>
              <a:rPr lang="en-US" sz="1400" b="0" i="1" dirty="0" smtClean="0">
                <a:solidFill>
                  <a:schemeClr val="tx1"/>
                </a:solidFill>
              </a:rPr>
              <a:t>personnel.</a:t>
            </a:r>
            <a:endParaRPr lang="fr-FR" sz="1400" b="0" u="sng" dirty="0" smtClean="0">
              <a:solidFill>
                <a:srgbClr val="FF0000"/>
              </a:solidFill>
            </a:endParaRPr>
          </a:p>
        </p:txBody>
      </p:sp>
      <p:pic>
        <p:nvPicPr>
          <p:cNvPr id="4" name="Picture 3"/>
          <p:cNvPicPr>
            <a:picLocks noChangeAspect="1"/>
          </p:cNvPicPr>
          <p:nvPr/>
        </p:nvPicPr>
        <p:blipFill>
          <a:blip r:embed="rId3"/>
          <a:stretch>
            <a:fillRect/>
          </a:stretch>
        </p:blipFill>
        <p:spPr>
          <a:xfrm>
            <a:off x="1018167" y="620688"/>
            <a:ext cx="10083658" cy="719390"/>
          </a:xfrm>
          <a:prstGeom prst="rect">
            <a:avLst/>
          </a:prstGeom>
        </p:spPr>
      </p:pic>
    </p:spTree>
    <p:extLst>
      <p:ext uri="{BB962C8B-B14F-4D97-AF65-F5344CB8AC3E}">
        <p14:creationId xmlns:p14="http://schemas.microsoft.com/office/powerpoint/2010/main" val="2393061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Excavation Execution</a:t>
            </a:r>
          </a:p>
        </p:txBody>
      </p:sp>
      <p:sp>
        <p:nvSpPr>
          <p:cNvPr id="11" name="Espace réservé du texte 1"/>
          <p:cNvSpPr txBox="1">
            <a:spLocks/>
          </p:cNvSpPr>
          <p:nvPr/>
        </p:nvSpPr>
        <p:spPr>
          <a:xfrm>
            <a:off x="304421" y="1735433"/>
            <a:ext cx="11449272" cy="4739182"/>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Bef>
                <a:spcPts val="1200"/>
              </a:spcBef>
              <a:spcAft>
                <a:spcPts val="600"/>
              </a:spcAft>
            </a:pPr>
            <a:r>
              <a:rPr lang="fr-FR" u="sng" dirty="0">
                <a:solidFill>
                  <a:schemeClr val="tx1"/>
                </a:solidFill>
              </a:rPr>
              <a:t>Excavation Works </a:t>
            </a:r>
            <a:r>
              <a:rPr lang="fr-FR" u="sng" dirty="0" smtClean="0">
                <a:solidFill>
                  <a:schemeClr val="tx1"/>
                </a:solidFill>
              </a:rPr>
              <a:t>Suspension </a:t>
            </a:r>
            <a:r>
              <a:rPr lang="en-GB" u="sng" dirty="0" smtClean="0">
                <a:solidFill>
                  <a:schemeClr val="tx1"/>
                </a:solidFill>
              </a:rPr>
              <a:t>(Exigence 3.2.5)</a:t>
            </a:r>
            <a:endParaRPr lang="fr-FR" u="sng" dirty="0">
              <a:solidFill>
                <a:schemeClr val="tx1"/>
              </a:solidFill>
            </a:endParaRPr>
          </a:p>
          <a:p>
            <a:pPr marL="0" indent="0" algn="just">
              <a:spcAft>
                <a:spcPts val="600"/>
              </a:spcAft>
            </a:pPr>
            <a:r>
              <a:rPr lang="en-US" sz="1600" b="0" dirty="0">
                <a:solidFill>
                  <a:schemeClr val="tx1"/>
                </a:solidFill>
              </a:rPr>
              <a:t>Excavation works are immediately stopped and the necessary risk controls are put in place when unforeseen situations are discovered, such as</a:t>
            </a:r>
            <a:r>
              <a:rPr lang="en-US" sz="1600" b="0" dirty="0" smtClean="0">
                <a:solidFill>
                  <a:schemeClr val="tx1"/>
                </a:solidFill>
              </a:rPr>
              <a:t>:</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Actual </a:t>
            </a:r>
            <a:r>
              <a:rPr lang="en-US" sz="1400" b="0" dirty="0">
                <a:solidFill>
                  <a:prstClr val="black"/>
                </a:solidFill>
                <a:ea typeface="+mn-ea"/>
                <a:cs typeface="+mn-cs"/>
              </a:rPr>
              <a:t>or suspected soil pollution, presence of a hydrocarbons, odor;</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Buried </a:t>
            </a:r>
            <a:r>
              <a:rPr lang="en-US" sz="1400" b="0" dirty="0">
                <a:solidFill>
                  <a:prstClr val="black"/>
                </a:solidFill>
                <a:ea typeface="+mn-ea"/>
                <a:cs typeface="+mn-cs"/>
              </a:rPr>
              <a:t>structures not previously identified or potentially dangerous.</a:t>
            </a:r>
          </a:p>
          <a:p>
            <a:pPr marL="0" indent="0" algn="l">
              <a:spcBef>
                <a:spcPts val="1200"/>
              </a:spcBef>
              <a:spcAft>
                <a:spcPts val="600"/>
              </a:spcAft>
            </a:pPr>
            <a:r>
              <a:rPr lang="fr-FR" sz="1400" b="0" u="sng" dirty="0" smtClean="0">
                <a:solidFill>
                  <a:srgbClr val="FF0000"/>
                </a:solidFill>
              </a:rPr>
              <a:t>No change</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4" name="Picture 3"/>
          <p:cNvPicPr>
            <a:picLocks noChangeAspect="1"/>
          </p:cNvPicPr>
          <p:nvPr/>
        </p:nvPicPr>
        <p:blipFill>
          <a:blip r:embed="rId3"/>
          <a:stretch>
            <a:fillRect/>
          </a:stretch>
        </p:blipFill>
        <p:spPr>
          <a:xfrm>
            <a:off x="911424" y="678977"/>
            <a:ext cx="10083658" cy="719390"/>
          </a:xfrm>
          <a:prstGeom prst="rect">
            <a:avLst/>
          </a:prstGeom>
        </p:spPr>
      </p:pic>
    </p:spTree>
    <p:extLst>
      <p:ext uri="{BB962C8B-B14F-4D97-AF65-F5344CB8AC3E}">
        <p14:creationId xmlns:p14="http://schemas.microsoft.com/office/powerpoint/2010/main" val="3454863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r>
              <a:rPr lang="en-GB" dirty="0"/>
              <a:t>REQUIREMENT OVERVIEW: </a:t>
            </a:r>
            <a:r>
              <a:rPr lang="en-GB" dirty="0" smtClean="0"/>
              <a:t>Activities </a:t>
            </a:r>
            <a:r>
              <a:rPr lang="en-GB" dirty="0"/>
              <a:t>I</a:t>
            </a:r>
            <a:r>
              <a:rPr lang="en-GB" dirty="0" smtClean="0"/>
              <a:t>nside an Excavation</a:t>
            </a:r>
            <a:endParaRPr lang="en-GB" dirty="0"/>
          </a:p>
        </p:txBody>
      </p:sp>
      <p:sp>
        <p:nvSpPr>
          <p:cNvPr id="11" name="Espace réservé du texte 1"/>
          <p:cNvSpPr txBox="1">
            <a:spLocks/>
          </p:cNvSpPr>
          <p:nvPr/>
        </p:nvSpPr>
        <p:spPr>
          <a:xfrm>
            <a:off x="481627" y="1484784"/>
            <a:ext cx="11272066" cy="5027214"/>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600"/>
              </a:spcAft>
            </a:pPr>
            <a:r>
              <a:rPr lang="en-US" u="sng" dirty="0">
                <a:solidFill>
                  <a:schemeClr val="tx1"/>
                </a:solidFill>
              </a:rPr>
              <a:t>Excavation Inspection (Depth &gt; 1.3 m) Prior to </a:t>
            </a:r>
            <a:r>
              <a:rPr lang="en-US" u="sng" dirty="0" smtClean="0">
                <a:solidFill>
                  <a:schemeClr val="tx1"/>
                </a:solidFill>
              </a:rPr>
              <a:t>Access </a:t>
            </a:r>
            <a:r>
              <a:rPr lang="en-GB" u="sng" dirty="0" smtClean="0">
                <a:solidFill>
                  <a:schemeClr val="tx1"/>
                </a:solidFill>
              </a:rPr>
              <a:t>(Exigence 3.3.1)</a:t>
            </a:r>
            <a:endParaRPr lang="fr-FR" u="sng" dirty="0">
              <a:solidFill>
                <a:schemeClr val="tx1"/>
              </a:solidFill>
            </a:endParaRPr>
          </a:p>
          <a:p>
            <a:pPr marL="0" indent="0" algn="just">
              <a:spcAft>
                <a:spcPts val="600"/>
              </a:spcAft>
            </a:pPr>
            <a:r>
              <a:rPr lang="en-US" sz="1600" b="0" dirty="0">
                <a:solidFill>
                  <a:schemeClr val="tx1"/>
                </a:solidFill>
              </a:rPr>
              <a:t>An inspection of the excavation, surroundings, access, protection systems and its general state (e.g. presence of water, gas or pollution) is carried out daily before personnel are permitted to access the excavation and at the end of the digging phase</a:t>
            </a:r>
            <a:r>
              <a:rPr lang="en-US" sz="1600" b="0" dirty="0" smtClean="0">
                <a:solidFill>
                  <a:schemeClr val="tx1"/>
                </a:solidFill>
              </a:rPr>
              <a:t>.</a:t>
            </a:r>
          </a:p>
          <a:p>
            <a:pPr marL="0" indent="0" algn="just">
              <a:spcAft>
                <a:spcPts val="600"/>
              </a:spcAft>
            </a:pPr>
            <a:r>
              <a:rPr lang="fr-FR" sz="1600" u="sng" dirty="0" smtClean="0">
                <a:solidFill>
                  <a:srgbClr val="FF0000"/>
                </a:solidFill>
              </a:rPr>
              <a:t>New requirement</a:t>
            </a: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E&amp;P</a:t>
            </a:r>
            <a:r>
              <a:rPr lang="fr-FR" sz="1400" b="0" i="1" dirty="0">
                <a:solidFill>
                  <a:schemeClr val="tx1"/>
                </a:solidFill>
              </a:rPr>
              <a:t>, </a:t>
            </a:r>
            <a:r>
              <a:rPr lang="fr-FR" sz="1400" b="0" i="1" dirty="0" smtClean="0">
                <a:solidFill>
                  <a:schemeClr val="tx1"/>
                </a:solidFill>
              </a:rPr>
              <a:t>M&amp;S, R&amp;C, GRP : </a:t>
            </a:r>
            <a:r>
              <a:rPr lang="en-US" sz="1400" b="0" i="1" dirty="0">
                <a:solidFill>
                  <a:schemeClr val="tx1"/>
                </a:solidFill>
              </a:rPr>
              <a:t>Adequate and visible signage is installed to inform the personnel of the excavation status (e.g. accessible or </a:t>
            </a:r>
            <a:r>
              <a:rPr lang="en-US" sz="1400" b="0" i="1" dirty="0" smtClean="0">
                <a:solidFill>
                  <a:schemeClr val="tx1"/>
                </a:solidFill>
              </a:rPr>
              <a:t>not). </a:t>
            </a:r>
            <a:endParaRPr lang="fr-FR" sz="1400" b="0" i="1" dirty="0">
              <a:solidFill>
                <a:schemeClr val="tx1"/>
              </a:solidFill>
            </a:endParaRPr>
          </a:p>
          <a:p>
            <a:pPr marL="285750" indent="-285750" algn="l">
              <a:spcBef>
                <a:spcPts val="600"/>
              </a:spcBef>
              <a:spcAft>
                <a:spcPts val="600"/>
              </a:spcAft>
              <a:buFont typeface="Arial" panose="020B0604020202020204" pitchFamily="34" charset="0"/>
              <a:buChar char="•"/>
            </a:pPr>
            <a:r>
              <a:rPr lang="fr-FR" sz="1400" b="0" i="1" dirty="0" smtClean="0">
                <a:solidFill>
                  <a:schemeClr val="tx1"/>
                </a:solidFill>
              </a:rPr>
              <a:t>R&amp;C : </a:t>
            </a:r>
            <a:r>
              <a:rPr lang="fr-FR" sz="1400" b="0" i="1" dirty="0">
                <a:solidFill>
                  <a:schemeClr val="tx1"/>
                </a:solidFill>
              </a:rPr>
              <a:t>D</a:t>
            </a:r>
            <a:r>
              <a:rPr lang="fr-FR" sz="1400" b="0" i="1" dirty="0" smtClean="0">
                <a:solidFill>
                  <a:schemeClr val="tx1"/>
                </a:solidFill>
              </a:rPr>
              <a:t>aily inspection requirement currently in place.</a:t>
            </a:r>
          </a:p>
          <a:p>
            <a:pPr marL="0" indent="0" algn="l">
              <a:spcBef>
                <a:spcPts val="2400"/>
              </a:spcBef>
              <a:spcAft>
                <a:spcPts val="600"/>
              </a:spcAft>
            </a:pPr>
            <a:r>
              <a:rPr lang="fr-FR" u="sng" dirty="0" smtClean="0">
                <a:solidFill>
                  <a:schemeClr val="tx1"/>
                </a:solidFill>
              </a:rPr>
              <a:t>Monitoring Assistant </a:t>
            </a:r>
            <a:r>
              <a:rPr lang="en-GB" u="sng" dirty="0" smtClean="0">
                <a:solidFill>
                  <a:schemeClr val="tx1"/>
                </a:solidFill>
              </a:rPr>
              <a:t>(Exigence 3.3.2)</a:t>
            </a:r>
            <a:endParaRPr lang="fr-FR" u="sng" dirty="0" smtClean="0">
              <a:solidFill>
                <a:schemeClr val="tx1"/>
              </a:solidFill>
            </a:endParaRPr>
          </a:p>
          <a:p>
            <a:pPr marL="0" indent="0" algn="just">
              <a:spcAft>
                <a:spcPts val="600"/>
              </a:spcAft>
            </a:pPr>
            <a:r>
              <a:rPr lang="en-US" sz="1600" b="0" dirty="0">
                <a:solidFill>
                  <a:schemeClr val="tx1"/>
                </a:solidFill>
              </a:rPr>
              <a:t>A monitoring assistant is required for each of the following cases</a:t>
            </a:r>
            <a:r>
              <a:rPr lang="en-US" sz="1600" b="0" dirty="0" smtClean="0">
                <a:solidFill>
                  <a:schemeClr val="tx1"/>
                </a:solidFill>
              </a:rPr>
              <a:t>:</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When </a:t>
            </a:r>
            <a:r>
              <a:rPr lang="en-US" sz="1400" b="0" dirty="0">
                <a:solidFill>
                  <a:prstClr val="black"/>
                </a:solidFill>
                <a:ea typeface="+mn-ea"/>
                <a:cs typeface="+mn-cs"/>
              </a:rPr>
              <a:t>the excavation machine operator does not have, from his driving position, adequate visibility of the excavation tool and its path in the area of intervention, or the excavation is approaching an existing network; </a:t>
            </a:r>
          </a:p>
          <a:p>
            <a:pPr marL="285750" indent="-285750" algn="just">
              <a:spcBef>
                <a:spcPts val="300"/>
              </a:spcBef>
              <a:spcAft>
                <a:spcPts val="300"/>
              </a:spcAft>
              <a:buFont typeface="Arial" panose="020B0604020202020204" pitchFamily="34" charset="0"/>
              <a:buChar char="•"/>
            </a:pPr>
            <a:r>
              <a:rPr lang="en-US" sz="1400" b="0" dirty="0" smtClean="0">
                <a:solidFill>
                  <a:prstClr val="black"/>
                </a:solidFill>
                <a:ea typeface="+mn-ea"/>
                <a:cs typeface="+mn-cs"/>
              </a:rPr>
              <a:t>Where </a:t>
            </a:r>
            <a:r>
              <a:rPr lang="en-US" sz="1400" b="0" dirty="0">
                <a:solidFill>
                  <a:prstClr val="black"/>
                </a:solidFill>
                <a:ea typeface="+mn-ea"/>
                <a:cs typeface="+mn-cs"/>
              </a:rPr>
              <a:t>personnel are present in an excavation of depth &gt; 1.3 m (4 ft).</a:t>
            </a:r>
          </a:p>
          <a:p>
            <a:pPr marL="0" indent="0" algn="l">
              <a:spcBef>
                <a:spcPts val="1200"/>
              </a:spcBef>
              <a:spcAft>
                <a:spcPts val="600"/>
              </a:spcAft>
            </a:pPr>
            <a:r>
              <a:rPr lang="fr-FR" sz="1600" u="sng" dirty="0" smtClean="0">
                <a:solidFill>
                  <a:srgbClr val="FF0000"/>
                </a:solidFill>
              </a:rPr>
              <a:t>New </a:t>
            </a:r>
            <a:r>
              <a:rPr lang="fr-FR" sz="1600" u="sng" dirty="0">
                <a:solidFill>
                  <a:srgbClr val="FF0000"/>
                </a:solidFill>
              </a:rPr>
              <a:t>requirement</a:t>
            </a:r>
          </a:p>
          <a:p>
            <a:pPr marL="0" indent="0" algn="l">
              <a:spcAft>
                <a:spcPts val="600"/>
              </a:spcAft>
            </a:pPr>
            <a:endParaRPr lang="fr-FR" sz="1400" b="0" u="sng" dirty="0">
              <a:solidFill>
                <a:srgbClr val="FF0000"/>
              </a:solidFill>
            </a:endParaRPr>
          </a:p>
          <a:p>
            <a:pPr marL="0" indent="0" algn="l">
              <a:spcAft>
                <a:spcPts val="600"/>
              </a:spcAft>
            </a:pPr>
            <a:endParaRPr lang="fr-FR" sz="1600" dirty="0">
              <a:solidFill>
                <a:schemeClr val="tx1"/>
              </a:solidFill>
            </a:endParaRPr>
          </a:p>
        </p:txBody>
      </p:sp>
      <p:pic>
        <p:nvPicPr>
          <p:cNvPr id="5" name="Picture 4"/>
          <p:cNvPicPr>
            <a:picLocks noChangeAspect="1"/>
          </p:cNvPicPr>
          <p:nvPr/>
        </p:nvPicPr>
        <p:blipFill>
          <a:blip r:embed="rId3"/>
          <a:stretch>
            <a:fillRect/>
          </a:stretch>
        </p:blipFill>
        <p:spPr>
          <a:xfrm>
            <a:off x="61519" y="2420888"/>
            <a:ext cx="481626" cy="396274"/>
          </a:xfrm>
          <a:prstGeom prst="rect">
            <a:avLst/>
          </a:prstGeom>
        </p:spPr>
      </p:pic>
      <p:pic>
        <p:nvPicPr>
          <p:cNvPr id="3" name="Picture 2"/>
          <p:cNvPicPr>
            <a:picLocks noChangeAspect="1"/>
          </p:cNvPicPr>
          <p:nvPr/>
        </p:nvPicPr>
        <p:blipFill>
          <a:blip r:embed="rId3"/>
          <a:stretch>
            <a:fillRect/>
          </a:stretch>
        </p:blipFill>
        <p:spPr>
          <a:xfrm>
            <a:off x="21015" y="5373216"/>
            <a:ext cx="481626" cy="396274"/>
          </a:xfrm>
          <a:prstGeom prst="rect">
            <a:avLst/>
          </a:prstGeom>
        </p:spPr>
      </p:pic>
      <p:pic>
        <p:nvPicPr>
          <p:cNvPr id="6" name="Picture 5"/>
          <p:cNvPicPr>
            <a:picLocks noChangeAspect="1"/>
          </p:cNvPicPr>
          <p:nvPr/>
        </p:nvPicPr>
        <p:blipFill>
          <a:blip r:embed="rId4"/>
          <a:stretch>
            <a:fillRect/>
          </a:stretch>
        </p:blipFill>
        <p:spPr>
          <a:xfrm>
            <a:off x="1055440" y="632754"/>
            <a:ext cx="9610411" cy="676461"/>
          </a:xfrm>
          <a:prstGeom prst="rect">
            <a:avLst/>
          </a:prstGeom>
        </p:spPr>
      </p:pic>
    </p:spTree>
    <p:extLst>
      <p:ext uri="{BB962C8B-B14F-4D97-AF65-F5344CB8AC3E}">
        <p14:creationId xmlns:p14="http://schemas.microsoft.com/office/powerpoint/2010/main" val="80990852"/>
      </p:ext>
    </p:extLst>
  </p:cSld>
  <p:clrMapOvr>
    <a:masterClrMapping/>
  </p:clrMapOvr>
  <p:timing>
    <p:tnLst>
      <p:par>
        <p:cTn id="1" dur="indefinite" restart="never" nodeType="tmRoot"/>
      </p:par>
    </p:tnLst>
  </p:timing>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83C479FD848434EA541F979F2465512" ma:contentTypeVersion="2" ma:contentTypeDescription="Crée un document." ma:contentTypeScope="" ma:versionID="6884601fdf2109a4a65afaec2f099c52">
  <xsd:schema xmlns:xsd="http://www.w3.org/2001/XMLSchema" xmlns:xs="http://www.w3.org/2001/XMLSchema" xmlns:p="http://schemas.microsoft.com/office/2006/metadata/properties" xmlns:ns2="c8a7921e-9ad3-49fc-8192-a2d736b89f34" targetNamespace="http://schemas.microsoft.com/office/2006/metadata/properties" ma:root="true" ma:fieldsID="e654481e55cf446a1bcdba035e234466" ns2:_="">
    <xsd:import namespace="c8a7921e-9ad3-49fc-8192-a2d736b89f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7921e-9ad3-49fc-8192-a2d736b89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F270F0-EC24-4674-9301-5B01982C75C9}">
  <ds:schemaRefs>
    <ds:schemaRef ds:uri="http://schemas.microsoft.com/sharepoint/v3/contenttype/forms"/>
  </ds:schemaRefs>
</ds:datastoreItem>
</file>

<file path=customXml/itemProps2.xml><?xml version="1.0" encoding="utf-8"?>
<ds:datastoreItem xmlns:ds="http://schemas.openxmlformats.org/officeDocument/2006/customXml" ds:itemID="{E92C39E6-FEDF-4AB9-AFBF-A6DABBC027AF}"/>
</file>

<file path=customXml/itemProps3.xml><?xml version="1.0" encoding="utf-8"?>
<ds:datastoreItem xmlns:ds="http://schemas.openxmlformats.org/officeDocument/2006/customXml" ds:itemID="{4AC26BA1-78A3-453B-9FBD-D496DF88881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Widescreen</PresentationFormat>
  <Paragraphs>108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
      <vt:lpstr>HSE Requirements for Excavation Works GROUP HSE RULE (CR-GR-HSE-419)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Tiffanie BILLEY</cp:lastModifiedBy>
  <cp:revision>438</cp:revision>
  <cp:lastPrinted>2019-06-19T09:21:13Z</cp:lastPrinted>
  <dcterms:modified xsi:type="dcterms:W3CDTF">2019-06-19T09:21:20Z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0x010100083C479FD848434EA541F979F2465512</vt:lpwstr>
  </property>
  <property fmtid="{D5CDD505-2E9C-101B-9397-08002B2CF9AE}" pid="3" name="Order">
    <vt:r8>102400</vt:r8>
  </property>
  <property fmtid="{D5CDD505-2E9C-101B-9397-08002B2CF9AE}" pid="4" name="xd_Signature">
    <vt:bool>false</vt:bool>
  </property>
  <property fmtid="{D5CDD505-2E9C-101B-9397-08002B2CF9AE}" pid="5" name="SharedWithUsers">
    <vt:lpwstr>98;#Alexandre FAKIH</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