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2"/>
  </p:notesMasterIdLst>
  <p:handoutMasterIdLst>
    <p:handoutMasterId r:id="rId23"/>
  </p:handoutMasterIdLst>
  <p:sldIdLst>
    <p:sldId id="256" r:id="rId5"/>
    <p:sldId id="492" r:id="rId6"/>
    <p:sldId id="436" r:id="rId7"/>
    <p:sldId id="462" r:id="rId8"/>
    <p:sldId id="477" r:id="rId9"/>
    <p:sldId id="493" r:id="rId10"/>
    <p:sldId id="494" r:id="rId11"/>
    <p:sldId id="495" r:id="rId12"/>
    <p:sldId id="496" r:id="rId13"/>
    <p:sldId id="478" r:id="rId14"/>
    <p:sldId id="497" r:id="rId15"/>
    <p:sldId id="498" r:id="rId16"/>
    <p:sldId id="499" r:id="rId17"/>
    <p:sldId id="500" r:id="rId18"/>
    <p:sldId id="501" r:id="rId19"/>
    <p:sldId id="502" r:id="rId20"/>
    <p:sldId id="286" r:id="rId21"/>
  </p:sldIdLst>
  <p:sldSz cx="12192000" cy="6858000"/>
  <p:notesSz cx="6797675" cy="9926638"/>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99"/>
    <a:srgbClr val="A90025"/>
    <a:srgbClr val="376092"/>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p:cViewPr varScale="1">
        <p:scale>
          <a:sx n="79" d="100"/>
          <a:sy n="79" d="100"/>
        </p:scale>
        <p:origin x="120" y="696"/>
      </p:cViewPr>
      <p:guideLst>
        <p:guide orient="horz" pos="2160"/>
        <p:guide pos="3840"/>
      </p:guideLst>
    </p:cSldViewPr>
  </p:slideViewPr>
  <p:outlineViewPr>
    <p:cViewPr>
      <p:scale>
        <a:sx n="33" d="100"/>
        <a:sy n="33" d="100"/>
      </p:scale>
      <p:origin x="0" y="7572"/>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79" d="100"/>
          <a:sy n="79" d="100"/>
        </p:scale>
        <p:origin x="3318"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A8F9218-3AC4-4588-AD15-C8B9615A4193}" type="datetimeFigureOut">
              <a:rPr lang="en-US" smtClean="0"/>
              <a:pPr/>
              <a:t>10/11/2019</a:t>
            </a:fld>
            <a:endParaRPr lang="en-US"/>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471A043-F37E-42BC-90A9-BA46E9EBA480}" type="slidenum">
              <a:rPr lang="en-US" smtClean="0"/>
              <a:pPr/>
              <a:t>‹N°›</a:t>
            </a:fld>
            <a:endParaRPr lang="en-US"/>
          </a:p>
        </p:txBody>
      </p:sp>
    </p:spTree>
    <p:extLst>
      <p:ext uri="{BB962C8B-B14F-4D97-AF65-F5344CB8AC3E}">
        <p14:creationId xmlns:p14="http://schemas.microsoft.com/office/powerpoint/2010/main" val="3244047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BCB1C22-5F7F-45DB-B066-C38515A5A04C}" type="datetimeFigureOut">
              <a:rPr lang="en-US" smtClean="0"/>
              <a:pPr/>
              <a:t>10/11/2019</a:t>
            </a:fld>
            <a:endParaRPr lang="en-US"/>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19BD1F9-669C-4CA0-8FBF-032659BF0921}" type="slidenum">
              <a:rPr lang="en-US" smtClean="0"/>
              <a:pPr/>
              <a:t>‹N°›</a:t>
            </a:fld>
            <a:endParaRPr lang="en-US"/>
          </a:p>
        </p:txBody>
      </p:sp>
    </p:spTree>
    <p:extLst>
      <p:ext uri="{BB962C8B-B14F-4D97-AF65-F5344CB8AC3E}">
        <p14:creationId xmlns:p14="http://schemas.microsoft.com/office/powerpoint/2010/main" val="398293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2</a:t>
            </a:fld>
            <a:endParaRPr lang="en-US" dirty="0"/>
          </a:p>
        </p:txBody>
      </p:sp>
    </p:spTree>
    <p:extLst>
      <p:ext uri="{BB962C8B-B14F-4D97-AF65-F5344CB8AC3E}">
        <p14:creationId xmlns:p14="http://schemas.microsoft.com/office/powerpoint/2010/main" val="1488178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11</a:t>
            </a:fld>
            <a:endParaRPr lang="en-US" dirty="0"/>
          </a:p>
        </p:txBody>
      </p:sp>
    </p:spTree>
    <p:extLst>
      <p:ext uri="{BB962C8B-B14F-4D97-AF65-F5344CB8AC3E}">
        <p14:creationId xmlns:p14="http://schemas.microsoft.com/office/powerpoint/2010/main" val="3606316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12</a:t>
            </a:fld>
            <a:endParaRPr lang="en-US" dirty="0"/>
          </a:p>
        </p:txBody>
      </p:sp>
    </p:spTree>
    <p:extLst>
      <p:ext uri="{BB962C8B-B14F-4D97-AF65-F5344CB8AC3E}">
        <p14:creationId xmlns:p14="http://schemas.microsoft.com/office/powerpoint/2010/main" val="2117432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13</a:t>
            </a:fld>
            <a:endParaRPr lang="en-US" dirty="0"/>
          </a:p>
        </p:txBody>
      </p:sp>
    </p:spTree>
    <p:extLst>
      <p:ext uri="{BB962C8B-B14F-4D97-AF65-F5344CB8AC3E}">
        <p14:creationId xmlns:p14="http://schemas.microsoft.com/office/powerpoint/2010/main" val="1140803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14</a:t>
            </a:fld>
            <a:endParaRPr lang="en-US" dirty="0"/>
          </a:p>
        </p:txBody>
      </p:sp>
    </p:spTree>
    <p:extLst>
      <p:ext uri="{BB962C8B-B14F-4D97-AF65-F5344CB8AC3E}">
        <p14:creationId xmlns:p14="http://schemas.microsoft.com/office/powerpoint/2010/main" val="4050916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15</a:t>
            </a:fld>
            <a:endParaRPr lang="en-US" dirty="0"/>
          </a:p>
        </p:txBody>
      </p:sp>
    </p:spTree>
    <p:extLst>
      <p:ext uri="{BB962C8B-B14F-4D97-AF65-F5344CB8AC3E}">
        <p14:creationId xmlns:p14="http://schemas.microsoft.com/office/powerpoint/2010/main" val="1795589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16</a:t>
            </a:fld>
            <a:endParaRPr lang="en-US" dirty="0"/>
          </a:p>
        </p:txBody>
      </p:sp>
    </p:spTree>
    <p:extLst>
      <p:ext uri="{BB962C8B-B14F-4D97-AF65-F5344CB8AC3E}">
        <p14:creationId xmlns:p14="http://schemas.microsoft.com/office/powerpoint/2010/main" val="368826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3</a:t>
            </a:fld>
            <a:endParaRPr lang="en-US" dirty="0"/>
          </a:p>
        </p:txBody>
      </p:sp>
    </p:spTree>
    <p:extLst>
      <p:ext uri="{BB962C8B-B14F-4D97-AF65-F5344CB8AC3E}">
        <p14:creationId xmlns:p14="http://schemas.microsoft.com/office/powerpoint/2010/main" val="210851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4</a:t>
            </a:fld>
            <a:endParaRPr lang="en-US" dirty="0"/>
          </a:p>
        </p:txBody>
      </p:sp>
    </p:spTree>
    <p:extLst>
      <p:ext uri="{BB962C8B-B14F-4D97-AF65-F5344CB8AC3E}">
        <p14:creationId xmlns:p14="http://schemas.microsoft.com/office/powerpoint/2010/main" val="188923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5</a:t>
            </a:fld>
            <a:endParaRPr lang="en-US" dirty="0"/>
          </a:p>
        </p:txBody>
      </p:sp>
    </p:spTree>
    <p:extLst>
      <p:ext uri="{BB962C8B-B14F-4D97-AF65-F5344CB8AC3E}">
        <p14:creationId xmlns:p14="http://schemas.microsoft.com/office/powerpoint/2010/main" val="577022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6</a:t>
            </a:fld>
            <a:endParaRPr lang="en-US" dirty="0"/>
          </a:p>
        </p:txBody>
      </p:sp>
    </p:spTree>
    <p:extLst>
      <p:ext uri="{BB962C8B-B14F-4D97-AF65-F5344CB8AC3E}">
        <p14:creationId xmlns:p14="http://schemas.microsoft.com/office/powerpoint/2010/main" val="46784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7</a:t>
            </a:fld>
            <a:endParaRPr lang="en-US" dirty="0"/>
          </a:p>
        </p:txBody>
      </p:sp>
    </p:spTree>
    <p:extLst>
      <p:ext uri="{BB962C8B-B14F-4D97-AF65-F5344CB8AC3E}">
        <p14:creationId xmlns:p14="http://schemas.microsoft.com/office/powerpoint/2010/main" val="942680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8</a:t>
            </a:fld>
            <a:endParaRPr lang="en-US" dirty="0"/>
          </a:p>
        </p:txBody>
      </p:sp>
    </p:spTree>
    <p:extLst>
      <p:ext uri="{BB962C8B-B14F-4D97-AF65-F5344CB8AC3E}">
        <p14:creationId xmlns:p14="http://schemas.microsoft.com/office/powerpoint/2010/main" val="188580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9</a:t>
            </a:fld>
            <a:endParaRPr lang="en-US" dirty="0"/>
          </a:p>
        </p:txBody>
      </p:sp>
    </p:spTree>
    <p:extLst>
      <p:ext uri="{BB962C8B-B14F-4D97-AF65-F5344CB8AC3E}">
        <p14:creationId xmlns:p14="http://schemas.microsoft.com/office/powerpoint/2010/main" val="3114309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
        <p:nvSpPr>
          <p:cNvPr id="4" name="Espace réservé du numéro de diapositive 3"/>
          <p:cNvSpPr>
            <a:spLocks noGrp="1"/>
          </p:cNvSpPr>
          <p:nvPr>
            <p:ph type="sldNum" sz="quarter" idx="10"/>
          </p:nvPr>
        </p:nvSpPr>
        <p:spPr/>
        <p:txBody>
          <a:bodyPr/>
          <a:lstStyle/>
          <a:p>
            <a:fld id="{B19BD1F9-669C-4CA0-8FBF-032659BF0921}" type="slidenum">
              <a:rPr lang="en-US" smtClean="0"/>
              <a:pPr/>
              <a:t>10</a:t>
            </a:fld>
            <a:endParaRPr lang="en-US" dirty="0"/>
          </a:p>
        </p:txBody>
      </p:sp>
    </p:spTree>
    <p:extLst>
      <p:ext uri="{BB962C8B-B14F-4D97-AF65-F5344CB8AC3E}">
        <p14:creationId xmlns:p14="http://schemas.microsoft.com/office/powerpoint/2010/main" val="3593389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6_1_">
    <p:bg>
      <p:bgPr>
        <a:solidFill>
          <a:srgbClr val="376092"/>
        </a:solidFill>
        <a:effectLst/>
      </p:bgPr>
    </p:bg>
    <p:spTree>
      <p:nvGrpSpPr>
        <p:cNvPr id="1" name=""/>
        <p:cNvGrpSpPr/>
        <p:nvPr/>
      </p:nvGrpSpPr>
      <p:grpSpPr>
        <a:xfrm>
          <a:off x="0" y="0"/>
          <a:ext cx="0" cy="0"/>
          <a:chOff x="0" y="0"/>
          <a:chExt cx="0" cy="0"/>
        </a:xfrm>
      </p:grpSpPr>
      <p:pic>
        <p:nvPicPr>
          <p:cNvPr id="10" name="Image 9" descr="TOTAL_LOGO_bandeau_01_haut_T_RGB.png"/>
          <p:cNvPicPr>
            <a:picLocks noChangeAspect="1"/>
          </p:cNvPicPr>
          <p:nvPr userDrawn="1"/>
        </p:nvPicPr>
        <p:blipFill>
          <a:blip r:embed="rId2" cstate="print"/>
          <a:stretch>
            <a:fillRect/>
          </a:stretch>
        </p:blipFill>
        <p:spPr>
          <a:xfrm>
            <a:off x="1" y="363225"/>
            <a:ext cx="6084167" cy="860932"/>
          </a:xfrm>
          <a:prstGeom prst="rect">
            <a:avLst/>
          </a:prstGeom>
        </p:spPr>
      </p:pic>
      <p:sp>
        <p:nvSpPr>
          <p:cNvPr id="14" name="Titre 4"/>
          <p:cNvSpPr>
            <a:spLocks noGrp="1"/>
          </p:cNvSpPr>
          <p:nvPr>
            <p:ph type="title" hasCustomPrompt="1"/>
          </p:nvPr>
        </p:nvSpPr>
        <p:spPr>
          <a:xfrm>
            <a:off x="1188000" y="1845592"/>
            <a:ext cx="9372496" cy="1487487"/>
          </a:xfrm>
          <a:prstGeom prst="rect">
            <a:avLst/>
          </a:prstGeom>
        </p:spPr>
        <p:txBody>
          <a:bodyPr lIns="0" rIns="0" anchor="b">
            <a:noAutofit/>
          </a:bodyPr>
          <a:lstStyle>
            <a:lvl1pPr>
              <a:defRPr sz="3200" baseline="0">
                <a:solidFill>
                  <a:schemeClr val="bg1"/>
                </a:solidFill>
                <a:latin typeface="+mn-lt"/>
              </a:defRPr>
            </a:lvl1pPr>
          </a:lstStyle>
          <a:p>
            <a:r>
              <a:rPr lang="fr-FR" noProof="0" dirty="0"/>
              <a:t>COMPANY RULE TITLE</a:t>
            </a:r>
          </a:p>
        </p:txBody>
      </p:sp>
      <p:sp>
        <p:nvSpPr>
          <p:cNvPr id="6" name="Rectangle 5"/>
          <p:cNvSpPr/>
          <p:nvPr userDrawn="1"/>
        </p:nvSpPr>
        <p:spPr>
          <a:xfrm>
            <a:off x="0" y="6525344"/>
            <a:ext cx="12192000"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3" cstate="print"/>
          <a:srcRect/>
          <a:stretch>
            <a:fillRect/>
          </a:stretch>
        </p:blipFill>
        <p:spPr bwMode="auto">
          <a:xfrm>
            <a:off x="5366919" y="6631430"/>
            <a:ext cx="1458162" cy="162371"/>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REQUIREMENTS REMOVED IN NEW RULE</a:t>
            </a:r>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5_1_">
    <p:spTree>
      <p:nvGrpSpPr>
        <p:cNvPr id="1" name=""/>
        <p:cNvGrpSpPr/>
        <p:nvPr/>
      </p:nvGrpSpPr>
      <p:grpSpPr>
        <a:xfrm>
          <a:off x="0" y="0"/>
          <a:ext cx="0" cy="0"/>
          <a:chOff x="0" y="0"/>
          <a:chExt cx="0" cy="0"/>
        </a:xfrm>
      </p:grpSpPr>
      <p:cxnSp>
        <p:nvCxnSpPr>
          <p:cNvPr id="5" name="Connecteur droit 4"/>
          <p:cNvCxnSpPr/>
          <p:nvPr userDrawn="1"/>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descr="TOTAL_ADM.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11" name="ZoneTexte 10"/>
          <p:cNvSpPr txBox="1"/>
          <p:nvPr userDrawn="1"/>
        </p:nvSpPr>
        <p:spPr>
          <a:xfrm>
            <a:off x="407368" y="6525344"/>
            <a:ext cx="648072" cy="246221"/>
          </a:xfrm>
          <a:prstGeom prst="rect">
            <a:avLst/>
          </a:prstGeom>
          <a:noFill/>
        </p:spPr>
        <p:txBody>
          <a:bodyPr wrap="square" rtlCol="0">
            <a:spAutoFit/>
          </a:bodyPr>
          <a:lstStyle/>
          <a:p>
            <a:fld id="{97EE1926-FF4E-457F-A2D1-6C00F261D3E8}" type="slidenum">
              <a:rPr lang="en-US" sz="1000" smtClean="0">
                <a:latin typeface="+mj-lt"/>
              </a:rPr>
              <a:pPr/>
              <a:t>‹N°›</a:t>
            </a:fld>
            <a:endParaRPr lang="en-US" sz="1000" dirty="0">
              <a:latin typeface="+mj-lt"/>
            </a:endParaRPr>
          </a:p>
        </p:txBody>
      </p:sp>
      <p:pic>
        <p:nvPicPr>
          <p:cNvPr id="12" name="Picture 2"/>
          <p:cNvPicPr>
            <a:picLocks noChangeAspect="1" noChangeArrowheads="1"/>
          </p:cNvPicPr>
          <p:nvPr userDrawn="1"/>
        </p:nvPicPr>
        <p:blipFill>
          <a:blip r:embed="rId3" cstate="print"/>
          <a:srcRect/>
          <a:stretch>
            <a:fillRect/>
          </a:stretch>
        </p:blipFill>
        <p:spPr bwMode="auto">
          <a:xfrm>
            <a:off x="5447928" y="6604556"/>
            <a:ext cx="1228637" cy="136812"/>
          </a:xfrm>
          <a:prstGeom prst="rect">
            <a:avLst/>
          </a:prstGeom>
          <a:noFill/>
          <a:ln w="9525">
            <a:noFill/>
            <a:miter lim="800000"/>
            <a:headEnd/>
            <a:tailEnd/>
          </a:ln>
          <a:effectLst/>
        </p:spPr>
      </p:pic>
      <p:sp>
        <p:nvSpPr>
          <p:cNvPr id="24" name="Rectangle 23"/>
          <p:cNvSpPr/>
          <p:nvPr userDrawn="1"/>
        </p:nvSpPr>
        <p:spPr>
          <a:xfrm>
            <a:off x="0" y="0"/>
            <a:ext cx="12192000" cy="404664"/>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texte 16"/>
          <p:cNvSpPr>
            <a:spLocks noGrp="1"/>
          </p:cNvSpPr>
          <p:nvPr>
            <p:ph type="body" sz="quarter" idx="11" hasCustomPrompt="1"/>
          </p:nvPr>
        </p:nvSpPr>
        <p:spPr>
          <a:xfrm>
            <a:off x="407368" y="0"/>
            <a:ext cx="4968552" cy="404664"/>
          </a:xfrm>
          <a:prstGeom prst="rect">
            <a:avLst/>
          </a:prstGeom>
          <a:noFill/>
        </p:spPr>
        <p:txBody>
          <a:bodyPr anchor="ctr"/>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lvl="0"/>
            <a:r>
              <a:rPr lang="fr-FR" dirty="0"/>
              <a:t>DOCUMENTS USED FOR THE GAP ANALYSIS</a:t>
            </a:r>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57984" cy="635000"/>
          </a:xfrm>
          <a:prstGeom prst="rect">
            <a:avLst/>
          </a:prstGeom>
        </p:spPr>
        <p:txBody>
          <a:bodyPr/>
          <a:lstStyle/>
          <a:p>
            <a:r>
              <a:rPr lang="fr-FR" noProof="0"/>
              <a:t>Cliquez pour modifier le style du titre</a:t>
            </a:r>
          </a:p>
        </p:txBody>
      </p:sp>
      <p:sp>
        <p:nvSpPr>
          <p:cNvPr id="4" name="Espace réservé du numéro de diapositive 3"/>
          <p:cNvSpPr>
            <a:spLocks noGrp="1"/>
          </p:cNvSpPr>
          <p:nvPr>
            <p:ph type="sldNum" sz="quarter" idx="11"/>
          </p:nvPr>
        </p:nvSpPr>
        <p:spPr>
          <a:xfrm>
            <a:off x="8737600" y="6411917"/>
            <a:ext cx="967317" cy="365125"/>
          </a:xfrm>
          <a:prstGeom prst="rect">
            <a:avLst/>
          </a:prstGeom>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a:prstGeom prst="rect">
            <a:avLst/>
          </a:prstGeo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
        <p:nvSpPr>
          <p:cNvPr id="8" name="Espace réservé du pied de page 4"/>
          <p:cNvSpPr>
            <a:spLocks noGrp="1"/>
          </p:cNvSpPr>
          <p:nvPr>
            <p:ph type="ftr" sz="quarter" idx="3"/>
          </p:nvPr>
        </p:nvSpPr>
        <p:spPr>
          <a:xfrm>
            <a:off x="609600" y="6411917"/>
            <a:ext cx="7416800" cy="365125"/>
          </a:xfrm>
          <a:prstGeom prst="rect">
            <a:avLst/>
          </a:prstGeom>
        </p:spPr>
        <p:txBody>
          <a:bodyPr vert="horz" lIns="0" tIns="45720" rIns="91440" bIns="45720" rtlCol="0" anchor="ctr"/>
          <a:lstStyle>
            <a:lvl1pPr algn="l">
              <a:defRPr sz="1400">
                <a:solidFill>
                  <a:schemeClr val="tx1"/>
                </a:solidFill>
                <a:latin typeface="+mn-lt"/>
                <a:cs typeface="Helvetica"/>
              </a:defRPr>
            </a:lvl1pPr>
          </a:lstStyle>
          <a:p>
            <a:r>
              <a:rPr lang="en-GB" b="1">
                <a:solidFill>
                  <a:srgbClr val="F5911F"/>
                </a:solidFill>
              </a:rPr>
              <a:t>#SafeDriver </a:t>
            </a:r>
            <a:r>
              <a:rPr lang="en-GB" sz="1000">
                <a:solidFill>
                  <a:schemeClr val="bg1">
                    <a:lumMod val="50000"/>
                  </a:schemeClr>
                </a:solidFill>
              </a:rPr>
              <a:t>-</a:t>
            </a:r>
            <a:r>
              <a:rPr lang="en-GB" sz="1000" b="1">
                <a:solidFill>
                  <a:schemeClr val="bg1">
                    <a:lumMod val="50000"/>
                  </a:schemeClr>
                </a:solidFill>
              </a:rPr>
              <a:t> </a:t>
            </a:r>
            <a:r>
              <a:rPr lang="fr-FR" sz="1000">
                <a:solidFill>
                  <a:schemeClr val="bg1">
                    <a:lumMod val="50000"/>
                  </a:schemeClr>
                </a:solidFill>
              </a:rPr>
              <a:t>Campagne de sensibilisation aux risques routiers, février 2017 </a:t>
            </a:r>
          </a:p>
        </p:txBody>
      </p:sp>
    </p:spTree>
    <p:extLst>
      <p:ext uri="{BB962C8B-B14F-4D97-AF65-F5344CB8AC3E}">
        <p14:creationId xmlns:p14="http://schemas.microsoft.com/office/powerpoint/2010/main" val="2926940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1_">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33338" y="-3175"/>
            <a:ext cx="12260263" cy="6870700"/>
          </a:xfrm>
          <a:prstGeom prst="rect">
            <a:avLst/>
          </a:prstGeom>
          <a:noFill/>
          <a:ln w="9525">
            <a:noFill/>
            <a:miter lim="800000"/>
            <a:headEnd/>
            <a:tailEnd/>
          </a:ln>
          <a:effectLst/>
        </p:spPr>
      </p:pic>
      <p:pic>
        <p:nvPicPr>
          <p:cNvPr id="6" name="Picture 4"/>
          <p:cNvPicPr>
            <a:picLocks noChangeAspect="1" noChangeArrowheads="1"/>
          </p:cNvPicPr>
          <p:nvPr userDrawn="1"/>
        </p:nvPicPr>
        <p:blipFill>
          <a:blip r:embed="rId3" cstate="print"/>
          <a:srcRect/>
          <a:stretch>
            <a:fillRect/>
          </a:stretch>
        </p:blipFill>
        <p:spPr bwMode="auto">
          <a:xfrm>
            <a:off x="-24680" y="-6350"/>
            <a:ext cx="6254750" cy="6870700"/>
          </a:xfrm>
          <a:prstGeom prst="rect">
            <a:avLst/>
          </a:prstGeom>
          <a:noFill/>
          <a:ln w="9525">
            <a:noFill/>
            <a:miter lim="800000"/>
            <a:headEnd/>
            <a:tailEnd/>
          </a:ln>
          <a:effectLst/>
        </p:spPr>
      </p:pic>
      <p:pic>
        <p:nvPicPr>
          <p:cNvPr id="8" name="Picture 2"/>
          <p:cNvPicPr>
            <a:picLocks noChangeAspect="1" noChangeArrowheads="1"/>
          </p:cNvPicPr>
          <p:nvPr userDrawn="1"/>
        </p:nvPicPr>
        <p:blipFill>
          <a:blip r:embed="rId4" cstate="print"/>
          <a:srcRect/>
          <a:stretch>
            <a:fillRect/>
          </a:stretch>
        </p:blipFill>
        <p:spPr bwMode="auto">
          <a:xfrm>
            <a:off x="2130587" y="6165304"/>
            <a:ext cx="1944216" cy="625506"/>
          </a:xfrm>
          <a:prstGeom prst="rect">
            <a:avLst/>
          </a:prstGeom>
          <a:noFill/>
          <a:ln w="9525">
            <a:noFill/>
            <a:miter lim="800000"/>
            <a:headEnd/>
            <a:tailEnd/>
          </a:ln>
          <a:effectLst/>
        </p:spPr>
      </p:pic>
      <p:sp>
        <p:nvSpPr>
          <p:cNvPr id="5" name="Espace réservé du texte 16"/>
          <p:cNvSpPr>
            <a:spLocks noGrp="1"/>
          </p:cNvSpPr>
          <p:nvPr>
            <p:ph type="body" sz="quarter" idx="11" hasCustomPrompt="1"/>
          </p:nvPr>
        </p:nvSpPr>
        <p:spPr>
          <a:xfrm>
            <a:off x="191343" y="764704"/>
            <a:ext cx="5743725" cy="5256584"/>
          </a:xfrm>
          <a:prstGeom prst="rect">
            <a:avLst/>
          </a:prstGeom>
          <a:solidFill>
            <a:schemeClr val="bg1">
              <a:alpha val="20000"/>
            </a:schemeClr>
          </a:solidFill>
        </p:spPr>
        <p:txBody>
          <a:bodyPr/>
          <a:lstStyle>
            <a:lvl1pPr marL="342900" indent="-342900">
              <a:buFont typeface="Wingdings" pitchFamily="2" charset="2"/>
              <a:buChar char="q"/>
              <a:defRPr sz="1600" b="0" baseline="0">
                <a:latin typeface="+mj-lt"/>
              </a:defRPr>
            </a:lvl1pPr>
            <a:lvl2pPr>
              <a:buFont typeface="Wingdings" pitchFamily="2" charset="2"/>
              <a:buChar char="q"/>
              <a:defRPr sz="1600"/>
            </a:lvl2pPr>
          </a:lstStyle>
          <a:p>
            <a:pPr lvl="0"/>
            <a:r>
              <a:rPr lang="fr-FR" dirty="0"/>
              <a:t>List </a:t>
            </a:r>
            <a:r>
              <a:rPr lang="fr-FR" dirty="0" err="1"/>
              <a:t>highlights</a:t>
            </a:r>
            <a:endParaRPr lang="fr-FR" dirty="0"/>
          </a:p>
          <a:p>
            <a:pPr lvl="0"/>
            <a:endParaRPr lang="fr-FR" dirty="0"/>
          </a:p>
          <a:p>
            <a:pPr lvl="1"/>
            <a:endParaRPr lang="en-US" dirty="0"/>
          </a:p>
        </p:txBody>
      </p:sp>
      <p:pic>
        <p:nvPicPr>
          <p:cNvPr id="7" name="Picture 7"/>
          <p:cNvPicPr>
            <a:picLocks noChangeAspect="1" noChangeArrowheads="1"/>
          </p:cNvPicPr>
          <p:nvPr userDrawn="1"/>
        </p:nvPicPr>
        <p:blipFill>
          <a:blip r:embed="rId5" cstate="print"/>
          <a:srcRect/>
          <a:stretch>
            <a:fillRect/>
          </a:stretch>
        </p:blipFill>
        <p:spPr bwMode="auto">
          <a:xfrm>
            <a:off x="191344" y="260648"/>
            <a:ext cx="5760640" cy="444500"/>
          </a:xfrm>
          <a:prstGeom prst="rect">
            <a:avLst/>
          </a:prstGeom>
          <a:noFill/>
          <a:ln w="9525">
            <a:noFill/>
            <a:miter lim="800000"/>
            <a:headEnd/>
            <a:tailEnd/>
          </a:ln>
          <a:effectLst/>
        </p:spPr>
      </p:pic>
    </p:spTree>
    <p:extLst>
      <p:ext uri="{BB962C8B-B14F-4D97-AF65-F5344CB8AC3E}">
        <p14:creationId xmlns:p14="http://schemas.microsoft.com/office/powerpoint/2010/main" val="7925316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alpha val="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84" r:id="rId2"/>
    <p:sldLayoutId id="2147483692" r:id="rId3"/>
    <p:sldLayoutId id="2147483695" r:id="rId4"/>
    <p:sldLayoutId id="2147483696" r:id="rId5"/>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toolbox-hse.total.com/en/one-maestro" TargetMode="External"/><Relationship Id="rId7" Type="http://schemas.openxmlformats.org/officeDocument/2006/relationships/image" Target="../media/image2.png"/><Relationship Id="rId2" Type="http://schemas.openxmlformats.org/officeDocument/2006/relationships/hyperlink" Target="http://wat.corp.local/sites/s215/en-US/Pages/R&#232;gles%20HSE/CR%20417/CR-GR-HSE-417.aspx" TargetMode="Externa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crescendo4all.rm.corp.local/sites/Ref_MS/Pages/Home.aspx" TargetMode="External"/><Relationship Id="rId4" Type="http://schemas.openxmlformats.org/officeDocument/2006/relationships/hyperlink" Target="https://reflex.sinequa.corp.loca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CR-GR-HSE-417 Flammable and Combustible Liquids Storage Safety</a:t>
            </a:r>
            <a:endParaRPr lang="en-US" dirty="0">
              <a:solidFill>
                <a:srgbClr val="FF0000"/>
              </a:solidFill>
            </a:endParaRPr>
          </a:p>
        </p:txBody>
      </p:sp>
      <p:sp>
        <p:nvSpPr>
          <p:cNvPr id="5" name="Espace réservé du texte 3"/>
          <p:cNvSpPr txBox="1">
            <a:spLocks/>
          </p:cNvSpPr>
          <p:nvPr/>
        </p:nvSpPr>
        <p:spPr>
          <a:xfrm>
            <a:off x="1188000" y="3639600"/>
            <a:ext cx="9732536" cy="1778000"/>
          </a:xfrm>
          <a:prstGeom prst="rect">
            <a:avLst/>
          </a:prstGeom>
        </p:spPr>
        <p:txBody>
          <a:bodyPr/>
          <a:lstStyle/>
          <a:p>
            <a:r>
              <a:rPr lang="en-US" dirty="0"/>
              <a:t> </a:t>
            </a:r>
          </a:p>
          <a:p>
            <a:r>
              <a:rPr lang="en-US" dirty="0">
                <a:solidFill>
                  <a:schemeClr val="bg1"/>
                </a:solidFill>
              </a:rPr>
              <a:t>M&amp;S : differences between CR-GR-HSE-417 and CR-MS-HSEQ-332 et CR-MS-HSEQ-352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3.3.1 : Area Classification</a:t>
            </a:r>
          </a:p>
          <a:p>
            <a:pPr marL="0" indent="0" algn="just">
              <a:spcBef>
                <a:spcPts val="600"/>
              </a:spcBef>
              <a:spcAft>
                <a:spcPts val="600"/>
              </a:spcAft>
            </a:pPr>
            <a:r>
              <a:rPr lang="en-US" sz="1600" b="0" dirty="0">
                <a:solidFill>
                  <a:schemeClr val="tx1"/>
                </a:solidFill>
              </a:rPr>
              <a:t>Storage facilities are subject to potentially explosive atmospheres area classification according to local regulations, or by default, according to the prescriptions of the European Directive « ATEX » n° 1999/92/CE or the international standard IEC60079-10-1.</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3.3.2 : </a:t>
            </a:r>
            <a:r>
              <a:rPr lang="en-US" sz="1800" dirty="0">
                <a:solidFill>
                  <a:schemeClr val="tx1"/>
                </a:solidFill>
              </a:rPr>
              <a:t>Protection Against Risks Related to Lightning</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All tanks and their accessory equipment are protected against lightning.</a:t>
            </a:r>
          </a:p>
          <a:p>
            <a:pPr marL="0" indent="0" algn="just">
              <a:spcBef>
                <a:spcPts val="600"/>
              </a:spcBef>
              <a:spcAft>
                <a:spcPts val="600"/>
              </a:spcAft>
            </a:pPr>
            <a:r>
              <a:rPr lang="en-US" sz="1600" b="0" dirty="0">
                <a:solidFill>
                  <a:schemeClr val="tx1"/>
                </a:solidFill>
              </a:rPr>
              <a:t>Fixed roof above-ground tanks without an internal floating screen, in which an explosive atmosphere is likely to form under normal operating conditions, have protection measures against explosion. </a:t>
            </a:r>
          </a:p>
          <a:p>
            <a:pPr marL="0" indent="0" algn="just">
              <a:spcBef>
                <a:spcPts val="600"/>
              </a:spcBef>
              <a:spcAft>
                <a:spcPts val="600"/>
              </a:spcAft>
            </a:pPr>
            <a:r>
              <a:rPr lang="en-US" sz="1600" b="0" dirty="0">
                <a:solidFill>
                  <a:schemeClr val="tx1"/>
                </a:solidFill>
              </a:rPr>
              <a:t>These measures are defined on the basis of a prior lightning risk analysis</a:t>
            </a:r>
            <a:r>
              <a:rPr lang="fr-FR" sz="1600" b="0" dirty="0">
                <a:solidFill>
                  <a:schemeClr val="tx1"/>
                </a:solidFill>
              </a:rPr>
              <a:t>.</a:t>
            </a: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69563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3.3.3 : </a:t>
            </a:r>
            <a:r>
              <a:rPr lang="en-US" sz="1800" dirty="0">
                <a:solidFill>
                  <a:schemeClr val="tx1"/>
                </a:solidFill>
              </a:rPr>
              <a:t>Protection Against Risks Related to Static Electricity</a:t>
            </a:r>
            <a:endParaRPr lang="fr-FR" sz="1800" dirty="0">
              <a:solidFill>
                <a:schemeClr val="tx1"/>
              </a:solidFill>
            </a:endParaRPr>
          </a:p>
          <a:p>
            <a:pPr marL="0" indent="0" algn="just">
              <a:spcBef>
                <a:spcPts val="600"/>
              </a:spcBef>
              <a:spcAft>
                <a:spcPts val="600"/>
              </a:spcAft>
            </a:pPr>
            <a:r>
              <a:rPr lang="en-US" sz="1600" b="0" dirty="0">
                <a:solidFill>
                  <a:schemeClr val="tx1"/>
                </a:solidFill>
              </a:rPr>
              <a:t>To avoid excessive accumulation of electrostatic charges in tanks containing products that may present a risk of explosion in the event of static electricity discharge, the linear speed of product transfer during tank filling adheres to the recommendations of API RP 2003.</a:t>
            </a:r>
            <a:r>
              <a:rPr lang="fr-FR" sz="1600" b="0" dirty="0">
                <a:solidFill>
                  <a:schemeClr val="tx1"/>
                </a:solidFill>
              </a:rPr>
              <a:t> </a:t>
            </a: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3.3.4 : </a:t>
            </a:r>
            <a:r>
              <a:rPr lang="en-US" sz="1800" dirty="0">
                <a:solidFill>
                  <a:schemeClr val="tx1"/>
                </a:solidFill>
              </a:rPr>
              <a:t>Isolation Means in Case of Fire</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Flammable liquids tanks are equipped with fireproof isolation means located as close as possible to the tank.</a:t>
            </a:r>
            <a:endParaRPr lang="fr-FR" sz="1600" b="0" dirty="0">
              <a:solidFill>
                <a:schemeClr val="tx1"/>
              </a:solidFill>
            </a:endParaRPr>
          </a:p>
          <a:p>
            <a:pPr marL="0" indent="0" algn="l"/>
            <a:r>
              <a:rPr lang="fr-FR" sz="1600" b="0" dirty="0" err="1">
                <a:solidFill>
                  <a:srgbClr val="00B050"/>
                </a:solidFill>
              </a:rPr>
              <a:t>Already</a:t>
            </a:r>
            <a:r>
              <a:rPr lang="fr-FR" sz="1600" b="0" dirty="0">
                <a:solidFill>
                  <a:srgbClr val="00B050"/>
                </a:solidFill>
              </a:rPr>
              <a:t> in place </a:t>
            </a:r>
            <a:r>
              <a:rPr lang="fr-FR" sz="1600" b="0" dirty="0" err="1">
                <a:solidFill>
                  <a:srgbClr val="00B050"/>
                </a:solidFill>
              </a:rPr>
              <a:t>according</a:t>
            </a:r>
            <a:r>
              <a:rPr lang="fr-FR" sz="1600" b="0" dirty="0">
                <a:solidFill>
                  <a:srgbClr val="00B050"/>
                </a:solidFill>
              </a:rPr>
              <a:t> to CR-MS-EXP-001</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75474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 </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3.3.5 : </a:t>
            </a:r>
            <a:r>
              <a:rPr lang="fr-FR" sz="1800" dirty="0" err="1">
                <a:solidFill>
                  <a:schemeClr val="tx1"/>
                </a:solidFill>
              </a:rPr>
              <a:t>Firefighting</a:t>
            </a:r>
            <a:endParaRPr lang="fr-FR" sz="1800" dirty="0">
              <a:solidFill>
                <a:schemeClr val="tx1"/>
              </a:solidFill>
            </a:endParaRPr>
          </a:p>
          <a:p>
            <a:pPr marL="0" indent="0" algn="just">
              <a:spcBef>
                <a:spcPts val="600"/>
              </a:spcBef>
              <a:spcAft>
                <a:spcPts val="600"/>
              </a:spcAft>
            </a:pPr>
            <a:r>
              <a:rPr lang="en-US" sz="1600" b="0" dirty="0">
                <a:solidFill>
                  <a:schemeClr val="tx1"/>
                </a:solidFill>
              </a:rPr>
              <a:t>Storage of flammable and combustible liquids is equipped with firefighting means adapted to the quantities and nature of the products stored and the scenarios identified.</a:t>
            </a:r>
          </a:p>
          <a:p>
            <a:pPr marL="0" indent="0" algn="just">
              <a:spcBef>
                <a:spcPts val="600"/>
              </a:spcBef>
              <a:spcAft>
                <a:spcPts val="600"/>
              </a:spcAft>
            </a:pPr>
            <a:r>
              <a:rPr lang="en-US" sz="1600" b="0" dirty="0">
                <a:solidFill>
                  <a:schemeClr val="tx1"/>
                </a:solidFill>
              </a:rPr>
              <a:t>The firefighting means are sized, as a minimum, on the basis of the following scenarios: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Flammable and combustible liquids tank fires;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Flammable liquids retention fires;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Flammable and combustible liquids pumping station fires; </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Cooling exposed tanks in case of fire, to prevent escalation</a:t>
            </a:r>
            <a:r>
              <a:rPr lang="fr-FR" sz="1700" dirty="0">
                <a:solidFill>
                  <a:schemeClr val="tx1"/>
                </a:solidFill>
                <a:latin typeface="+mj-lt"/>
              </a:rPr>
              <a:t>.</a:t>
            </a:r>
          </a:p>
          <a:p>
            <a:pPr marL="0" lvl="0" indent="0" algn="l">
              <a:spcBef>
                <a:spcPts val="600"/>
              </a:spcBef>
              <a:spcAft>
                <a:spcPts val="600"/>
              </a:spcAft>
            </a:pPr>
            <a:r>
              <a:rPr lang="fr-FR" sz="1600" b="0" dirty="0">
                <a:solidFill>
                  <a:srgbClr val="00B050"/>
                </a:solidFill>
              </a:rPr>
              <a:t>No impact</a:t>
            </a:r>
          </a:p>
          <a:p>
            <a:pPr marL="0" indent="0" algn="l">
              <a:spcBef>
                <a:spcPts val="600"/>
              </a:spcBef>
              <a:spcAft>
                <a:spcPts val="1200"/>
              </a:spcAft>
            </a:pPr>
            <a:r>
              <a:rPr lang="fr-FR" sz="1800" dirty="0" err="1">
                <a:solidFill>
                  <a:schemeClr val="tx1"/>
                </a:solidFill>
              </a:rPr>
              <a:t>Requirement</a:t>
            </a:r>
            <a:r>
              <a:rPr lang="fr-FR" sz="1800" dirty="0">
                <a:solidFill>
                  <a:schemeClr val="tx1"/>
                </a:solidFill>
              </a:rPr>
              <a:t> 3.3.6 : Emergency </a:t>
            </a:r>
            <a:r>
              <a:rPr lang="fr-FR" sz="1800" dirty="0" err="1">
                <a:solidFill>
                  <a:schemeClr val="tx1"/>
                </a:solidFill>
              </a:rPr>
              <a:t>Response</a:t>
            </a:r>
            <a:r>
              <a:rPr lang="fr-FR" sz="1800" dirty="0">
                <a:solidFill>
                  <a:schemeClr val="tx1"/>
                </a:solidFill>
              </a:rPr>
              <a:t> Plan</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All storage sites are covered by an emergency response plan that addresses fire and explosion scenarios as well as leaks and spills.</a:t>
            </a:r>
          </a:p>
          <a:p>
            <a:pPr marL="0" indent="0" algn="just">
              <a:spcBef>
                <a:spcPts val="600"/>
              </a:spcBef>
              <a:spcAft>
                <a:spcPts val="600"/>
              </a:spcAft>
            </a:pPr>
            <a:r>
              <a:rPr lang="en-US" sz="1600" b="0" dirty="0">
                <a:solidFill>
                  <a:schemeClr val="tx1"/>
                </a:solidFill>
              </a:rPr>
              <a:t>It contains emergency response cards which address, as a minimum, the following cases: overflow of a storage tank, product reaching a Very High Level in the tank, and detection of product in the secondary containment area.</a:t>
            </a:r>
          </a:p>
          <a:p>
            <a:pPr marL="0" indent="0" algn="just">
              <a:spcBef>
                <a:spcPts val="600"/>
              </a:spcBef>
              <a:spcAft>
                <a:spcPts val="600"/>
              </a:spcAft>
            </a:pPr>
            <a:r>
              <a:rPr lang="en-US" sz="1600" b="0" dirty="0">
                <a:solidFill>
                  <a:schemeClr val="tx1"/>
                </a:solidFill>
              </a:rPr>
              <a:t>It is regularly updated to reflect changes in layout, equipment and </a:t>
            </a:r>
            <a:r>
              <a:rPr lang="en-US" sz="1600" b="0" dirty="0" err="1">
                <a:solidFill>
                  <a:schemeClr val="tx1"/>
                </a:solidFill>
              </a:rPr>
              <a:t>organisation</a:t>
            </a:r>
            <a:r>
              <a:rPr lang="en-US" sz="1600" b="0" dirty="0">
                <a:solidFill>
                  <a:schemeClr val="tx1"/>
                </a:solidFill>
              </a:rPr>
              <a:t> and at least every 5 years.</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08890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Explosions and Fires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3.3.7 : Tests and </a:t>
            </a:r>
            <a:r>
              <a:rPr lang="fr-FR" sz="1800" dirty="0" err="1">
                <a:solidFill>
                  <a:schemeClr val="tx1"/>
                </a:solidFill>
              </a:rPr>
              <a:t>Exercises</a:t>
            </a:r>
            <a:endParaRPr lang="fr-FR" sz="1800" dirty="0">
              <a:solidFill>
                <a:schemeClr val="tx1"/>
              </a:solidFill>
            </a:endParaRPr>
          </a:p>
          <a:p>
            <a:pPr marL="0" indent="0" algn="just">
              <a:spcBef>
                <a:spcPts val="600"/>
              </a:spcBef>
              <a:spcAft>
                <a:spcPts val="600"/>
              </a:spcAft>
            </a:pPr>
            <a:r>
              <a:rPr lang="en-US" sz="1600" b="0" dirty="0">
                <a:solidFill>
                  <a:schemeClr val="tx1"/>
                </a:solidFill>
              </a:rPr>
              <a:t>The firefighting means are operated during regular exercises, according to a frequency defined in the emergency response plan and at least once per year. These exercises are documented in written reports available on site.</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l">
              <a:spcAft>
                <a:spcPts val="1200"/>
              </a:spcAft>
            </a:pP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653334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3.4.1 : Operating </a:t>
            </a:r>
            <a:r>
              <a:rPr lang="fr-FR" sz="1800" dirty="0" err="1">
                <a:solidFill>
                  <a:schemeClr val="tx1"/>
                </a:solidFill>
              </a:rPr>
              <a:t>Procedure</a:t>
            </a:r>
            <a:endParaRPr lang="fr-FR" sz="1800" dirty="0">
              <a:solidFill>
                <a:schemeClr val="tx1"/>
              </a:solidFill>
            </a:endParaRPr>
          </a:p>
          <a:p>
            <a:pPr marL="0" indent="0" algn="just">
              <a:spcBef>
                <a:spcPts val="600"/>
              </a:spcBef>
              <a:spcAft>
                <a:spcPts val="600"/>
              </a:spcAft>
            </a:pPr>
            <a:r>
              <a:rPr lang="en-US" sz="1600" b="0" dirty="0">
                <a:solidFill>
                  <a:schemeClr val="tx1"/>
                </a:solidFill>
              </a:rPr>
              <a:t>The operating procedure(s) includes as a minimum the following elements: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Planning aspects related to product movement;</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Operating parameter monitoring and information to be exchanged between the participants during operations;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Supervision continuity, </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Traceability of key information transmitted during handovers;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Communication means, including testing their reliability, to be able to stop product movements in case of emergency</a:t>
            </a:r>
            <a:r>
              <a:rPr lang="fr-FR" sz="1700" dirty="0">
                <a:solidFill>
                  <a:schemeClr val="tx1"/>
                </a:solidFill>
                <a:latin typeface="+mj-lt"/>
              </a:rPr>
              <a:t>.</a:t>
            </a:r>
          </a:p>
          <a:p>
            <a:pPr marL="0" lvl="0" indent="0" algn="l">
              <a:spcBef>
                <a:spcPts val="600"/>
              </a:spcBef>
              <a:spcAft>
                <a:spcPts val="600"/>
              </a:spcAft>
            </a:pPr>
            <a:r>
              <a:rPr lang="fr-FR" sz="1600" b="0" dirty="0">
                <a:solidFill>
                  <a:srgbClr val="00B050"/>
                </a:solidFill>
              </a:rPr>
              <a:t>No impact</a:t>
            </a:r>
          </a:p>
          <a:p>
            <a:pPr marL="0" lvl="0" indent="0" algn="l">
              <a:spcBef>
                <a:spcPts val="600"/>
              </a:spcBef>
              <a:spcAft>
                <a:spcPts val="600"/>
              </a:spcAft>
            </a:pPr>
            <a:endParaRPr lang="fr-FR" sz="1600" b="0" dirty="0">
              <a:solidFill>
                <a:srgbClr val="00B050"/>
              </a:solidFill>
            </a:endParaRPr>
          </a:p>
          <a:p>
            <a:pPr marL="0" indent="0" algn="l">
              <a:spcAft>
                <a:spcPts val="1200"/>
              </a:spcAft>
            </a:pPr>
            <a:r>
              <a:rPr lang="fr-FR" sz="1800" dirty="0" err="1">
                <a:solidFill>
                  <a:schemeClr val="tx1"/>
                </a:solidFill>
              </a:rPr>
              <a:t>Requirement</a:t>
            </a:r>
            <a:r>
              <a:rPr lang="fr-FR" sz="1800" dirty="0">
                <a:solidFill>
                  <a:schemeClr val="tx1"/>
                </a:solidFill>
              </a:rPr>
              <a:t> 3.4.2 : Protection Against Low Levels</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If a low level is likely to create a safety risk, any tank with a capacity &gt; 100 m3, is equipped with a low level alarm device.</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l">
              <a:spcBef>
                <a:spcPts val="600"/>
              </a:spcBef>
              <a:spcAft>
                <a:spcPts val="600"/>
              </a:spcAft>
            </a:pPr>
            <a:br>
              <a:rPr lang="fr-FR" sz="1400" b="0" u="sng" dirty="0">
                <a:solidFill>
                  <a:srgbClr val="FF0000"/>
                </a:solidFill>
              </a:rPr>
            </a:br>
            <a:endParaRPr lang="fr-FR" sz="1400" b="0" u="sng" dirty="0">
              <a:solidFill>
                <a:srgbClr val="FF0000"/>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300993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0712" y="548680"/>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3.4.3 : </a:t>
            </a:r>
            <a:r>
              <a:rPr lang="fr-FR" sz="1800" dirty="0" err="1">
                <a:solidFill>
                  <a:schemeClr val="tx1"/>
                </a:solidFill>
              </a:rPr>
              <a:t>Temperature</a:t>
            </a:r>
            <a:r>
              <a:rPr lang="fr-FR" sz="1800" dirty="0">
                <a:solidFill>
                  <a:schemeClr val="tx1"/>
                </a:solidFill>
              </a:rPr>
              <a:t> Monitoring</a:t>
            </a:r>
          </a:p>
          <a:p>
            <a:pPr marL="0" indent="0" algn="just">
              <a:spcBef>
                <a:spcPts val="600"/>
              </a:spcBef>
              <a:spcAft>
                <a:spcPts val="600"/>
              </a:spcAft>
            </a:pPr>
            <a:r>
              <a:rPr lang="en-US" sz="1600" b="0" dirty="0">
                <a:solidFill>
                  <a:schemeClr val="tx1"/>
                </a:solidFill>
              </a:rPr>
              <a:t>Tanks in which the rise in temperature is likely to lead to dangerous phenomena are equipped with temperature sensors and associated alarms.</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br>
              <a:rPr lang="fr-FR" sz="1400" b="0" u="sng" dirty="0">
                <a:solidFill>
                  <a:srgbClr val="FF0000"/>
                </a:solidFill>
              </a:rPr>
            </a:br>
            <a:endParaRPr lang="fr-FR" sz="1400" b="0" u="sng" dirty="0">
              <a:solidFill>
                <a:srgbClr val="FF0000"/>
              </a:solidFill>
            </a:endParaRPr>
          </a:p>
          <a:p>
            <a:pPr marL="0" indent="0" algn="l">
              <a:spcAft>
                <a:spcPts val="1200"/>
              </a:spcAft>
            </a:pPr>
            <a:r>
              <a:rPr lang="fr-FR" sz="1800" dirty="0" err="1">
                <a:solidFill>
                  <a:schemeClr val="tx1"/>
                </a:solidFill>
              </a:rPr>
              <a:t>Requirement</a:t>
            </a:r>
            <a:r>
              <a:rPr lang="fr-FR" sz="1800" dirty="0">
                <a:solidFill>
                  <a:schemeClr val="tx1"/>
                </a:solidFill>
              </a:rPr>
              <a:t> 3.4.4 : Control of Water Drainage</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When water drainage from tanks is required, it is carried out in a controlled manner.</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br>
              <a:rPr lang="fr-FR" sz="1400" b="0" u="sng" dirty="0">
                <a:solidFill>
                  <a:srgbClr val="FF0000"/>
                </a:solidFill>
              </a:rPr>
            </a:br>
            <a:endParaRPr lang="fr-FR" sz="1800" b="0" u="sng" dirty="0">
              <a:solidFill>
                <a:prstClr val="black"/>
              </a:solidFill>
            </a:endParaRPr>
          </a:p>
          <a:p>
            <a:pPr marL="0" lvl="0" indent="0" algn="l">
              <a:spcAft>
                <a:spcPts val="1200"/>
              </a:spcAft>
            </a:pPr>
            <a:r>
              <a:rPr lang="fr-FR" sz="1800" dirty="0" err="1">
                <a:solidFill>
                  <a:prstClr val="black"/>
                </a:solidFill>
              </a:rPr>
              <a:t>Requirement</a:t>
            </a:r>
            <a:r>
              <a:rPr lang="fr-FR" sz="1800" dirty="0">
                <a:solidFill>
                  <a:prstClr val="black"/>
                </a:solidFill>
              </a:rPr>
              <a:t> 3.4.5 : </a:t>
            </a:r>
            <a:r>
              <a:rPr lang="en-US" sz="1800" dirty="0">
                <a:solidFill>
                  <a:prstClr val="black"/>
                </a:solidFill>
              </a:rPr>
              <a:t>Control of Access to Tank Roofs</a:t>
            </a:r>
            <a:endParaRPr lang="fr-FR" sz="1800" dirty="0">
              <a:solidFill>
                <a:prstClr val="black"/>
              </a:solidFill>
              <a:cs typeface="Calibri"/>
            </a:endParaRPr>
          </a:p>
          <a:p>
            <a:pPr marL="0" lvl="0" indent="0" algn="just">
              <a:spcBef>
                <a:spcPts val="600"/>
              </a:spcBef>
              <a:spcAft>
                <a:spcPts val="600"/>
              </a:spcAft>
            </a:pPr>
            <a:r>
              <a:rPr lang="en-US" sz="1600" b="0" dirty="0">
                <a:solidFill>
                  <a:prstClr val="black"/>
                </a:solidFill>
              </a:rPr>
              <a:t>A document defines the conditions for allowing access to tank roofs. It mentions as a minimum the acceptable atmospheric or operating conditions, the PPE and the safety measures to be implemented.</a:t>
            </a:r>
            <a:endParaRPr lang="fr-FR" sz="1600" b="0" dirty="0">
              <a:solidFill>
                <a:prstClr val="black"/>
              </a:solidFill>
            </a:endParaRP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347063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a:t>Operations </a:t>
            </a:r>
            <a:r>
              <a:rPr lang="fr-FR" dirty="0" err="1"/>
              <a:t>Safety</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3.4.6 : </a:t>
            </a:r>
            <a:r>
              <a:rPr lang="fr-FR" sz="1800" dirty="0" err="1">
                <a:solidFill>
                  <a:schemeClr val="tx1"/>
                </a:solidFill>
              </a:rPr>
              <a:t>Gauging</a:t>
            </a:r>
            <a:endParaRPr lang="fr-FR" sz="1800" dirty="0">
              <a:solidFill>
                <a:schemeClr val="tx1"/>
              </a:solidFill>
            </a:endParaRPr>
          </a:p>
          <a:p>
            <a:pPr marL="0" indent="0" algn="just">
              <a:spcBef>
                <a:spcPts val="600"/>
              </a:spcBef>
              <a:spcAft>
                <a:spcPts val="600"/>
              </a:spcAft>
            </a:pPr>
            <a:r>
              <a:rPr lang="en-US" sz="1600" b="0" dirty="0">
                <a:solidFill>
                  <a:schemeClr val="tx1"/>
                </a:solidFill>
              </a:rPr>
              <a:t>Measurement or sampling operations from the tank roof are subject to a procedure, which takes into account the risks associated with the characteristics of the products and tank configuration and which specifies:</a:t>
            </a:r>
          </a:p>
          <a:p>
            <a:pPr marL="285750" lvl="4" indent="-285750" algn="l">
              <a:spcAft>
                <a:spcPts val="600"/>
              </a:spcAft>
              <a:buFont typeface="Wingdings" panose="05000000000000000000" pitchFamily="2" charset="2"/>
              <a:buChar char="q"/>
              <a:defRPr/>
            </a:pPr>
            <a:r>
              <a:rPr lang="en-US" sz="1700" dirty="0">
                <a:solidFill>
                  <a:schemeClr val="tx1"/>
                </a:solidFill>
                <a:latin typeface="+mj-lt"/>
              </a:rPr>
              <a:t>Settling time period to be respected after product movements;</a:t>
            </a:r>
          </a:p>
          <a:p>
            <a:pPr marL="285750" lvl="4" indent="-285750" algn="l">
              <a:spcAft>
                <a:spcPts val="600"/>
              </a:spcAft>
              <a:buFont typeface="Wingdings" panose="05000000000000000000" pitchFamily="2" charset="2"/>
              <a:buChar char="q"/>
              <a:defRPr/>
            </a:pPr>
            <a:r>
              <a:rPr lang="en-US" sz="1700" dirty="0">
                <a:solidFill>
                  <a:schemeClr val="tx1"/>
                </a:solidFill>
                <a:latin typeface="+mj-lt"/>
              </a:rPr>
              <a:t>Equipment to use;</a:t>
            </a:r>
          </a:p>
          <a:p>
            <a:pPr marL="285750" lvl="4" indent="-285750" algn="l">
              <a:spcAft>
                <a:spcPts val="600"/>
              </a:spcAft>
              <a:buFont typeface="Wingdings" panose="05000000000000000000" pitchFamily="2" charset="2"/>
              <a:buChar char="q"/>
              <a:defRPr/>
            </a:pPr>
            <a:r>
              <a:rPr lang="en-US" sz="1700" dirty="0">
                <a:solidFill>
                  <a:schemeClr val="tx1"/>
                </a:solidFill>
                <a:latin typeface="+mj-lt"/>
              </a:rPr>
              <a:t>Operating conditions (limitations during storms, product movement in the tank, etc.)</a:t>
            </a:r>
            <a:r>
              <a:rPr lang="fr-FR" sz="1700" dirty="0">
                <a:solidFill>
                  <a:schemeClr val="tx1"/>
                </a:solidFill>
                <a:latin typeface="+mj-lt"/>
              </a:rPr>
              <a:t>.</a:t>
            </a:r>
          </a:p>
          <a:p>
            <a:pPr marL="0" lvl="0" indent="0" algn="l">
              <a:spcBef>
                <a:spcPts val="600"/>
              </a:spcBef>
              <a:spcAft>
                <a:spcPts val="600"/>
              </a:spcAft>
            </a:pPr>
            <a:r>
              <a:rPr lang="fr-FR" sz="1600" b="0" dirty="0">
                <a:solidFill>
                  <a:srgbClr val="00B050"/>
                </a:solidFill>
              </a:rPr>
              <a:t>No impact</a:t>
            </a: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4782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384"/>
            <a:ext cx="10957984" cy="432048"/>
          </a:xfrm>
          <a:solidFill>
            <a:srgbClr val="376092"/>
          </a:solidFill>
        </p:spPr>
        <p:txBody>
          <a:bodyPr/>
          <a:lstStyle/>
          <a:p>
            <a:r>
              <a:rPr lang="fr-FR" b="1" err="1">
                <a:solidFill>
                  <a:schemeClr val="bg1"/>
                </a:solidFill>
              </a:rPr>
              <a:t>Where</a:t>
            </a:r>
            <a:r>
              <a:rPr lang="fr-FR" b="1">
                <a:solidFill>
                  <a:schemeClr val="bg1"/>
                </a:solidFill>
              </a:rPr>
              <a:t> to </a:t>
            </a:r>
            <a:r>
              <a:rPr lang="fr-FR" b="1" err="1">
                <a:solidFill>
                  <a:schemeClr val="bg1"/>
                </a:solidFill>
              </a:rPr>
              <a:t>find</a:t>
            </a:r>
            <a:r>
              <a:rPr lang="fr-FR" b="1">
                <a:solidFill>
                  <a:schemeClr val="bg1"/>
                </a:solidFill>
              </a:rPr>
              <a:t> </a:t>
            </a:r>
            <a:r>
              <a:rPr lang="fr-FR" b="1" err="1">
                <a:solidFill>
                  <a:schemeClr val="bg1"/>
                </a:solidFill>
              </a:rPr>
              <a:t>additional</a:t>
            </a:r>
            <a:r>
              <a:rPr lang="fr-FR" b="1">
                <a:solidFill>
                  <a:schemeClr val="bg1"/>
                </a:solidFill>
              </a:rPr>
              <a:t> information or documentation?</a:t>
            </a:r>
            <a:endParaRPr lang="en-US" b="1">
              <a:solidFill>
                <a:schemeClr val="bg1"/>
              </a:solidFill>
            </a:endParaRPr>
          </a:p>
        </p:txBody>
      </p:sp>
      <p:sp>
        <p:nvSpPr>
          <p:cNvPr id="3" name="Espace réservé du texte 2"/>
          <p:cNvSpPr>
            <a:spLocks noGrp="1"/>
          </p:cNvSpPr>
          <p:nvPr>
            <p:ph type="body" sz="quarter" idx="12"/>
          </p:nvPr>
        </p:nvSpPr>
        <p:spPr>
          <a:xfrm>
            <a:off x="609600" y="1556792"/>
            <a:ext cx="10958400" cy="4609058"/>
          </a:xfrm>
        </p:spPr>
        <p:txBody>
          <a:bodyPr/>
          <a:lstStyle/>
          <a:p>
            <a:r>
              <a:rPr lang="fr-FR" dirty="0"/>
              <a:t>Publication on WAT: </a:t>
            </a:r>
            <a:r>
              <a:rPr lang="fr-FR" dirty="0">
                <a:hlinkClick r:id="rId2"/>
              </a:rPr>
              <a:t>http://wat.corp.local/sites/s215/en-US/Pages/Règles%20HSE/CR%20417/CR-GR-HSE-417.aspx</a:t>
            </a:r>
            <a:endParaRPr lang="fr-FR" dirty="0"/>
          </a:p>
          <a:p>
            <a:endParaRPr lang="fr-FR" dirty="0"/>
          </a:p>
          <a:p>
            <a:endParaRPr lang="fr-FR" dirty="0"/>
          </a:p>
          <a:p>
            <a:r>
              <a:rPr lang="fr-FR" dirty="0"/>
              <a:t>HSE </a:t>
            </a:r>
            <a:r>
              <a:rPr lang="fr-FR" dirty="0" err="1"/>
              <a:t>toolbox</a:t>
            </a:r>
            <a:r>
              <a:rPr lang="fr-FR" dirty="0"/>
              <a:t>:</a:t>
            </a:r>
            <a:r>
              <a:rPr lang="en-US" dirty="0"/>
              <a:t> </a:t>
            </a:r>
            <a:r>
              <a:rPr lang="en-US" dirty="0">
                <a:hlinkClick r:id="rId3"/>
              </a:rPr>
              <a:t>https://www.toolbox-hse.total.com/en/one-maestro</a:t>
            </a:r>
            <a:endParaRPr lang="en-US" dirty="0"/>
          </a:p>
          <a:p>
            <a:endParaRPr lang="fr-FR" dirty="0"/>
          </a:p>
          <a:p>
            <a:endParaRPr lang="fr-FR" dirty="0"/>
          </a:p>
          <a:p>
            <a:r>
              <a:rPr lang="fr-FR" dirty="0"/>
              <a:t>REFLEX: group </a:t>
            </a:r>
            <a:r>
              <a:rPr lang="fr-FR" dirty="0" err="1"/>
              <a:t>referential</a:t>
            </a:r>
            <a:r>
              <a:rPr lang="fr-FR" dirty="0"/>
              <a:t> documents : </a:t>
            </a:r>
            <a:r>
              <a:rPr lang="fr-FR" dirty="0">
                <a:hlinkClick r:id="rId4"/>
              </a:rPr>
              <a:t>https://reflex.sinequa.corp.local/</a:t>
            </a:r>
            <a:endParaRPr lang="fr-FR" dirty="0"/>
          </a:p>
          <a:p>
            <a:endParaRPr lang="fr-FR" dirty="0"/>
          </a:p>
          <a:p>
            <a:endParaRPr lang="fr-FR" dirty="0"/>
          </a:p>
          <a:p>
            <a:r>
              <a:rPr lang="fr-FR" dirty="0"/>
              <a:t>M&amp;S Branch </a:t>
            </a:r>
            <a:r>
              <a:rPr lang="fr-FR" dirty="0" err="1"/>
              <a:t>referential</a:t>
            </a:r>
            <a:r>
              <a:rPr lang="fr-FR" dirty="0"/>
              <a:t> : </a:t>
            </a:r>
            <a:r>
              <a:rPr lang="fr-FR" dirty="0">
                <a:hlinkClick r:id="rId5"/>
              </a:rPr>
              <a:t>http://crescendo4all.rm.corp.local/sites/Ref_MS/Pages/Home.aspx</a:t>
            </a:r>
            <a:endParaRPr lang="fr-FR" dirty="0"/>
          </a:p>
          <a:p>
            <a:endParaRPr lang="fr-FR" dirty="0"/>
          </a:p>
          <a:p>
            <a:endParaRPr lang="fr-FR" dirty="0"/>
          </a:p>
          <a:p>
            <a:endParaRPr lang="fr-FR" dirty="0"/>
          </a:p>
          <a:p>
            <a:endParaRPr lang="fr-FR" dirty="0"/>
          </a:p>
        </p:txBody>
      </p:sp>
      <p:cxnSp>
        <p:nvCxnSpPr>
          <p:cNvPr id="4" name="Connecteur droit 3"/>
          <p:cNvCxnSpPr/>
          <p:nvPr/>
        </p:nvCxnSpPr>
        <p:spPr>
          <a:xfrm>
            <a:off x="457200" y="6453336"/>
            <a:ext cx="11734800" cy="0"/>
          </a:xfrm>
          <a:prstGeom prst="line">
            <a:avLst/>
          </a:prstGeom>
          <a:ln w="9525" cap="flat" cmpd="sng" algn="ctr">
            <a:solidFill>
              <a:srgbClr val="37609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age 4" descr="TOTAL_AD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36560" y="6497366"/>
            <a:ext cx="792088" cy="316010"/>
          </a:xfrm>
          <a:prstGeom prst="rect">
            <a:avLst/>
          </a:prstGeom>
        </p:spPr>
      </p:pic>
      <p:sp>
        <p:nvSpPr>
          <p:cNvPr id="6" name="ZoneTexte 5"/>
          <p:cNvSpPr txBox="1"/>
          <p:nvPr/>
        </p:nvSpPr>
        <p:spPr>
          <a:xfrm>
            <a:off x="407368" y="6525344"/>
            <a:ext cx="648072" cy="246221"/>
          </a:xfrm>
          <a:prstGeom prst="rect">
            <a:avLst/>
          </a:prstGeom>
          <a:noFill/>
        </p:spPr>
        <p:txBody>
          <a:bodyPr wrap="square" rtlCol="0">
            <a:spAutoFit/>
          </a:bodyPr>
          <a:lstStyle/>
          <a:p>
            <a:r>
              <a:rPr lang="fr-FR" sz="1000">
                <a:latin typeface="+mj-lt"/>
              </a:rPr>
              <a:t>7</a:t>
            </a:r>
            <a:endParaRPr lang="en-US" sz="1000" dirty="0">
              <a:latin typeface="+mj-lt"/>
            </a:endParaRPr>
          </a:p>
        </p:txBody>
      </p:sp>
      <p:pic>
        <p:nvPicPr>
          <p:cNvPr id="7" name="Picture 2"/>
          <p:cNvPicPr>
            <a:picLocks noChangeAspect="1" noChangeArrowheads="1"/>
          </p:cNvPicPr>
          <p:nvPr/>
        </p:nvPicPr>
        <p:blipFill>
          <a:blip r:embed="rId7" cstate="print"/>
          <a:srcRect/>
          <a:stretch>
            <a:fillRect/>
          </a:stretch>
        </p:blipFill>
        <p:spPr bwMode="auto">
          <a:xfrm>
            <a:off x="5447928" y="6604556"/>
            <a:ext cx="1228637" cy="136812"/>
          </a:xfrm>
          <a:prstGeom prst="rect">
            <a:avLst/>
          </a:prstGeom>
          <a:noFill/>
          <a:ln w="9525">
            <a:noFill/>
            <a:miter lim="800000"/>
            <a:headEnd/>
            <a:tailEnd/>
          </a:ln>
          <a:effectLst/>
        </p:spPr>
      </p:pic>
    </p:spTree>
    <p:extLst>
      <p:ext uri="{BB962C8B-B14F-4D97-AF65-F5344CB8AC3E}">
        <p14:creationId xmlns:p14="http://schemas.microsoft.com/office/powerpoint/2010/main" val="4156848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1344" y="692696"/>
            <a:ext cx="6041913" cy="5256584"/>
          </a:xfrm>
          <a:solidFill>
            <a:schemeClr val="bg1">
              <a:alpha val="40000"/>
            </a:schemeClr>
          </a:solidFill>
        </p:spPr>
        <p:txBody>
          <a:bodyPr anchor="t"/>
          <a:lstStyle/>
          <a:p>
            <a:pPr algn="just">
              <a:spcBef>
                <a:spcPts val="600"/>
              </a:spcBef>
              <a:spcAft>
                <a:spcPts val="300"/>
              </a:spcAft>
            </a:pPr>
            <a:r>
              <a:rPr lang="en-GB" b="1" dirty="0"/>
              <a:t>Purpose: </a:t>
            </a:r>
            <a:r>
              <a:rPr lang="en-GB" dirty="0"/>
              <a:t>This rule defines the minimum HSE requirements to follow for the management of risks related to facilities that store the following flammable and combustible liquids (“products”):</a:t>
            </a:r>
            <a:endParaRPr lang="en-GB" dirty="0">
              <a:solidFill>
                <a:srgbClr val="000000"/>
              </a:solidFill>
              <a:latin typeface="Calibri"/>
              <a:cs typeface="Calibri"/>
            </a:endParaRPr>
          </a:p>
          <a:p>
            <a:pPr marL="495300" indent="-171450" algn="just">
              <a:buFont typeface="Wingdings" pitchFamily="2" charset="2"/>
              <a:buChar char="§"/>
            </a:pPr>
            <a:r>
              <a:rPr lang="en-GB" sz="1200" dirty="0"/>
              <a:t>Crude oil, condensates, intermediate oil refining cuts;</a:t>
            </a:r>
          </a:p>
          <a:p>
            <a:pPr marL="495300" indent="-171450" algn="just">
              <a:buFont typeface="Wingdings" pitchFamily="2" charset="2"/>
              <a:buChar char="§"/>
            </a:pPr>
            <a:r>
              <a:rPr lang="en-GB" sz="1200" dirty="0"/>
              <a:t>Fuels (gasoline, kerosene, diesel, fuel oil, etc.);</a:t>
            </a:r>
          </a:p>
          <a:p>
            <a:pPr marL="495300" indent="-171450" algn="just">
              <a:buFont typeface="Wingdings" pitchFamily="2" charset="2"/>
              <a:buChar char="§"/>
            </a:pPr>
            <a:r>
              <a:rPr lang="en-GB" sz="1200" dirty="0"/>
              <a:t>Pure solvents, in mixture or with additives, and special petroleum fluids;</a:t>
            </a:r>
          </a:p>
          <a:p>
            <a:pPr marL="495300" indent="-171450" algn="just">
              <a:buFont typeface="Wingdings" pitchFamily="2" charset="2"/>
              <a:buChar char="§"/>
            </a:pPr>
            <a:r>
              <a:rPr lang="en-GB" sz="1200" dirty="0"/>
              <a:t>Ethanol or other biofuels components; </a:t>
            </a:r>
          </a:p>
          <a:p>
            <a:pPr marL="495300" indent="-171450" algn="just">
              <a:buFont typeface="Wingdings" pitchFamily="2" charset="2"/>
              <a:buChar char="§"/>
            </a:pPr>
            <a:r>
              <a:rPr lang="en-GB" sz="1200" dirty="0"/>
              <a:t>Other combustible products (bitumen, lubricants, etc.).</a:t>
            </a:r>
          </a:p>
          <a:p>
            <a:pPr algn="just">
              <a:spcBef>
                <a:spcPts val="600"/>
              </a:spcBef>
              <a:spcAft>
                <a:spcPts val="600"/>
              </a:spcAft>
            </a:pPr>
            <a:r>
              <a:rPr lang="fr-FR" b="1" dirty="0"/>
              <a:t>Scope of application</a:t>
            </a:r>
            <a:r>
              <a:rPr lang="en-GB" b="1" dirty="0"/>
              <a:t>: </a:t>
            </a:r>
            <a:r>
              <a:rPr lang="en-GB" dirty="0"/>
              <a:t>Applicable</a:t>
            </a:r>
            <a:r>
              <a:rPr lang="en-US" dirty="0"/>
              <a:t> in all M&amp;S entities and affiliates. </a:t>
            </a:r>
          </a:p>
          <a:p>
            <a:pPr marL="323850" indent="0" algn="just">
              <a:spcAft>
                <a:spcPts val="300"/>
              </a:spcAft>
              <a:buNone/>
            </a:pPr>
            <a:r>
              <a:rPr lang="fr-FR" sz="1200" dirty="0"/>
              <a:t>This </a:t>
            </a:r>
            <a:r>
              <a:rPr lang="fr-FR" sz="1200" dirty="0" err="1"/>
              <a:t>rule</a:t>
            </a:r>
            <a:r>
              <a:rPr lang="fr-FR" sz="1200" dirty="0"/>
              <a:t> </a:t>
            </a:r>
            <a:r>
              <a:rPr lang="fr-FR" sz="1200" dirty="0" err="1"/>
              <a:t>concerns</a:t>
            </a:r>
            <a:r>
              <a:rPr lang="fr-FR" sz="1200" dirty="0"/>
              <a:t> installations </a:t>
            </a:r>
            <a:r>
              <a:rPr lang="fr-FR" sz="1200" dirty="0" err="1"/>
              <a:t>with</a:t>
            </a:r>
            <a:r>
              <a:rPr lang="fr-FR" sz="1200" dirty="0"/>
              <a:t> </a:t>
            </a:r>
            <a:r>
              <a:rPr lang="fr-FR" sz="1200" dirty="0" err="1"/>
              <a:t>above-ground</a:t>
            </a:r>
            <a:r>
              <a:rPr lang="fr-FR" sz="1200" dirty="0"/>
              <a:t> tanks </a:t>
            </a:r>
            <a:r>
              <a:rPr lang="fr-FR" sz="1200" dirty="0" err="1"/>
              <a:t>located</a:t>
            </a:r>
            <a:r>
              <a:rPr lang="fr-FR" sz="1200" dirty="0"/>
              <a:t> in sites:</a:t>
            </a:r>
            <a:endParaRPr lang="fr-FR" dirty="0"/>
          </a:p>
          <a:p>
            <a:pPr marL="495300" indent="-171450" algn="just">
              <a:buChar char="§"/>
            </a:pPr>
            <a:r>
              <a:rPr lang="fr-FR" sz="1200" dirty="0" err="1"/>
              <a:t>With</a:t>
            </a:r>
            <a:r>
              <a:rPr lang="fr-FR" sz="1200" dirty="0"/>
              <a:t> an </a:t>
            </a:r>
            <a:r>
              <a:rPr lang="fr-FR" sz="1200" dirty="0" err="1"/>
              <a:t>overall</a:t>
            </a:r>
            <a:r>
              <a:rPr lang="fr-FR" sz="1200" dirty="0"/>
              <a:t> </a:t>
            </a:r>
            <a:r>
              <a:rPr lang="fr-FR" sz="1200" dirty="0" err="1"/>
              <a:t>capacity</a:t>
            </a:r>
            <a:r>
              <a:rPr lang="fr-FR" sz="1200" dirty="0"/>
              <a:t> </a:t>
            </a:r>
            <a:r>
              <a:rPr lang="fr-FR" sz="1200" dirty="0">
                <a:latin typeface="+mj-lt"/>
              </a:rPr>
              <a:t>&gt;</a:t>
            </a:r>
            <a:r>
              <a:rPr lang="fr-FR" sz="1200" dirty="0"/>
              <a:t> </a:t>
            </a:r>
            <a:r>
              <a:rPr lang="fr-FR" sz="1200" dirty="0">
                <a:latin typeface="+mj-lt"/>
              </a:rPr>
              <a:t>500 m3</a:t>
            </a:r>
            <a:r>
              <a:rPr lang="fr-FR" sz="1200" dirty="0"/>
              <a:t> of </a:t>
            </a:r>
            <a:r>
              <a:rPr lang="fr-FR" sz="1200" dirty="0" err="1"/>
              <a:t>stored</a:t>
            </a:r>
            <a:r>
              <a:rPr lang="fr-FR" sz="1200" dirty="0"/>
              <a:t> </a:t>
            </a:r>
            <a:r>
              <a:rPr lang="fr-FR" sz="1200" dirty="0" err="1"/>
              <a:t>products</a:t>
            </a:r>
            <a:r>
              <a:rPr lang="fr-FR" sz="1200" dirty="0">
                <a:latin typeface="+mj-lt"/>
              </a:rPr>
              <a:t>;</a:t>
            </a:r>
            <a:r>
              <a:rPr lang="fr-FR" sz="1200" dirty="0"/>
              <a:t> or</a:t>
            </a:r>
          </a:p>
          <a:p>
            <a:pPr marL="495300" indent="-171450" algn="just">
              <a:buChar char="§"/>
            </a:pPr>
            <a:r>
              <a:rPr lang="fr-FR" sz="1200" dirty="0" err="1"/>
              <a:t>Containing</a:t>
            </a:r>
            <a:r>
              <a:rPr lang="fr-FR" sz="1200" dirty="0"/>
              <a:t> at least one Class </a:t>
            </a:r>
            <a:r>
              <a:rPr lang="fr-FR" sz="1200" dirty="0">
                <a:latin typeface="+mj-lt"/>
              </a:rPr>
              <a:t>I </a:t>
            </a:r>
            <a:r>
              <a:rPr lang="fr-FR" sz="1200" dirty="0" err="1"/>
              <a:t>product</a:t>
            </a:r>
            <a:r>
              <a:rPr lang="fr-FR" sz="1200" dirty="0"/>
              <a:t> tank as </a:t>
            </a:r>
            <a:r>
              <a:rPr lang="fr-FR" sz="1200" dirty="0" err="1"/>
              <a:t>defined</a:t>
            </a:r>
            <a:r>
              <a:rPr lang="fr-FR" sz="1200" dirty="0"/>
              <a:t> in </a:t>
            </a:r>
            <a:r>
              <a:rPr lang="fr-FR" sz="1200" dirty="0">
                <a:latin typeface="+mj-lt"/>
              </a:rPr>
              <a:t>NFPA 30</a:t>
            </a:r>
            <a:r>
              <a:rPr lang="fr-FR" sz="1200" dirty="0"/>
              <a:t> </a:t>
            </a:r>
            <a:r>
              <a:rPr lang="fr-FR" sz="1200" dirty="0">
                <a:latin typeface="+mj-lt"/>
              </a:rPr>
              <a:t>(</a:t>
            </a:r>
            <a:r>
              <a:rPr lang="fr-FR" sz="1200" dirty="0"/>
              <a:t>flash </a:t>
            </a:r>
            <a:r>
              <a:rPr lang="fr-FR" sz="1200" dirty="0">
                <a:latin typeface="+mj-lt"/>
              </a:rPr>
              <a:t>point </a:t>
            </a:r>
            <a:r>
              <a:rPr lang="fr-FR" sz="1200" dirty="0" err="1"/>
              <a:t>less</a:t>
            </a:r>
            <a:r>
              <a:rPr lang="fr-FR" sz="1200" dirty="0"/>
              <a:t> </a:t>
            </a:r>
            <a:r>
              <a:rPr lang="fr-FR" sz="1200" dirty="0" err="1"/>
              <a:t>than</a:t>
            </a:r>
            <a:r>
              <a:rPr lang="fr-FR" sz="1200" dirty="0"/>
              <a:t> 37.8 </a:t>
            </a:r>
            <a:r>
              <a:rPr lang="fr-FR" sz="1200" dirty="0">
                <a:latin typeface="+mj-lt"/>
              </a:rPr>
              <a:t>°C) </a:t>
            </a:r>
            <a:r>
              <a:rPr lang="fr-FR" sz="1200" dirty="0" err="1"/>
              <a:t>with</a:t>
            </a:r>
            <a:r>
              <a:rPr lang="fr-FR" sz="1200" dirty="0"/>
              <a:t> a unit </a:t>
            </a:r>
            <a:r>
              <a:rPr lang="fr-FR" sz="1200" dirty="0" err="1"/>
              <a:t>capacity</a:t>
            </a:r>
            <a:r>
              <a:rPr lang="fr-FR" sz="1200" dirty="0"/>
              <a:t> &gt; </a:t>
            </a:r>
            <a:r>
              <a:rPr lang="fr-FR" sz="1200" dirty="0">
                <a:latin typeface="+mj-lt"/>
              </a:rPr>
              <a:t>100 m3.</a:t>
            </a:r>
            <a:endParaRPr lang="fr-FR" sz="1200" dirty="0"/>
          </a:p>
          <a:p>
            <a:pPr marL="323850" indent="0" algn="just">
              <a:spcBef>
                <a:spcPts val="600"/>
              </a:spcBef>
              <a:spcAft>
                <a:spcPts val="300"/>
              </a:spcAft>
              <a:buNone/>
            </a:pPr>
            <a:r>
              <a:rPr lang="fr-FR" sz="1200" dirty="0"/>
              <a:t>This </a:t>
            </a:r>
            <a:r>
              <a:rPr lang="fr-FR" sz="1200" dirty="0" err="1"/>
              <a:t>rule</a:t>
            </a:r>
            <a:r>
              <a:rPr lang="fr-FR" sz="1200" dirty="0"/>
              <a:t> </a:t>
            </a:r>
            <a:r>
              <a:rPr lang="fr-FR" sz="1200" dirty="0" err="1"/>
              <a:t>does</a:t>
            </a:r>
            <a:r>
              <a:rPr lang="fr-FR" sz="1200" dirty="0"/>
              <a:t> not </a:t>
            </a:r>
            <a:r>
              <a:rPr lang="fr-FR" sz="1200" dirty="0" err="1"/>
              <a:t>apply</a:t>
            </a:r>
            <a:r>
              <a:rPr lang="fr-FR" sz="1200" dirty="0"/>
              <a:t> to </a:t>
            </a:r>
            <a:r>
              <a:rPr lang="fr-FR" sz="1200" dirty="0" err="1"/>
              <a:t>storage</a:t>
            </a:r>
            <a:r>
              <a:rPr lang="fr-FR" sz="1200" dirty="0"/>
              <a:t>:</a:t>
            </a:r>
          </a:p>
          <a:p>
            <a:pPr marL="495300" indent="-171450" algn="just">
              <a:buFont typeface="Wingdings" pitchFamily="2" charset="2"/>
              <a:buChar char="§"/>
            </a:pPr>
            <a:r>
              <a:rPr lang="fr-FR" sz="1200" dirty="0"/>
              <a:t>Of </a:t>
            </a:r>
            <a:r>
              <a:rPr lang="fr-FR" sz="1200" dirty="0" err="1"/>
              <a:t>hydrocarbons</a:t>
            </a:r>
            <a:r>
              <a:rPr lang="fr-FR" sz="1200" dirty="0"/>
              <a:t> in </a:t>
            </a:r>
            <a:r>
              <a:rPr lang="fr-FR" sz="1200" dirty="0" err="1"/>
              <a:t>liquefied</a:t>
            </a:r>
            <a:r>
              <a:rPr lang="fr-FR" sz="1200" dirty="0"/>
              <a:t> or </a:t>
            </a:r>
            <a:r>
              <a:rPr lang="fr-FR" sz="1200" dirty="0" err="1"/>
              <a:t>refrigerated</a:t>
            </a:r>
            <a:r>
              <a:rPr lang="fr-FR" sz="1200" dirty="0"/>
              <a:t> </a:t>
            </a:r>
            <a:r>
              <a:rPr lang="fr-FR" sz="1200" dirty="0" err="1"/>
              <a:t>form</a:t>
            </a:r>
            <a:r>
              <a:rPr lang="fr-FR" sz="1200" dirty="0"/>
              <a:t> (e.g. LPG, LNG) </a:t>
            </a:r>
            <a:r>
              <a:rPr lang="fr-FR" sz="1200" dirty="0" err="1"/>
              <a:t>which</a:t>
            </a:r>
            <a:r>
              <a:rPr lang="fr-FR" sz="1200" dirty="0"/>
              <a:t> are </a:t>
            </a:r>
            <a:r>
              <a:rPr lang="fr-FR" sz="1200" dirty="0" err="1"/>
              <a:t>covered</a:t>
            </a:r>
            <a:r>
              <a:rPr lang="fr-FR" sz="1200" dirty="0"/>
              <a:t> by </a:t>
            </a:r>
            <a:r>
              <a:rPr lang="fr-FR" sz="1200" dirty="0" err="1"/>
              <a:t>another</a:t>
            </a:r>
            <a:r>
              <a:rPr lang="fr-FR" sz="1200" dirty="0"/>
              <a:t> </a:t>
            </a:r>
            <a:r>
              <a:rPr lang="fr-FR" sz="1200" dirty="0" err="1"/>
              <a:t>dedicated</a:t>
            </a:r>
            <a:r>
              <a:rPr lang="fr-FR" sz="1200" dirty="0"/>
              <a:t> </a:t>
            </a:r>
            <a:r>
              <a:rPr lang="fr-FR" sz="1200" dirty="0" err="1"/>
              <a:t>rule</a:t>
            </a:r>
            <a:r>
              <a:rPr lang="fr-FR" sz="1200" dirty="0"/>
              <a:t>;</a:t>
            </a:r>
          </a:p>
          <a:p>
            <a:pPr marL="495300" indent="-171450" algn="just">
              <a:buChar char="§"/>
            </a:pPr>
            <a:r>
              <a:rPr lang="fr-FR" sz="1200" dirty="0"/>
              <a:t>In </a:t>
            </a:r>
            <a:r>
              <a:rPr lang="fr-FR" sz="1200" dirty="0" err="1"/>
              <a:t>vessels</a:t>
            </a:r>
            <a:r>
              <a:rPr lang="fr-FR" sz="1200" dirty="0"/>
              <a:t> </a:t>
            </a:r>
            <a:r>
              <a:rPr lang="fr-FR" sz="1200" dirty="0" err="1"/>
              <a:t>integrated</a:t>
            </a:r>
            <a:r>
              <a:rPr lang="fr-FR" sz="1200" dirty="0"/>
              <a:t> </a:t>
            </a:r>
            <a:r>
              <a:rPr lang="fr-FR" sz="1200" dirty="0" err="1"/>
              <a:t>within</a:t>
            </a:r>
            <a:r>
              <a:rPr lang="fr-FR" sz="1200" dirty="0"/>
              <a:t> production </a:t>
            </a:r>
            <a:r>
              <a:rPr lang="fr-FR" sz="1200" dirty="0" err="1"/>
              <a:t>units</a:t>
            </a:r>
            <a:r>
              <a:rPr lang="fr-FR" sz="1200" dirty="0"/>
              <a:t>;</a:t>
            </a:r>
          </a:p>
          <a:p>
            <a:pPr marL="495300" indent="-171450" algn="just">
              <a:buChar char="§"/>
            </a:pPr>
            <a:r>
              <a:rPr lang="fr-FR" sz="1200" dirty="0"/>
              <a:t>In mobile tanks (e.g. trucks, rail tank cars, large bulk containers);</a:t>
            </a:r>
          </a:p>
          <a:p>
            <a:pPr marL="495300" indent="-171450" algn="just">
              <a:buChar char="§"/>
            </a:pPr>
            <a:r>
              <a:rPr lang="fr-FR" sz="1200" dirty="0"/>
              <a:t>In underground tanks;</a:t>
            </a:r>
          </a:p>
          <a:p>
            <a:pPr marL="495300" indent="-171450" algn="just">
              <a:buChar char="§"/>
            </a:pPr>
            <a:r>
              <a:rPr lang="fr-FR" sz="1200" dirty="0"/>
              <a:t>In service stations tanks;</a:t>
            </a:r>
          </a:p>
          <a:p>
            <a:pPr marL="495300" indent="-171450" algn="just">
              <a:buChar char="§"/>
            </a:pPr>
            <a:r>
              <a:rPr lang="fr-FR" sz="1200" dirty="0"/>
              <a:t>In </a:t>
            </a:r>
            <a:r>
              <a:rPr lang="fr-FR" sz="1200" dirty="0" err="1"/>
              <a:t>above-ground</a:t>
            </a:r>
            <a:r>
              <a:rPr lang="fr-FR" sz="1200" dirty="0"/>
              <a:t> tanks </a:t>
            </a:r>
            <a:r>
              <a:rPr lang="fr-FR" sz="1200" dirty="0" err="1"/>
              <a:t>with</a:t>
            </a:r>
            <a:r>
              <a:rPr lang="fr-FR" sz="1200" dirty="0"/>
              <a:t> a </a:t>
            </a:r>
            <a:r>
              <a:rPr lang="fr-FR" sz="1200" dirty="0" err="1"/>
              <a:t>capacity</a:t>
            </a:r>
            <a:r>
              <a:rPr lang="fr-FR" sz="1200" dirty="0"/>
              <a:t> &lt; 5 m3.</a:t>
            </a:r>
          </a:p>
          <a:p>
            <a:pPr marL="323850" indent="0" algn="just">
              <a:buNone/>
            </a:pPr>
            <a:endParaRPr lang="fr-FR" sz="1200" dirty="0"/>
          </a:p>
        </p:txBody>
      </p:sp>
    </p:spTree>
    <p:extLst>
      <p:ext uri="{BB962C8B-B14F-4D97-AF65-F5344CB8AC3E}">
        <p14:creationId xmlns:p14="http://schemas.microsoft.com/office/powerpoint/2010/main" val="236026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198103" y="908720"/>
            <a:ext cx="5904657" cy="5112568"/>
          </a:xfrm>
          <a:solidFill>
            <a:schemeClr val="bg1">
              <a:alpha val="40000"/>
            </a:schemeClr>
          </a:solidFill>
        </p:spPr>
        <p:txBody>
          <a:bodyPr anchor="t"/>
          <a:lstStyle/>
          <a:p>
            <a:pPr algn="just">
              <a:spcBef>
                <a:spcPts val="1200"/>
              </a:spcBef>
            </a:pPr>
            <a:r>
              <a:rPr lang="fr-FR" b="1" dirty="0"/>
              <a:t>Replaces: </a:t>
            </a:r>
            <a:endParaRPr lang="en-GB" dirty="0">
              <a:latin typeface="+mj-lt"/>
              <a:ea typeface="+mj-lt"/>
              <a:cs typeface="+mj-lt"/>
            </a:endParaRPr>
          </a:p>
          <a:p>
            <a:pPr marL="609600" lvl="1" indent="-285750" algn="l" rtl="0">
              <a:spcBef>
                <a:spcPts val="300"/>
              </a:spcBef>
              <a:spcAft>
                <a:spcPts val="300"/>
              </a:spcAft>
              <a:buFont typeface="Wingdings" panose="020B0604020202020204" pitchFamily="34" charset="0"/>
              <a:buChar char="§"/>
              <a:defRPr/>
            </a:pPr>
            <a:r>
              <a:rPr lang="fr-FR" sz="1400" kern="1200" dirty="0">
                <a:latin typeface="+mn-lt"/>
                <a:ea typeface="+mn-ea"/>
                <a:cs typeface="+mn-cs"/>
              </a:rPr>
              <a:t>REG-GR-SEC-029 </a:t>
            </a:r>
            <a:r>
              <a:rPr lang="fr-FR" sz="1400" kern="1200" dirty="0">
                <a:latin typeface="+mn-lt"/>
                <a:cs typeface="Calibri"/>
              </a:rPr>
              <a:t> </a:t>
            </a:r>
            <a:r>
              <a:rPr lang="fr-FR" sz="1400" kern="1200" dirty="0">
                <a:latin typeface="+mn-lt"/>
              </a:rPr>
              <a:t>Major REX Tank </a:t>
            </a:r>
            <a:r>
              <a:rPr lang="fr-FR" sz="1400" kern="1200" dirty="0" err="1">
                <a:latin typeface="+mn-lt"/>
              </a:rPr>
              <a:t>overfill</a:t>
            </a:r>
            <a:r>
              <a:rPr lang="fr-FR" sz="1400" kern="1200" dirty="0">
                <a:latin typeface="+mn-lt"/>
              </a:rPr>
              <a:t> </a:t>
            </a:r>
            <a:r>
              <a:rPr lang="fr-FR" sz="1400" kern="1200" dirty="0" err="1">
                <a:latin typeface="+mn-lt"/>
              </a:rPr>
              <a:t>prevention</a:t>
            </a:r>
            <a:endParaRPr lang="fr-FR" sz="1400" kern="1200" dirty="0">
              <a:latin typeface="+mn-lt"/>
            </a:endParaRPr>
          </a:p>
          <a:p>
            <a:pPr marL="609600" lvl="1" indent="-285750" algn="l" rtl="0">
              <a:spcBef>
                <a:spcPts val="300"/>
              </a:spcBef>
              <a:spcAft>
                <a:spcPts val="300"/>
              </a:spcAft>
              <a:buFont typeface="Wingdings" panose="020B0604020202020204" pitchFamily="34" charset="0"/>
              <a:buChar char="§"/>
              <a:defRPr/>
            </a:pPr>
            <a:r>
              <a:rPr lang="fr-FR" sz="1400" kern="1200" dirty="0">
                <a:latin typeface="+mn-lt"/>
                <a:ea typeface="+mn-ea"/>
                <a:cs typeface="+mn-cs"/>
              </a:rPr>
              <a:t>REG-GR-SEC-028 </a:t>
            </a:r>
            <a:r>
              <a:rPr lang="fr-FR" sz="1400" kern="1200" dirty="0">
                <a:latin typeface="+mn-lt"/>
                <a:cs typeface="Calibri"/>
              </a:rPr>
              <a:t> </a:t>
            </a:r>
            <a:r>
              <a:rPr lang="fr-FR" sz="1400" kern="1200" dirty="0">
                <a:latin typeface="+mn-lt"/>
              </a:rPr>
              <a:t>Major REX Lightning strike on </a:t>
            </a:r>
            <a:r>
              <a:rPr lang="fr-FR" sz="1400" kern="1200" dirty="0" err="1">
                <a:latin typeface="+mn-lt"/>
              </a:rPr>
              <a:t>storage</a:t>
            </a:r>
            <a:r>
              <a:rPr lang="fr-FR" sz="1400" kern="1200" dirty="0">
                <a:latin typeface="+mn-lt"/>
              </a:rPr>
              <a:t> tank </a:t>
            </a:r>
          </a:p>
          <a:p>
            <a:pPr marL="609600" lvl="1" indent="-285750" algn="l" rtl="0">
              <a:spcBef>
                <a:spcPts val="300"/>
              </a:spcBef>
              <a:spcAft>
                <a:spcPts val="300"/>
              </a:spcAft>
              <a:buFont typeface="Wingdings" panose="020B0604020202020204" pitchFamily="34" charset="0"/>
              <a:buChar char="§"/>
              <a:defRPr/>
            </a:pPr>
            <a:r>
              <a:rPr lang="en-US" sz="1400" kern="1200" dirty="0">
                <a:latin typeface="+mn-lt"/>
                <a:ea typeface="+mn-ea"/>
                <a:cs typeface="+mn-cs"/>
              </a:rPr>
              <a:t>CR-MS-HSEQ-332 </a:t>
            </a:r>
            <a:r>
              <a:rPr lang="en-US" sz="1400" kern="1200" dirty="0">
                <a:latin typeface="+mn-lt"/>
                <a:cs typeface="Calibri"/>
              </a:rPr>
              <a:t> Overfill prevention process</a:t>
            </a:r>
            <a:endParaRPr lang="fr-FR" sz="1400" kern="1200" dirty="0">
              <a:latin typeface="+mn-lt"/>
              <a:cs typeface="Calibri"/>
            </a:endParaRPr>
          </a:p>
          <a:p>
            <a:pPr marL="609600" lvl="1" indent="-285750" algn="l">
              <a:spcBef>
                <a:spcPts val="300"/>
              </a:spcBef>
              <a:spcAft>
                <a:spcPts val="300"/>
              </a:spcAft>
              <a:buFont typeface="Wingdings" panose="020B0604020202020204" pitchFamily="34" charset="0"/>
              <a:buChar char="§"/>
              <a:defRPr/>
            </a:pPr>
            <a:r>
              <a:rPr lang="en-US" sz="1400" kern="1200" dirty="0">
                <a:latin typeface="+mn-lt"/>
                <a:ea typeface="+mn-ea"/>
                <a:cs typeface="+mn-cs"/>
              </a:rPr>
              <a:t>CR-MS-HSE-352  Lightning risk</a:t>
            </a:r>
          </a:p>
          <a:p>
            <a:pPr algn="l">
              <a:spcBef>
                <a:spcPts val="1200"/>
              </a:spcBef>
              <a:spcAft>
                <a:spcPts val="600"/>
              </a:spcAft>
            </a:pPr>
            <a:r>
              <a:rPr lang="fr-FR" b="1" dirty="0"/>
              <a:t>Date of publication in REFLEX: </a:t>
            </a:r>
            <a:r>
              <a:rPr lang="fr-FR" dirty="0"/>
              <a:t>30/09/2019</a:t>
            </a:r>
          </a:p>
          <a:p>
            <a:pPr>
              <a:spcBef>
                <a:spcPts val="1200"/>
              </a:spcBef>
              <a:spcAft>
                <a:spcPts val="600"/>
              </a:spcAft>
            </a:pPr>
            <a:r>
              <a:rPr lang="fr-FR" b="1" dirty="0"/>
              <a:t>Date of application: </a:t>
            </a:r>
            <a:r>
              <a:rPr lang="fr-FR" dirty="0"/>
              <a:t>6 </a:t>
            </a:r>
            <a:r>
              <a:rPr lang="fr-FR" dirty="0" err="1"/>
              <a:t>months</a:t>
            </a:r>
            <a:r>
              <a:rPr lang="fr-FR" dirty="0"/>
              <a:t> </a:t>
            </a:r>
            <a:r>
              <a:rPr lang="fr-FR" dirty="0" err="1"/>
              <a:t>after</a:t>
            </a:r>
            <a:r>
              <a:rPr lang="fr-FR" dirty="0"/>
              <a:t> publication, </a:t>
            </a:r>
            <a:r>
              <a:rPr lang="fr-FR" dirty="0" err="1"/>
              <a:t>except</a:t>
            </a:r>
            <a:r>
              <a:rPr lang="fr-FR" dirty="0"/>
              <a:t> for:</a:t>
            </a:r>
          </a:p>
          <a:p>
            <a:pPr marL="609600" indent="-285750">
              <a:buChar char="§"/>
            </a:pPr>
            <a:r>
              <a:rPr lang="fr-FR" sz="1400" dirty="0" err="1"/>
              <a:t>Requirements</a:t>
            </a:r>
            <a:r>
              <a:rPr lang="fr-FR" sz="1400" dirty="0"/>
              <a:t> </a:t>
            </a:r>
            <a:r>
              <a:rPr lang="fr-FR" sz="1400" dirty="0" err="1"/>
              <a:t>that</a:t>
            </a:r>
            <a:r>
              <a:rPr lang="fr-FR" sz="1400" dirty="0"/>
              <a:t> </a:t>
            </a:r>
            <a:r>
              <a:rPr lang="fr-FR" sz="1400" dirty="0" err="1"/>
              <a:t>require</a:t>
            </a:r>
            <a:r>
              <a:rPr lang="fr-FR" sz="1400" dirty="0"/>
              <a:t> </a:t>
            </a:r>
            <a:r>
              <a:rPr lang="fr-FR" sz="1400" dirty="0" err="1"/>
              <a:t>work</a:t>
            </a:r>
            <a:r>
              <a:rPr lang="fr-FR" sz="1400" dirty="0"/>
              <a:t> on tanks, to </a:t>
            </a:r>
            <a:r>
              <a:rPr lang="fr-FR" sz="1400" dirty="0" err="1"/>
              <a:t>be</a:t>
            </a:r>
            <a:r>
              <a:rPr lang="fr-FR" sz="1400" dirty="0"/>
              <a:t> </a:t>
            </a:r>
            <a:r>
              <a:rPr lang="fr-FR" sz="1400" dirty="0" err="1"/>
              <a:t>carried</a:t>
            </a:r>
            <a:r>
              <a:rPr lang="fr-FR" sz="1400" dirty="0"/>
              <a:t> out </a:t>
            </a:r>
            <a:r>
              <a:rPr lang="fr-FR" sz="1400" dirty="0" err="1"/>
              <a:t>during</a:t>
            </a:r>
            <a:r>
              <a:rPr lang="fr-FR" sz="1400" dirty="0"/>
              <a:t> the </a:t>
            </a:r>
            <a:r>
              <a:rPr lang="fr-FR" sz="1400" dirty="0" err="1"/>
              <a:t>next</a:t>
            </a:r>
            <a:r>
              <a:rPr lang="fr-FR" sz="1400" dirty="0"/>
              <a:t> </a:t>
            </a:r>
            <a:r>
              <a:rPr lang="fr-FR" sz="1400" dirty="0" err="1"/>
              <a:t>internal</a:t>
            </a:r>
            <a:r>
              <a:rPr lang="fr-FR" sz="1400" dirty="0"/>
              <a:t> inspection.</a:t>
            </a:r>
            <a:endParaRPr lang="fr-FR" dirty="0"/>
          </a:p>
          <a:p>
            <a:pPr marL="609600" indent="-285750">
              <a:buChar char="§"/>
            </a:pPr>
            <a:r>
              <a:rPr lang="fr-FR" sz="1400" dirty="0"/>
              <a:t>2 </a:t>
            </a:r>
            <a:r>
              <a:rPr lang="fr-FR" sz="1400" dirty="0" err="1"/>
              <a:t>years</a:t>
            </a:r>
            <a:r>
              <a:rPr lang="fr-FR" sz="1400" dirty="0"/>
              <a:t> for protection </a:t>
            </a:r>
            <a:r>
              <a:rPr lang="fr-FR" sz="1400" dirty="0" err="1"/>
              <a:t>against</a:t>
            </a:r>
            <a:r>
              <a:rPr lang="fr-FR" sz="1400" dirty="0"/>
              <a:t> </a:t>
            </a:r>
            <a:r>
              <a:rPr lang="fr-FR" sz="1400" dirty="0" err="1"/>
              <a:t>pump</a:t>
            </a:r>
            <a:r>
              <a:rPr lang="fr-FR" sz="1400" dirty="0"/>
              <a:t> </a:t>
            </a:r>
            <a:r>
              <a:rPr lang="fr-FR" sz="1400" dirty="0" err="1"/>
              <a:t>overheating</a:t>
            </a:r>
            <a:r>
              <a:rPr lang="fr-FR" sz="1400" dirty="0"/>
              <a:t>.</a:t>
            </a:r>
            <a:endParaRPr lang="fr-FR" dirty="0"/>
          </a:p>
          <a:p>
            <a:pPr marL="285750" indent="-285750" algn="l">
              <a:spcBef>
                <a:spcPts val="300"/>
              </a:spcBef>
              <a:spcAft>
                <a:spcPts val="600"/>
              </a:spcAft>
              <a:buChar char="§"/>
            </a:pPr>
            <a:endParaRPr lang="fr-FR" dirty="0"/>
          </a:p>
        </p:txBody>
      </p:sp>
    </p:spTree>
    <p:extLst>
      <p:ext uri="{BB962C8B-B14F-4D97-AF65-F5344CB8AC3E}">
        <p14:creationId xmlns:p14="http://schemas.microsoft.com/office/powerpoint/2010/main" val="23360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fr-FR" dirty="0" err="1"/>
              <a:t>Authorised</a:t>
            </a:r>
            <a:r>
              <a:rPr lang="fr-FR" dirty="0"/>
              <a:t> Tank Types</a:t>
            </a:r>
            <a:r>
              <a:rPr lang="en-GB" dirty="0"/>
              <a:t>  </a:t>
            </a:r>
          </a:p>
        </p:txBody>
      </p:sp>
      <p:sp>
        <p:nvSpPr>
          <p:cNvPr id="7" name="Espace réservé du texte 1"/>
          <p:cNvSpPr txBox="1">
            <a:spLocks/>
          </p:cNvSpPr>
          <p:nvPr/>
        </p:nvSpPr>
        <p:spPr>
          <a:xfrm>
            <a:off x="407368" y="476672"/>
            <a:ext cx="11325290" cy="5760640"/>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3.1.1 : Construction Codes for Tanks</a:t>
            </a:r>
          </a:p>
          <a:p>
            <a:pPr marL="0" indent="0" algn="just">
              <a:spcBef>
                <a:spcPts val="600"/>
              </a:spcBef>
              <a:spcAft>
                <a:spcPts val="600"/>
              </a:spcAft>
            </a:pPr>
            <a:r>
              <a:rPr lang="en-US" sz="1600" b="0" dirty="0">
                <a:solidFill>
                  <a:schemeClr val="tx1"/>
                </a:solidFill>
              </a:rPr>
              <a:t>Tanks are constructed according to an industry code or standard </a:t>
            </a:r>
            <a:r>
              <a:rPr lang="en-US" sz="1600" b="0" dirty="0" err="1">
                <a:solidFill>
                  <a:schemeClr val="tx1"/>
                </a:solidFill>
              </a:rPr>
              <a:t>recognised</a:t>
            </a:r>
            <a:r>
              <a:rPr lang="en-US" sz="1600" b="0" dirty="0">
                <a:solidFill>
                  <a:schemeClr val="tx1"/>
                </a:solidFill>
              </a:rPr>
              <a:t> by the applicable local regulations.</a:t>
            </a:r>
          </a:p>
          <a:p>
            <a:pPr marL="0" indent="0" algn="just">
              <a:spcBef>
                <a:spcPts val="600"/>
              </a:spcBef>
              <a:spcAft>
                <a:spcPts val="600"/>
              </a:spcAft>
            </a:pPr>
            <a:r>
              <a:rPr lang="en-US" sz="1600" b="0" dirty="0">
                <a:solidFill>
                  <a:schemeClr val="tx1"/>
                </a:solidFill>
              </a:rPr>
              <a:t>Files of on-site tanks and associated retention are available.</a:t>
            </a:r>
            <a:endParaRPr lang="fr-FR" sz="1600" b="0" dirty="0">
              <a:solidFill>
                <a:schemeClr val="tx1"/>
              </a:solidFill>
            </a:endParaRPr>
          </a:p>
          <a:p>
            <a:pPr marL="0" indent="0" algn="just">
              <a:spcBef>
                <a:spcPts val="600"/>
              </a:spcBef>
              <a:spcAft>
                <a:spcPts val="600"/>
              </a:spcAft>
            </a:pPr>
            <a:r>
              <a:rPr lang="fr-FR" sz="1600" b="0" dirty="0">
                <a:solidFill>
                  <a:schemeClr val="accent6">
                    <a:lumMod val="75000"/>
                  </a:schemeClr>
                </a:solidFill>
              </a:rPr>
              <a:t>Work on </a:t>
            </a:r>
            <a:r>
              <a:rPr lang="en-US" sz="1600" b="0" dirty="0">
                <a:solidFill>
                  <a:schemeClr val="accent6">
                    <a:lumMod val="75000"/>
                  </a:schemeClr>
                </a:solidFill>
              </a:rPr>
              <a:t>documentation to be carried out for older sites, where some data could be missing</a:t>
            </a:r>
            <a:r>
              <a:rPr lang="fr-FR" sz="1600" b="0" dirty="0">
                <a:solidFill>
                  <a:schemeClr val="accent6">
                    <a:lumMod val="75000"/>
                  </a:schemeClr>
                </a:solidFill>
              </a:rPr>
              <a:t>.</a:t>
            </a:r>
          </a:p>
          <a:p>
            <a:pPr marL="0" indent="0" algn="just">
              <a:spcBef>
                <a:spcPts val="600"/>
              </a:spcBef>
              <a:spcAft>
                <a:spcPts val="600"/>
              </a:spcAft>
            </a:pPr>
            <a:endParaRPr lang="fr-FR" sz="1400" b="0" u="sng" dirty="0">
              <a:solidFill>
                <a:srgbClr val="FF0000"/>
              </a:solidFill>
            </a:endParaRPr>
          </a:p>
          <a:p>
            <a:pPr marL="0" indent="0" algn="l">
              <a:spcAft>
                <a:spcPts val="1200"/>
              </a:spcAft>
            </a:pPr>
            <a:endParaRPr lang="en-US"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3.1.2 : </a:t>
            </a:r>
            <a:r>
              <a:rPr lang="en-US" sz="1800" dirty="0">
                <a:solidFill>
                  <a:schemeClr val="tx1"/>
                </a:solidFill>
              </a:rPr>
              <a:t>Tank Classification According to Products</a:t>
            </a:r>
            <a:endParaRPr lang="fr-FR" sz="1800" dirty="0">
              <a:solidFill>
                <a:schemeClr val="tx1"/>
              </a:solidFill>
              <a:cs typeface="Calibri"/>
            </a:endParaRPr>
          </a:p>
          <a:p>
            <a:pPr marL="0" indent="0" algn="just">
              <a:spcBef>
                <a:spcPts val="600"/>
              </a:spcBef>
              <a:spcAft>
                <a:spcPts val="600"/>
              </a:spcAft>
            </a:pPr>
            <a:r>
              <a:rPr lang="en-US" sz="1600" b="0" dirty="0">
                <a:solidFill>
                  <a:schemeClr val="tx1"/>
                </a:solidFill>
              </a:rPr>
              <a:t>Tanks are identified and labelled according to the products they contain. </a:t>
            </a:r>
          </a:p>
          <a:p>
            <a:pPr marL="0" indent="0" algn="just">
              <a:spcBef>
                <a:spcPts val="600"/>
              </a:spcBef>
              <a:spcAft>
                <a:spcPts val="600"/>
              </a:spcAft>
            </a:pPr>
            <a:r>
              <a:rPr lang="en-US" sz="1600" b="0" dirty="0">
                <a:solidFill>
                  <a:schemeClr val="tx1"/>
                </a:solidFill>
              </a:rPr>
              <a:t>In the case of storage of different products in a common retention bund, their classification and the potential risks of a related leak of one or more of these products are taken into account</a:t>
            </a:r>
            <a:r>
              <a:rPr lang="fr-FR" sz="1600" b="0" dirty="0">
                <a:solidFill>
                  <a:schemeClr val="tx1"/>
                </a:solidFill>
              </a:rPr>
              <a:t>.</a:t>
            </a:r>
          </a:p>
          <a:p>
            <a:pPr mar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2724786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3.2.1 : </a:t>
            </a:r>
            <a:r>
              <a:rPr lang="en-US" sz="1800" dirty="0">
                <a:solidFill>
                  <a:schemeClr val="tx1"/>
                </a:solidFill>
              </a:rPr>
              <a:t>Protection Against Over-Pressure and Under-Pressure</a:t>
            </a:r>
            <a:endParaRPr lang="fr-FR" sz="1800" dirty="0">
              <a:solidFill>
                <a:schemeClr val="tx1"/>
              </a:solidFill>
            </a:endParaRPr>
          </a:p>
          <a:p>
            <a:pPr marL="0" indent="0" algn="just">
              <a:spcBef>
                <a:spcPts val="600"/>
              </a:spcBef>
              <a:spcAft>
                <a:spcPts val="600"/>
              </a:spcAft>
            </a:pPr>
            <a:r>
              <a:rPr lang="en-US" sz="1600" b="0" dirty="0">
                <a:solidFill>
                  <a:schemeClr val="tx1"/>
                </a:solidFill>
              </a:rPr>
              <a:t>Tanks are protected against pressure surges and under-pressure related to operating conditions.</a:t>
            </a:r>
          </a:p>
          <a:p>
            <a:pPr marL="0" indent="0" algn="just">
              <a:spcBef>
                <a:spcPts val="600"/>
              </a:spcBef>
              <a:spcAft>
                <a:spcPts val="600"/>
              </a:spcAft>
            </a:pPr>
            <a:r>
              <a:rPr lang="en-US" sz="1600" b="0" dirty="0">
                <a:solidFill>
                  <a:schemeClr val="tx1"/>
                </a:solidFill>
              </a:rPr>
              <a:t>Vertical tanks with a fixed roof are able to support a gradual increase in pressure due to fire in the retention without causing a rupture of the welding between the tank shell and tank floor</a:t>
            </a:r>
            <a:r>
              <a:rPr lang="fr-FR" sz="1600" b="0" dirty="0">
                <a:solidFill>
                  <a:schemeClr val="tx1"/>
                </a:solidFill>
              </a:rPr>
              <a:t>.</a:t>
            </a:r>
          </a:p>
          <a:p>
            <a:pPr marL="0" lvl="0" indent="0" algn="l">
              <a:spcBef>
                <a:spcPts val="600"/>
              </a:spcBef>
              <a:spcAft>
                <a:spcPts val="600"/>
              </a:spcAft>
            </a:pPr>
            <a:r>
              <a:rPr lang="fr-FR" sz="1600" b="0" dirty="0">
                <a:solidFill>
                  <a:srgbClr val="00B050"/>
                </a:solidFill>
              </a:rPr>
              <a:t>No impact</a:t>
            </a:r>
            <a:br>
              <a:rPr lang="fr-FR" sz="1400" b="0" u="sng" dirty="0">
                <a:solidFill>
                  <a:srgbClr val="FF0000"/>
                </a:solidFill>
              </a:rPr>
            </a:br>
            <a:endParaRPr lang="fr-FR" sz="800"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3.2.2 : </a:t>
            </a:r>
            <a:r>
              <a:rPr lang="en-US" sz="1800" dirty="0">
                <a:solidFill>
                  <a:schemeClr val="tx1"/>
                </a:solidFill>
              </a:rPr>
              <a:t>Levels of Concern and Associated Alarms</a:t>
            </a:r>
            <a:endParaRPr lang="fr-FR" sz="1800" dirty="0">
              <a:solidFill>
                <a:schemeClr val="tx1"/>
              </a:solidFill>
              <a:cs typeface="Calibri"/>
            </a:endParaRPr>
          </a:p>
          <a:p>
            <a:pPr marL="0" indent="0" algn="just"/>
            <a:r>
              <a:rPr lang="en-US" sz="1600" b="0" dirty="0">
                <a:solidFill>
                  <a:schemeClr val="tx1"/>
                </a:solidFill>
              </a:rPr>
              <a:t>For any Class I or Class II product tank with a capacity &gt; 100 m3, the following levels of concern are established and documented:</a:t>
            </a:r>
          </a:p>
          <a:p>
            <a:pPr marL="285750" marR="54610" lvl="4" indent="-285750" algn="l">
              <a:lnSpc>
                <a:spcPct val="115000"/>
              </a:lnSpc>
              <a:spcBef>
                <a:spcPts val="300"/>
              </a:spcBef>
              <a:buFont typeface="Wingdings" panose="05000000000000000000" pitchFamily="2" charset="2"/>
              <a:buChar char="q"/>
              <a:defRPr/>
            </a:pPr>
            <a:r>
              <a:rPr lang="en-US" sz="1700" dirty="0">
                <a:solidFill>
                  <a:schemeClr val="tx1"/>
                </a:solidFill>
                <a:latin typeface="+mj-lt"/>
              </a:rPr>
              <a:t>Critical High Level;</a:t>
            </a:r>
          </a:p>
          <a:p>
            <a:pPr marL="285750" marR="54610" lvl="4" indent="-285750" algn="l">
              <a:lnSpc>
                <a:spcPct val="115000"/>
              </a:lnSpc>
              <a:spcBef>
                <a:spcPts val="300"/>
              </a:spcBef>
              <a:buFont typeface="Wingdings" panose="05000000000000000000" pitchFamily="2" charset="2"/>
              <a:buChar char="q"/>
              <a:defRPr/>
            </a:pPr>
            <a:r>
              <a:rPr lang="en-US" sz="1700" dirty="0">
                <a:solidFill>
                  <a:schemeClr val="tx1"/>
                </a:solidFill>
                <a:latin typeface="+mj-lt"/>
              </a:rPr>
              <a:t>Very High Level;</a:t>
            </a:r>
          </a:p>
          <a:p>
            <a:pPr marL="285750" marR="54610" lvl="4" indent="-285750" algn="l">
              <a:lnSpc>
                <a:spcPct val="115000"/>
              </a:lnSpc>
              <a:spcBef>
                <a:spcPts val="300"/>
              </a:spcBef>
              <a:buFont typeface="Wingdings" panose="05000000000000000000" pitchFamily="2" charset="2"/>
              <a:buChar char="q"/>
              <a:defRPr/>
            </a:pPr>
            <a:r>
              <a:rPr lang="en-US" sz="1700" dirty="0">
                <a:solidFill>
                  <a:schemeClr val="tx1"/>
                </a:solidFill>
                <a:latin typeface="+mj-lt"/>
              </a:rPr>
              <a:t>High Level;</a:t>
            </a:r>
          </a:p>
          <a:p>
            <a:pPr marL="285750" marR="54610" lvl="4" indent="-285750" algn="l">
              <a:lnSpc>
                <a:spcPct val="115000"/>
              </a:lnSpc>
              <a:spcBef>
                <a:spcPts val="300"/>
              </a:spcBef>
              <a:buFont typeface="Wingdings" panose="05000000000000000000" pitchFamily="2" charset="2"/>
              <a:buChar char="q"/>
              <a:defRPr/>
            </a:pPr>
            <a:r>
              <a:rPr lang="en-US" sz="1700" dirty="0">
                <a:solidFill>
                  <a:schemeClr val="tx1"/>
                </a:solidFill>
                <a:latin typeface="+mj-lt"/>
              </a:rPr>
              <a:t>Maximum Working Level.</a:t>
            </a:r>
          </a:p>
          <a:p>
            <a:pPr marL="0" indent="0" algn="just">
              <a:spcBef>
                <a:spcPts val="600"/>
              </a:spcBef>
              <a:spcAft>
                <a:spcPts val="600"/>
              </a:spcAft>
            </a:pPr>
            <a:r>
              <a:rPr lang="en-US" sz="1600" b="0" dirty="0">
                <a:solidFill>
                  <a:schemeClr val="tx1"/>
                </a:solidFill>
              </a:rPr>
              <a:t>Very High Level generates an alarm. For flammable liquids, the High Level also generates an alarm.</a:t>
            </a:r>
          </a:p>
          <a:p>
            <a:pPr marL="0" indent="0" algn="just">
              <a:spcBef>
                <a:spcPts val="600"/>
              </a:spcBef>
              <a:spcAft>
                <a:spcPts val="600"/>
              </a:spcAft>
            </a:pPr>
            <a:r>
              <a:rPr lang="en-US" sz="1600" b="0" dirty="0">
                <a:solidFill>
                  <a:schemeClr val="tx1"/>
                </a:solidFill>
              </a:rPr>
              <a:t>Any activation of High Level and Very High Level alarms during operations is logged.</a:t>
            </a:r>
          </a:p>
          <a:p>
            <a:pPr marL="0" indent="0" algn="just">
              <a:spcBef>
                <a:spcPts val="600"/>
              </a:spcBef>
              <a:spcAft>
                <a:spcPts val="600"/>
              </a:spcAft>
            </a:pPr>
            <a:r>
              <a:rPr lang="en-US" sz="1600" b="0" dirty="0">
                <a:solidFill>
                  <a:schemeClr val="tx1"/>
                </a:solidFill>
              </a:rPr>
              <a:t>The Maximum Working Level is always below the High Level. The use of High Level or Very High Level alarms for the management and monitoring of routine storage tanks filling operations is not </a:t>
            </a:r>
            <a:r>
              <a:rPr lang="en-US" sz="1600" b="0" dirty="0" err="1">
                <a:solidFill>
                  <a:schemeClr val="tx1"/>
                </a:solidFill>
              </a:rPr>
              <a:t>authorised</a:t>
            </a:r>
            <a:r>
              <a:rPr lang="en-US" sz="1600" b="0" dirty="0">
                <a:solidFill>
                  <a:schemeClr val="tx1"/>
                </a:solidFill>
              </a:rPr>
              <a:t>.</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380225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3.2.3 : </a:t>
            </a:r>
            <a:r>
              <a:rPr lang="fr-FR" sz="1800" dirty="0" err="1">
                <a:solidFill>
                  <a:schemeClr val="tx1"/>
                </a:solidFill>
              </a:rPr>
              <a:t>Overflow</a:t>
            </a:r>
            <a:r>
              <a:rPr lang="fr-FR" sz="1800" dirty="0">
                <a:solidFill>
                  <a:schemeClr val="tx1"/>
                </a:solidFill>
              </a:rPr>
              <a:t> Prevention</a:t>
            </a:r>
          </a:p>
          <a:p>
            <a:pPr marR="58420" algn="just">
              <a:lnSpc>
                <a:spcPct val="115000"/>
              </a:lnSpc>
              <a:spcBef>
                <a:spcPts val="600"/>
              </a:spcBef>
              <a:spcAft>
                <a:spcPts val="600"/>
              </a:spcAft>
            </a:pPr>
            <a:r>
              <a:rPr lang="en-GB" sz="1600" b="0" dirty="0">
                <a:solidFill>
                  <a:srgbClr val="000000"/>
                </a:solidFill>
                <a:ea typeface="Calibri" panose="020F0502020204030204" pitchFamily="34" charset="0"/>
                <a:cs typeface="Arial" panose="020B0604020202020204" pitchFamily="34" charset="0"/>
              </a:rPr>
              <a:t>Any tank with flammable liquids that is filled by pipelines, ships/barges or rail tank cars is equipped with an: </a:t>
            </a:r>
          </a:p>
          <a:p>
            <a:pPr marL="285750" marR="54610" lvl="4" indent="-285750" algn="l">
              <a:lnSpc>
                <a:spcPct val="115000"/>
              </a:lnSpc>
              <a:spcBef>
                <a:spcPts val="300"/>
              </a:spcBef>
              <a:spcAft>
                <a:spcPts val="600"/>
              </a:spcAft>
              <a:buFont typeface="Wingdings" panose="05000000000000000000" pitchFamily="2" charset="2"/>
              <a:buChar char="q"/>
              <a:defRPr/>
            </a:pPr>
            <a:r>
              <a:rPr lang="en-GB" sz="1700" dirty="0">
                <a:solidFill>
                  <a:schemeClr val="tx1"/>
                </a:solidFill>
                <a:latin typeface="+mj-lt"/>
              </a:rPr>
              <a:t>Automatic Tank Gauge (ATG), which continuously measures the product level in the tank; and</a:t>
            </a:r>
          </a:p>
          <a:p>
            <a:pPr marL="285750" marR="54610" lvl="4" indent="-285750" algn="l">
              <a:lnSpc>
                <a:spcPct val="115000"/>
              </a:lnSpc>
              <a:spcBef>
                <a:spcPts val="300"/>
              </a:spcBef>
              <a:spcAft>
                <a:spcPts val="600"/>
              </a:spcAft>
              <a:buFont typeface="Wingdings" panose="05000000000000000000" pitchFamily="2" charset="2"/>
              <a:buChar char="q"/>
              <a:defRPr/>
            </a:pPr>
            <a:r>
              <a:rPr lang="en-GB" sz="1700" dirty="0">
                <a:solidFill>
                  <a:schemeClr val="tx1"/>
                </a:solidFill>
                <a:latin typeface="+mj-lt"/>
              </a:rPr>
              <a:t>Automatic Overflow Prevention System (AOPS):</a:t>
            </a:r>
          </a:p>
          <a:p>
            <a:pPr marL="742950" marR="54610" lvl="1" indent="-285750" algn="just">
              <a:lnSpc>
                <a:spcPct val="115000"/>
              </a:lnSpc>
              <a:spcAft>
                <a:spcPts val="600"/>
              </a:spcAft>
              <a:buFont typeface="Arial" panose="020B0604020202020204" pitchFamily="34" charset="0"/>
              <a:buChar char="-"/>
            </a:pPr>
            <a:r>
              <a:rPr lang="en-GB" dirty="0">
                <a:solidFill>
                  <a:srgbClr val="000000"/>
                </a:solidFill>
                <a:latin typeface="+mj-lt"/>
                <a:ea typeface="Times New Roman" panose="02020603050405020304" pitchFamily="18" charset="0"/>
                <a:cs typeface="Arial" panose="020B0604020202020204" pitchFamily="34" charset="0"/>
              </a:rPr>
              <a:t>The AOPS conforms to the specifications in Appendix 1; </a:t>
            </a:r>
          </a:p>
          <a:p>
            <a:pPr marL="742950" marR="54610" lvl="1" indent="-285750" algn="just">
              <a:lnSpc>
                <a:spcPct val="115000"/>
              </a:lnSpc>
              <a:spcAft>
                <a:spcPts val="600"/>
              </a:spcAft>
              <a:buFont typeface="Arial" panose="020B0604020202020204" pitchFamily="34" charset="0"/>
              <a:buChar char="-"/>
            </a:pPr>
            <a:r>
              <a:rPr lang="en-GB" dirty="0">
                <a:solidFill>
                  <a:srgbClr val="000000"/>
                </a:solidFill>
                <a:latin typeface="+mj-lt"/>
                <a:ea typeface="Times New Roman" panose="02020603050405020304" pitchFamily="18" charset="0"/>
                <a:cs typeface="Arial" panose="020B0604020202020204" pitchFamily="34" charset="0"/>
              </a:rPr>
              <a:t>When an AOPS is used, the site also has a means to physically stop the tank filling operation which is independent from the one used by the AOPS.</a:t>
            </a:r>
          </a:p>
          <a:p>
            <a:pPr marR="57785" algn="just">
              <a:lnSpc>
                <a:spcPct val="115000"/>
              </a:lnSpc>
              <a:spcAft>
                <a:spcPts val="600"/>
              </a:spcAft>
            </a:pPr>
            <a:r>
              <a:rPr lang="en-GB" sz="1600" b="0" dirty="0">
                <a:solidFill>
                  <a:srgbClr val="000000"/>
                </a:solidFill>
                <a:ea typeface="Calibri" panose="020F0502020204030204" pitchFamily="34" charset="0"/>
                <a:cs typeface="Arial" panose="020B0604020202020204" pitchFamily="34" charset="0"/>
              </a:rPr>
              <a:t>The equipment listed above is included in a preventative maintenance program, the frequency of which is justified. The monitoring of this maintenance is documented.</a:t>
            </a:r>
          </a:p>
          <a:p>
            <a:pPr marL="0"/>
            <a:r>
              <a:rPr lang="en-GB" sz="1600" b="0" dirty="0">
                <a:solidFill>
                  <a:srgbClr val="000000"/>
                </a:solidFill>
                <a:ea typeface="Calibri" panose="020F0502020204030204" pitchFamily="34" charset="0"/>
              </a:rPr>
              <a:t>Any failure or inhibition of any of this equipment is systematically brought to the attention of the person in charge of the storage facilities.</a:t>
            </a:r>
            <a:endParaRPr lang="fr-FR" sz="40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00844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3.2.4 : </a:t>
            </a:r>
            <a:r>
              <a:rPr lang="fr-FR" sz="1800" dirty="0" err="1">
                <a:solidFill>
                  <a:schemeClr val="tx1"/>
                </a:solidFill>
              </a:rPr>
              <a:t>Secondary</a:t>
            </a:r>
            <a:r>
              <a:rPr lang="fr-FR" sz="1800" dirty="0">
                <a:solidFill>
                  <a:schemeClr val="tx1"/>
                </a:solidFill>
              </a:rPr>
              <a:t> </a:t>
            </a:r>
            <a:r>
              <a:rPr lang="fr-FR" sz="1800" dirty="0" err="1">
                <a:solidFill>
                  <a:schemeClr val="tx1"/>
                </a:solidFill>
              </a:rPr>
              <a:t>Containment</a:t>
            </a:r>
            <a:endParaRPr lang="fr-FR" sz="1800" dirty="0">
              <a:solidFill>
                <a:schemeClr val="tx1"/>
              </a:solidFill>
            </a:endParaRPr>
          </a:p>
          <a:p>
            <a:pPr marL="0" indent="0" algn="just">
              <a:spcBef>
                <a:spcPts val="600"/>
              </a:spcBef>
              <a:spcAft>
                <a:spcPts val="600"/>
              </a:spcAft>
            </a:pPr>
            <a:r>
              <a:rPr lang="en-US" sz="1600" b="0" dirty="0">
                <a:solidFill>
                  <a:schemeClr val="tx1"/>
                </a:solidFill>
              </a:rPr>
              <a:t>Secondary containment is provided for all tanks.</a:t>
            </a:r>
          </a:p>
          <a:p>
            <a:pPr marL="0" indent="0" algn="just">
              <a:spcBef>
                <a:spcPts val="600"/>
              </a:spcBef>
              <a:spcAft>
                <a:spcPts val="600"/>
              </a:spcAft>
            </a:pPr>
            <a:r>
              <a:rPr lang="en-US" sz="1600" b="0" dirty="0">
                <a:solidFill>
                  <a:schemeClr val="tx1"/>
                </a:solidFill>
              </a:rPr>
              <a:t>When the secondary containment is made up by a retention bund, it:</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Is sufficiently water tight to hold the products for the time required for their recovery;</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Has a capacity of no less than 100% of the maximum operating volume of the largest storage tank associated with the retention bund for all products, except for bitumen;</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Has a surface area (net of reservoir footprint) that allows for efficient firefighting consistent with the expected scenarios.</a:t>
            </a:r>
          </a:p>
          <a:p>
            <a:pPr marL="0" lvl="0" indent="0" algn="l">
              <a:spcBef>
                <a:spcPts val="600"/>
              </a:spcBef>
              <a:spcAft>
                <a:spcPts val="600"/>
              </a:spcAft>
            </a:pPr>
            <a:r>
              <a:rPr lang="fr-FR" sz="1600" b="0" dirty="0">
                <a:solidFill>
                  <a:srgbClr val="00B050"/>
                </a:solidFill>
              </a:rPr>
              <a:t>No impact</a:t>
            </a: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28414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3.2.5 : </a:t>
            </a:r>
            <a:r>
              <a:rPr lang="fr-FR" sz="1800" dirty="0" err="1">
                <a:solidFill>
                  <a:schemeClr val="tx1"/>
                </a:solidFill>
              </a:rPr>
              <a:t>Leak</a:t>
            </a:r>
            <a:r>
              <a:rPr lang="fr-FR" sz="1800" dirty="0">
                <a:solidFill>
                  <a:schemeClr val="tx1"/>
                </a:solidFill>
              </a:rPr>
              <a:t> </a:t>
            </a:r>
            <a:r>
              <a:rPr lang="fr-FR" sz="1800" dirty="0" err="1">
                <a:solidFill>
                  <a:schemeClr val="tx1"/>
                </a:solidFill>
              </a:rPr>
              <a:t>Detection</a:t>
            </a:r>
            <a:endParaRPr lang="fr-FR" sz="1800" dirty="0">
              <a:solidFill>
                <a:schemeClr val="tx1"/>
              </a:solidFill>
            </a:endParaRPr>
          </a:p>
          <a:p>
            <a:pPr marL="0" indent="0" algn="just">
              <a:spcBef>
                <a:spcPts val="600"/>
              </a:spcBef>
              <a:spcAft>
                <a:spcPts val="600"/>
              </a:spcAft>
            </a:pPr>
            <a:r>
              <a:rPr lang="en-US" sz="1600" b="0" dirty="0">
                <a:solidFill>
                  <a:schemeClr val="tx1"/>
                </a:solidFill>
              </a:rPr>
              <a:t>For all sites with &gt; 2500 T of storage capacity, secondary containment are equipped with a leak detection for gaseous and/or liquid products: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Systematically for flammable liquids;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According to risk analysis results for spills in retention of combustible liquids.</a:t>
            </a:r>
          </a:p>
          <a:p>
            <a:pPr marL="0" indent="0" algn="just">
              <a:spcBef>
                <a:spcPts val="600"/>
              </a:spcBef>
              <a:spcAft>
                <a:spcPts val="600"/>
              </a:spcAft>
            </a:pPr>
            <a:r>
              <a:rPr lang="en-US" sz="1600" b="0" dirty="0">
                <a:solidFill>
                  <a:schemeClr val="tx1"/>
                </a:solidFill>
              </a:rPr>
              <a:t>These detectors are included in a preventative maintenance program, the frequency of which is justified. The monitoring of this maintenance is documented.</a:t>
            </a:r>
            <a:endParaRPr lang="fr-FR" sz="1600" b="0" dirty="0">
              <a:solidFill>
                <a:schemeClr val="tx1"/>
              </a:solidFill>
            </a:endParaRPr>
          </a:p>
          <a:p>
            <a:pPr marL="0" lvl="0" indent="0" algn="l">
              <a:spcBef>
                <a:spcPts val="600"/>
              </a:spcBef>
              <a:spcAft>
                <a:spcPts val="600"/>
              </a:spcAft>
            </a:pPr>
            <a:r>
              <a:rPr lang="fr-FR" sz="1600" b="0" dirty="0">
                <a:solidFill>
                  <a:srgbClr val="00B050"/>
                </a:solidFill>
              </a:rPr>
              <a:t>No impact</a:t>
            </a:r>
          </a:p>
          <a:p>
            <a:pPr marL="0" indent="0" algn="l">
              <a:spcAft>
                <a:spcPts val="1200"/>
              </a:spcAft>
            </a:pPr>
            <a:endParaRPr lang="fr-FR" sz="800" u="sng" dirty="0">
              <a:solidFill>
                <a:schemeClr val="tx1"/>
              </a:solidFill>
            </a:endParaRPr>
          </a:p>
          <a:p>
            <a:pPr marL="0" indent="0" algn="l">
              <a:spcAft>
                <a:spcPts val="1200"/>
              </a:spcAft>
            </a:pPr>
            <a:r>
              <a:rPr lang="fr-FR" sz="1800" dirty="0" err="1">
                <a:solidFill>
                  <a:schemeClr val="tx1"/>
                </a:solidFill>
              </a:rPr>
              <a:t>Requirement</a:t>
            </a:r>
            <a:r>
              <a:rPr lang="fr-FR" sz="1800" dirty="0">
                <a:solidFill>
                  <a:schemeClr val="tx1"/>
                </a:solidFill>
              </a:rPr>
              <a:t> 3.2.6 : </a:t>
            </a:r>
            <a:r>
              <a:rPr lang="fr-FR" sz="1800" dirty="0" err="1">
                <a:solidFill>
                  <a:schemeClr val="tx1"/>
                </a:solidFill>
              </a:rPr>
              <a:t>Piping</a:t>
            </a:r>
            <a:r>
              <a:rPr lang="fr-FR" sz="1800" dirty="0">
                <a:solidFill>
                  <a:schemeClr val="tx1"/>
                </a:solidFill>
              </a:rPr>
              <a:t> Protection</a:t>
            </a:r>
            <a:endParaRPr lang="fr-FR" sz="1800" dirty="0">
              <a:solidFill>
                <a:schemeClr val="tx1"/>
              </a:solidFill>
              <a:cs typeface="Calibri"/>
            </a:endParaRPr>
          </a:p>
          <a:p>
            <a:pPr marL="0" indent="0" algn="just"/>
            <a:r>
              <a:rPr lang="en-US" sz="1600" b="0" dirty="0">
                <a:solidFill>
                  <a:schemeClr val="tx1"/>
                </a:solidFill>
              </a:rPr>
              <a:t>The piping connected to storage tanks are protected against the risks of overpressure due to the thermal expansion of the transported liquids.</a:t>
            </a:r>
          </a:p>
          <a:p>
            <a:pPr marL="0" indent="0" algn="just"/>
            <a:r>
              <a:rPr lang="en-US" sz="1600" b="0" dirty="0">
                <a:solidFill>
                  <a:schemeClr val="tx1"/>
                </a:solidFill>
              </a:rPr>
              <a:t>If piping carrying products other than those associated with the tanks are routed within the retention bund, a risk analysis is conducted to define the risk control measures to put in place</a:t>
            </a:r>
            <a:r>
              <a:rPr lang="fr-FR" sz="1600" b="0" dirty="0">
                <a:solidFill>
                  <a:schemeClr val="tx1"/>
                </a:solidFill>
              </a:rPr>
              <a:t>. </a:t>
            </a:r>
          </a:p>
          <a:p>
            <a:pPr marL="0" indent="0" algn="l">
              <a:spcBef>
                <a:spcPts val="600"/>
              </a:spcBef>
              <a:spcAft>
                <a:spcPts val="600"/>
              </a:spcAft>
            </a:pPr>
            <a:r>
              <a:rPr lang="en-US" sz="1600" b="0" dirty="0">
                <a:solidFill>
                  <a:schemeClr val="accent6">
                    <a:lumMod val="75000"/>
                  </a:schemeClr>
                </a:solidFill>
              </a:rPr>
              <a:t>Formalization of an existing requirement within a GS and MS/AFR Invariant</a:t>
            </a:r>
            <a:endParaRPr lang="fr-FR" sz="1600" b="0" dirty="0">
              <a:solidFill>
                <a:schemeClr val="accent6">
                  <a:lumMod val="75000"/>
                </a:schemeClr>
              </a:solidFill>
            </a:endParaRPr>
          </a:p>
          <a:p>
            <a:pPr marL="0" indent="0" algn="just">
              <a:spcBef>
                <a:spcPts val="600"/>
              </a:spcBef>
              <a:spcAft>
                <a:spcPts val="600"/>
              </a:spcAft>
            </a:pPr>
            <a:endParaRPr lang="fr-FR" sz="14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190479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1"/>
          </p:nvPr>
        </p:nvSpPr>
        <p:spPr>
          <a:xfrm>
            <a:off x="407368" y="0"/>
            <a:ext cx="9577064" cy="404664"/>
          </a:xfrm>
        </p:spPr>
        <p:txBody>
          <a:bodyPr/>
          <a:lstStyle/>
          <a:p>
            <a:pPr rtl="0"/>
            <a:r>
              <a:rPr lang="en-GB" dirty="0"/>
              <a:t>REQUIREMENTS OVERVIEW: </a:t>
            </a:r>
            <a:r>
              <a:rPr lang="en-US" dirty="0"/>
              <a:t>Prevention of Loss of Containment </a:t>
            </a:r>
            <a:r>
              <a:rPr lang="en-GB" dirty="0"/>
              <a:t>  </a:t>
            </a:r>
          </a:p>
        </p:txBody>
      </p:sp>
      <p:sp>
        <p:nvSpPr>
          <p:cNvPr id="7" name="Espace réservé du texte 1"/>
          <p:cNvSpPr txBox="1">
            <a:spLocks/>
          </p:cNvSpPr>
          <p:nvPr/>
        </p:nvSpPr>
        <p:spPr>
          <a:xfrm>
            <a:off x="407368" y="476672"/>
            <a:ext cx="11325290" cy="5904656"/>
          </a:xfrm>
          <a:prstGeom prst="rect">
            <a:avLst/>
          </a:prstGeom>
          <a:noFill/>
        </p:spPr>
        <p:txBody>
          <a:bodyPr anchor="t" anchorCtr="0"/>
          <a:lstStyle>
            <a:lvl1pPr marL="342900" indent="-342900">
              <a:buFontTx/>
              <a:buNone/>
              <a:defRPr sz="2000" b="1" baseline="0">
                <a:solidFill>
                  <a:schemeClr val="bg1"/>
                </a:solidFill>
                <a:latin typeface="+mj-lt"/>
              </a:defRPr>
            </a:lvl1pPr>
            <a:lvl2pPr>
              <a:buFont typeface="Wingdings" pitchFamily="2" charset="2"/>
              <a:buChar char="q"/>
              <a:defRPr sz="1600"/>
            </a:lvl2pPr>
          </a:lstStyle>
          <a:p>
            <a:pPr marL="0" indent="0" algn="l">
              <a:spcAft>
                <a:spcPts val="1200"/>
              </a:spcAft>
            </a:pPr>
            <a:r>
              <a:rPr lang="fr-FR" sz="1800" dirty="0" err="1">
                <a:solidFill>
                  <a:schemeClr val="tx1"/>
                </a:solidFill>
              </a:rPr>
              <a:t>Requirement</a:t>
            </a:r>
            <a:r>
              <a:rPr lang="fr-FR" sz="1800" dirty="0">
                <a:solidFill>
                  <a:schemeClr val="tx1"/>
                </a:solidFill>
              </a:rPr>
              <a:t> 3.2.7 : </a:t>
            </a:r>
            <a:r>
              <a:rPr lang="fr-FR" sz="1800" dirty="0" err="1">
                <a:solidFill>
                  <a:schemeClr val="tx1"/>
                </a:solidFill>
              </a:rPr>
              <a:t>Pumping</a:t>
            </a:r>
            <a:r>
              <a:rPr lang="fr-FR" sz="1800" dirty="0">
                <a:solidFill>
                  <a:schemeClr val="tx1"/>
                </a:solidFill>
              </a:rPr>
              <a:t> Station Protection</a:t>
            </a:r>
          </a:p>
          <a:p>
            <a:pPr marL="0" indent="0" algn="just">
              <a:spcBef>
                <a:spcPts val="600"/>
              </a:spcBef>
              <a:spcAft>
                <a:spcPts val="600"/>
              </a:spcAft>
            </a:pPr>
            <a:r>
              <a:rPr lang="en-US" sz="1600" b="0" dirty="0">
                <a:solidFill>
                  <a:schemeClr val="tx1"/>
                </a:solidFill>
              </a:rPr>
              <a:t>Pumping stations associated with storage are:</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Fitted with retention and drainage adapted to the risks of spills;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Equipped with detection adapted to the risks of leaks;</a:t>
            </a:r>
          </a:p>
          <a:p>
            <a:pPr marL="285750" lvl="4" indent="-285750" algn="l">
              <a:spcBef>
                <a:spcPts val="300"/>
              </a:spcBef>
              <a:spcAft>
                <a:spcPts val="600"/>
              </a:spcAft>
              <a:buFont typeface="Wingdings" panose="05000000000000000000" pitchFamily="2" charset="2"/>
              <a:buChar char="q"/>
              <a:defRPr/>
            </a:pPr>
            <a:r>
              <a:rPr lang="en-US" sz="1700" dirty="0">
                <a:solidFill>
                  <a:schemeClr val="tx1"/>
                </a:solidFill>
                <a:latin typeface="+mj-lt"/>
              </a:rPr>
              <a:t>Protected against overheating risks due to lack of flow, if they include automatic or remote operated pumps without supervision</a:t>
            </a:r>
            <a:r>
              <a:rPr lang="fr-FR" sz="1700" dirty="0">
                <a:solidFill>
                  <a:schemeClr val="tx1"/>
                </a:solidFill>
                <a:latin typeface="+mj-lt"/>
              </a:rPr>
              <a:t>.</a:t>
            </a:r>
          </a:p>
          <a:p>
            <a:pPr marL="0" indent="0" algn="l">
              <a:spcBef>
                <a:spcPts val="600"/>
              </a:spcBef>
              <a:spcAft>
                <a:spcPts val="600"/>
              </a:spcAft>
            </a:pPr>
            <a:r>
              <a:rPr lang="fr-FR" sz="1600" b="0" dirty="0">
                <a:solidFill>
                  <a:srgbClr val="FF0000"/>
                </a:solidFill>
              </a:rPr>
              <a:t>New </a:t>
            </a:r>
            <a:r>
              <a:rPr lang="fr-FR" sz="1600" b="0" dirty="0" err="1">
                <a:solidFill>
                  <a:srgbClr val="FF0000"/>
                </a:solidFill>
              </a:rPr>
              <a:t>requirement</a:t>
            </a:r>
            <a:endParaRPr lang="fr-FR" sz="1600" b="0" i="1" dirty="0">
              <a:solidFill>
                <a:schemeClr val="tx1"/>
              </a:solidFill>
            </a:endParaRPr>
          </a:p>
          <a:p>
            <a:pPr marL="0" indent="0" algn="just">
              <a:spcBef>
                <a:spcPts val="600"/>
              </a:spcBef>
              <a:spcAft>
                <a:spcPts val="600"/>
              </a:spcAft>
            </a:pPr>
            <a:endParaRPr lang="fr-FR" sz="1400" b="0" u="sng" dirty="0">
              <a:solidFill>
                <a:srgbClr val="FF0000"/>
              </a:solidFill>
            </a:endParaRPr>
          </a:p>
          <a:p>
            <a:pPr marL="0" indent="0" algn="l">
              <a:spcBef>
                <a:spcPts val="600"/>
              </a:spcBef>
              <a:spcAft>
                <a:spcPts val="600"/>
              </a:spcAft>
            </a:pPr>
            <a:endParaRPr lang="fr-FR" sz="1400" b="0" i="1" dirty="0">
              <a:solidFill>
                <a:schemeClr val="tx1"/>
              </a:solidFill>
            </a:endParaRPr>
          </a:p>
        </p:txBody>
      </p:sp>
      <p:sp>
        <p:nvSpPr>
          <p:cNvPr id="4" name="Rectangle 3"/>
          <p:cNvSpPr/>
          <p:nvPr/>
        </p:nvSpPr>
        <p:spPr>
          <a:xfrm>
            <a:off x="5971606" y="3244334"/>
            <a:ext cx="412425" cy="369332"/>
          </a:xfrm>
          <a:prstGeom prst="rect">
            <a:avLst/>
          </a:prstGeom>
        </p:spPr>
        <p:txBody>
          <a:bodyPr wrap="square">
            <a:spAutoFit/>
          </a:bodyPr>
          <a:lstStyle/>
          <a:p>
            <a:r>
              <a:rPr lang="en-US" dirty="0"/>
              <a:t> </a:t>
            </a:r>
            <a:endParaRPr lang="fr-FR" dirty="0"/>
          </a:p>
        </p:txBody>
      </p:sp>
    </p:spTree>
    <p:extLst>
      <p:ext uri="{BB962C8B-B14F-4D97-AF65-F5344CB8AC3E}">
        <p14:creationId xmlns:p14="http://schemas.microsoft.com/office/powerpoint/2010/main" val="821137496"/>
      </p:ext>
    </p:extLst>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rganizationStructureTaxHTField0 xmlns="26ca36b3-22a5-4c03-beea-d9082fda911d">
      <Terms xmlns="http://schemas.microsoft.com/office/infopath/2007/PartnerControls">
        <TermInfo xmlns="http://schemas.microsoft.com/office/infopath/2007/PartnerControls">
          <TermName xmlns="http://schemas.microsoft.com/office/infopath/2007/PartnerControls">Toutes les structures organisationnelles</TermName>
          <TermId xmlns="http://schemas.microsoft.com/office/infopath/2007/PartnerControls">c4bb9c23-2c4c-4150-9738-50d0ceb648ec</TermId>
        </TermInfo>
      </Terms>
    </OrganizationStructureTaxHTField0>
    <TwingCount xmlns="26ca36b3-22a5-4c03-beea-d9082fda911d" xsi:nil="true"/>
    <MetierTaxHTField0 xmlns="26ca36b3-22a5-4c03-beea-d9082fda911d">
      <Terms xmlns="http://schemas.microsoft.com/office/infopath/2007/PartnerControls">
        <TermInfo xmlns="http://schemas.microsoft.com/office/infopath/2007/PartnerControls">
          <TermName xmlns="http://schemas.microsoft.com/office/infopath/2007/PartnerControls">H3SEQ</TermName>
          <TermId xmlns="http://schemas.microsoft.com/office/infopath/2007/PartnerControls">1a49191b-7ec0-475b-ba04-e5bafe48b8b4</TermId>
        </TermInfo>
      </Terms>
    </MetierTaxHTField0>
    <CountryTaxHTField0 xmlns="26ca36b3-22a5-4c03-beea-d9082fda911d">
      <Terms xmlns="http://schemas.microsoft.com/office/infopath/2007/PartnerControls">
        <TermInfo xmlns="http://schemas.microsoft.com/office/infopath/2007/PartnerControls">
          <TermName xmlns="http://schemas.microsoft.com/office/infopath/2007/PartnerControls">Tous les pays</TermName>
          <TermId xmlns="http://schemas.microsoft.com/office/infopath/2007/PartnerControls">de099b83-0153-463f-a92c-1666929f7084</TermId>
        </TermInfo>
      </Terms>
    </CountryTaxHTField0>
    <VariationGroupID xmlns="26ca36b3-22a5-4c03-beea-d9082fda911d">50128f55-3b36-4aa6-98d9-a6fd28e4ae9b</VariationGroupID>
    <BranchTaxHTField0 xmlns="26ca36b3-22a5-4c03-beea-d9082fda911d">
      <Terms xmlns="http://schemas.microsoft.com/office/infopath/2007/PartnerControls">
        <TermInfo xmlns="http://schemas.microsoft.com/office/infopath/2007/PartnerControls">
          <TermName xmlns="http://schemas.microsoft.com/office/infopath/2007/PartnerControls">Toutes les branches</TermName>
          <TermId xmlns="http://schemas.microsoft.com/office/infopath/2007/PartnerControls">d8c5459c-c634-4dad-b3a5-1a2375c988a9</TermId>
        </TermInfo>
      </Terms>
    </BranchTaxHTField0>
    <ThematicID xmlns="26ca36b3-22a5-4c03-beea-d9082fda911d">7285f05b-4f51-4e04-9a14-6c5d014a9ee8</ThematicID>
    <SiteTaxHTField0 xmlns="26ca36b3-22a5-4c03-beea-d9082fda911d">
      <Terms xmlns="http://schemas.microsoft.com/office/infopath/2007/PartnerControls">
        <TermInfo xmlns="http://schemas.microsoft.com/office/infopath/2007/PartnerControls">
          <TermName xmlns="http://schemas.microsoft.com/office/infopath/2007/PartnerControls">Tous les sites</TermName>
          <TermId xmlns="http://schemas.microsoft.com/office/infopath/2007/PartnerControls">26f15989-d479-4e08-b5e6-c4ab22359765</TermId>
        </TermInfo>
      </Terms>
    </SiteTaxHTField0>
    <RelevantLanguage xmlns="26ca36b3-22a5-4c03-beea-d9082fda911d">1036;3082;1043;1031;2070</RelevantLanguage>
    <IsThematic xmlns="26ca36b3-22a5-4c03-beea-d9082fda911d">true</IsThematic>
    <TaxCatchAll xmlns="6976bd83-f208-4589-bff3-a75963e94f6e">
      <Value>5</Value>
      <Value>4</Value>
      <Value>3</Value>
      <Value>2</Value>
      <Value>1</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873449EDCA51458FAA15C14DBA0E95" ma:contentTypeVersion="16" ma:contentTypeDescription="Crée un document." ma:contentTypeScope="" ma:versionID="839b9953c28822155395fc620e234d29">
  <xsd:schema xmlns:xsd="http://www.w3.org/2001/XMLSchema" xmlns:xs="http://www.w3.org/2001/XMLSchema" xmlns:p="http://schemas.microsoft.com/office/2006/metadata/properties" xmlns:ns2="26ca36b3-22a5-4c03-beea-d9082fda911d" xmlns:ns3="6976bd83-f208-4589-bff3-a75963e94f6e" targetNamespace="http://schemas.microsoft.com/office/2006/metadata/properties" ma:root="true" ma:fieldsID="34a00d64dfa625b9f8d98bc82219a4ae" ns2:_="" ns3:_="">
    <xsd:import namespace="26ca36b3-22a5-4c03-beea-d9082fda911d"/>
    <xsd:import namespace="6976bd83-f208-4589-bff3-a75963e94f6e"/>
    <xsd:element name="properties">
      <xsd:complexType>
        <xsd:sequence>
          <xsd:element name="documentManagement">
            <xsd:complexType>
              <xsd:all>
                <xsd:element ref="ns2:IsThematic" minOccurs="0"/>
                <xsd:element ref="ns2:VariationGroupID" minOccurs="0"/>
                <xsd:element ref="ns2:OrganizationStructureTaxHTField0" minOccurs="0"/>
                <xsd:element ref="ns3:TaxCatchAll" minOccurs="0"/>
                <xsd:element ref="ns2:MetierTaxHTField0" minOccurs="0"/>
                <xsd:element ref="ns2:SiteTaxHTField0" minOccurs="0"/>
                <xsd:element ref="ns2:BranchTaxHTField0" minOccurs="0"/>
                <xsd:element ref="ns2:CountryTaxHTField0" minOccurs="0"/>
                <xsd:element ref="ns2:RelevantLanguage" minOccurs="0"/>
                <xsd:element ref="ns2:ThematicID" minOccurs="0"/>
                <xsd:element ref="ns2:Twing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a36b3-22a5-4c03-beea-d9082fda911d" elementFormDefault="qualified">
    <xsd:import namespace="http://schemas.microsoft.com/office/2006/documentManagement/types"/>
    <xsd:import namespace="http://schemas.microsoft.com/office/infopath/2007/PartnerControls"/>
    <xsd:element name="IsThematic" ma:index="8" nillable="true" ma:displayName="IsThematic" ma:internalName="IsThematic">
      <xsd:simpleType>
        <xsd:restriction base="dms:Boolean"/>
      </xsd:simpleType>
    </xsd:element>
    <xsd:element name="VariationGroupID" ma:index="9" nillable="true" ma:displayName="Variation Group ID" ma:internalName="VariationGroupID">
      <xsd:simpleType>
        <xsd:restriction base="dms:Text"/>
      </xsd:simpleType>
    </xsd:element>
    <xsd:element name="OrganizationStructureTaxHTField0" ma:index="11" nillable="true" ma:taxonomy="true" ma:internalName="OrganizationStructureTaxHTField0" ma:taxonomyFieldName="OrganizationStructure" ma:displayName="Structures organisationnelles" ma:fieldId="{d4789308-6a24-4d47-9d27-3f386d404da3}" ma:taxonomyMulti="true" ma:sspId="5e13f9b5-2255-4d96-951a-207b37861865" ma:termSetId="9c836ecf-91cc-4204-9fa8-2b09fed1c9ff" ma:anchorId="00000000-0000-0000-0000-000000000000" ma:open="false" ma:isKeyword="false">
      <xsd:complexType>
        <xsd:sequence>
          <xsd:element ref="pc:Terms" minOccurs="0" maxOccurs="1"/>
        </xsd:sequence>
      </xsd:complexType>
    </xsd:element>
    <xsd:element name="MetierTaxHTField0" ma:index="14" nillable="true" ma:taxonomy="true" ma:internalName="MetierTaxHTField0" ma:taxonomyFieldName="Metier" ma:displayName="Métiers" ma:fieldId="{77e9a047-fa2e-4b88-9127-e85e9d6b9d28}" ma:taxonomyMulti="true" ma:sspId="5e13f9b5-2255-4d96-951a-207b37861865" ma:termSetId="913146e6-88cd-43cd-8dd2-67fad055309a" ma:anchorId="00000000-0000-0000-0000-000000000000" ma:open="false" ma:isKeyword="false">
      <xsd:complexType>
        <xsd:sequence>
          <xsd:element ref="pc:Terms" minOccurs="0" maxOccurs="1"/>
        </xsd:sequence>
      </xsd:complexType>
    </xsd:element>
    <xsd:element name="SiteTaxHTField0" ma:index="16" nillable="true" ma:taxonomy="true" ma:internalName="SiteTaxHTField0" ma:taxonomyFieldName="Site" ma:displayName="Site" ma:fieldId="{a6d30efa-312b-498c-a40e-a93a96439f24}" ma:taxonomyMulti="true" ma:sspId="5e13f9b5-2255-4d96-951a-207b37861865" ma:termSetId="ef87b464-ebc2-436f-b533-994e8e4d408c" ma:anchorId="00000000-0000-0000-0000-000000000000" ma:open="false" ma:isKeyword="false">
      <xsd:complexType>
        <xsd:sequence>
          <xsd:element ref="pc:Terms" minOccurs="0" maxOccurs="1"/>
        </xsd:sequence>
      </xsd:complexType>
    </xsd:element>
    <xsd:element name="BranchTaxHTField0" ma:index="18" nillable="true" ma:taxonomy="true" ma:internalName="BranchTaxHTField0" ma:taxonomyFieldName="Branch" ma:displayName="Branche" ma:fieldId="{a3f753d6-2cf2-45ee-80b6-8abbc6f6870b}" ma:taxonomyMulti="true" ma:sspId="5e13f9b5-2255-4d96-951a-207b37861865" ma:termSetId="7d07145e-2bb9-486a-b8b6-a78f0894b2ce" ma:anchorId="00000000-0000-0000-0000-000000000000" ma:open="false" ma:isKeyword="false">
      <xsd:complexType>
        <xsd:sequence>
          <xsd:element ref="pc:Terms" minOccurs="0" maxOccurs="1"/>
        </xsd:sequence>
      </xsd:complexType>
    </xsd:element>
    <xsd:element name="CountryTaxHTField0" ma:index="20" nillable="true" ma:taxonomy="true" ma:internalName="CountryTaxHTField0" ma:taxonomyFieldName="Country" ma:displayName="Pays" ma:fieldId="{a60b14d2-742a-48d9-a73e-a1c4390c9889}" ma:taxonomyMulti="true" ma:sspId="5e13f9b5-2255-4d96-951a-207b37861865" ma:termSetId="f894f5e3-5096-4f56-8f02-89d8377dafa0" ma:anchorId="00000000-0000-0000-0000-000000000000" ma:open="false" ma:isKeyword="false">
      <xsd:complexType>
        <xsd:sequence>
          <xsd:element ref="pc:Terms" minOccurs="0" maxOccurs="1"/>
        </xsd:sequence>
      </xsd:complexType>
    </xsd:element>
    <xsd:element name="RelevantLanguage" ma:index="21" nillable="true" ma:displayName="Langue usuelle" ma:internalName="RelevantLanguage">
      <xsd:simpleType>
        <xsd:restriction base="dms:Text"/>
      </xsd:simpleType>
    </xsd:element>
    <xsd:element name="ThematicID" ma:index="22" nillable="true" ma:displayName="ThematicID" ma:internalName="ThematicID">
      <xsd:simpleType>
        <xsd:restriction base="dms:Text"/>
      </xsd:simpleType>
    </xsd:element>
    <xsd:element name="TwingCount" ma:index="23" nillable="true" ma:displayName="Nombre de Twings" ma:decimals="0" ma:hidden="true" ma:internalName="TwingCount">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976bd83-f208-4589-bff3-a75963e94f6e" elementFormDefault="qualified">
    <xsd:import namespace="http://schemas.microsoft.com/office/2006/documentManagement/types"/>
    <xsd:import namespace="http://schemas.microsoft.com/office/infopath/2007/PartnerControls"/>
    <xsd:element name="TaxCatchAll" ma:index="12" nillable="true" ma:displayName="Colonne Attraper tout de Taxonomie" ma:description="" ma:hidden="true" ma:list="{f11ad8d0-1821-4bb0-832f-2998add6fa25}" ma:internalName="TaxCatchAll" ma:showField="CatchAllData" ma:web="6976bd83-f208-4589-bff3-a75963e94f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A9FFA6-E2F4-4ED6-9588-81D30AB88B6C}">
  <ds:schemaRefs>
    <ds:schemaRef ds:uri="http://schemas.microsoft.com/office/infopath/2007/PartnerControls"/>
    <ds:schemaRef ds:uri="26ca36b3-22a5-4c03-beea-d9082fda911d"/>
    <ds:schemaRef ds:uri="http://purl.org/dc/elements/1.1/"/>
    <ds:schemaRef ds:uri="http://schemas.microsoft.com/office/2006/metadata/properties"/>
    <ds:schemaRef ds:uri="http://purl.org/dc/terms/"/>
    <ds:schemaRef ds:uri="http://schemas.openxmlformats.org/package/2006/metadata/core-properties"/>
    <ds:schemaRef ds:uri="6976bd83-f208-4589-bff3-a75963e94f6e"/>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42297AEB-3119-44E5-B8AF-69E83210BB83}">
  <ds:schemaRefs>
    <ds:schemaRef ds:uri="http://schemas.microsoft.com/sharepoint/v3/contenttype/forms"/>
  </ds:schemaRefs>
</ds:datastoreItem>
</file>

<file path=customXml/itemProps3.xml><?xml version="1.0" encoding="utf-8"?>
<ds:datastoreItem xmlns:ds="http://schemas.openxmlformats.org/officeDocument/2006/customXml" ds:itemID="{C92E46FD-DF65-4135-9E71-4A90FADAD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a36b3-22a5-4c03-beea-d9082fda911d"/>
    <ds:schemaRef ds:uri="6976bd83-f208-4589-bff3-a75963e94f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358</TotalTime>
  <Words>1493</Words>
  <Application>Microsoft Office PowerPoint</Application>
  <PresentationFormat>Grand écran</PresentationFormat>
  <Paragraphs>209</Paragraphs>
  <Slides>17</Slides>
  <Notes>15</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Wingdings</vt:lpstr>
      <vt:lpstr/>
      <vt:lpstr>CR-GR-HSE-417 Flammable and Combustible Liquids Storage Safety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Where to find additional information or documentation?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Sebastien MUNERET</dc:creator>
  <cp:lastModifiedBy>Alexandra PAPILLON</cp:lastModifiedBy>
  <cp:revision>160</cp:revision>
  <cp:lastPrinted>2018-09-13T16:16:27Z</cp:lastPrinted>
  <dcterms:modified xsi:type="dcterms:W3CDTF">2019-10-11T09:41:29Z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0x01010075873449EDCA51458FAA15C14DBA0E95</vt:lpwstr>
  </property>
  <property fmtid="{D5CDD505-2E9C-101B-9397-08002B2CF9AE}" pid="3" name="Branch">
    <vt:lpwstr>2;#Toutes les branches|d8c5459c-c634-4dad-b3a5-1a2375c988a9</vt:lpwstr>
  </property>
  <property fmtid="{D5CDD505-2E9C-101B-9397-08002B2CF9AE}" pid="4" name="OrganizationStructure">
    <vt:lpwstr>1;#Toutes les structures organisationnelles|c4bb9c23-2c4c-4150-9738-50d0ceb648ec</vt:lpwstr>
  </property>
  <property fmtid="{D5CDD505-2E9C-101B-9397-08002B2CF9AE}" pid="5" name="Metier">
    <vt:lpwstr>5;#H3SEQ|1a49191b-7ec0-475b-ba04-e5bafe48b8b4</vt:lpwstr>
  </property>
  <property fmtid="{D5CDD505-2E9C-101B-9397-08002B2CF9AE}" pid="6" name="Site">
    <vt:lpwstr>3;#Tous les sites|26f15989-d479-4e08-b5e6-c4ab22359765</vt:lpwstr>
  </property>
  <property fmtid="{D5CDD505-2E9C-101B-9397-08002B2CF9AE}" pid="7" name="Country">
    <vt:lpwstr>4;#Tous les pays|de099b83-0153-463f-a92c-1666929f7084</vt:lpwstr>
  </property>
</Properties>
</file>