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4"/>
  </p:notesMasterIdLst>
  <p:handoutMasterIdLst>
    <p:handoutMasterId r:id="rId5"/>
  </p:handoutMasterIdLst>
  <p:sldIdLst>
    <p:sldId id="256" r:id="rId2"/>
    <p:sldId id="26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D700"/>
    <a:srgbClr val="28C896"/>
    <a:srgbClr val="F9F9F9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496692-967E-4500-94E7-1B6191B1DA1C}" v="3" dt="2022-05-11T10:22:06.0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92" autoAdjust="0"/>
    <p:restoredTop sz="95859" autoAdjust="0"/>
  </p:normalViewPr>
  <p:slideViewPr>
    <p:cSldViewPr snapToGrid="0">
      <p:cViewPr varScale="1">
        <p:scale>
          <a:sx n="118" d="100"/>
          <a:sy n="118" d="100"/>
        </p:scale>
        <p:origin x="34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117" d="100"/>
          <a:sy n="117" d="100"/>
        </p:scale>
        <p:origin x="502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614CAE6-BFFC-44D9-B589-0D037404D9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608E2BC-021C-40B7-90F3-4B68AD2B71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EC88-F953-4BD6-A688-3279E9A6E67A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5F619B7-E80F-4357-A079-8385235264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027D7F4-CEC4-4BC4-A31D-0DEAAFB986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5B5C3-2E1E-4008-9B77-C67FFE77BE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42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49E9D-AF7B-45D0-B389-3AE92F6B3F8A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DE3DE-59D0-436E-9643-2C33BA4042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46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88000" indent="-1440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432000" indent="-144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76000" indent="-1440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-Couverture/photo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DAAE4607-2A2E-45AF-81C6-9691F876AD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B428B724-DB01-A8F0-8573-3ED3F9707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733" y="3600000"/>
            <a:ext cx="5953267" cy="487361"/>
          </a:xfrm>
        </p:spPr>
        <p:txBody>
          <a:bodyPr/>
          <a:lstStyle>
            <a:lvl1pPr>
              <a:defRPr sz="23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AB881790-4F96-D4BA-BE16-841C0593A4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38734" y="4032000"/>
            <a:ext cx="5953266" cy="82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</a:t>
            </a:r>
            <a:br>
              <a:rPr lang="fr-FR" dirty="0"/>
            </a:br>
            <a:r>
              <a:rPr lang="fr-FR" dirty="0"/>
              <a:t>du masque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F9C2502-FA9D-793F-FD8F-A89D2D67ED5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1047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0495B091-68ED-45A4-957C-92BBA754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Journée mondiale de l'environnement - 10 juin 2022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A4361BE1-6536-48FB-BC11-166BC54B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155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9FB4134C-1D6E-45C5-A0CB-6875E698A7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A50C95A-056C-429F-A1B6-8B1CDC140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000" y="3443853"/>
            <a:ext cx="8280000" cy="2160000"/>
          </a:xfrm>
        </p:spPr>
        <p:txBody>
          <a:bodyPr anchor="t">
            <a:noAutofit/>
          </a:bodyPr>
          <a:lstStyle>
            <a:lvl1pPr algn="ctr">
              <a:defRPr sz="43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pied de page 6">
            <a:extLst>
              <a:ext uri="{FF2B5EF4-FFF2-40B4-BE49-F238E27FC236}">
                <a16:creationId xmlns:a16="http://schemas.microsoft.com/office/drawing/2014/main" id="{252DC095-3FCB-4D74-EC0F-060E8F06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6680" y="6449983"/>
            <a:ext cx="360000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Journée mondiale de l'environnement - 10 juin 2022</a:t>
            </a:r>
            <a:endParaRPr lang="fr-FR" dirty="0"/>
          </a:p>
        </p:txBody>
      </p:sp>
      <p:sp>
        <p:nvSpPr>
          <p:cNvPr id="5" name="Espace réservé du numéro de diapositive 7">
            <a:extLst>
              <a:ext uri="{FF2B5EF4-FFF2-40B4-BE49-F238E27FC236}">
                <a16:creationId xmlns:a16="http://schemas.microsoft.com/office/drawing/2014/main" id="{71268D36-B153-056A-347E-B2BCB799A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9008" y="6449983"/>
            <a:ext cx="57600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909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Couverture/photo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EBEF610-D81A-694F-7411-16E778CE35B6}"/>
              </a:ext>
            </a:extLst>
          </p:cNvPr>
          <p:cNvSpPr/>
          <p:nvPr userDrawn="1"/>
        </p:nvSpPr>
        <p:spPr>
          <a:xfrm>
            <a:off x="0" y="0"/>
            <a:ext cx="7491046" cy="6858000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DAAE4607-2A2E-45AF-81C6-9691F876AD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B428B724-DB01-A8F0-8573-3ED3F9707F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91974" y="3318640"/>
            <a:ext cx="4300026" cy="725815"/>
          </a:xfrm>
        </p:spPr>
        <p:txBody>
          <a:bodyPr/>
          <a:lstStyle>
            <a:lvl1pPr>
              <a:defRPr sz="2300"/>
            </a:lvl1pPr>
          </a:lstStyle>
          <a:p>
            <a:r>
              <a:rPr lang="fr-FR" dirty="0"/>
              <a:t>Modifiez le style </a:t>
            </a:r>
            <a:br>
              <a:rPr lang="fr-FR" dirty="0"/>
            </a:br>
            <a:r>
              <a:rPr lang="fr-FR" dirty="0"/>
              <a:t>du titre</a:t>
            </a: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AB881790-4F96-D4BA-BE16-841C0593A4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91974" y="4053094"/>
            <a:ext cx="4300025" cy="82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</a:t>
            </a:r>
            <a:br>
              <a:rPr lang="fr-FR" dirty="0"/>
            </a:br>
            <a:r>
              <a:rPr lang="fr-FR" dirty="0"/>
              <a:t>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2180463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2158" y="2664109"/>
            <a:ext cx="8367583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82158" y="3768700"/>
            <a:ext cx="8367584" cy="504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000" b="0">
                <a:solidFill>
                  <a:schemeClr val="accent6"/>
                </a:solidFill>
                <a:latin typeface="Gotham Rounded Book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2707" y="1131674"/>
            <a:ext cx="2799452" cy="2130315"/>
          </a:xfrm>
        </p:spPr>
        <p:txBody>
          <a:bodyPr>
            <a:noAutofit/>
          </a:bodyPr>
          <a:lstStyle>
            <a:lvl1pPr marL="0" indent="0" algn="r">
              <a:buNone/>
              <a:defRPr sz="16000" b="0"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 dirty="0"/>
              <a:t>N.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7B8392-9F0D-47B8-8F1D-D057C53A97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Journée mondiale de l'environnement - 10 juin 2022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4EDA01-DE85-4E9D-A6E0-28AA131E7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46907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1686653"/>
            <a:ext cx="11268000" cy="454569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5168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Journée mondiale de l'environnement - 10 juin 2022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FD7122EB-80F8-4B20-E493-C9E2CC5AD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879" y="705549"/>
            <a:ext cx="9720000" cy="5184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45500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s G/Text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0798" y="1686653"/>
            <a:ext cx="5400000" cy="454569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5168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Journée mondiale de l'environnement - 10 juin 2022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FD7122EB-80F8-4B20-E493-C9E2CC5AD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879" y="705549"/>
            <a:ext cx="9720000" cy="5184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18894-7E71-E37B-8128-31408457D9C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69899" y="1685750"/>
            <a:ext cx="5616000" cy="45466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181843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s G/Texte D fond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0798" y="1684800"/>
            <a:ext cx="5400000" cy="4545697"/>
          </a:xfrm>
          <a:solidFill>
            <a:srgbClr val="F9F9F9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5168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Journée mondiale de l'environnement - 10 juin 2022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FD7122EB-80F8-4B20-E493-C9E2CC5AD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879" y="705549"/>
            <a:ext cx="9720000" cy="5184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18894-7E71-E37B-8128-31408457D9C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69899" y="1685750"/>
            <a:ext cx="5616000" cy="45466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206113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e G/Contenus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1280" y="1684800"/>
            <a:ext cx="5616000" cy="454569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5168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Journée mondiale de l'environnement - 10 juin 2022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FD7122EB-80F8-4B20-E493-C9E2CC5AD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879" y="705549"/>
            <a:ext cx="9720000" cy="5184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18894-7E71-E37B-8128-31408457D9C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400800" y="1685750"/>
            <a:ext cx="5400000" cy="45466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350225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e G fond gris/Contenus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1280" y="1684800"/>
            <a:ext cx="5616000" cy="4545697"/>
          </a:xfrm>
          <a:solidFill>
            <a:srgbClr val="F9F9F9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5168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Journée mondiale de l'environnement - 10 juin 2022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FD7122EB-80F8-4B20-E493-C9E2CC5AD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879" y="705549"/>
            <a:ext cx="9720000" cy="5184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18894-7E71-E37B-8128-31408457D9C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400800" y="1685750"/>
            <a:ext cx="5400000" cy="45466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184295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3D30D6-5712-44A8-87A9-67750D40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Journée mondiale de l'environnement - 10 juin 2022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72F511C-AE30-47A8-8C9B-F0B33753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E83651C-CEAD-5089-3EC5-02DCEB36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518400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3ABF2E08-0AA2-CE02-7D5A-6D3F77AE9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879" y="705549"/>
            <a:ext cx="9720000" cy="5184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353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B1118175-1072-407B-A6EC-436CFF5BD94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939" y="150003"/>
            <a:ext cx="1474442" cy="1165838"/>
          </a:xfrm>
          <a:prstGeom prst="rect">
            <a:avLst/>
          </a:prstGeom>
          <a:ln>
            <a:noFill/>
          </a:ln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82D8575-B917-4E3D-B2EB-ADC2EF0D7594}"/>
              </a:ext>
            </a:extLst>
          </p:cNvPr>
          <p:cNvCxnSpPr>
            <a:cxnSpLocks/>
          </p:cNvCxnSpPr>
          <p:nvPr userDrawn="1"/>
        </p:nvCxnSpPr>
        <p:spPr>
          <a:xfrm>
            <a:off x="825578" y="6524419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798E53-107F-468D-A86A-B9E27C8FB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100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116353-A2DB-400D-836D-10B770C8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879" y="1372351"/>
            <a:ext cx="11268000" cy="486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3BAFF6D6-D321-4A5A-B742-C1924762B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 cap="none" baseline="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Journée mondiale de l'environnement - 10 juin 2022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21051C9B-F9F2-4B86-849F-4391216C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00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5" r:id="rId2"/>
    <p:sldLayoutId id="2147483702" r:id="rId3"/>
    <p:sldLayoutId id="2147483704" r:id="rId4"/>
    <p:sldLayoutId id="2147483716" r:id="rId5"/>
    <p:sldLayoutId id="2147483717" r:id="rId6"/>
    <p:sldLayoutId id="2147483718" r:id="rId7"/>
    <p:sldLayoutId id="2147483719" r:id="rId8"/>
    <p:sldLayoutId id="2147483709" r:id="rId9"/>
    <p:sldLayoutId id="2147483710" r:id="rId10"/>
    <p:sldLayoutId id="2147483712" r:id="rId11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6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6"/>
        </a:buClr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6"/>
        </a:buClr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0" indent="0" algn="l" defTabSz="914400" rtl="0" eaLnBrk="1" latinLnBrk="0" hangingPunct="1">
        <a:lnSpc>
          <a:spcPct val="100000"/>
        </a:lnSpc>
        <a:spcBef>
          <a:spcPts val="1300"/>
        </a:spcBef>
        <a:buFont typeface="Arial" panose="020B0604020202020204" pitchFamily="34" charset="0"/>
        <a:buNone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1.safelinks.protection.outlook.com/?url=https%3A%2F%2Fplantnet.org%2F&amp;data=05%7C01%7Cvalentin.puzilewicz%40totalenergies.com%7C54b4025b5c334ae33e7708da3805ecef%7C329e91b0e21f48fba071456717ecc28e%7C0%7C0%7C637883895336953936%7CUnknown%7CTWFpbGZsb3d8eyJWIjoiMC4wLjAwMDAiLCJQIjoiV2luMzIiLCJBTiI6Ik1haWwiLCJXVCI6Mn0%3D%7C3000%7C%7C%7C&amp;sdata=LUkzTJ0a9F2OdavHZDzcpt8Cq6XgxTt%2FEQpOzlSrGXk%3D&amp;reserved=0" TargetMode="External"/><Relationship Id="rId2" Type="http://schemas.openxmlformats.org/officeDocument/2006/relationships/hyperlink" Target="https://eur01.safelinks.protection.outlook.com/?url=https%3A%2F%2Fwww.spipoll.org%2F&amp;data=05%7C01%7Cvalentin.puzilewicz%40totalenergies.com%7C54b4025b5c334ae33e7708da3805ecef%7C329e91b0e21f48fba071456717ecc28e%7C0%7C0%7C637883895336953936%7CUnknown%7CTWFpbGZsb3d8eyJWIjoiMC4wLjAwMDAiLCJQIjoiV2luMzIiLCJBTiI6Ik1haWwiLCJXVCI6Mn0%3D%7C3000%7C%7C%7C&amp;sdata=qumdcBavdhuEAXnv3PU8YyymmTOx9uqjKOO2zjADzG0%3D&amp;reserved=0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eur01.safelinks.protection.outlook.com/?url=https%3A%2F%2Fpicturemushroom.com%2F&amp;data=05%7C01%7Cvalentin.puzilewicz%40totalenergies.com%7C54b4025b5c334ae33e7708da3805ecef%7C329e91b0e21f48fba071456717ecc28e%7C0%7C0%7C637883895336953936%7CUnknown%7CTWFpbGZsb3d8eyJWIjoiMC4wLjAwMDAiLCJQIjoiV2luMzIiLCJBTiI6Ik1haWwiLCJXVCI6Mn0%3D%7C3000%7C%7C%7C&amp;sdata=p4KHXgr2GJDfniUmgb0lSnaWdBrBwvXfhzuGJiEsz3I%3D&amp;reserved=0" TargetMode="External"/><Relationship Id="rId5" Type="http://schemas.openxmlformats.org/officeDocument/2006/relationships/hyperlink" Target="https://eur01.safelinks.protection.outlook.com/?url=https%3A%2F%2Fbirdnet.cornell.edu%2F&amp;data=05%7C01%7Cvalentin.puzilewicz%40totalenergies.com%7C54b4025b5c334ae33e7708da3805ecef%7C329e91b0e21f48fba071456717ecc28e%7C0%7C0%7C637883895336953936%7CUnknown%7CTWFpbGZsb3d8eyJWIjoiMC4wLjAwMDAiLCJQIjoiV2luMzIiLCJBTiI6Ik1haWwiLCJXVCI6Mn0%3D%7C3000%7C%7C%7C&amp;sdata=G98xISirlj2uiDUy%2FeO62DLuyTrYw5BazO6nFG6ClFY%3D&amp;reserved=0" TargetMode="External"/><Relationship Id="rId4" Type="http://schemas.openxmlformats.org/officeDocument/2006/relationships/hyperlink" Target="https://eur01.safelinks.protection.outlook.com/?url=https%3A%2F%2Fwww.inaturalist.org%2F&amp;data=05%7C01%7Cvalentin.puzilewicz%40totalenergies.com%7C54b4025b5c334ae33e7708da3805ecef%7C329e91b0e21f48fba071456717ecc28e%7C0%7C0%7C637883895336953936%7CUnknown%7CTWFpbGZsb3d8eyJWIjoiMC4wLjAwMDAiLCJQIjoiV2luMzIiLCJBTiI6Ik1haWwiLCJXVCI6Mn0%3D%7C3000%7C%7C%7C&amp;sdata=VUczWL9e%2FeBDaBCMrT9e203lx1R5bJoio5rXK3r25hs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D5872D53-5BC7-BE9E-5EED-E83F540D7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Journée mondiale de l’environnement</a:t>
            </a:r>
            <a:br>
              <a:rPr lang="fr-FR" dirty="0"/>
            </a:br>
            <a:endParaRPr lang="fr-FR" dirty="0"/>
          </a:p>
        </p:txBody>
      </p:sp>
      <p:sp>
        <p:nvSpPr>
          <p:cNvPr id="12" name="Sous-titre 11">
            <a:extLst>
              <a:ext uri="{FF2B5EF4-FFF2-40B4-BE49-F238E27FC236}">
                <a16:creationId xmlns:a16="http://schemas.microsoft.com/office/drawing/2014/main" id="{94375640-B8FB-4393-B98B-246053FEF0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solidFill>
                  <a:srgbClr val="78D700"/>
                </a:solidFill>
              </a:rPr>
              <a:t>10 juin 2022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31807D04-FA88-BD50-B451-2DEF2129DBB2}"/>
              </a:ext>
            </a:extLst>
          </p:cNvPr>
          <p:cNvSpPr txBox="1"/>
          <p:nvPr/>
        </p:nvSpPr>
        <p:spPr>
          <a:xfrm>
            <a:off x="6238734" y="4612153"/>
            <a:ext cx="5953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/>
              <a:t>Préserver la biodiversité est l’affaire de tous. </a:t>
            </a:r>
          </a:p>
          <a:p>
            <a:pPr algn="l"/>
            <a:r>
              <a:rPr lang="fr-FR" b="1" dirty="0">
                <a:latin typeface="+mj-lt"/>
              </a:rPr>
              <a:t>Agissons au quotidien, dans nos activités, </a:t>
            </a:r>
          </a:p>
          <a:p>
            <a:pPr algn="l"/>
            <a:r>
              <a:rPr lang="fr-FR" b="1" dirty="0">
                <a:latin typeface="+mj-lt"/>
              </a:rPr>
              <a:t>pour en prendre soin ! 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C6A94BF-5100-4D2E-85CF-571D11DB127C}"/>
              </a:ext>
            </a:extLst>
          </p:cNvPr>
          <p:cNvSpPr txBox="1"/>
          <p:nvPr/>
        </p:nvSpPr>
        <p:spPr>
          <a:xfrm>
            <a:off x="6238733" y="5643981"/>
            <a:ext cx="5219589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300" dirty="0">
                <a:solidFill>
                  <a:srgbClr val="78D700"/>
                </a:solidFill>
                <a:latin typeface="+mj-lt"/>
              </a:rPr>
              <a:t>Applications utiles à l’identification de la biodiversité</a:t>
            </a:r>
          </a:p>
        </p:txBody>
      </p:sp>
    </p:spTree>
    <p:extLst>
      <p:ext uri="{BB962C8B-B14F-4D97-AF65-F5344CB8AC3E}">
        <p14:creationId xmlns:p14="http://schemas.microsoft.com/office/powerpoint/2010/main" val="2437114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9920569-53DC-8468-D571-2F000E281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EA2965EA-785F-1359-7ED9-01D1E73B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Journée mondiale de l’environnement</a:t>
            </a:r>
          </a:p>
        </p:txBody>
      </p:sp>
      <p:sp>
        <p:nvSpPr>
          <p:cNvPr id="9" name="Sous-titre 8">
            <a:extLst>
              <a:ext uri="{FF2B5EF4-FFF2-40B4-BE49-F238E27FC236}">
                <a16:creationId xmlns:a16="http://schemas.microsoft.com/office/drawing/2014/main" id="{8257885D-37C9-2FFB-19E0-BF150CBB8E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solidFill>
                  <a:srgbClr val="78D700"/>
                </a:solidFill>
              </a:rPr>
              <a:t>10 juin 2022</a:t>
            </a:r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C4E07667-FB53-7E9E-4AA5-A0C4ABD93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mondiale de l'environnement - 10 juin 2022</a:t>
            </a:r>
            <a:endParaRPr lang="fr-FR" dirty="0"/>
          </a:p>
        </p:txBody>
      </p:sp>
      <p:sp>
        <p:nvSpPr>
          <p:cNvPr id="6" name="Espace réservé du texte 1">
            <a:extLst>
              <a:ext uri="{FF2B5EF4-FFF2-40B4-BE49-F238E27FC236}">
                <a16:creationId xmlns:a16="http://schemas.microsoft.com/office/drawing/2014/main" id="{1B0A6910-C95C-41E3-9437-E46169CBC8EA}"/>
              </a:ext>
            </a:extLst>
          </p:cNvPr>
          <p:cNvSpPr txBox="1">
            <a:spLocks/>
          </p:cNvSpPr>
          <p:nvPr/>
        </p:nvSpPr>
        <p:spPr>
          <a:xfrm>
            <a:off x="462000" y="1944674"/>
            <a:ext cx="11268000" cy="4042604"/>
          </a:xfrm>
          <a:prstGeom prst="rect">
            <a:avLst/>
          </a:prstGeom>
        </p:spPr>
        <p:txBody>
          <a:bodyPr/>
          <a:lstStyle>
            <a:lvl1pPr marL="18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6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6"/>
              </a:buClr>
              <a:buFont typeface="Arial" panose="020B0604020202020204" pitchFamily="34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6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6"/>
              </a:buClr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00" indent="0" algn="l" defTabSz="914400" rtl="0" eaLnBrk="1" latinLnBrk="0" hangingPunct="1">
              <a:lnSpc>
                <a:spcPct val="100000"/>
              </a:lnSpc>
              <a:spcBef>
                <a:spcPts val="13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u="sng" dirty="0" err="1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Spipoll</a:t>
            </a:r>
            <a:r>
              <a:rPr lang="fr-FR" sz="2000" b="1" u="sng" dirty="0">
                <a:solidFill>
                  <a:srgbClr val="3746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FR" sz="2000" dirty="0">
                <a:solidFill>
                  <a:srgbClr val="3746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</a:t>
            </a:r>
            <a:r>
              <a:rPr lang="fr-FR" sz="2000" u="sng" dirty="0">
                <a:solidFill>
                  <a:srgbClr val="3746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https://www.spipoll.org/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Application qui permet d’observer, d’identifier et de partager les polinisateurs dans le cadre d’un projet de sciences participatives conduit par la Muséum National d’Histoire Naturelle.</a:t>
            </a:r>
          </a:p>
          <a:p>
            <a:r>
              <a:rPr lang="fr-FR" b="1" dirty="0" err="1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Plantnet</a:t>
            </a:r>
            <a:r>
              <a:rPr lang="fr-FR" dirty="0">
                <a:solidFill>
                  <a:srgbClr val="3746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: </a:t>
            </a:r>
            <a:r>
              <a:rPr lang="fr-FR" u="sng" dirty="0">
                <a:solidFill>
                  <a:srgbClr val="3746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https://plantnet.org/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Application qui permet d’identifier les plantes et de les partager avec des communautés et des inventaires scientifiques</a:t>
            </a:r>
          </a:p>
          <a:p>
            <a:r>
              <a:rPr lang="fr-FR" sz="2000" b="1" dirty="0" err="1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Inaturalis</a:t>
            </a:r>
            <a:r>
              <a:rPr lang="fr-FR" sz="2000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FR" sz="2000" dirty="0">
                <a:solidFill>
                  <a:srgbClr val="3746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</a:t>
            </a:r>
            <a:r>
              <a:rPr lang="fr-FR" sz="2000" u="sng" dirty="0">
                <a:solidFill>
                  <a:srgbClr val="3746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https://www.inaturalist.org/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Application qui permet d’identifier et de recenser le vivant</a:t>
            </a:r>
          </a:p>
          <a:p>
            <a:r>
              <a:rPr lang="fr-FR" sz="2000" b="1" dirty="0" err="1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Birdnet.cornel</a:t>
            </a:r>
            <a:r>
              <a:rPr lang="fr-FR" sz="2000" b="1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FR" sz="2000" dirty="0">
                <a:solidFill>
                  <a:srgbClr val="3746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</a:t>
            </a:r>
            <a:r>
              <a:rPr lang="fr-FR" sz="2000" u="sng" dirty="0">
                <a:solidFill>
                  <a:srgbClr val="3746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https://birdnet.cornell.edu/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Application qui permet d’identifier les oiseaux grâce à leur chant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2000" b="1" dirty="0" err="1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Picturemushroom</a:t>
            </a:r>
            <a:r>
              <a:rPr lang="fr-FR" sz="2000" dirty="0">
                <a:solidFill>
                  <a:srgbClr val="3746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: </a:t>
            </a:r>
            <a:r>
              <a:rPr lang="fr-FR" sz="2000" u="sng" dirty="0">
                <a:solidFill>
                  <a:srgbClr val="3746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https://picturemushroom.com/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Application qui permet d’identifier les champignons – ATTENTION aux erreurs et aux nombreux champignons toxiques</a:t>
            </a:r>
          </a:p>
          <a:p>
            <a:pPr marL="180000" lvl="1" indent="0"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62C802C6-3287-41F9-ADC6-03C219510476}"/>
              </a:ext>
            </a:extLst>
          </p:cNvPr>
          <p:cNvSpPr txBox="1">
            <a:spLocks/>
          </p:cNvSpPr>
          <p:nvPr/>
        </p:nvSpPr>
        <p:spPr>
          <a:xfrm>
            <a:off x="507008" y="1271708"/>
            <a:ext cx="9278260" cy="46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Arial" panose="020B0604020202020204" pitchFamily="34" charset="0"/>
              <a:buNone/>
              <a:defRPr sz="2300" kern="1200">
                <a:solidFill>
                  <a:schemeClr val="accent6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6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6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6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3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Liste des applications utiles à l’identification de la biodiversité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2787252"/>
      </p:ext>
    </p:extLst>
  </p:cSld>
  <p:clrMapOvr>
    <a:masterClrMapping/>
  </p:clrMapOvr>
</p:sld>
</file>

<file path=ppt/theme/theme1.xml><?xml version="1.0" encoding="utf-8"?>
<a:theme xmlns:a="http://schemas.openxmlformats.org/drawingml/2006/main" name="TotalEnergies ENV - Vert">
  <a:themeElements>
    <a:clrScheme name="2022 TotalEnergies">
      <a:dk1>
        <a:srgbClr val="374649"/>
      </a:dk1>
      <a:lt1>
        <a:srgbClr val="FFFFFF"/>
      </a:lt1>
      <a:dk2>
        <a:srgbClr val="40A9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96E600"/>
      </a:accent6>
      <a:hlink>
        <a:srgbClr val="374649"/>
      </a:hlink>
      <a:folHlink>
        <a:srgbClr val="40A9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T_Template Vert AA 16-9_FR" id="{FDB667ED-9152-7148-9F53-35D122A453DC}" vid="{6AC3309F-BF77-E349-A855-A5CA8CFD8403}"/>
    </a:ext>
  </a:extLst>
</a:theme>
</file>

<file path=ppt/theme/theme2.xml><?xml version="1.0" encoding="utf-8"?>
<a:theme xmlns:a="http://schemas.openxmlformats.org/drawingml/2006/main" name="Thème Office">
  <a:themeElements>
    <a:clrScheme name="TotalEnergies AA - Vert">
      <a:dk1>
        <a:srgbClr val="374649"/>
      </a:dk1>
      <a:lt1>
        <a:srgbClr val="FFFFFF"/>
      </a:lt1>
      <a:dk2>
        <a:srgbClr val="40A9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40A9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TotalEnergies AA - Vert">
      <a:dk1>
        <a:srgbClr val="374649"/>
      </a:dk1>
      <a:lt1>
        <a:srgbClr val="FFFFFF"/>
      </a:lt1>
      <a:dk2>
        <a:srgbClr val="40A9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40A9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1" ma:contentTypeDescription="Crée un document." ma:contentTypeScope="" ma:versionID="911af1e4eb43987dad0b2ef70c9c85b6">
  <xsd:schema xmlns:xsd="http://www.w3.org/2001/XMLSchema" xmlns:xs="http://www.w3.org/2001/XMLSchema" xmlns:p="http://schemas.microsoft.com/office/2006/metadata/properties" xmlns:ns2="c7df1beb-9555-4a34-a0bb-bc4222cc815e" targetNamespace="http://schemas.microsoft.com/office/2006/metadata/properties" ma:root="true" ma:fieldsID="126df27a22c03233c151caf8b271fad2" ns2:_="">
    <xsd:import namespace="c7df1beb-9555-4a34-a0bb-bc4222cc8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71C658-23B3-498E-8C33-6057682AE12F}"/>
</file>

<file path=customXml/itemProps2.xml><?xml version="1.0" encoding="utf-8"?>
<ds:datastoreItem xmlns:ds="http://schemas.openxmlformats.org/officeDocument/2006/customXml" ds:itemID="{8C68FB93-ECC1-4F22-A15C-831D4AAE07E4}"/>
</file>

<file path=customXml/itemProps3.xml><?xml version="1.0" encoding="utf-8"?>
<ds:datastoreItem xmlns:ds="http://schemas.openxmlformats.org/officeDocument/2006/customXml" ds:itemID="{FC20CA46-0826-43C3-8C62-1B3B7E193C7F}"/>
</file>

<file path=docProps/app.xml><?xml version="1.0" encoding="utf-8"?>
<Properties xmlns="http://schemas.openxmlformats.org/officeDocument/2006/extended-properties" xmlns:vt="http://schemas.openxmlformats.org/officeDocument/2006/docPropsVTypes">
  <Template>PPT_Template Vert AA 16-9_FR (003)</Template>
  <TotalTime>2103</TotalTime>
  <Words>187</Words>
  <Application>Microsoft Office PowerPoint</Application>
  <PresentationFormat>Grand écran</PresentationFormat>
  <Paragraphs>21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Gotham Rounded Book</vt:lpstr>
      <vt:lpstr>TotalEnergies ENV - Vert</vt:lpstr>
      <vt:lpstr>Journée mondiale de l’environnement </vt:lpstr>
      <vt:lpstr>Journée mondiale de l’environnement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votre présentation  sur plusieurs lignes [Arial 32 pt regular] lorem ipsum dolor sit amet</dc:title>
  <dc:creator>JJ Pillet</dc:creator>
  <cp:lastModifiedBy>Claire MAIRET</cp:lastModifiedBy>
  <cp:revision>27</cp:revision>
  <dcterms:created xsi:type="dcterms:W3CDTF">2022-05-08T08:46:31Z</dcterms:created>
  <dcterms:modified xsi:type="dcterms:W3CDTF">2022-05-20T09:50:16Z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c04a875-6eb2-484b-a14b-e2519851b720_Enabled">
    <vt:lpwstr>true</vt:lpwstr>
  </property>
  <property fmtid="{D5CDD505-2E9C-101B-9397-08002B2CF9AE}" pid="3" name="MSIP_Label_6c04a875-6eb2-484b-a14b-e2519851b720_SetDate">
    <vt:lpwstr>2022-05-09T15:56:36Z</vt:lpwstr>
  </property>
  <property fmtid="{D5CDD505-2E9C-101B-9397-08002B2CF9AE}" pid="4" name="MSIP_Label_6c04a875-6eb2-484b-a14b-e2519851b720_Method">
    <vt:lpwstr>Standard</vt:lpwstr>
  </property>
  <property fmtid="{D5CDD505-2E9C-101B-9397-08002B2CF9AE}" pid="5" name="MSIP_Label_6c04a875-6eb2-484b-a14b-e2519851b720_Name">
    <vt:lpwstr>External</vt:lpwstr>
  </property>
  <property fmtid="{D5CDD505-2E9C-101B-9397-08002B2CF9AE}" pid="6" name="MSIP_Label_6c04a875-6eb2-484b-a14b-e2519851b720_SiteId">
    <vt:lpwstr>14cb4ab4-62b8-45a2-a944-e225383ee1f9</vt:lpwstr>
  </property>
  <property fmtid="{D5CDD505-2E9C-101B-9397-08002B2CF9AE}" pid="7" name="MSIP_Label_6c04a875-6eb2-484b-a14b-e2519851b720_ActionId">
    <vt:lpwstr>a90f5ba4-e35e-475d-a969-ba44fe3fd9f6</vt:lpwstr>
  </property>
  <property fmtid="{D5CDD505-2E9C-101B-9397-08002B2CF9AE}" pid="8" name="MSIP_Label_6c04a875-6eb2-484b-a14b-e2519851b720_ContentBits">
    <vt:lpwstr>0</vt:lpwstr>
  </property>
  <property fmtid="{D5CDD505-2E9C-101B-9397-08002B2CF9AE}" pid="9" name="MSIP_Label_a4593b6e-8994-43c5-a486-e951b5f02cec_Enabled">
    <vt:lpwstr>true</vt:lpwstr>
  </property>
  <property fmtid="{D5CDD505-2E9C-101B-9397-08002B2CF9AE}" pid="10" name="MSIP_Label_a4593b6e-8994-43c5-a486-e951b5f02cec_SetDate">
    <vt:lpwstr>2022-05-11T15:35:14Z</vt:lpwstr>
  </property>
  <property fmtid="{D5CDD505-2E9C-101B-9397-08002B2CF9AE}" pid="11" name="MSIP_Label_a4593b6e-8994-43c5-a486-e951b5f02cec_Method">
    <vt:lpwstr>Privileged</vt:lpwstr>
  </property>
  <property fmtid="{D5CDD505-2E9C-101B-9397-08002B2CF9AE}" pid="12" name="MSIP_Label_a4593b6e-8994-43c5-a486-e951b5f02cec_Name">
    <vt:lpwstr>a4593b6e-8994-43c5-a486-e951b5f02cec</vt:lpwstr>
  </property>
  <property fmtid="{D5CDD505-2E9C-101B-9397-08002B2CF9AE}" pid="13" name="MSIP_Label_a4593b6e-8994-43c5-a486-e951b5f02cec_SiteId">
    <vt:lpwstr>329e91b0-e21f-48fb-a071-456717ecc28e</vt:lpwstr>
  </property>
  <property fmtid="{D5CDD505-2E9C-101B-9397-08002B2CF9AE}" pid="14" name="MSIP_Label_a4593b6e-8994-43c5-a486-e951b5f02cec_ActionId">
    <vt:lpwstr>f0c92835-f5a0-4a5c-950a-0dbf256bb347</vt:lpwstr>
  </property>
  <property fmtid="{D5CDD505-2E9C-101B-9397-08002B2CF9AE}" pid="15" name="MSIP_Label_a4593b6e-8994-43c5-a486-e951b5f02cec_ContentBits">
    <vt:lpwstr>0</vt:lpwstr>
  </property>
  <property fmtid="{D5CDD505-2E9C-101B-9397-08002B2CF9AE}" pid="16" name="ContentTypeId">
    <vt:lpwstr>0x010100700117C2CCE7924285B64660865AB5EB</vt:lpwstr>
  </property>
</Properties>
</file>