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001A"/>
    <a:srgbClr val="F7941D"/>
    <a:srgbClr val="374649"/>
    <a:srgbClr val="285AFF"/>
    <a:srgbClr val="5079FF"/>
    <a:srgbClr val="009BFF"/>
    <a:srgbClr val="FFC800"/>
    <a:srgbClr val="F20035"/>
    <a:srgbClr val="000000"/>
    <a:srgbClr val="004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96357" autoAdjust="0"/>
  </p:normalViewPr>
  <p:slideViewPr>
    <p:cSldViewPr snapToGrid="0">
      <p:cViewPr varScale="1">
        <p:scale>
          <a:sx n="83" d="100"/>
          <a:sy n="83" d="100"/>
        </p:scale>
        <p:origin x="2802" y="90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17/06/2022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17/06/2022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  <a:p>
            <a:endParaRPr lang="fr-FR" dirty="0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Idea of organizational management for safety: </a:t>
            </a:r>
          </a:p>
          <a:p>
            <a:r>
              <a:rPr lang="en-US" dirty="0"/>
              <a:t>Use factual and accurate situations. Focus the discussion (start from the specific and move to a broader spectrum).</a:t>
            </a:r>
          </a:p>
          <a:p>
            <a:r>
              <a:rPr lang="en-US" dirty="0"/>
              <a:t>Encourage the creation of collective viewpoints.</a:t>
            </a:r>
          </a:p>
          <a:p>
            <a:r>
              <a:rPr lang="en-US" dirty="0"/>
              <a:t>Empower people to act when confronted with danger, have the individual and collective means to act, regain control.</a:t>
            </a:r>
          </a:p>
          <a:p>
            <a:r>
              <a:rPr lang="en-US" dirty="0"/>
              <a:t>Limit collective defense strategies (focus on the objective to reach and not on the dangers).</a:t>
            </a:r>
          </a:p>
          <a:p>
            <a:r>
              <a:rPr lang="en-US" dirty="0"/>
              <a:t>Give feedback on the discussions at local level so it can be taken on board by management.</a:t>
            </a:r>
          </a:p>
          <a:p>
            <a:r>
              <a:rPr lang="en-US" dirty="0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                    Deployment workshop guide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                    Deployment workshop guide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                    Deployment workshop guide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88544" y="5593556"/>
            <a:ext cx="3002756" cy="3740393"/>
          </a:xfrm>
          <a:ln w="9525">
            <a:solidFill>
              <a:srgbClr val="E1001A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2300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DEPLOYMENT WORKSHOP GUIDE</a:t>
            </a:r>
            <a:br>
              <a:rPr lang="en-US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Golden Rule 10 - “WORK AT HEIGHT”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WDfS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Current Stage 2: once the deployment kit for Golden Rule 10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51609" y="1492658"/>
            <a:ext cx="3050802" cy="1123724"/>
          </a:xfrm>
          <a:prstGeom prst="rect">
            <a:avLst/>
          </a:prstGeom>
          <a:solidFill>
            <a:srgbClr val="E1001A"/>
          </a:solidFill>
          <a:ln w="19050">
            <a:noFill/>
          </a:ln>
        </p:spPr>
        <p:txBody>
          <a:bodyPr wrap="square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Together with the deployment kit, this guide is designed to help you organize and facilitate a deployment workshop for the Golden Rule 10.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9050">
            <a:solidFill>
              <a:srgbClr val="E1001A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Review the requirements of Golden Rule 10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E1001A"/>
          </a:solidFill>
          <a:ln w="19050">
            <a:solidFill>
              <a:srgbClr val="E1001A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E100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                    Deployment workshop guide GR 10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E1001A"/>
          </a:solidFill>
          <a:ln w="19050">
            <a:solidFill>
              <a:srgbClr val="E1001A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949128C-E7CC-4A45-B8C5-6629D0B23BD4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19201" y="5323467"/>
            <a:ext cx="2832570" cy="398115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E1001A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</a:t>
            </a:r>
            <a:r>
              <a:rPr lang="en-US" sz="1800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/>
          <a:lstStyle/>
          <a:p>
            <a:r>
              <a:rPr lang="en-US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deployment </a:t>
            </a:r>
            <a:r>
              <a:rPr lang="en-US" sz="1800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workshop guide </a:t>
            </a:r>
            <a:r>
              <a:rPr lang="en-US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– GR 10 </a:t>
            </a:r>
            <a:endParaRPr lang="en-US" sz="1800" dirty="0">
              <a:solidFill>
                <a:srgbClr val="E1001A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rgbClr val="E1001A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Golden Rule 10 deployment kit.</a:t>
            </a:r>
          </a:p>
          <a:p>
            <a:pPr marL="171450" lvl="2" indent="-1714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GR10 deployment kit...</a:t>
            </a:r>
          </a:p>
          <a:p>
            <a:pPr marL="358775" lvl="1" indent="-825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E1001A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E1001A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E1001A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E1001A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rgbClr val="E1001A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E1001A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E1001A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rgbClr val="E1001A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rgbClr val="E1001A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E1001A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E1001A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E1001A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4805" y="3341001"/>
            <a:ext cx="2972569" cy="1384536"/>
          </a:xfrm>
          <a:prstGeom prst="rect">
            <a:avLst/>
          </a:prstGeom>
          <a:noFill/>
          <a:ln>
            <a:solidFill>
              <a:srgbClr val="E100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                    Deployment workshop guide GR 10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E1001A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</a:t>
            </a:r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4 and 5 are </a:t>
            </a:r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crucial for </a:t>
            </a:r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the appropriation of the Golden Rules. </a:t>
            </a:r>
            <a:b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rgbClr val="E1001A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E1001A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10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E1001A"/>
          </a:solidFill>
          <a:ln>
            <a:solidFill>
              <a:srgbClr val="E1001A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E1001A"/>
          </a:solidFill>
          <a:ln>
            <a:solidFill>
              <a:srgbClr val="E1001A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r>
              <a:rPr lang="en-US" sz="1100"/>
              <a:t>-</a:t>
            </a:r>
          </a:p>
          <a:p>
            <a:endParaRPr lang="fr-FR" sz="1100" dirty="0"/>
          </a:p>
          <a:p>
            <a:endParaRPr lang="fr-FR" sz="1100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in the kit as a starting point for discussion and ask participants to describe the ways in which each requirement of the Golden Rule 10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chemeClr val="accent4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4EF2C36-EADD-42A9-9775-FAAD2BA6B4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47846" y="935083"/>
            <a:ext cx="5515132" cy="2912486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048809" y="1634810"/>
            <a:ext cx="4126451" cy="307777"/>
          </a:xfrm>
          <a:prstGeom prst="rect">
            <a:avLst/>
          </a:prstGeom>
          <a:ln>
            <a:solidFill>
              <a:srgbClr val="E1001A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10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E1001A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 dirty="0">
                <a:hlinkClick r:id="rId9"/>
              </a:rPr>
              <a:t>Safety+ </a:t>
            </a:r>
            <a:r>
              <a:rPr lang="fr-FR" sz="1400" dirty="0" err="1">
                <a:hlinkClick r:id="rId9"/>
              </a:rPr>
              <a:t>access</a:t>
            </a: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E100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472695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10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E1001A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E100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2" y="1594190"/>
            <a:ext cx="2055862" cy="2739210"/>
          </a:xfrm>
          <a:prstGeom prst="rect">
            <a:avLst/>
          </a:prstGeom>
          <a:noFill/>
          <a:ln>
            <a:solidFill>
              <a:srgbClr val="E1001A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1" y="5975653"/>
            <a:ext cx="2060248" cy="3370163"/>
          </a:xfrm>
          <a:prstGeom prst="rect">
            <a:avLst/>
          </a:prstGeom>
          <a:noFill/>
          <a:ln>
            <a:solidFill>
              <a:srgbClr val="E1001A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E1001A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E1001A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034926-5BE6-4106-94AF-050F8BF56E0D}">
  <ds:schemaRefs>
    <ds:schemaRef ds:uri="http://schemas.microsoft.com/office/2006/metadata/properties"/>
    <ds:schemaRef ds:uri="http://purl.org/dc/dcmitype/"/>
    <ds:schemaRef ds:uri="40753fda-f579-4bb9-aa37-7b314b45a769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5e3fc8a5-ae92-42ac-9a5b-adc0faec43d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6CB10EB-673A-4D96-86AE-293A6274950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1396</TotalTime>
  <Words>1212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10 - “WORK AT HEIGHT”</vt:lpstr>
      <vt:lpstr>deployment workshop guide – GR 10 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26</cp:revision>
  <cp:lastPrinted>2021-02-17T08:07:55Z</cp:lastPrinted>
  <dcterms:created xsi:type="dcterms:W3CDTF">2019-03-06T16:25:49Z</dcterms:created>
  <dcterms:modified xsi:type="dcterms:W3CDTF">2022-06-17T14:36:33Z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</Properties>
</file>