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79" r:id="rId2"/>
    <p:sldId id="280" r:id="rId3"/>
    <p:sldId id="311" r:id="rId4"/>
    <p:sldId id="303" r:id="rId5"/>
    <p:sldId id="304" r:id="rId6"/>
    <p:sldId id="305" r:id="rId7"/>
    <p:sldId id="306" r:id="rId8"/>
    <p:sldId id="309" r:id="rId9"/>
    <p:sldId id="310" r:id="rId10"/>
    <p:sldId id="307" r:id="rId11"/>
    <p:sldId id="301" r:id="rId1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2D050"/>
    <a:srgbClr val="A6A6A6"/>
    <a:srgbClr val="7030A0"/>
    <a:srgbClr val="376092"/>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405" autoAdjust="0"/>
  </p:normalViewPr>
  <p:slideViewPr>
    <p:cSldViewPr>
      <p:cViewPr varScale="1">
        <p:scale>
          <a:sx n="83" d="100"/>
          <a:sy n="83" d="100"/>
        </p:scale>
        <p:origin x="384" y="77"/>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9/21/2018</a:t>
            </a:fld>
            <a:endParaRPr lang="en-US"/>
          </a:p>
        </p:txBody>
      </p:sp>
      <p:sp>
        <p:nvSpPr>
          <p:cNvPr id="4" name="Espace réservé du pied de page 3"/>
          <p:cNvSpPr>
            <a:spLocks noGrp="1" noEditPoints="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noEditPoints="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2034710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9/21/2018</a:t>
            </a:fld>
            <a:endParaRPr lang="en-US"/>
          </a:p>
        </p:txBody>
      </p:sp>
      <p:sp>
        <p:nvSpPr>
          <p:cNvPr id="4" name="Espace réservé de l'image des diapositives 3"/>
          <p:cNvSpPr>
            <a:spLocks noGrp="1" noRot="1" noChangeAspect="1" noEditPoints="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noEditPoints="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noEditPoints="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noEditPoints="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88800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AR"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27028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a:p>
        </p:txBody>
      </p:sp>
    </p:spTree>
    <p:extLst>
      <p:ext uri="{BB962C8B-B14F-4D97-AF65-F5344CB8AC3E}">
        <p14:creationId xmlns:p14="http://schemas.microsoft.com/office/powerpoint/2010/main" val="8001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a:p>
        </p:txBody>
      </p:sp>
    </p:spTree>
    <p:extLst>
      <p:ext uri="{BB962C8B-B14F-4D97-AF65-F5344CB8AC3E}">
        <p14:creationId xmlns:p14="http://schemas.microsoft.com/office/powerpoint/2010/main" val="18173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fontAlgn="t">
              <a:spcBef>
                <a:spcPts val="0"/>
              </a:spcBef>
              <a:spcAft>
                <a:spcPts val="0"/>
              </a:spcAft>
            </a:pPr>
            <a:r>
              <a:rPr lang="en-US" sz="1200" b="1" i="0" u="none" strike="noStrike" kern="1200" dirty="0" err="1" smtClean="0">
                <a:solidFill>
                  <a:schemeClr val="tx1"/>
                </a:solidFill>
                <a:effectLst/>
                <a:latin typeface="+mn-lt"/>
                <a:ea typeface="+mn-ea"/>
                <a:cs typeface="+mn-cs"/>
              </a:rPr>
              <a:t>Détails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règles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existantes</a:t>
            </a:r>
            <a:endParaRPr lang="en-US" sz="1200" b="1" i="0" u="none" strike="noStrike" kern="1200" dirty="0" smtClean="0">
              <a:solidFill>
                <a:schemeClr val="tx1"/>
              </a:solidFill>
              <a:effectLst/>
              <a:latin typeface="+mn-lt"/>
              <a:ea typeface="+mn-ea"/>
              <a:cs typeface="+mn-cs"/>
            </a:endParaRPr>
          </a:p>
          <a:p>
            <a:pPr fontAlgn="t">
              <a:spcBef>
                <a:spcPts val="0"/>
              </a:spcBef>
              <a:spcAft>
                <a:spcPts val="0"/>
              </a:spcAft>
            </a:pPr>
            <a:r>
              <a:rPr lang="en-US" sz="1200" b="1" i="0" u="none" strike="noStrike" kern="1200" dirty="0" err="1" smtClean="0">
                <a:solidFill>
                  <a:schemeClr val="tx1"/>
                </a:solidFill>
                <a:effectLst/>
                <a:latin typeface="+mn-lt"/>
                <a:ea typeface="+mn-ea"/>
                <a:cs typeface="+mn-cs"/>
              </a:rPr>
              <a:t>Groupe</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effectLst/>
                <a:latin typeface="+mn-lt"/>
                <a:ea typeface="+mn-ea"/>
                <a:cs typeface="+mn-cs"/>
              </a:rPr>
              <a:t>DIR-GR-SEC-002 - Traitement des accidents, presqu’accidents et anomalies </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fr-FR" sz="1200" b="0" i="0" u="none" strike="noStrike" kern="1200" baseline="0" dirty="0" smtClean="0">
                <a:solidFill>
                  <a:schemeClr val="tx1"/>
                </a:solidFill>
                <a:effectLst/>
                <a:latin typeface="+mn-lt"/>
                <a:ea typeface="+mn-ea"/>
                <a:cs typeface="+mn-cs"/>
              </a:rPr>
              <a:t>DIR-GR-SEC-017 - </a:t>
            </a:r>
            <a:r>
              <a:rPr lang="en-GB" sz="1200" b="0" i="0" u="none" strike="noStrike" kern="1200" baseline="0" dirty="0" smtClean="0">
                <a:solidFill>
                  <a:schemeClr val="tx1"/>
                </a:solidFill>
                <a:effectLst/>
                <a:latin typeface="+mn-lt"/>
                <a:ea typeface="+mn-ea"/>
                <a:cs typeface="+mn-cs"/>
              </a:rPr>
              <a:t>Retour </a:t>
            </a:r>
            <a:r>
              <a:rPr lang="en-GB" sz="1200" b="0" i="0" u="none" strike="noStrike" kern="1200" baseline="0" dirty="0" err="1" smtClean="0">
                <a:solidFill>
                  <a:schemeClr val="tx1"/>
                </a:solidFill>
                <a:effectLst/>
                <a:latin typeface="+mn-lt"/>
                <a:ea typeface="+mn-ea"/>
                <a:cs typeface="+mn-cs"/>
              </a:rPr>
              <a:t>d’expérience</a:t>
            </a:r>
            <a:r>
              <a:rPr lang="en-GB" sz="1200" b="0" i="0" u="none" strike="noStrike" kern="1200" baseline="0" dirty="0" smtClean="0">
                <a:solidFill>
                  <a:schemeClr val="tx1"/>
                </a:solidFill>
                <a:effectLst/>
                <a:latin typeface="+mn-lt"/>
                <a:ea typeface="+mn-ea"/>
                <a:cs typeface="+mn-cs"/>
              </a:rPr>
              <a:t> (REX)</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E&amp;P</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CR-EP-HSE-101 - </a:t>
            </a:r>
            <a:r>
              <a:rPr lang="fr-FR" sz="1200" b="0" i="0" u="none" strike="noStrike" kern="1200" dirty="0" smtClean="0">
                <a:solidFill>
                  <a:schemeClr val="tx1"/>
                </a:solidFill>
                <a:effectLst/>
                <a:latin typeface="+mn-lt"/>
                <a:ea typeface="+mn-ea"/>
                <a:cs typeface="+mn-cs"/>
              </a:rPr>
              <a:t>Investigation des accidents majeurs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CR-EP-HSE-102 - </a:t>
            </a:r>
            <a:r>
              <a:rPr lang="fr-FR" sz="1200" b="0" i="0" u="none" strike="noStrike" kern="1200" dirty="0" smtClean="0">
                <a:solidFill>
                  <a:schemeClr val="tx1"/>
                </a:solidFill>
                <a:effectLst/>
                <a:latin typeface="+mn-lt"/>
                <a:ea typeface="+mn-ea"/>
                <a:cs typeface="+mn-cs"/>
              </a:rPr>
              <a:t>Évènements HSE Définitions, déclaration et enregistrement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CR-EP-HSE-103 - </a:t>
            </a:r>
            <a:r>
              <a:rPr lang="fr-FR" sz="1200" b="0" i="0" u="none" strike="noStrike" kern="1200" dirty="0" smtClean="0">
                <a:solidFill>
                  <a:schemeClr val="tx1"/>
                </a:solidFill>
                <a:effectLst/>
                <a:latin typeface="+mn-lt"/>
                <a:ea typeface="+mn-ea"/>
                <a:cs typeface="+mn-cs"/>
              </a:rPr>
              <a:t>Commission d'enquête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CR-EP-HSE-121 - </a:t>
            </a:r>
            <a:r>
              <a:rPr lang="fr-FR" sz="1200" b="0" i="0" u="none" strike="noStrike" kern="1200" dirty="0" smtClean="0">
                <a:solidFill>
                  <a:schemeClr val="tx1"/>
                </a:solidFill>
                <a:effectLst/>
                <a:latin typeface="+mn-lt"/>
                <a:ea typeface="+mn-ea"/>
                <a:cs typeface="+mn-cs"/>
              </a:rPr>
              <a:t>Amélioration des performances HSE : indicateurs de performance clés et retour d'expérience</a:t>
            </a:r>
          </a:p>
          <a:p>
            <a:pPr eaLnBrk="1" fontAlgn="auto" latinLnBrk="0" hangingPunct="1">
              <a:spcBef>
                <a:spcPts val="0"/>
              </a:spcBef>
              <a:spcAft>
                <a:spcPts val="0"/>
              </a:spcAft>
            </a:pPr>
            <a:r>
              <a:rPr lang="en-GB" sz="1200" b="1" i="0" u="none" strike="noStrike" kern="1200" dirty="0" smtClean="0">
                <a:solidFill>
                  <a:schemeClr val="tx1"/>
                </a:solidFill>
                <a:effectLst/>
                <a:latin typeface="+mn-lt"/>
                <a:ea typeface="+mn-ea"/>
                <a:cs typeface="+mn-cs"/>
              </a:rPr>
              <a:t>M&amp;S</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en-GB" sz="1200" b="0" i="0" u="none" strike="noStrike" kern="1200" dirty="0" smtClean="0">
                <a:solidFill>
                  <a:schemeClr val="tx1"/>
                </a:solidFill>
                <a:effectLst/>
                <a:latin typeface="+mn-lt"/>
                <a:ea typeface="+mn-ea"/>
                <a:cs typeface="+mn-cs"/>
              </a:rPr>
              <a:t>CR-MS-HSEQ-131 -</a:t>
            </a:r>
            <a:r>
              <a:rPr lang="en-GB" sz="1200" b="0" i="0" u="none" strike="noStrike" kern="1200" baseline="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Analyse des événements REX et des </a:t>
            </a:r>
            <a:r>
              <a:rPr lang="fr-FR" sz="1200" b="0" i="0" u="none" strike="noStrike" kern="1200" baseline="0" dirty="0" err="1" smtClean="0">
                <a:solidFill>
                  <a:schemeClr val="tx1"/>
                </a:solidFill>
                <a:effectLst/>
                <a:latin typeface="+mn-lt"/>
                <a:ea typeface="+mn-ea"/>
                <a:cs typeface="+mn-cs"/>
              </a:rPr>
              <a:t>reportings</a:t>
            </a:r>
            <a:r>
              <a:rPr lang="fr-FR" sz="1200" b="0" i="0" u="none" strike="noStrike" kern="1200" baseline="0" dirty="0" smtClean="0">
                <a:solidFill>
                  <a:schemeClr val="tx1"/>
                </a:solidFill>
                <a:effectLst/>
                <a:latin typeface="+mn-lt"/>
                <a:ea typeface="+mn-ea"/>
                <a:cs typeface="+mn-cs"/>
              </a:rPr>
              <a:t> HSE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R&amp;C</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CR-RC-HSE-001 - </a:t>
            </a:r>
            <a:r>
              <a:rPr lang="fr-FR" sz="1200" b="0" i="0" u="none" strike="noStrike" kern="1200" dirty="0" smtClean="0">
                <a:solidFill>
                  <a:schemeClr val="tx1"/>
                </a:solidFill>
                <a:effectLst/>
                <a:latin typeface="+mn-lt"/>
                <a:ea typeface="+mn-ea"/>
                <a:cs typeface="+mn-cs"/>
              </a:rPr>
              <a:t>Information et Gestion de Crise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CR-RC-HSE-108 - Retour </a:t>
            </a:r>
            <a:r>
              <a:rPr lang="fr-FR" sz="1200" b="0" i="0" u="none" strike="noStrike" kern="1200" dirty="0" smtClean="0">
                <a:solidFill>
                  <a:schemeClr val="tx1"/>
                </a:solidFill>
                <a:effectLst/>
                <a:latin typeface="+mn-lt"/>
                <a:ea typeface="+mn-ea"/>
                <a:cs typeface="+mn-cs"/>
              </a:rPr>
              <a:t>d’expérience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smtClean="0">
                <a:solidFill>
                  <a:schemeClr val="tx1"/>
                </a:solidFill>
                <a:effectLst/>
                <a:latin typeface="+mn-lt"/>
                <a:ea typeface="+mn-ea"/>
                <a:cs typeface="+mn-cs"/>
              </a:rPr>
              <a:t>CR-RC-HSE-132 - Traitement des incidents et accidents</a:t>
            </a: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GRP</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dirty="0" smtClean="0">
                <a:solidFill>
                  <a:schemeClr val="tx1"/>
                </a:solidFill>
                <a:effectLst/>
                <a:latin typeface="+mn-lt"/>
                <a:ea typeface="+mn-ea"/>
                <a:cs typeface="+mn-cs"/>
              </a:rPr>
              <a:t>CR-GP-HSE-100 - Traitement des évènements REX et des </a:t>
            </a:r>
            <a:r>
              <a:rPr lang="fr-FR" sz="1200" b="0" i="0" u="none" strike="noStrike" kern="1200" dirty="0" err="1" smtClean="0">
                <a:solidFill>
                  <a:schemeClr val="tx1"/>
                </a:solidFill>
                <a:effectLst/>
                <a:latin typeface="+mn-lt"/>
                <a:ea typeface="+mn-ea"/>
                <a:cs typeface="+mn-cs"/>
              </a:rPr>
              <a:t>reportings</a:t>
            </a:r>
            <a:r>
              <a:rPr lang="fr-FR" sz="1200" b="0" i="0" u="none" strike="noStrike" kern="1200" dirty="0" smtClean="0">
                <a:solidFill>
                  <a:schemeClr val="tx1"/>
                </a:solidFill>
                <a:effectLst/>
                <a:latin typeface="+mn-lt"/>
                <a:ea typeface="+mn-ea"/>
                <a:cs typeface="+mn-cs"/>
              </a:rPr>
              <a:t> HSE</a:t>
            </a:r>
          </a:p>
          <a:p>
            <a:pPr>
              <a:spcBef>
                <a:spcPts val="0"/>
              </a:spcBef>
              <a:spcAft>
                <a:spcPts val="0"/>
              </a:spcAft>
            </a:pPr>
            <a:r>
              <a:rPr lang="en-US" b="1" dirty="0" err="1" smtClean="0"/>
              <a:t>P</a:t>
            </a:r>
            <a:r>
              <a:rPr lang="en-US" b="1" baseline="0" dirty="0" err="1" smtClean="0"/>
              <a:t>ilotes</a:t>
            </a:r>
            <a:endParaRPr lang="en-US" b="1" baseline="0" dirty="0" smtClean="0"/>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EP :	TEP UK (Steve Rose)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TEP Qatar (Christophe </a:t>
            </a:r>
            <a:r>
              <a:rPr lang="fr-FR" sz="1200" kern="1200" dirty="0" err="1" smtClean="0">
                <a:solidFill>
                  <a:schemeClr val="tx1"/>
                </a:solidFill>
                <a:latin typeface="+mn-lt"/>
                <a:ea typeface="+mn-ea"/>
                <a:cs typeface="+mn-cs"/>
              </a:rPr>
              <a:t>Dubau</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M&amp;S :	</a:t>
            </a:r>
            <a:r>
              <a:rPr lang="fr-FR" sz="1200" kern="1200" dirty="0" err="1" smtClean="0">
                <a:solidFill>
                  <a:schemeClr val="tx1"/>
                </a:solidFill>
                <a:latin typeface="+mn-lt"/>
                <a:ea typeface="+mn-ea"/>
                <a:cs typeface="+mn-cs"/>
              </a:rPr>
              <a:t>TMFrance</a:t>
            </a:r>
            <a:r>
              <a:rPr lang="fr-FR" sz="1200" kern="1200" dirty="0" smtClean="0">
                <a:solidFill>
                  <a:schemeClr val="tx1"/>
                </a:solidFill>
                <a:latin typeface="+mn-lt"/>
                <a:ea typeface="+mn-ea"/>
                <a:cs typeface="+mn-cs"/>
              </a:rPr>
              <a:t> (Jean-Philippe Cabot)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TMCôte</a:t>
            </a:r>
            <a:r>
              <a:rPr lang="fr-FR" sz="1200" kern="1200" dirty="0" smtClean="0">
                <a:solidFill>
                  <a:schemeClr val="tx1"/>
                </a:solidFill>
                <a:latin typeface="+mn-lt"/>
                <a:ea typeface="+mn-ea"/>
                <a:cs typeface="+mn-cs"/>
              </a:rPr>
              <a:t> d’Ivoire (Eugène </a:t>
            </a:r>
            <a:r>
              <a:rPr lang="fr-FR" sz="1200" kern="1200" dirty="0" err="1" smtClean="0">
                <a:solidFill>
                  <a:schemeClr val="tx1"/>
                </a:solidFill>
                <a:latin typeface="+mn-lt"/>
                <a:ea typeface="+mn-ea"/>
                <a:cs typeface="+mn-cs"/>
              </a:rPr>
              <a:t>Krah</a:t>
            </a:r>
            <a:r>
              <a:rPr lang="fr-FR" sz="1200" kern="1200" dirty="0" smtClean="0">
                <a:solidFill>
                  <a:schemeClr val="tx1"/>
                </a:solidFill>
                <a:latin typeface="+mn-lt"/>
                <a:ea typeface="+mn-ea"/>
                <a:cs typeface="+mn-cs"/>
              </a:rPr>
              <a:t> avec 8 autres collègues)</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RC :	Raffinerie d’Anvers (Joris </a:t>
            </a:r>
            <a:r>
              <a:rPr lang="fr-FR" sz="1200" kern="1200" dirty="0" err="1" smtClean="0">
                <a:solidFill>
                  <a:schemeClr val="tx1"/>
                </a:solidFill>
                <a:latin typeface="+mn-lt"/>
                <a:ea typeface="+mn-ea"/>
                <a:cs typeface="+mn-cs"/>
              </a:rPr>
              <a:t>Plasmans</a:t>
            </a:r>
            <a:r>
              <a:rPr lang="fr-FR" sz="1200" kern="1200" dirty="0" smtClean="0">
                <a:solidFill>
                  <a:schemeClr val="tx1"/>
                </a:solidFill>
                <a:latin typeface="+mn-lt"/>
                <a:ea typeface="+mn-ea"/>
                <a:cs typeface="+mn-cs"/>
              </a:rPr>
              <a: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Raffinerie de Donges (Thomas </a:t>
            </a:r>
            <a:r>
              <a:rPr lang="fr-FR" sz="1200" kern="1200" dirty="0" err="1" smtClean="0">
                <a:solidFill>
                  <a:schemeClr val="tx1"/>
                </a:solidFill>
                <a:latin typeface="+mn-lt"/>
                <a:ea typeface="+mn-ea"/>
                <a:cs typeface="+mn-cs"/>
              </a:rPr>
              <a:t>Gautherot</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GRP :	n’a pas souhaité faire réaliser de test pilote</a:t>
            </a: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Donges : satisfait de la dernière exigence de la REGLE car cette exigence permettra de convaincre/contraindre certains </a:t>
            </a:r>
            <a:r>
              <a:rPr lang="fr-FR" sz="1200" b="0" i="0" u="none" strike="noStrike" kern="1200" baseline="0" dirty="0" err="1" smtClean="0">
                <a:solidFill>
                  <a:schemeClr val="tx1"/>
                </a:solidFill>
                <a:effectLst/>
                <a:latin typeface="+mn-lt"/>
                <a:ea typeface="+mn-ea"/>
                <a:cs typeface="+mn-cs"/>
              </a:rPr>
              <a:t>metiers</a:t>
            </a:r>
            <a:r>
              <a:rPr lang="fr-FR" sz="1200" b="0" i="0" u="none" strike="noStrike" kern="1200" baseline="0" dirty="0" smtClean="0">
                <a:solidFill>
                  <a:schemeClr val="tx1"/>
                </a:solidFill>
                <a:effectLst/>
                <a:latin typeface="+mn-lt"/>
                <a:ea typeface="+mn-ea"/>
                <a:cs typeface="+mn-cs"/>
              </a:rPr>
              <a:t>/zones de la </a:t>
            </a:r>
            <a:r>
              <a:rPr lang="fr-FR" sz="1200" b="0" i="0" u="none" strike="noStrike" kern="1200" baseline="0" dirty="0" err="1" smtClean="0">
                <a:solidFill>
                  <a:schemeClr val="tx1"/>
                </a:solidFill>
                <a:effectLst/>
                <a:latin typeface="+mn-lt"/>
                <a:ea typeface="+mn-ea"/>
                <a:cs typeface="+mn-cs"/>
              </a:rPr>
              <a:t>raffineire</a:t>
            </a:r>
            <a:r>
              <a:rPr lang="fr-FR" sz="1200" b="0" i="0" u="none" strike="noStrike" kern="1200" baseline="0" dirty="0" smtClean="0">
                <a:solidFill>
                  <a:schemeClr val="tx1"/>
                </a:solidFill>
                <a:effectLst/>
                <a:latin typeface="+mn-lt"/>
                <a:ea typeface="+mn-ea"/>
                <a:cs typeface="+mn-cs"/>
              </a:rPr>
              <a:t> de faire plus</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TERP UK : sur communication si évènement médiatique niveau 3</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TEP était déjà intégré dans le projet de règle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Aucune modification de la règle suite au feedback des pilotes</a:t>
            </a:r>
            <a:endParaRPr lang="fr-FR" sz="1200" b="0" i="0" u="none" strike="noStrike" kern="1200" dirty="0" smtClean="0">
              <a:solidFill>
                <a:schemeClr val="tx1"/>
              </a:solidFill>
              <a:effectLst/>
              <a:latin typeface="+mn-lt"/>
              <a:ea typeface="+mn-ea"/>
              <a:cs typeface="+mn-cs"/>
            </a:endParaRPr>
          </a:p>
          <a:p>
            <a:pPr>
              <a:spcBef>
                <a:spcPts val="0"/>
              </a:spcBef>
              <a:spcAft>
                <a:spcPts val="0"/>
              </a:spcAft>
            </a:pPr>
            <a:endParaRPr lang="en-US" b="1"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93071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smtClean="0">
                <a:latin typeface="+mn-lt"/>
              </a:rPr>
              <a:t>Mise en œuvre /</a:t>
            </a:r>
            <a:r>
              <a:rPr lang="fr-FR" sz="1200" b="1" baseline="0" noProof="0" dirty="0" smtClean="0">
                <a:latin typeface="+mn-lt"/>
              </a:rPr>
              <a:t> Déploiement</a:t>
            </a:r>
            <a:endParaRPr lang="fr-FR" sz="1200" b="1" cap="all" noProof="0" dirty="0" smtClean="0">
              <a:latin typeface="+mn-lt"/>
            </a:endParaRPr>
          </a:p>
          <a:p>
            <a:pPr marL="342900" marR="0" lvl="0" indent="-3429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1" i="0" u="none" strike="noStrike" kern="0" cap="none" spc="0" normalizeH="0" baseline="0" noProof="0" dirty="0" smtClean="0">
                <a:ln>
                  <a:noFill/>
                </a:ln>
                <a:solidFill>
                  <a:sysClr val="windowText" lastClr="000000"/>
                </a:solidFill>
                <a:effectLst/>
                <a:uLnTx/>
                <a:uFillTx/>
                <a:latin typeface="+mn-lt"/>
                <a:ea typeface="+mn-ea"/>
                <a:cs typeface="+mn-cs"/>
              </a:rPr>
              <a:t>Date de publication </a:t>
            </a:r>
            <a:r>
              <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rPr>
              <a:t>: 	01/09/2018</a:t>
            </a:r>
          </a:p>
          <a:p>
            <a:pPr marL="342900" marR="0" lvl="0" indent="-3429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1" i="0" u="none" strike="noStrike" kern="0" cap="none" spc="0" normalizeH="0" baseline="0" noProof="0" dirty="0" smtClean="0">
                <a:ln>
                  <a:noFill/>
                </a:ln>
                <a:solidFill>
                  <a:sysClr val="windowText" lastClr="000000"/>
                </a:solidFill>
                <a:effectLst/>
                <a:uLnTx/>
                <a:uFillTx/>
                <a:latin typeface="+mn-lt"/>
                <a:ea typeface="+mn-ea"/>
                <a:cs typeface="+mn-cs"/>
              </a:rPr>
              <a:t>Date d’application </a:t>
            </a:r>
            <a:r>
              <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rPr>
              <a:t>: 	3 mois après publication</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1" i="0" u="none" strike="noStrike" kern="0" cap="none" spc="0" normalizeH="0" baseline="0" dirty="0" smtClean="0">
                <a:ln>
                  <a:noFill/>
                </a:ln>
                <a:solidFill>
                  <a:sysClr val="windowText" lastClr="000000"/>
                </a:solidFill>
                <a:effectLst/>
                <a:uLnTx/>
                <a:uFillTx/>
                <a:latin typeface="+mn-lt"/>
                <a:ea typeface="+mn-ea"/>
                <a:cs typeface="+mn-cs"/>
              </a:rPr>
              <a:t>Messages spécifiques pour l’implémentation  :</a:t>
            </a:r>
          </a:p>
          <a:p>
            <a:pPr>
              <a:spcBef>
                <a:spcPts val="0"/>
              </a:spcBef>
              <a:spcAft>
                <a:spcPts val="0"/>
              </a:spcAft>
            </a:pPr>
            <a:r>
              <a:rPr lang="fr-FR" sz="1200" b="0" dirty="0" smtClean="0">
                <a:latin typeface="+mn-lt"/>
              </a:rPr>
              <a:t>La nouvelle règle est associée à la DIR-GR-SEC-020, DIR-GR-COM-003 et REG-GR-SEC-005 qui seront remplacées par des nouvelles règles.</a:t>
            </a:r>
          </a:p>
          <a:p>
            <a:pPr>
              <a:spcBef>
                <a:spcPts val="0"/>
              </a:spcBef>
              <a:spcAft>
                <a:spcPts val="0"/>
              </a:spcAft>
            </a:pPr>
            <a:r>
              <a:rPr lang="fr-FR" sz="1200" b="0" dirty="0" smtClean="0">
                <a:latin typeface="+mn-lt"/>
              </a:rPr>
              <a:t>Elle remplace la DIR-GR-SEC-002 et DIR-GR-SEC-017 et les règles Branches associées (CR-EP-HSE-101, 102*, 103 et 121; CR-RC-HSE-001**, 132 et 108; CR-MS-HSEQ-131 et CR-GP-HSE-100)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all" dirty="0" smtClean="0">
                <a:latin typeface="+mn-lt"/>
              </a:rPr>
              <a:t>Point </a:t>
            </a:r>
            <a:r>
              <a:rPr lang="en-US" sz="1200" b="1" cap="all" dirty="0" err="1" smtClean="0">
                <a:latin typeface="+mn-lt"/>
              </a:rPr>
              <a:t>d’attention</a:t>
            </a:r>
            <a:endParaRPr lang="en-US" sz="1200" b="1" cap="all"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 * CR–EP–HSE-102 </a:t>
            </a:r>
            <a:r>
              <a:rPr lang="en-GB" sz="1200" dirty="0" err="1" smtClean="0">
                <a:latin typeface="+mn-lt"/>
              </a:rPr>
              <a:t>est</a:t>
            </a:r>
            <a:r>
              <a:rPr lang="en-GB" sz="1200" dirty="0" smtClean="0">
                <a:latin typeface="+mn-lt"/>
              </a:rPr>
              <a:t> </a:t>
            </a:r>
            <a:r>
              <a:rPr lang="fr-FR" sz="1200" dirty="0" smtClean="0">
                <a:latin typeface="+mn-lt"/>
              </a:rPr>
              <a:t>couverte par la</a:t>
            </a:r>
            <a:r>
              <a:rPr lang="fr-FR" sz="1200" baseline="0" dirty="0" smtClean="0">
                <a:latin typeface="+mn-lt"/>
              </a:rPr>
              <a:t> </a:t>
            </a:r>
            <a:r>
              <a:rPr lang="fr-FR" sz="1200" dirty="0" smtClean="0">
                <a:latin typeface="+mn-lt"/>
              </a:rPr>
              <a:t>nouvelle CR-GR-HSE-801 et la nouvelle règle </a:t>
            </a:r>
            <a:r>
              <a:rPr lang="fr-FR" sz="1200" dirty="0" err="1" smtClean="0">
                <a:latin typeface="+mn-lt"/>
              </a:rPr>
              <a:t>reporting</a:t>
            </a:r>
            <a:r>
              <a:rPr lang="fr-FR" sz="1200" dirty="0" smtClean="0">
                <a:latin typeface="+mn-lt"/>
              </a:rPr>
              <a:t> HSE Groupe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mn-lt"/>
              </a:rPr>
              <a:t>** CR-RC-HSE-001 traite aussi de</a:t>
            </a:r>
            <a:r>
              <a:rPr lang="fr-FR" sz="1200" baseline="0" dirty="0" smtClean="0">
                <a:latin typeface="+mn-lt"/>
              </a:rPr>
              <a:t> la gestion de crise qui sera couverte pour la nouvelle règle Groupe Gestion de Crise </a:t>
            </a:r>
            <a:r>
              <a:rPr lang="fr-FR" sz="1200" i="1" dirty="0" smtClean="0">
                <a:solidFill>
                  <a:schemeClr val="accent4">
                    <a:lumMod val="75000"/>
                  </a:schemeClr>
                </a:solidFill>
                <a:latin typeface="+mn-lt"/>
              </a:rPr>
              <a:t>CR-GR-HSE-701</a:t>
            </a:r>
            <a:endParaRPr lang="en-US" sz="1200" i="1" dirty="0" smtClean="0">
              <a:solidFill>
                <a:schemeClr val="accent4">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ysClr val="windowText" lastClr="000000"/>
                </a:solidFill>
                <a:effectLst/>
                <a:uLnTx/>
                <a:uFillTx/>
                <a:latin typeface="+mn-lt"/>
              </a:rPr>
              <a:t>Supports à fournir pour la formation </a:t>
            </a:r>
            <a:r>
              <a:rPr lang="fr-FR" sz="1200" b="1" dirty="0" smtClean="0">
                <a:latin typeface="+mn-lt"/>
              </a:rPr>
              <a:t>et/ou la communication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latin typeface="+mn-lt"/>
              </a:rPr>
              <a:t>Présentation de la nouvelle règle avec identification des changements les plus significatifs</a:t>
            </a:r>
            <a:endPar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latin typeface="+mn-lt"/>
              </a:rPr>
              <a:t>Explication des nouvelles exigences et écarts avec l’existant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latin typeface="+mn-lt"/>
              </a:rPr>
              <a:t>Outil de support à la réalisation des analyses des événement HSE (Guide en préparation)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rPr>
              <a:t>Personne de contact animateur des COREX</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solidFill>
                  <a:schemeClr val="tx1"/>
                </a:solidFill>
                <a:latin typeface="+mn-lt"/>
              </a:rPr>
              <a:t>Accompagnement et coaching des filiales pour que l’usage des REX HSE soit efficient et devienne systématique et incontournable</a:t>
            </a:r>
            <a:endParaRPr kumimoji="0" lang="fr-FR" sz="1200" b="0" i="0" u="none" strike="noStrike" kern="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mn-lt"/>
              </a:rPr>
              <a:t>Etat d’appropriation de la nouvelle règle</a:t>
            </a:r>
          </a:p>
          <a:p>
            <a:pPr marL="166688" indent="-166688">
              <a:spcBef>
                <a:spcPts val="0"/>
              </a:spcBef>
              <a:spcAft>
                <a:spcPts val="0"/>
              </a:spcAft>
              <a:buFont typeface="Arial" panose="020B0604020202020204" pitchFamily="34" charset="0"/>
              <a:buChar char="•"/>
            </a:pPr>
            <a:r>
              <a:rPr lang="fr-FR" sz="1200" dirty="0" smtClean="0">
                <a:latin typeface="+mn-lt"/>
              </a:rPr>
              <a:t>Exigences des étapes 1 et 2 inchangées et déjà appliquées</a:t>
            </a:r>
          </a:p>
          <a:p>
            <a:pPr marL="166688" indent="-166688">
              <a:spcBef>
                <a:spcPts val="0"/>
              </a:spcBef>
              <a:spcAft>
                <a:spcPts val="0"/>
              </a:spcAft>
              <a:buFont typeface="Arial" panose="020B0604020202020204" pitchFamily="34" charset="0"/>
              <a:buChar char="•"/>
            </a:pPr>
            <a:r>
              <a:rPr lang="fr-FR" sz="1200" dirty="0" smtClean="0">
                <a:latin typeface="+mn-lt"/>
              </a:rPr>
              <a:t>Exigences de l’étape 3 (</a:t>
            </a:r>
            <a:r>
              <a:rPr lang="fr-FR" sz="1200" dirty="0" err="1" smtClean="0">
                <a:latin typeface="+mn-lt"/>
              </a:rPr>
              <a:t>Ref</a:t>
            </a:r>
            <a:r>
              <a:rPr lang="fr-FR" sz="1200" dirty="0" smtClean="0">
                <a:latin typeface="+mn-lt"/>
              </a:rPr>
              <a:t>. COMEX) appliquées pour les cas pertinents.</a:t>
            </a:r>
          </a:p>
          <a:p>
            <a:pPr marL="166688" indent="-166688">
              <a:spcBef>
                <a:spcPts val="0"/>
              </a:spcBef>
              <a:spcAft>
                <a:spcPts val="0"/>
              </a:spcAft>
              <a:buFont typeface="Arial" panose="020B0604020202020204" pitchFamily="34" charset="0"/>
              <a:buChar char="•"/>
            </a:pPr>
            <a:r>
              <a:rPr lang="fr-FR" sz="1200" dirty="0" smtClean="0">
                <a:latin typeface="+mn-lt"/>
              </a:rPr>
              <a:t>Exigences de l’étape 4 en place au niveau Groupe, branches et dans certaines entités et filiales.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mn-lt"/>
            </a:endParaRPr>
          </a:p>
          <a:p>
            <a:endParaRPr lang="en-GB" sz="1200" dirty="0">
              <a:latin typeface="+mn-lt"/>
            </a:endParaRP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35306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364020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223545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116566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8826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395195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a:p>
        </p:txBody>
      </p:sp>
    </p:spTree>
    <p:extLst>
      <p:ext uri="{BB962C8B-B14F-4D97-AF65-F5344CB8AC3E}">
        <p14:creationId xmlns:p14="http://schemas.microsoft.com/office/powerpoint/2010/main" val="3114726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email"/>
          <a:srcRect/>
          <a:stretch>
            <a:fillRect/>
          </a:stretch>
        </p:blipFill>
        <p:spPr>
          <a:xfrm>
            <a:off x="1" y="363225"/>
            <a:ext cx="6084167" cy="860932"/>
          </a:xfrm>
          <a:prstGeom prst="rect">
            <a:avLst/>
          </a:prstGeom>
        </p:spPr>
      </p:pic>
      <p:sp>
        <p:nvSpPr>
          <p:cNvPr id="14" name="Titre 4"/>
          <p:cNvSpPr>
            <a:spLocks noGrp="1" noEditPoints="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noEditPoints="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email"/>
          <a:srcRect/>
          <a:stretch>
            <a:fillRect/>
          </a:stretch>
        </p:blipFill>
        <p:spPr bwMode="auto">
          <a:xfrm>
            <a:off x="5366919" y="6631430"/>
            <a:ext cx="1458162" cy="162371"/>
          </a:xfrm>
          <a:prstGeom prst="rect">
            <a:avLst/>
          </a:prstGeom>
          <a:noFill/>
          <a:ln w="9525">
            <a:noFill/>
            <a:miter lim="800000"/>
          </a:ln>
          <a:effectLst/>
        </p:spPr>
      </p:pic>
      <p:pic>
        <p:nvPicPr>
          <p:cNvPr id="14338" name="Picture 2"/>
          <p:cNvPicPr>
            <a:picLocks noChangeAspect="1" noChangeArrowheads="1"/>
          </p:cNvPicPr>
          <p:nvPr userDrawn="1"/>
        </p:nvPicPr>
        <p:blipFill>
          <a:blip r:embed="rId4" cstate="email"/>
          <a:srcRect/>
          <a:stretch>
            <a:fillRect/>
          </a:stretch>
        </p:blipFill>
        <p:spPr bwMode="auto">
          <a:xfrm>
            <a:off x="1037083" y="3672830"/>
            <a:ext cx="9523413" cy="476250"/>
          </a:xfrm>
          <a:prstGeom prst="rect">
            <a:avLst/>
          </a:prstGeom>
          <a:noFill/>
          <a:ln w="9525">
            <a:noFill/>
            <a:miter lim="800000"/>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srcRect/>
          <a:stretch>
            <a:fillRect/>
          </a:stretch>
        </p:blipFill>
        <p:spPr bwMode="auto">
          <a:xfrm>
            <a:off x="-33338" y="-3175"/>
            <a:ext cx="12260263" cy="6870700"/>
          </a:xfrm>
          <a:prstGeom prst="rect">
            <a:avLst/>
          </a:prstGeom>
          <a:noFill/>
          <a:ln w="9525">
            <a:noFill/>
            <a:miter lim="800000"/>
          </a:ln>
          <a:effectLst/>
        </p:spPr>
      </p:pic>
      <p:pic>
        <p:nvPicPr>
          <p:cNvPr id="6" name="Picture 4"/>
          <p:cNvPicPr>
            <a:picLocks noChangeAspect="1" noChangeArrowheads="1"/>
          </p:cNvPicPr>
          <p:nvPr userDrawn="1"/>
        </p:nvPicPr>
        <p:blipFill>
          <a:blip r:embed="rId3" cstate="email"/>
          <a:srcRect/>
          <a:stretch>
            <a:fillRect/>
          </a:stretch>
        </p:blipFill>
        <p:spPr bwMode="auto">
          <a:xfrm>
            <a:off x="-96688" y="-6350"/>
            <a:ext cx="6408712"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email"/>
          <a:srcRect/>
          <a:stretch>
            <a:fillRect/>
          </a:stretch>
        </p:blipFill>
        <p:spPr bwMode="auto">
          <a:xfrm>
            <a:off x="2130587"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3" y="764704"/>
            <a:ext cx="5472609"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p:nvGrpSpPr>
        <p:grpSpPr>
          <a:xfrm>
            <a:off x="8760296" y="548680"/>
            <a:ext cx="579915" cy="171451"/>
            <a:chOff x="9219943" y="2346534"/>
            <a:chExt cx="581013" cy="171451"/>
          </a:xfrm>
        </p:grpSpPr>
        <p:sp>
          <p:nvSpPr>
            <p:cNvPr id="15" name="RectangleLegend1"/>
            <p:cNvSpPr>
              <a:spLocks noChangeArrowheads="1"/>
            </p:cNvSpPr>
            <p:nvPr/>
          </p:nvSpPr>
          <p:spPr bwMode="gray">
            <a:xfrm>
              <a:off x="9219943" y="2357647"/>
              <a:ext cx="165411" cy="160338"/>
            </a:xfrm>
            <a:prstGeom prst="rect">
              <a:avLst/>
            </a:prstGeom>
            <a:solidFill>
              <a:schemeClr val="bg1">
                <a:lumMod val="65000"/>
              </a:schemeClr>
            </a:solidFill>
            <a:ln w="9525">
              <a:noFill/>
              <a:miter lim="800000"/>
            </a:ln>
            <a:effectLst/>
          </p:spPr>
          <p:txBody>
            <a:bodyPr wrap="none" anchor="ctr"/>
            <a:lstStyle/>
            <a:p>
              <a:endParaRPr lang="en-US" sz="1000" baseline="0" dirty="0">
                <a:latin typeface="+mn-lt"/>
                <a:ea typeface="+mn-ea"/>
              </a:endParaRPr>
            </a:p>
          </p:txBody>
        </p:sp>
        <p:sp>
          <p:nvSpPr>
            <p:cNvPr id="16" name="Legend1"/>
            <p:cNvSpPr>
              <a:spLocks noChangeArrowheads="1"/>
            </p:cNvSpPr>
            <p:nvPr/>
          </p:nvSpPr>
          <p:spPr bwMode="gray">
            <a:xfrm>
              <a:off x="9475524" y="2346534"/>
              <a:ext cx="325432"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p:nvGrpSpPr>
        <p:grpSpPr>
          <a:xfrm>
            <a:off x="9500438" y="548680"/>
            <a:ext cx="469328" cy="171451"/>
            <a:chOff x="9219943" y="2553779"/>
            <a:chExt cx="470406" cy="171451"/>
          </a:xfrm>
        </p:grpSpPr>
        <p:sp>
          <p:nvSpPr>
            <p:cNvPr id="18" name="RectangleLegend2"/>
            <p:cNvSpPr>
              <a:spLocks noChangeArrowheads="1"/>
            </p:cNvSpPr>
            <p:nvPr/>
          </p:nvSpPr>
          <p:spPr bwMode="gray">
            <a:xfrm>
              <a:off x="9219943" y="2564892"/>
              <a:ext cx="165479" cy="160338"/>
            </a:xfrm>
            <a:prstGeom prst="rect">
              <a:avLst/>
            </a:prstGeom>
            <a:solidFill>
              <a:srgbClr val="FF9900"/>
            </a:solidFill>
            <a:ln w="9525">
              <a:noFill/>
              <a:miter lim="800000"/>
            </a:ln>
            <a:effectLst/>
          </p:spPr>
          <p:txBody>
            <a:bodyPr wrap="none" anchor="ctr"/>
            <a:lstStyle/>
            <a:p>
              <a:endParaRPr lang="en-US" sz="1000" baseline="0" dirty="0">
                <a:latin typeface="+mn-lt"/>
                <a:ea typeface="+mn-ea"/>
              </a:endParaRPr>
            </a:p>
          </p:txBody>
        </p:sp>
        <p:sp>
          <p:nvSpPr>
            <p:cNvPr id="20" name="Legend2"/>
            <p:cNvSpPr>
              <a:spLocks noChangeArrowheads="1"/>
            </p:cNvSpPr>
            <p:nvPr/>
          </p:nvSpPr>
          <p:spPr bwMode="gray">
            <a:xfrm>
              <a:off x="9475608" y="2553779"/>
              <a:ext cx="214741"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p:nvGrpSpPr>
        <p:grpSpPr>
          <a:xfrm>
            <a:off x="10073290" y="548680"/>
            <a:ext cx="509023" cy="171451"/>
            <a:chOff x="9219943" y="2756349"/>
            <a:chExt cx="510480" cy="171451"/>
          </a:xfrm>
        </p:grpSpPr>
        <p:sp>
          <p:nvSpPr>
            <p:cNvPr id="22" name="RectangleLegend3"/>
            <p:cNvSpPr>
              <a:spLocks noChangeArrowheads="1"/>
            </p:cNvSpPr>
            <p:nvPr/>
          </p:nvSpPr>
          <p:spPr bwMode="gray">
            <a:xfrm>
              <a:off x="9219943" y="2767462"/>
              <a:ext cx="165573" cy="160338"/>
            </a:xfrm>
            <a:prstGeom prst="rect">
              <a:avLst/>
            </a:prstGeom>
            <a:solidFill>
              <a:srgbClr val="376092"/>
            </a:solidFill>
            <a:ln w="9525">
              <a:noFill/>
              <a:miter lim="800000"/>
            </a:ln>
            <a:effectLst/>
          </p:spPr>
          <p:txBody>
            <a:bodyPr wrap="none" anchor="ctr"/>
            <a:lstStyle/>
            <a:p>
              <a:endParaRPr lang="en-US" sz="1000" baseline="0" dirty="0">
                <a:latin typeface="+mn-lt"/>
                <a:ea typeface="+mn-ea"/>
              </a:endParaRPr>
            </a:p>
          </p:txBody>
        </p:sp>
        <p:sp>
          <p:nvSpPr>
            <p:cNvPr id="23" name="Legend3"/>
            <p:cNvSpPr>
              <a:spLocks noChangeArrowheads="1"/>
            </p:cNvSpPr>
            <p:nvPr/>
          </p:nvSpPr>
          <p:spPr bwMode="gray">
            <a:xfrm>
              <a:off x="9476131" y="2756349"/>
              <a:ext cx="254292"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p:nvGrpSpPr>
        <p:grpSpPr>
          <a:xfrm>
            <a:off x="10724348" y="548681"/>
            <a:ext cx="478664" cy="171450"/>
            <a:chOff x="9963489" y="2348072"/>
            <a:chExt cx="480024" cy="171450"/>
          </a:xfrm>
        </p:grpSpPr>
        <p:sp>
          <p:nvSpPr>
            <p:cNvPr id="30" name="RectangleLegend4"/>
            <p:cNvSpPr>
              <a:spLocks noChangeArrowheads="1"/>
            </p:cNvSpPr>
            <p:nvPr/>
          </p:nvSpPr>
          <p:spPr bwMode="gray">
            <a:xfrm>
              <a:off x="9963489" y="2359184"/>
              <a:ext cx="165568" cy="160338"/>
            </a:xfrm>
            <a:prstGeom prst="rect">
              <a:avLst/>
            </a:prstGeom>
            <a:solidFill>
              <a:srgbClr val="7030A0"/>
            </a:solidFill>
            <a:ln w="9525">
              <a:noFill/>
              <a:miter lim="800000"/>
            </a:ln>
            <a:effectLst/>
          </p:spPr>
          <p:txBody>
            <a:bodyPr wrap="none" anchor="ctr"/>
            <a:lstStyle/>
            <a:p>
              <a:endParaRPr lang="en-US" sz="1000" baseline="0" dirty="0">
                <a:latin typeface="+mn-lt"/>
                <a:ea typeface="+mn-ea"/>
              </a:endParaRPr>
            </a:p>
          </p:txBody>
        </p:sp>
        <p:sp>
          <p:nvSpPr>
            <p:cNvPr id="31" name="Legend4"/>
            <p:cNvSpPr>
              <a:spLocks noChangeArrowheads="1"/>
            </p:cNvSpPr>
            <p:nvPr/>
          </p:nvSpPr>
          <p:spPr bwMode="gray">
            <a:xfrm>
              <a:off x="10219575" y="2348072"/>
              <a:ext cx="223938"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p:nvGrpSpPr>
        <p:grpSpPr>
          <a:xfrm>
            <a:off x="11371622" y="548681"/>
            <a:ext cx="468744" cy="171450"/>
            <a:chOff x="9963489" y="2555193"/>
            <a:chExt cx="468802" cy="171450"/>
          </a:xfrm>
        </p:grpSpPr>
        <p:sp>
          <p:nvSpPr>
            <p:cNvPr id="33" name="RectangleLegend4"/>
            <p:cNvSpPr>
              <a:spLocks noChangeArrowheads="1"/>
            </p:cNvSpPr>
            <p:nvPr/>
          </p:nvSpPr>
          <p:spPr bwMode="gray">
            <a:xfrm>
              <a:off x="9963489" y="2566305"/>
              <a:ext cx="165122" cy="160338"/>
            </a:xfrm>
            <a:prstGeom prst="rect">
              <a:avLst/>
            </a:prstGeom>
            <a:solidFill>
              <a:srgbClr val="92D050"/>
            </a:solidFill>
            <a:ln w="9525">
              <a:noFill/>
              <a:miter lim="800000"/>
            </a:ln>
            <a:effectLst/>
          </p:spPr>
          <p:txBody>
            <a:bodyPr wrap="none" anchor="ctr"/>
            <a:lstStyle/>
            <a:p>
              <a:endParaRPr lang="en-US" sz="1000" baseline="0" dirty="0">
                <a:latin typeface="+mn-lt"/>
                <a:ea typeface="+mn-ea"/>
              </a:endParaRPr>
            </a:p>
          </p:txBody>
        </p:sp>
        <p:sp>
          <p:nvSpPr>
            <p:cNvPr id="34" name="Legend4"/>
            <p:cNvSpPr>
              <a:spLocks noChangeArrowheads="1"/>
            </p:cNvSpPr>
            <p:nvPr/>
          </p:nvSpPr>
          <p:spPr bwMode="gray">
            <a:xfrm>
              <a:off x="10217580" y="2555193"/>
              <a:ext cx="214711"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2"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916832"/>
            <a:ext cx="10524624" cy="1080120"/>
          </a:xfrm>
        </p:spPr>
        <p:txBody>
          <a:bodyPr/>
          <a:lstStyle/>
          <a:p>
            <a:r>
              <a:rPr lang="fr-FR" dirty="0" smtClean="0"/>
              <a:t>Management of HSE Events and Return on Experience</a:t>
            </a:r>
            <a:r>
              <a:rPr lang="fr-FR" dirty="0"/>
              <a:t/>
            </a:r>
            <a:br>
              <a:rPr lang="fr-FR" dirty="0"/>
            </a:br>
            <a:r>
              <a:rPr lang="fr-FR" sz="2000" dirty="0" smtClean="0"/>
              <a:t>GROUP HSE RULE </a:t>
            </a:r>
            <a:r>
              <a:rPr lang="fr-FR" sz="2000" dirty="0"/>
              <a:t>(</a:t>
            </a:r>
            <a:r>
              <a:rPr lang="en-US" sz="2000" dirty="0"/>
              <a:t>CR-GR-HSE-801</a:t>
            </a:r>
            <a:r>
              <a:rPr lang="en-US" sz="2000" dirty="0" smtClean="0"/>
              <a:t>)</a:t>
            </a:r>
            <a:endParaRPr lang="en-US" sz="2000" dirty="0"/>
          </a:p>
        </p:txBody>
      </p:sp>
      <p:sp>
        <p:nvSpPr>
          <p:cNvPr id="3" name="Espace réservé du texte 2"/>
          <p:cNvSpPr>
            <a:spLocks noGrp="1"/>
          </p:cNvSpPr>
          <p:nvPr>
            <p:ph type="body" sz="quarter" idx="10"/>
          </p:nvPr>
        </p:nvSpPr>
        <p:spPr>
          <a:xfrm>
            <a:off x="1188000" y="4077072"/>
            <a:ext cx="9876552" cy="2304256"/>
          </a:xfrm>
        </p:spPr>
        <p:txBody>
          <a:bodyPr/>
          <a:lstStyle/>
          <a:p>
            <a:pPr algn="just">
              <a:spcBef>
                <a:spcPts val="600"/>
              </a:spcBef>
            </a:pPr>
            <a:r>
              <a:rPr lang="en-GB" dirty="0"/>
              <a:t>This rule describes the process and defines the minimum requirements for the management of HSE events within the Group’s operated </a:t>
            </a:r>
            <a:r>
              <a:rPr lang="en-GB" dirty="0" smtClean="0"/>
              <a:t>domain.</a:t>
            </a:r>
          </a:p>
          <a:p>
            <a:r>
              <a:rPr lang="en-GB" dirty="0"/>
              <a:t>It aims to promote </a:t>
            </a:r>
            <a:r>
              <a:rPr lang="en-GB" dirty="0" smtClean="0"/>
              <a:t>HSE </a:t>
            </a:r>
            <a:r>
              <a:rPr lang="en-GB" dirty="0"/>
              <a:t>return on experience and embed lessons learned.</a:t>
            </a:r>
            <a:endParaRPr lang="en-US" dirty="0"/>
          </a:p>
          <a:p>
            <a:pPr algn="just"/>
            <a:endParaRPr lang="fr-FR" dirty="0" smtClean="0"/>
          </a:p>
          <a:p>
            <a:endParaRPr lang="fr-FR" dirty="0" smtClean="0"/>
          </a:p>
          <a:p>
            <a:pPr>
              <a:spcBef>
                <a:spcPts val="0"/>
              </a:spcBef>
            </a:pPr>
            <a:endParaRPr lang="fr-FR" dirty="0" smtClean="0"/>
          </a:p>
          <a:p>
            <a:endParaRPr lang="fr-FR" dirty="0"/>
          </a:p>
        </p:txBody>
      </p:sp>
    </p:spTree>
    <p:extLst>
      <p:ext uri="{BB962C8B-B14F-4D97-AF65-F5344CB8AC3E}">
        <p14:creationId xmlns:p14="http://schemas.microsoft.com/office/powerpoint/2010/main" val="2373877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904312" cy="425501"/>
          </a:xfrm>
          <a:prstGeom prst="rect">
            <a:avLst/>
          </a:prstGeom>
        </p:spPr>
        <p:txBody>
          <a:bodyPr wrap="square">
            <a:spAutoFit/>
          </a:bodyPr>
          <a:lstStyle/>
          <a:p>
            <a:pPr marL="182563" marR="58420" algn="l">
              <a:lnSpc>
                <a:spcPct val="115000"/>
              </a:lnSpc>
              <a:spcAft>
                <a:spcPts val="600"/>
              </a:spcAft>
            </a:pPr>
            <a:r>
              <a:rPr lang="fr-FR" sz="2000" b="1" dirty="0" smtClean="0">
                <a:solidFill>
                  <a:schemeClr val="bg1"/>
                </a:solidFill>
                <a:latin typeface="+mj-lt"/>
              </a:rPr>
              <a:t>SCHEMATIC OF THE HSE REX VALIDATION PROCESS</a:t>
            </a:r>
            <a:endParaRPr lang="fr-FR" sz="2000" b="1" dirty="0">
              <a:solidFill>
                <a:schemeClr val="bg1"/>
              </a:solidFill>
              <a:latin typeface="+mj-lt"/>
            </a:endParaRPr>
          </a:p>
        </p:txBody>
      </p:sp>
      <p:pic>
        <p:nvPicPr>
          <p:cNvPr id="2" name="Picture 1"/>
          <p:cNvPicPr>
            <a:picLocks noChangeAspect="1"/>
          </p:cNvPicPr>
          <p:nvPr/>
        </p:nvPicPr>
        <p:blipFill>
          <a:blip r:embed="rId3"/>
          <a:stretch>
            <a:fillRect/>
          </a:stretch>
        </p:blipFill>
        <p:spPr>
          <a:xfrm>
            <a:off x="695400" y="692696"/>
            <a:ext cx="10309968" cy="5193995"/>
          </a:xfrm>
          <a:prstGeom prst="rect">
            <a:avLst/>
          </a:prstGeom>
        </p:spPr>
      </p:pic>
    </p:spTree>
    <p:extLst>
      <p:ext uri="{BB962C8B-B14F-4D97-AF65-F5344CB8AC3E}">
        <p14:creationId xmlns:p14="http://schemas.microsoft.com/office/powerpoint/2010/main" val="3210337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fr-FR" cap="all" dirty="0" smtClean="0"/>
              <a:t>DOCUMENTS USED FOR THE GAP ANALYSIS</a:t>
            </a:r>
            <a:endParaRPr lang="fr-FR" cap="all" dirty="0"/>
          </a:p>
        </p:txBody>
      </p:sp>
      <p:graphicFrame>
        <p:nvGraphicFramePr>
          <p:cNvPr id="3" name="Tableau 2"/>
          <p:cNvGraphicFramePr>
            <a:graphicFrameLocks noGrp="1"/>
          </p:cNvGraphicFramePr>
          <p:nvPr>
            <p:extLst>
              <p:ext uri="{D42A27DB-BD31-4B8C-83A1-F6EECF244321}">
                <p14:modId xmlns:p14="http://schemas.microsoft.com/office/powerpoint/2010/main" val="840206140"/>
              </p:ext>
            </p:extLst>
          </p:nvPr>
        </p:nvGraphicFramePr>
        <p:xfrm>
          <a:off x="263352" y="959270"/>
          <a:ext cx="11593288" cy="4692390"/>
        </p:xfrm>
        <a:graphic>
          <a:graphicData uri="http://schemas.openxmlformats.org/drawingml/2006/table">
            <a:tbl>
              <a:tblPr firstRow="1" bandRow="1">
                <a:tableStyleId>{2D5ABB26-0587-4C30-8999-92F81FD0307C}</a:tableStyleId>
              </a:tblPr>
              <a:tblGrid>
                <a:gridCol w="1224136">
                  <a:extLst>
                    <a:ext uri="{9D8B030D-6E8A-4147-A177-3AD203B41FA5}">
                      <a16:colId xmlns="" xmlns:a16="http://schemas.microsoft.com/office/drawing/2014/main" val="20000"/>
                    </a:ext>
                  </a:extLst>
                </a:gridCol>
                <a:gridCol w="144016">
                  <a:extLst>
                    <a:ext uri="{9D8B030D-6E8A-4147-A177-3AD203B41FA5}">
                      <a16:colId xmlns="" xmlns:a16="http://schemas.microsoft.com/office/drawing/2014/main" val="20001"/>
                    </a:ext>
                  </a:extLst>
                </a:gridCol>
                <a:gridCol w="2664296">
                  <a:extLst>
                    <a:ext uri="{9D8B030D-6E8A-4147-A177-3AD203B41FA5}">
                      <a16:colId xmlns="" xmlns:a16="http://schemas.microsoft.com/office/drawing/2014/main" val="20002"/>
                    </a:ext>
                  </a:extLst>
                </a:gridCol>
                <a:gridCol w="144016">
                  <a:extLst>
                    <a:ext uri="{9D8B030D-6E8A-4147-A177-3AD203B41FA5}">
                      <a16:colId xmlns="" xmlns:a16="http://schemas.microsoft.com/office/drawing/2014/main" val="20003"/>
                    </a:ext>
                  </a:extLst>
                </a:gridCol>
                <a:gridCol w="7416824">
                  <a:extLst>
                    <a:ext uri="{9D8B030D-6E8A-4147-A177-3AD203B41FA5}">
                      <a16:colId xmlns="" xmlns:a16="http://schemas.microsoft.com/office/drawing/2014/main" val="20004"/>
                    </a:ext>
                  </a:extLst>
                </a:gridCol>
              </a:tblGrid>
              <a:tr h="500151">
                <a:tc>
                  <a:txBody>
                    <a:bodyPr/>
                    <a:lstStyle/>
                    <a:p>
                      <a:pPr algn="l"/>
                      <a:r>
                        <a:rPr lang="en-GB" sz="1300" b="1" dirty="0" smtClean="0">
                          <a:latin typeface="+mn-lt"/>
                        </a:rPr>
                        <a:t>Branch</a:t>
                      </a:r>
                      <a:endParaRPr lang="en-US" sz="13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GB" sz="1300" b="1" dirty="0" smtClean="0">
                          <a:latin typeface="+mn-lt"/>
                        </a:rPr>
                        <a:t>Reference</a:t>
                      </a:r>
                      <a:endParaRPr lang="en-US" sz="13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300" b="1" dirty="0" smtClean="0">
                          <a:latin typeface="+mn-lt"/>
                        </a:rPr>
                        <a:t>Title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546500">
                <a:tc>
                  <a:txBody>
                    <a:bodyPr/>
                    <a:lstStyle/>
                    <a:p>
                      <a:r>
                        <a:rPr lang="en-US" sz="1300" b="1" dirty="0" smtClean="0">
                          <a:solidFill>
                            <a:schemeClr val="tx1"/>
                          </a:solidFill>
                          <a:latin typeface="+mn-lt"/>
                        </a:rPr>
                        <a:t>Group</a:t>
                      </a:r>
                    </a:p>
                    <a:p>
                      <a:endParaRPr lang="en-US" sz="1300"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fr-FR" sz="1400" baseline="0" dirty="0" smtClean="0">
                          <a:latin typeface="+mn-lt"/>
                        </a:rPr>
                        <a:t>DIR-GR-SEC-002</a:t>
                      </a:r>
                    </a:p>
                    <a:p>
                      <a:pPr marL="177800" indent="-177800">
                        <a:spcAft>
                          <a:spcPts val="600"/>
                        </a:spcAft>
                        <a:buFont typeface="Wingdings" pitchFamily="2" charset="2"/>
                        <a:buChar char="§"/>
                      </a:pPr>
                      <a:r>
                        <a:rPr lang="fr-FR" sz="1400" baseline="0" dirty="0" smtClean="0">
                          <a:latin typeface="+mn-lt"/>
                        </a:rPr>
                        <a:t>DIR-GR-SEC-017</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Tx/>
                        <a:buNone/>
                      </a:pPr>
                      <a:r>
                        <a:rPr lang="fr-FR" sz="1400" baseline="0" dirty="0" err="1" smtClean="0">
                          <a:latin typeface="+mn-lt"/>
                        </a:rPr>
                        <a:t>Treatment</a:t>
                      </a:r>
                      <a:r>
                        <a:rPr lang="fr-FR" sz="1400" baseline="0" dirty="0" smtClean="0">
                          <a:latin typeface="+mn-lt"/>
                        </a:rPr>
                        <a:t> of Accidents, Near Misses and Anomalies</a:t>
                      </a:r>
                    </a:p>
                    <a:p>
                      <a:pPr marL="177800" indent="-177800">
                        <a:spcAft>
                          <a:spcPts val="600"/>
                        </a:spcAft>
                        <a:buFontTx/>
                        <a:buNone/>
                      </a:pPr>
                      <a:r>
                        <a:rPr lang="en-GB" sz="1400" baseline="0" dirty="0" smtClean="0">
                          <a:latin typeface="+mn-lt"/>
                        </a:rPr>
                        <a:t>Return on Experience (REX)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113731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E&amp;P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F9900"/>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smtClean="0">
                          <a:latin typeface="+mn-lt"/>
                        </a:rPr>
                        <a:t>CR-EP-HSE-101</a:t>
                      </a:r>
                    </a:p>
                    <a:p>
                      <a:pPr marL="177800" marR="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effectLst/>
                        </a:rPr>
                        <a:t>CR-EP-HSE-102</a:t>
                      </a:r>
                    </a:p>
                    <a:p>
                      <a:pPr marL="177800" marR="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effectLst/>
                        </a:rPr>
                        <a:t>CR-EP-HSE-103</a:t>
                      </a:r>
                    </a:p>
                    <a:p>
                      <a:pPr marL="177800" marR="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effectLst/>
                        </a:rPr>
                        <a:t>CR-EP-HSE-121 </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Investigation of Major Accidents</a:t>
                      </a: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HSE Events – </a:t>
                      </a:r>
                      <a:r>
                        <a:rPr lang="fr-FR" sz="1400" dirty="0" err="1" smtClean="0">
                          <a:effectLst/>
                        </a:rPr>
                        <a:t>Definitions</a:t>
                      </a:r>
                      <a:r>
                        <a:rPr lang="fr-FR" sz="1400" dirty="0" smtClean="0">
                          <a:effectLst/>
                        </a:rPr>
                        <a:t>, </a:t>
                      </a:r>
                      <a:r>
                        <a:rPr lang="fr-FR" sz="1400" dirty="0" err="1" smtClean="0">
                          <a:effectLst/>
                        </a:rPr>
                        <a:t>Reporting</a:t>
                      </a:r>
                      <a:r>
                        <a:rPr lang="fr-FR" sz="1400" dirty="0" smtClean="0">
                          <a:effectLst/>
                        </a:rPr>
                        <a:t> and </a:t>
                      </a:r>
                      <a:r>
                        <a:rPr lang="fr-FR" sz="1400" dirty="0" err="1" smtClean="0">
                          <a:effectLst/>
                        </a:rPr>
                        <a:t>Recording</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err="1" smtClean="0">
                          <a:effectLst/>
                        </a:rPr>
                        <a:t>Board</a:t>
                      </a:r>
                      <a:r>
                        <a:rPr lang="fr-FR" sz="1400" dirty="0" smtClean="0">
                          <a:effectLst/>
                        </a:rPr>
                        <a:t> of </a:t>
                      </a:r>
                      <a:r>
                        <a:rPr lang="fr-FR" sz="1400" dirty="0" err="1" smtClean="0">
                          <a:effectLst/>
                        </a:rPr>
                        <a:t>Enquiry</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err="1" smtClean="0">
                          <a:effectLst/>
                        </a:rPr>
                        <a:t>Improving</a:t>
                      </a:r>
                      <a:r>
                        <a:rPr lang="fr-FR" sz="1400" dirty="0" smtClean="0">
                          <a:effectLst/>
                        </a:rPr>
                        <a:t> HSE Performance: Key Performance </a:t>
                      </a:r>
                      <a:r>
                        <a:rPr lang="fr-FR" sz="1400" dirty="0" err="1" smtClean="0">
                          <a:effectLst/>
                        </a:rPr>
                        <a:t>Indicators</a:t>
                      </a:r>
                      <a:r>
                        <a:rPr lang="fr-FR" sz="1400" dirty="0" smtClean="0">
                          <a:effectLst/>
                        </a:rPr>
                        <a:t> and Feedback</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5"/>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6"/>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7"/>
                  </a:ext>
                </a:extLst>
              </a:tr>
              <a:tr h="32493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300" b="1" dirty="0" smtClean="0">
                          <a:solidFill>
                            <a:schemeClr val="bg1"/>
                          </a:solidFill>
                          <a:latin typeface="+mn-lt"/>
                        </a:rPr>
                        <a:t>M&amp;S</a:t>
                      </a:r>
                      <a:endParaRPr lang="en-US" sz="13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6092"/>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dirty="0" smtClean="0">
                          <a:latin typeface="+mn-lt"/>
                        </a:rPr>
                        <a:t>CR-MS-HSEQ-131</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Tx/>
                        <a:buNone/>
                      </a:pPr>
                      <a:r>
                        <a:rPr lang="fr-FR" sz="1400" baseline="0" dirty="0" smtClean="0">
                          <a:latin typeface="+mn-lt"/>
                        </a:rPr>
                        <a:t>H3SEQ Event Analysis and Return on Experience (REX)</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8"/>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9"/>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0"/>
                  </a:ext>
                </a:extLst>
              </a:tr>
              <a:tr h="91877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300" b="1" dirty="0" smtClean="0">
                          <a:solidFill>
                            <a:schemeClr val="bg1"/>
                          </a:solidFill>
                          <a:latin typeface="+mn-lt"/>
                        </a:rPr>
                        <a:t>R&amp;C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030A0"/>
                    </a:solidFill>
                  </a:tcPr>
                </a:tc>
                <a:tc>
                  <a:txBody>
                    <a:bodyPr/>
                    <a:lstStyle/>
                    <a:p>
                      <a:pPr marL="177800" indent="-177800">
                        <a:spcAft>
                          <a:spcPts val="600"/>
                        </a:spcAft>
                        <a:buFont typeface="Wingdings" pitchFamily="2" charset="2"/>
                        <a:buChar char="§"/>
                      </a:pPr>
                      <a:endParaRPr lang="en-US" sz="13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lnSpc>
                          <a:spcPct val="115000"/>
                        </a:lnSpc>
                        <a:spcAft>
                          <a:spcPts val="600"/>
                        </a:spcAft>
                        <a:buFont typeface="Wingdings" pitchFamily="2" charset="2"/>
                        <a:buChar char="§"/>
                      </a:pPr>
                      <a:r>
                        <a:rPr lang="en-US" sz="1400" dirty="0" smtClean="0">
                          <a:solidFill>
                            <a:schemeClr val="tx1"/>
                          </a:solidFill>
                          <a:latin typeface="+mn-lt"/>
                          <a:ea typeface="+mn-ea"/>
                          <a:cs typeface="+mn-cs"/>
                        </a:rPr>
                        <a:t>CR-RC-HSE-001</a:t>
                      </a:r>
                    </a:p>
                    <a:p>
                      <a:pPr marL="177800" marR="0" indent="-177800" defTabSz="914400" eaLnBrk="1" fontAlgn="auto" latinLnBrk="0" hangingPunct="1">
                        <a:lnSpc>
                          <a:spcPct val="115000"/>
                        </a:lnSpc>
                        <a:spcBef>
                          <a:spcPts val="0"/>
                        </a:spcBef>
                        <a:spcAft>
                          <a:spcPts val="600"/>
                        </a:spcAft>
                        <a:buClrTx/>
                        <a:buSzTx/>
                        <a:buFont typeface="Wingdings" pitchFamily="2" charset="2"/>
                        <a:buChar char="§"/>
                        <a:tabLst/>
                        <a:defRPr/>
                      </a:pPr>
                      <a:r>
                        <a:rPr lang="fr-FR" sz="1400" dirty="0" smtClean="0">
                          <a:effectLst/>
                        </a:rPr>
                        <a:t>CR-RC-HSE-132</a:t>
                      </a:r>
                    </a:p>
                    <a:p>
                      <a:pPr marL="177800" marR="0" indent="-177800" defTabSz="914400" eaLnBrk="1" fontAlgn="auto" latinLnBrk="0" hangingPunct="1">
                        <a:lnSpc>
                          <a:spcPct val="115000"/>
                        </a:lnSpc>
                        <a:spcBef>
                          <a:spcPts val="0"/>
                        </a:spcBef>
                        <a:spcAft>
                          <a:spcPts val="600"/>
                        </a:spcAft>
                        <a:buClrTx/>
                        <a:buSzTx/>
                        <a:buFont typeface="Wingdings" pitchFamily="2" charset="2"/>
                        <a:buChar char="§"/>
                        <a:tabLst/>
                        <a:defRPr/>
                      </a:pPr>
                      <a:r>
                        <a:rPr lang="en-US" sz="1400" dirty="0" smtClean="0">
                          <a:effectLst/>
                        </a:rPr>
                        <a:t>CR-RC-HSE-108 </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err="1" smtClean="0">
                          <a:effectLst/>
                        </a:rPr>
                        <a:t>Treatment</a:t>
                      </a:r>
                      <a:r>
                        <a:rPr lang="fr-FR" sz="1400" dirty="0" smtClean="0">
                          <a:effectLst/>
                        </a:rPr>
                        <a:t> of Accidents and Incidents &amp; </a:t>
                      </a:r>
                      <a:r>
                        <a:rPr lang="fr-FR" sz="1400" dirty="0" err="1" smtClean="0">
                          <a:effectLst/>
                        </a:rPr>
                        <a:t>Crisis</a:t>
                      </a:r>
                      <a:r>
                        <a:rPr lang="fr-FR" sz="1400" dirty="0" smtClean="0">
                          <a:effectLst/>
                        </a:rPr>
                        <a:t> </a:t>
                      </a:r>
                      <a:r>
                        <a:rPr lang="fr-FR" sz="1400" dirty="0" err="1" smtClean="0">
                          <a:effectLst/>
                        </a:rPr>
                        <a:t>Managment</a:t>
                      </a:r>
                      <a:r>
                        <a:rPr lang="fr-FR" sz="1400" baseline="0" dirty="0" smtClean="0">
                          <a:effectLst/>
                        </a:rPr>
                        <a:t> </a:t>
                      </a:r>
                      <a:endParaRPr lang="fr-FR" sz="1400" dirty="0" smtClean="0">
                        <a:effectLst/>
                      </a:endParaRP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Incident and Accident Management</a:t>
                      </a:r>
                    </a:p>
                    <a:p>
                      <a:pPr marL="177800" marR="0" indent="-177800" defTabSz="914400" eaLnBrk="1" fontAlgn="auto" latinLnBrk="0" hangingPunct="1">
                        <a:lnSpc>
                          <a:spcPct val="100000"/>
                        </a:lnSpc>
                        <a:spcBef>
                          <a:spcPts val="0"/>
                        </a:spcBef>
                        <a:spcAft>
                          <a:spcPts val="600"/>
                        </a:spcAft>
                        <a:buClrTx/>
                        <a:buSzTx/>
                        <a:buFontTx/>
                        <a:buNone/>
                        <a:tabLst/>
                        <a:defRPr/>
                      </a:pPr>
                      <a:r>
                        <a:rPr lang="en-GB" sz="1400" dirty="0" smtClean="0">
                          <a:effectLst/>
                        </a:rPr>
                        <a:t>Return on Experience</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1"/>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12"/>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3"/>
                  </a:ext>
                </a:extLst>
              </a:tr>
              <a:tr h="50993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GRP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marL="177800" marR="0" indent="-177800" defTabSz="914400" eaLnBrk="1" fontAlgn="auto" latinLnBrk="0" hangingPunct="1">
                        <a:lnSpc>
                          <a:spcPct val="115000"/>
                        </a:lnSpc>
                        <a:spcBef>
                          <a:spcPts val="0"/>
                        </a:spcBef>
                        <a:spcAft>
                          <a:spcPts val="600"/>
                        </a:spcAft>
                        <a:buClrTx/>
                        <a:buSzTx/>
                        <a:buFont typeface="Wingdings" pitchFamily="2" charset="2"/>
                        <a:buChar char="§"/>
                        <a:tabLst/>
                        <a:defRPr/>
                      </a:pPr>
                      <a:endParaRPr lang="en-US" sz="1400" dirty="0">
                        <a:solidFill>
                          <a:schemeClr val="tx1"/>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lvl="1" indent="-177800" defTabSz="914400" eaLnBrk="1" fontAlgn="auto" latinLnBrk="0" hangingPunct="1">
                        <a:lnSpc>
                          <a:spcPct val="115000"/>
                        </a:lnSpc>
                        <a:spcBef>
                          <a:spcPts val="0"/>
                        </a:spcBef>
                        <a:spcAft>
                          <a:spcPts val="600"/>
                        </a:spcAft>
                        <a:buClrTx/>
                        <a:buSzTx/>
                        <a:buFont typeface="Wingdings" pitchFamily="2" charset="2"/>
                        <a:buChar char="§"/>
                        <a:tabLst/>
                        <a:defRPr/>
                      </a:pPr>
                      <a:r>
                        <a:rPr lang="fr-FR" sz="1400" dirty="0" smtClean="0">
                          <a:solidFill>
                            <a:schemeClr val="tx1"/>
                          </a:solidFill>
                          <a:effectLst/>
                          <a:latin typeface="+mn-lt"/>
                          <a:ea typeface="+mn-ea"/>
                          <a:cs typeface="+mn-cs"/>
                        </a:rPr>
                        <a:t>CR-GP-HSE-100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lvl="1" indent="-177800" defTabSz="914400" eaLnBrk="1" fontAlgn="auto" latinLnBrk="0" hangingPunct="1">
                        <a:lnSpc>
                          <a:spcPct val="100000"/>
                        </a:lnSpc>
                        <a:spcBef>
                          <a:spcPts val="0"/>
                        </a:spcBef>
                        <a:spcAft>
                          <a:spcPts val="600"/>
                        </a:spcAft>
                        <a:buClrTx/>
                        <a:buSzTx/>
                        <a:buFontTx/>
                        <a:buNone/>
                        <a:tabLst/>
                        <a:defRPr/>
                      </a:pPr>
                      <a:r>
                        <a:rPr lang="fr-FR" sz="1400" dirty="0" smtClean="0">
                          <a:solidFill>
                            <a:schemeClr val="tx1"/>
                          </a:solidFill>
                          <a:effectLst/>
                          <a:latin typeface="+mn-lt"/>
                          <a:ea typeface="+mn-ea"/>
                          <a:cs typeface="+mn-cs"/>
                        </a:rPr>
                        <a:t>HSE Reporting Accident Analysis REX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4"/>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5" name="Rectangle 1"/>
          <p:cNvSpPr>
            <a:spLocks noChangeArrowheads="1"/>
          </p:cNvSpPr>
          <p:nvPr/>
        </p:nvSpPr>
        <p:spPr bwMode="auto">
          <a:xfrm>
            <a:off x="-648090" y="3572794"/>
            <a:ext cx="15130480" cy="66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581199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19336" y="620688"/>
            <a:ext cx="6192688" cy="5400600"/>
          </a:xfrm>
        </p:spPr>
        <p:txBody>
          <a:bodyPr/>
          <a:lstStyle/>
          <a:p>
            <a:pPr marL="266700" indent="-266700">
              <a:lnSpc>
                <a:spcPct val="100000"/>
              </a:lnSpc>
              <a:spcBef>
                <a:spcPts val="300"/>
              </a:spcBef>
              <a:spcAft>
                <a:spcPts val="300"/>
              </a:spcAft>
            </a:pPr>
            <a:r>
              <a:rPr lang="fr-FR" sz="1400" dirty="0" smtClean="0">
                <a:latin typeface="+mn-lt"/>
              </a:rPr>
              <a:t>Replaces the following </a:t>
            </a:r>
            <a:r>
              <a:rPr lang="en-US" sz="1400" dirty="0" smtClean="0">
                <a:latin typeface="+mn-lt"/>
              </a:rPr>
              <a:t>existing</a:t>
            </a:r>
            <a:r>
              <a:rPr lang="fr-FR" sz="1400" dirty="0" smtClean="0">
                <a:latin typeface="+mn-lt"/>
              </a:rPr>
              <a:t> </a:t>
            </a:r>
            <a:r>
              <a:rPr lang="fr-FR" sz="1400" dirty="0">
                <a:latin typeface="+mn-lt"/>
              </a:rPr>
              <a:t>G</a:t>
            </a:r>
            <a:r>
              <a:rPr lang="fr-FR" sz="1400" dirty="0" smtClean="0">
                <a:latin typeface="+mn-lt"/>
              </a:rPr>
              <a:t>roup and </a:t>
            </a:r>
            <a:r>
              <a:rPr lang="fr-FR" sz="1400" dirty="0">
                <a:latin typeface="+mn-lt"/>
              </a:rPr>
              <a:t>b</a:t>
            </a:r>
            <a:r>
              <a:rPr lang="fr-FR" sz="1400" dirty="0" smtClean="0">
                <a:latin typeface="+mn-lt"/>
              </a:rPr>
              <a:t>ranch rules (2 + </a:t>
            </a:r>
            <a:r>
              <a:rPr lang="fr-FR" sz="1400" dirty="0">
                <a:latin typeface="+mn-lt"/>
              </a:rPr>
              <a:t>9</a:t>
            </a:r>
            <a:r>
              <a:rPr lang="fr-FR" sz="1400" dirty="0" smtClean="0">
                <a:latin typeface="+mn-lt"/>
              </a:rPr>
              <a:t> rules):</a:t>
            </a:r>
            <a:endParaRPr lang="fr-FR" sz="1400" dirty="0">
              <a:latin typeface="+mn-lt"/>
            </a:endParaRPr>
          </a:p>
          <a:p>
            <a:pPr marL="536575" lvl="1" indent="-268288">
              <a:lnSpc>
                <a:spcPct val="100000"/>
              </a:lnSpc>
              <a:spcBef>
                <a:spcPts val="200"/>
              </a:spcBef>
              <a:spcAft>
                <a:spcPts val="200"/>
              </a:spcAft>
              <a:tabLst>
                <a:tab pos="1255713" algn="l"/>
              </a:tabLst>
            </a:pPr>
            <a:r>
              <a:rPr lang="fr-FR" sz="1400" dirty="0" smtClean="0"/>
              <a:t>Group	DIR-GR-SEC-002 et 017</a:t>
            </a:r>
            <a:endParaRPr lang="en-US" sz="1400" dirty="0"/>
          </a:p>
          <a:p>
            <a:pPr marL="536575" lvl="1" indent="-268288">
              <a:lnSpc>
                <a:spcPct val="100000"/>
              </a:lnSpc>
              <a:spcBef>
                <a:spcPts val="200"/>
              </a:spcBef>
              <a:spcAft>
                <a:spcPts val="200"/>
              </a:spcAft>
              <a:tabLst>
                <a:tab pos="1255713" algn="l"/>
              </a:tabLst>
            </a:pPr>
            <a:r>
              <a:rPr lang="fr-FR" sz="1400" dirty="0" smtClean="0"/>
              <a:t>E&amp;P	</a:t>
            </a:r>
            <a:r>
              <a:rPr lang="en-GB" sz="1400" dirty="0" smtClean="0"/>
              <a:t>CR-EP-HSE-101, </a:t>
            </a:r>
            <a:r>
              <a:rPr lang="en-US" sz="1400" dirty="0" smtClean="0"/>
              <a:t>103, 121 et 102*</a:t>
            </a:r>
          </a:p>
          <a:p>
            <a:pPr marL="536575" lvl="1" indent="-268288">
              <a:lnSpc>
                <a:spcPct val="100000"/>
              </a:lnSpc>
              <a:spcBef>
                <a:spcPts val="200"/>
              </a:spcBef>
              <a:spcAft>
                <a:spcPts val="200"/>
              </a:spcAft>
              <a:tabLst>
                <a:tab pos="1255713" algn="l"/>
              </a:tabLst>
            </a:pPr>
            <a:r>
              <a:rPr lang="en-US" sz="1400" dirty="0" smtClean="0"/>
              <a:t>R&amp;C	CR-RC-HSE-001, 108, 132</a:t>
            </a:r>
          </a:p>
          <a:p>
            <a:pPr marL="536575" lvl="1" indent="-268288">
              <a:lnSpc>
                <a:spcPct val="100000"/>
              </a:lnSpc>
              <a:spcBef>
                <a:spcPts val="200"/>
              </a:spcBef>
              <a:spcAft>
                <a:spcPts val="200"/>
              </a:spcAft>
              <a:tabLst>
                <a:tab pos="1255713" algn="l"/>
              </a:tabLst>
            </a:pPr>
            <a:r>
              <a:rPr lang="en-US" sz="1400" dirty="0" smtClean="0"/>
              <a:t>M&amp;S</a:t>
            </a:r>
            <a:r>
              <a:rPr lang="en-US" sz="1400" dirty="0"/>
              <a:t>	</a:t>
            </a:r>
            <a:r>
              <a:rPr lang="en-GB" sz="1400" dirty="0"/>
              <a:t>CR-MS-HSEQ-131</a:t>
            </a:r>
          </a:p>
          <a:p>
            <a:pPr marL="536575" lvl="1" indent="-268288">
              <a:lnSpc>
                <a:spcPct val="100000"/>
              </a:lnSpc>
              <a:spcBef>
                <a:spcPts val="200"/>
              </a:spcBef>
              <a:spcAft>
                <a:spcPts val="200"/>
              </a:spcAft>
              <a:tabLst>
                <a:tab pos="1255713" algn="l"/>
              </a:tabLst>
            </a:pPr>
            <a:r>
              <a:rPr lang="en-GB" sz="1400" dirty="0"/>
              <a:t>GRP	</a:t>
            </a:r>
            <a:r>
              <a:rPr lang="en-GB" sz="1400" dirty="0" smtClean="0"/>
              <a:t>CR-GRP-HSE-100</a:t>
            </a:r>
            <a:endParaRPr lang="en-US" sz="1400" dirty="0" smtClean="0"/>
          </a:p>
          <a:p>
            <a:pPr marL="266700" indent="-266700">
              <a:lnSpc>
                <a:spcPct val="100000"/>
              </a:lnSpc>
              <a:spcBef>
                <a:spcPts val="300"/>
              </a:spcBef>
              <a:spcAft>
                <a:spcPts val="300"/>
              </a:spcAft>
            </a:pPr>
            <a:r>
              <a:rPr lang="fr-FR" sz="1400" dirty="0" smtClean="0">
                <a:latin typeface="+mn-lt"/>
              </a:rPr>
              <a:t>Defines 9 requirements:</a:t>
            </a:r>
          </a:p>
          <a:p>
            <a:pPr marL="536575" lvl="1" indent="-268288">
              <a:lnSpc>
                <a:spcPct val="100000"/>
              </a:lnSpc>
              <a:spcBef>
                <a:spcPts val="300"/>
              </a:spcBef>
              <a:spcAft>
                <a:spcPts val="300"/>
              </a:spcAft>
            </a:pPr>
            <a:r>
              <a:rPr lang="en-GB" sz="1400" dirty="0" smtClean="0"/>
              <a:t>New requirements:</a:t>
            </a:r>
            <a:endParaRPr lang="fr-FR" sz="1400" dirty="0"/>
          </a:p>
          <a:p>
            <a:pPr marL="719138" lvl="2" indent="-182563">
              <a:lnSpc>
                <a:spcPct val="100000"/>
              </a:lnSpc>
              <a:spcBef>
                <a:spcPts val="200"/>
              </a:spcBef>
              <a:spcAft>
                <a:spcPts val="200"/>
              </a:spcAft>
              <a:buFont typeface="Wingdings" panose="05000000000000000000" pitchFamily="2" charset="2"/>
              <a:buChar char="§"/>
            </a:pPr>
            <a:r>
              <a:rPr lang="fr-FR" sz="1400" dirty="0" smtClean="0"/>
              <a:t>Tier 1 </a:t>
            </a:r>
            <a:r>
              <a:rPr lang="fr-FR" sz="1400" dirty="0"/>
              <a:t>et </a:t>
            </a:r>
            <a:r>
              <a:rPr lang="fr-FR" sz="1400" dirty="0" smtClean="0"/>
              <a:t>Tier 2 analysed using the </a:t>
            </a:r>
            <a:r>
              <a:rPr lang="en-GB" sz="1400" dirty="0" smtClean="0"/>
              <a:t>root </a:t>
            </a:r>
            <a:r>
              <a:rPr lang="en-GB" sz="1400" dirty="0"/>
              <a:t>cause analysis method (or an equivalent systematic method)</a:t>
            </a:r>
            <a:r>
              <a:rPr lang="fr-FR" sz="1400" dirty="0" smtClean="0"/>
              <a:t>.</a:t>
            </a:r>
          </a:p>
          <a:p>
            <a:pPr marL="719138" lvl="2" indent="-182563">
              <a:lnSpc>
                <a:spcPct val="100000"/>
              </a:lnSpc>
              <a:spcBef>
                <a:spcPts val="200"/>
              </a:spcBef>
              <a:spcAft>
                <a:spcPts val="200"/>
              </a:spcAft>
              <a:buFont typeface="Wingdings" panose="05000000000000000000" pitchFamily="2" charset="2"/>
              <a:buChar char="§"/>
            </a:pPr>
            <a:r>
              <a:rPr lang="en-US" sz="1400" dirty="0" smtClean="0"/>
              <a:t>"</a:t>
            </a:r>
            <a:r>
              <a:rPr lang="en-US" sz="1400" dirty="0"/>
              <a:t>Major HSE Event Analysis Committee"</a:t>
            </a:r>
            <a:r>
              <a:rPr lang="fr-FR" sz="1400" i="1" dirty="0"/>
              <a:t> </a:t>
            </a:r>
            <a:r>
              <a:rPr lang="fr-FR" sz="1400" dirty="0" smtClean="0"/>
              <a:t>lead by the PSR/HSE team.</a:t>
            </a:r>
            <a:endParaRPr lang="fr-FR" sz="1400" dirty="0"/>
          </a:p>
          <a:p>
            <a:pPr marL="719138" lvl="2" indent="-182563">
              <a:lnSpc>
                <a:spcPct val="100000"/>
              </a:lnSpc>
              <a:spcBef>
                <a:spcPts val="200"/>
              </a:spcBef>
              <a:spcAft>
                <a:spcPts val="200"/>
              </a:spcAft>
              <a:buFont typeface="Wingdings" panose="05000000000000000000" pitchFamily="2" charset="2"/>
              <a:buChar char="§"/>
            </a:pPr>
            <a:r>
              <a:rPr lang="fr-FR" sz="1400" dirty="0" smtClean="0"/>
              <a:t>Local HSE Corex at all levels of the organisation (sites</a:t>
            </a:r>
            <a:r>
              <a:rPr lang="fr-FR" sz="1400" dirty="0"/>
              <a:t>, </a:t>
            </a:r>
            <a:r>
              <a:rPr lang="fr-FR" sz="1400" dirty="0" smtClean="0"/>
              <a:t>affiliates, entities, </a:t>
            </a:r>
            <a:r>
              <a:rPr lang="fr-FR" sz="1400" dirty="0"/>
              <a:t>b</a:t>
            </a:r>
            <a:r>
              <a:rPr lang="fr-FR" sz="1400" dirty="0" smtClean="0"/>
              <a:t>ranches and Group).</a:t>
            </a:r>
            <a:endParaRPr lang="fr-FR" sz="1400" dirty="0"/>
          </a:p>
          <a:p>
            <a:pPr marL="719138" lvl="2" indent="-182563">
              <a:lnSpc>
                <a:spcPct val="100000"/>
              </a:lnSpc>
              <a:spcBef>
                <a:spcPts val="200"/>
              </a:spcBef>
              <a:spcAft>
                <a:spcPts val="200"/>
              </a:spcAft>
              <a:buFont typeface="Wingdings" panose="05000000000000000000" pitchFamily="2" charset="2"/>
              <a:buChar char="§"/>
            </a:pPr>
            <a:r>
              <a:rPr lang="fr-FR" sz="1400" dirty="0" smtClean="0"/>
              <a:t>Return on experience concerning an entity or affiliate are known and explained to personnel. The action plan is monitored.  </a:t>
            </a:r>
          </a:p>
          <a:p>
            <a:pPr marL="609600" lvl="1" indent="-266700">
              <a:lnSpc>
                <a:spcPct val="100000"/>
              </a:lnSpc>
              <a:spcBef>
                <a:spcPts val="300"/>
              </a:spcBef>
            </a:pPr>
            <a:r>
              <a:rPr lang="fr-FR" sz="1400" dirty="0" smtClean="0"/>
              <a:t>Retained </a:t>
            </a:r>
            <a:r>
              <a:rPr lang="fr-FR" sz="1400" dirty="0" err="1" smtClean="0"/>
              <a:t>exisiting</a:t>
            </a:r>
            <a:r>
              <a:rPr lang="fr-FR" sz="1400" dirty="0" smtClean="0"/>
              <a:t> branches’ </a:t>
            </a:r>
            <a:r>
              <a:rPr lang="fr-FR" sz="1400" dirty="0" err="1" smtClean="0"/>
              <a:t>requirements</a:t>
            </a:r>
            <a:r>
              <a:rPr lang="fr-FR" sz="1400" dirty="0" smtClean="0"/>
              <a:t> </a:t>
            </a:r>
            <a:r>
              <a:rPr lang="fr-FR" sz="1400" dirty="0" err="1" smtClean="0"/>
              <a:t>were</a:t>
            </a:r>
            <a:r>
              <a:rPr lang="fr-FR" sz="1400" dirty="0" smtClean="0"/>
              <a:t> </a:t>
            </a:r>
            <a:r>
              <a:rPr lang="fr-FR" sz="1400" dirty="0" err="1" smtClean="0"/>
              <a:t>harmonized</a:t>
            </a:r>
            <a:r>
              <a:rPr lang="fr-FR" sz="1400" dirty="0" smtClean="0"/>
              <a:t>.</a:t>
            </a:r>
          </a:p>
          <a:p>
            <a:pPr marL="266700" indent="-266700">
              <a:lnSpc>
                <a:spcPct val="100000"/>
              </a:lnSpc>
              <a:spcBef>
                <a:spcPts val="300"/>
              </a:spcBef>
              <a:spcAft>
                <a:spcPts val="300"/>
              </a:spcAft>
            </a:pPr>
            <a:r>
              <a:rPr lang="fr-FR" sz="1400" dirty="0" smtClean="0">
                <a:latin typeface="+mn-lt"/>
              </a:rPr>
              <a:t>Applicable to </a:t>
            </a:r>
            <a:r>
              <a:rPr lang="fr-FR" sz="1400" dirty="0" err="1" smtClean="0">
                <a:latin typeface="+mn-lt"/>
              </a:rPr>
              <a:t>entities</a:t>
            </a:r>
            <a:r>
              <a:rPr lang="fr-FR" sz="1400" dirty="0" smtClean="0">
                <a:latin typeface="+mn-lt"/>
              </a:rPr>
              <a:t> and </a:t>
            </a:r>
            <a:r>
              <a:rPr lang="fr-FR" sz="1400" dirty="0" err="1" smtClean="0">
                <a:latin typeface="+mn-lt"/>
              </a:rPr>
              <a:t>affiliates</a:t>
            </a:r>
            <a:r>
              <a:rPr lang="fr-FR" sz="1400" dirty="0" smtClean="0">
                <a:latin typeface="+mn-lt"/>
              </a:rPr>
              <a:t> in the </a:t>
            </a:r>
            <a:r>
              <a:rPr lang="fr-FR" sz="1400" dirty="0" err="1" smtClean="0">
                <a:latin typeface="+mn-lt"/>
              </a:rPr>
              <a:t>Group’s</a:t>
            </a:r>
            <a:r>
              <a:rPr lang="fr-FR" sz="1400" dirty="0" smtClean="0">
                <a:latin typeface="+mn-lt"/>
              </a:rPr>
              <a:t> </a:t>
            </a:r>
            <a:r>
              <a:rPr lang="fr-FR" sz="1400" dirty="0" err="1" smtClean="0">
                <a:latin typeface="+mn-lt"/>
              </a:rPr>
              <a:t>operated</a:t>
            </a:r>
            <a:r>
              <a:rPr lang="fr-FR" sz="1400" dirty="0" smtClean="0">
                <a:latin typeface="+mn-lt"/>
              </a:rPr>
              <a:t> </a:t>
            </a:r>
            <a:r>
              <a:rPr lang="fr-FR" sz="1400" dirty="0" err="1" smtClean="0">
                <a:latin typeface="+mn-lt"/>
              </a:rPr>
              <a:t>domain</a:t>
            </a:r>
            <a:r>
              <a:rPr lang="fr-FR" sz="1400" dirty="0" smtClean="0">
                <a:latin typeface="+mn-lt"/>
              </a:rPr>
              <a:t>.  </a:t>
            </a:r>
          </a:p>
          <a:p>
            <a:pPr marL="266700" indent="-266700">
              <a:lnSpc>
                <a:spcPct val="100000"/>
              </a:lnSpc>
              <a:spcBef>
                <a:spcPts val="300"/>
              </a:spcBef>
              <a:spcAft>
                <a:spcPts val="300"/>
              </a:spcAft>
            </a:pPr>
            <a:r>
              <a:rPr lang="fr-FR" sz="1400" kern="0" dirty="0" smtClean="0">
                <a:solidFill>
                  <a:sysClr val="windowText" lastClr="000000"/>
                </a:solidFill>
                <a:latin typeface="+mn-lt"/>
              </a:rPr>
              <a:t>REFLEX publication date: </a:t>
            </a:r>
            <a:r>
              <a:rPr lang="fr-FR" sz="1400" dirty="0" smtClean="0">
                <a:latin typeface="+mn-lt"/>
              </a:rPr>
              <a:t>24</a:t>
            </a:r>
            <a:r>
              <a:rPr lang="fr-FR" sz="1400" kern="0" dirty="0" smtClean="0">
                <a:solidFill>
                  <a:sysClr val="windowText" lastClr="000000"/>
                </a:solidFill>
                <a:latin typeface="+mn-lt"/>
              </a:rPr>
              <a:t>/09/2018 </a:t>
            </a:r>
          </a:p>
          <a:p>
            <a:pPr marL="266700" indent="-266700">
              <a:lnSpc>
                <a:spcPct val="100000"/>
              </a:lnSpc>
              <a:spcBef>
                <a:spcPts val="300"/>
              </a:spcBef>
              <a:spcAft>
                <a:spcPts val="300"/>
              </a:spcAft>
            </a:pPr>
            <a:r>
              <a:rPr lang="fr-FR" sz="1400" kern="0" dirty="0" smtClean="0">
                <a:solidFill>
                  <a:sysClr val="windowText" lastClr="000000"/>
                </a:solidFill>
                <a:latin typeface="+mn-lt"/>
              </a:rPr>
              <a:t>Effective date: 3 months following date of publication</a:t>
            </a:r>
            <a:endParaRPr lang="fr-FR" sz="1400" dirty="0">
              <a:latin typeface="+mn-lt"/>
            </a:endParaRPr>
          </a:p>
          <a:p>
            <a:pPr marL="266700" indent="-266700">
              <a:lnSpc>
                <a:spcPct val="100000"/>
              </a:lnSpc>
              <a:spcBef>
                <a:spcPts val="300"/>
              </a:spcBef>
              <a:spcAft>
                <a:spcPts val="300"/>
              </a:spcAft>
            </a:pPr>
            <a:endParaRPr lang="fr-FR" sz="1400" dirty="0" smtClean="0"/>
          </a:p>
        </p:txBody>
      </p:sp>
      <p:sp>
        <p:nvSpPr>
          <p:cNvPr id="5" name="Espace réservé du texte 1"/>
          <p:cNvSpPr txBox="1">
            <a:spLocks/>
          </p:cNvSpPr>
          <p:nvPr/>
        </p:nvSpPr>
        <p:spPr>
          <a:xfrm>
            <a:off x="-24680" y="6597353"/>
            <a:ext cx="6336704" cy="260647"/>
          </a:xfrm>
          <a:prstGeom prst="rect">
            <a:avLst/>
          </a:prstGeom>
          <a:solidFill>
            <a:schemeClr val="bg1">
              <a:alpha val="63000"/>
            </a:schemeClr>
          </a:solidFill>
        </p:spPr>
        <p:txBody>
          <a:bodyPr/>
          <a:lstStyle>
            <a:lvl1pPr marL="342900" indent="-342900" algn="l" defTabSz="914400" rtl="0" eaLnBrk="1" latinLnBrk="0" hangingPunct="1">
              <a:lnSpc>
                <a:spcPct val="90000"/>
              </a:lnSpc>
              <a:spcBef>
                <a:spcPts val="1000"/>
              </a:spcBef>
              <a:buFont typeface="Wingdings" pitchFamily="2" charset="2"/>
              <a:buChar char="q"/>
              <a:defRPr sz="1600" b="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fr-FR" sz="1100" dirty="0" smtClean="0"/>
              <a:t>* CR-EP-HSE 102 </a:t>
            </a:r>
            <a:r>
              <a:rPr lang="fr-FR" sz="1100" dirty="0" err="1" smtClean="0"/>
              <a:t>covered</a:t>
            </a:r>
            <a:r>
              <a:rPr lang="fr-FR" sz="1100" dirty="0" smtClean="0"/>
              <a:t> by </a:t>
            </a:r>
            <a:r>
              <a:rPr lang="fr-FR" sz="1100" dirty="0" err="1" smtClean="0"/>
              <a:t>this</a:t>
            </a:r>
            <a:r>
              <a:rPr lang="fr-FR" sz="1100" dirty="0" smtClean="0"/>
              <a:t> </a:t>
            </a:r>
            <a:r>
              <a:rPr lang="fr-FR" sz="1100" dirty="0" err="1" smtClean="0"/>
              <a:t>rule</a:t>
            </a:r>
            <a:r>
              <a:rPr lang="fr-FR" sz="1100" dirty="0" smtClean="0"/>
              <a:t> and the new HSE </a:t>
            </a:r>
            <a:r>
              <a:rPr lang="fr-FR" sz="1100" dirty="0" err="1" smtClean="0"/>
              <a:t>Reporting</a:t>
            </a:r>
            <a:r>
              <a:rPr lang="fr-FR" sz="1100" dirty="0" smtClean="0"/>
              <a:t> Group </a:t>
            </a:r>
            <a:r>
              <a:rPr lang="fr-FR" sz="1100" dirty="0" err="1" smtClean="0"/>
              <a:t>rule</a:t>
            </a:r>
            <a:endParaRPr lang="fr-FR" sz="1100" dirty="0" smtClean="0"/>
          </a:p>
        </p:txBody>
      </p:sp>
      <p:sp>
        <p:nvSpPr>
          <p:cNvPr id="3" name="Rectangle 2"/>
          <p:cNvSpPr/>
          <p:nvPr/>
        </p:nvSpPr>
        <p:spPr>
          <a:xfrm>
            <a:off x="119336" y="188640"/>
            <a:ext cx="5824030" cy="400110"/>
          </a:xfrm>
          <a:prstGeom prst="rect">
            <a:avLst/>
          </a:prstGeom>
        </p:spPr>
        <p:txBody>
          <a:bodyPr wrap="none">
            <a:spAutoFit/>
          </a:bodyPr>
          <a:lstStyle/>
          <a:p>
            <a:r>
              <a:rPr lang="fr-FR" sz="2000" dirty="0" smtClean="0">
                <a:latin typeface="+mn-lt"/>
              </a:rPr>
              <a:t>Management of HSE Events and Return on Experience</a:t>
            </a:r>
            <a:endParaRPr lang="es-AR" sz="2000" dirty="0">
              <a:latin typeface="+mn-lt"/>
            </a:endParaRPr>
          </a:p>
        </p:txBody>
      </p:sp>
    </p:spTree>
    <p:extLst>
      <p:ext uri="{BB962C8B-B14F-4D97-AF65-F5344CB8AC3E}">
        <p14:creationId xmlns:p14="http://schemas.microsoft.com/office/powerpoint/2010/main" val="4063482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476672"/>
            <a:ext cx="11233248" cy="369332"/>
          </a:xfrm>
          <a:prstGeom prst="rect">
            <a:avLst/>
          </a:prstGeom>
        </p:spPr>
        <p:txBody>
          <a:bodyPr wrap="square">
            <a:spAutoFit/>
          </a:bodyPr>
          <a:lstStyle/>
          <a:p>
            <a:pPr marL="266700" indent="-266700">
              <a:spcBef>
                <a:spcPts val="300"/>
              </a:spcBef>
              <a:spcAft>
                <a:spcPts val="300"/>
              </a:spcAft>
            </a:pPr>
            <a:r>
              <a:rPr lang="fr-FR" dirty="0" smtClean="0">
                <a:solidFill>
                  <a:schemeClr val="tx1"/>
                </a:solidFill>
                <a:latin typeface="+mj-lt"/>
              </a:rPr>
              <a:t>The management of HSE </a:t>
            </a:r>
            <a:r>
              <a:rPr lang="fr-FR" dirty="0" err="1" smtClean="0">
                <a:solidFill>
                  <a:schemeClr val="tx1"/>
                </a:solidFill>
                <a:latin typeface="+mj-lt"/>
              </a:rPr>
              <a:t>events</a:t>
            </a:r>
            <a:r>
              <a:rPr lang="fr-FR" dirty="0" smtClean="0">
                <a:solidFill>
                  <a:schemeClr val="tx1"/>
                </a:solidFill>
                <a:latin typeface="+mj-lt"/>
              </a:rPr>
              <a:t> (</a:t>
            </a:r>
            <a:r>
              <a:rPr lang="fr-FR" dirty="0" err="1" smtClean="0">
                <a:solidFill>
                  <a:schemeClr val="tx1"/>
                </a:solidFill>
                <a:latin typeface="+mj-lt"/>
              </a:rPr>
              <a:t>health</a:t>
            </a:r>
            <a:r>
              <a:rPr lang="fr-FR" dirty="0" smtClean="0">
                <a:solidFill>
                  <a:schemeClr val="tx1"/>
                </a:solidFill>
                <a:latin typeface="+mj-lt"/>
              </a:rPr>
              <a:t>, </a:t>
            </a:r>
            <a:r>
              <a:rPr lang="fr-FR" dirty="0" err="1" smtClean="0">
                <a:solidFill>
                  <a:schemeClr val="tx1"/>
                </a:solidFill>
                <a:latin typeface="+mj-lt"/>
              </a:rPr>
              <a:t>safety</a:t>
            </a:r>
            <a:r>
              <a:rPr lang="fr-FR" dirty="0" smtClean="0">
                <a:solidFill>
                  <a:schemeClr val="tx1"/>
                </a:solidFill>
                <a:latin typeface="+mj-lt"/>
              </a:rPr>
              <a:t>, </a:t>
            </a:r>
            <a:r>
              <a:rPr lang="fr-FR" dirty="0" err="1" smtClean="0">
                <a:solidFill>
                  <a:schemeClr val="tx1"/>
                </a:solidFill>
                <a:latin typeface="+mj-lt"/>
              </a:rPr>
              <a:t>environment</a:t>
            </a:r>
            <a:r>
              <a:rPr lang="fr-FR" dirty="0" smtClean="0">
                <a:solidFill>
                  <a:schemeClr val="tx1"/>
                </a:solidFill>
                <a:latin typeface="+mj-lt"/>
              </a:rPr>
              <a:t>, </a:t>
            </a:r>
            <a:r>
              <a:rPr lang="fr-FR" dirty="0" err="1" smtClean="0">
                <a:solidFill>
                  <a:schemeClr val="tx1"/>
                </a:solidFill>
                <a:latin typeface="+mj-lt"/>
              </a:rPr>
              <a:t>societal</a:t>
            </a:r>
            <a:r>
              <a:rPr lang="fr-FR" dirty="0" smtClean="0">
                <a:solidFill>
                  <a:schemeClr val="tx1"/>
                </a:solidFill>
                <a:latin typeface="+mj-lt"/>
              </a:rPr>
              <a:t>) </a:t>
            </a:r>
            <a:r>
              <a:rPr lang="fr-FR" dirty="0" err="1" smtClean="0">
                <a:solidFill>
                  <a:schemeClr val="tx1"/>
                </a:solidFill>
                <a:latin typeface="+mj-lt"/>
              </a:rPr>
              <a:t>follows</a:t>
            </a:r>
            <a:r>
              <a:rPr lang="fr-FR" dirty="0" smtClean="0">
                <a:solidFill>
                  <a:schemeClr val="tx1"/>
                </a:solidFill>
                <a:latin typeface="+mj-lt"/>
              </a:rPr>
              <a:t> 4 </a:t>
            </a:r>
            <a:r>
              <a:rPr lang="fr-FR" dirty="0" err="1" smtClean="0">
                <a:solidFill>
                  <a:schemeClr val="tx1"/>
                </a:solidFill>
                <a:latin typeface="+mj-lt"/>
              </a:rPr>
              <a:t>steps</a:t>
            </a:r>
            <a:r>
              <a:rPr lang="fr-FR" dirty="0" smtClean="0">
                <a:solidFill>
                  <a:schemeClr val="tx1"/>
                </a:solidFill>
                <a:latin typeface="+mj-lt"/>
              </a:rPr>
              <a:t>: </a:t>
            </a:r>
            <a:endParaRPr lang="fr-FR" dirty="0">
              <a:solidFill>
                <a:schemeClr val="tx1"/>
              </a:solidFill>
              <a:latin typeface="+mj-lt"/>
            </a:endParaRPr>
          </a:p>
        </p:txBody>
      </p:sp>
      <p:sp>
        <p:nvSpPr>
          <p:cNvPr id="3" name="Espace réservé du texte 11"/>
          <p:cNvSpPr txBox="1">
            <a:spLocks/>
          </p:cNvSpPr>
          <p:nvPr/>
        </p:nvSpPr>
        <p:spPr>
          <a:xfrm>
            <a:off x="226837" y="46597"/>
            <a:ext cx="4968552" cy="404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chemeClr val="bg1"/>
                </a:solidFill>
              </a:rPr>
              <a:t>STRUCTURE OF THE RULE</a:t>
            </a:r>
            <a:endParaRPr lang="en-GB" sz="2000" b="1" dirty="0">
              <a:solidFill>
                <a:schemeClr val="bg1"/>
              </a:solidFill>
            </a:endParaRPr>
          </a:p>
        </p:txBody>
      </p:sp>
      <p:sp>
        <p:nvSpPr>
          <p:cNvPr id="5" name="Rectangle 4"/>
          <p:cNvSpPr/>
          <p:nvPr/>
        </p:nvSpPr>
        <p:spPr>
          <a:xfrm>
            <a:off x="226837" y="3068960"/>
            <a:ext cx="5976664" cy="1384995"/>
          </a:xfrm>
          <a:prstGeom prst="rect">
            <a:avLst/>
          </a:prstGeom>
        </p:spPr>
        <p:txBody>
          <a:bodyPr wrap="square">
            <a:spAutoFit/>
          </a:bodyPr>
          <a:lstStyle/>
          <a:p>
            <a:pPr marL="182563" indent="-182563">
              <a:buFont typeface="Arial" panose="020B0604020202020204" pitchFamily="34" charset="0"/>
              <a:buChar char="•"/>
            </a:pPr>
            <a:r>
              <a:rPr lang="en-US" sz="1400" dirty="0" smtClean="0">
                <a:solidFill>
                  <a:schemeClr val="tx1"/>
                </a:solidFill>
                <a:latin typeface="+mj-lt"/>
              </a:rPr>
              <a:t>Any HSE event is subject to a prompt information gathering</a:t>
            </a:r>
            <a:r>
              <a:rPr lang="fr-FR" sz="1400" dirty="0" smtClean="0">
                <a:solidFill>
                  <a:schemeClr val="tx1"/>
                </a:solidFill>
                <a:latin typeface="+mj-lt"/>
              </a:rPr>
              <a:t>.</a:t>
            </a:r>
          </a:p>
          <a:p>
            <a:pPr marL="182563" indent="-182563">
              <a:buFont typeface="Arial" panose="020B0604020202020204" pitchFamily="34" charset="0"/>
              <a:buChar char="•"/>
            </a:pPr>
            <a:r>
              <a:rPr lang="en-US" sz="1400" dirty="0" smtClean="0">
                <a:solidFill>
                  <a:schemeClr val="tx1"/>
                </a:solidFill>
                <a:latin typeface="+mj-lt"/>
              </a:rPr>
              <a:t>Any HSE event is </a:t>
            </a:r>
            <a:r>
              <a:rPr lang="en-US" sz="1400" dirty="0" err="1" smtClean="0">
                <a:solidFill>
                  <a:schemeClr val="tx1"/>
                </a:solidFill>
                <a:latin typeface="+mj-lt"/>
              </a:rPr>
              <a:t>analysed</a:t>
            </a:r>
            <a:r>
              <a:rPr lang="en-US" sz="1400" dirty="0" smtClean="0">
                <a:solidFill>
                  <a:schemeClr val="tx1"/>
                </a:solidFill>
                <a:latin typeface="+mj-lt"/>
              </a:rPr>
              <a:t>:</a:t>
            </a:r>
            <a:endParaRPr lang="fr-FR" sz="1400" dirty="0">
              <a:solidFill>
                <a:schemeClr val="tx1"/>
              </a:solidFill>
              <a:latin typeface="+mj-lt"/>
            </a:endParaRPr>
          </a:p>
          <a:p>
            <a:pPr marL="352425" indent="-169863">
              <a:buFont typeface="Arial" panose="020B0604020202020204" pitchFamily="34" charset="0"/>
              <a:buChar char="•"/>
            </a:pPr>
            <a:r>
              <a:rPr lang="fr-FR" sz="1400" b="1" dirty="0" err="1" smtClean="0">
                <a:solidFill>
                  <a:schemeClr val="tx1"/>
                </a:solidFill>
                <a:latin typeface="+mj-lt"/>
              </a:rPr>
              <a:t>Actual</a:t>
            </a:r>
            <a:r>
              <a:rPr lang="fr-FR" sz="1400" b="1" dirty="0" smtClean="0">
                <a:solidFill>
                  <a:schemeClr val="tx1"/>
                </a:solidFill>
                <a:latin typeface="+mj-lt"/>
              </a:rPr>
              <a:t> or </a:t>
            </a:r>
            <a:r>
              <a:rPr lang="fr-FR" sz="1400" b="1" dirty="0" err="1" smtClean="0">
                <a:solidFill>
                  <a:schemeClr val="tx1"/>
                </a:solidFill>
                <a:latin typeface="+mj-lt"/>
              </a:rPr>
              <a:t>potential</a:t>
            </a:r>
            <a:r>
              <a:rPr lang="fr-FR" sz="1400" b="1" dirty="0" smtClean="0">
                <a:solidFill>
                  <a:schemeClr val="tx1"/>
                </a:solidFill>
                <a:latin typeface="+mj-lt"/>
              </a:rPr>
              <a:t> </a:t>
            </a:r>
            <a:r>
              <a:rPr lang="fr-FR" sz="1400" b="1" dirty="0" err="1" smtClean="0">
                <a:solidFill>
                  <a:schemeClr val="tx1"/>
                </a:solidFill>
                <a:latin typeface="+mj-lt"/>
              </a:rPr>
              <a:t>severity</a:t>
            </a:r>
            <a:r>
              <a:rPr lang="fr-FR" sz="1400" b="1" dirty="0" smtClean="0">
                <a:solidFill>
                  <a:schemeClr val="tx1"/>
                </a:solidFill>
                <a:latin typeface="+mj-lt"/>
              </a:rPr>
              <a:t> </a:t>
            </a:r>
            <a:r>
              <a:rPr lang="fr-FR" sz="1400" b="1" dirty="0" err="1" smtClean="0">
                <a:solidFill>
                  <a:schemeClr val="tx1"/>
                </a:solidFill>
                <a:latin typeface="+mj-lt"/>
              </a:rPr>
              <a:t>level</a:t>
            </a:r>
            <a:r>
              <a:rPr lang="fr-FR" sz="1400" b="1" dirty="0" smtClean="0">
                <a:solidFill>
                  <a:schemeClr val="tx1"/>
                </a:solidFill>
                <a:latin typeface="+mj-lt"/>
              </a:rPr>
              <a:t> ≥ 4</a:t>
            </a:r>
            <a:r>
              <a:rPr lang="fr-FR" sz="1400" dirty="0" smtClean="0">
                <a:solidFill>
                  <a:schemeClr val="tx1"/>
                </a:solidFill>
                <a:latin typeface="+mj-lt"/>
              </a:rPr>
              <a:t>, </a:t>
            </a:r>
            <a:r>
              <a:rPr lang="en-US" sz="1400" dirty="0" smtClean="0">
                <a:solidFill>
                  <a:schemeClr val="tx1"/>
                </a:solidFill>
                <a:latin typeface="+mj-lt"/>
              </a:rPr>
              <a:t>the root cause analysis method is used (or an equivalent systematic method).</a:t>
            </a:r>
          </a:p>
          <a:p>
            <a:pPr marL="352425" indent="-169863">
              <a:buFont typeface="Arial" panose="020B0604020202020204" pitchFamily="34" charset="0"/>
              <a:buChar char="•"/>
            </a:pPr>
            <a:r>
              <a:rPr lang="en-US" sz="1400" b="1" dirty="0" smtClean="0">
                <a:solidFill>
                  <a:schemeClr val="tx1"/>
                </a:solidFill>
                <a:latin typeface="+mj-lt"/>
              </a:rPr>
              <a:t>Fatal accidents or an HSE event with a real or potential severity level ≥ 5</a:t>
            </a:r>
            <a:r>
              <a:rPr lang="fr-FR" sz="1400" dirty="0" smtClean="0">
                <a:solidFill>
                  <a:schemeClr val="tx1"/>
                </a:solidFill>
                <a:latin typeface="+mj-lt"/>
              </a:rPr>
              <a:t>, </a:t>
            </a:r>
            <a:r>
              <a:rPr lang="en-US" sz="1400" dirty="0" smtClean="0">
                <a:solidFill>
                  <a:schemeClr val="tx1"/>
                </a:solidFill>
                <a:latin typeface="+mj-lt"/>
              </a:rPr>
              <a:t>a Major HSE Event Analysis Committee is set up.</a:t>
            </a:r>
            <a:endParaRPr lang="fr-FR" sz="1400" dirty="0">
              <a:solidFill>
                <a:schemeClr val="tx1"/>
              </a:solidFill>
              <a:latin typeface="+mj-lt"/>
            </a:endParaRPr>
          </a:p>
        </p:txBody>
      </p:sp>
      <p:sp>
        <p:nvSpPr>
          <p:cNvPr id="6" name="Rectangle 5"/>
          <p:cNvSpPr/>
          <p:nvPr/>
        </p:nvSpPr>
        <p:spPr>
          <a:xfrm>
            <a:off x="263352" y="908720"/>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1. Evaluation of the </a:t>
            </a:r>
            <a:r>
              <a:rPr lang="fr-FR" sz="1600" b="1" dirty="0" err="1" smtClean="0">
                <a:solidFill>
                  <a:schemeClr val="bg1"/>
                </a:solidFill>
                <a:latin typeface="+mj-lt"/>
              </a:rPr>
              <a:t>severity</a:t>
            </a:r>
            <a:r>
              <a:rPr lang="fr-FR" sz="1600" b="1" dirty="0" smtClean="0">
                <a:solidFill>
                  <a:schemeClr val="bg1"/>
                </a:solidFill>
                <a:latin typeface="+mj-lt"/>
              </a:rPr>
              <a:t> </a:t>
            </a:r>
            <a:r>
              <a:rPr lang="fr-FR" sz="1600" b="1" dirty="0" err="1" smtClean="0">
                <a:solidFill>
                  <a:schemeClr val="bg1"/>
                </a:solidFill>
                <a:latin typeface="+mj-lt"/>
              </a:rPr>
              <a:t>level</a:t>
            </a:r>
            <a:endParaRPr lang="fr-FR" sz="1600" b="1" dirty="0">
              <a:solidFill>
                <a:schemeClr val="bg1"/>
              </a:solidFill>
              <a:latin typeface="+mj-lt"/>
            </a:endParaRPr>
          </a:p>
        </p:txBody>
      </p:sp>
      <p:sp>
        <p:nvSpPr>
          <p:cNvPr id="7" name="Rectangle 6"/>
          <p:cNvSpPr/>
          <p:nvPr/>
        </p:nvSpPr>
        <p:spPr>
          <a:xfrm>
            <a:off x="263352" y="1600924"/>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2. Communication</a:t>
            </a:r>
            <a:r>
              <a:rPr lang="fr-FR" sz="1600" b="1" i="1" dirty="0" smtClean="0">
                <a:solidFill>
                  <a:schemeClr val="bg1"/>
                </a:solidFill>
                <a:latin typeface="+mj-lt"/>
              </a:rPr>
              <a:t> </a:t>
            </a:r>
            <a:endParaRPr lang="fr-FR" sz="1600" b="1" i="1" dirty="0">
              <a:solidFill>
                <a:schemeClr val="bg1"/>
              </a:solidFill>
              <a:latin typeface="+mj-lt"/>
            </a:endParaRPr>
          </a:p>
        </p:txBody>
      </p:sp>
      <p:sp>
        <p:nvSpPr>
          <p:cNvPr id="8" name="Rectangle 7"/>
          <p:cNvSpPr/>
          <p:nvPr/>
        </p:nvSpPr>
        <p:spPr>
          <a:xfrm>
            <a:off x="263352" y="2708920"/>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3. Information </a:t>
            </a:r>
            <a:r>
              <a:rPr lang="fr-FR" sz="1600" b="1" dirty="0" err="1" smtClean="0">
                <a:solidFill>
                  <a:schemeClr val="bg1"/>
                </a:solidFill>
                <a:latin typeface="+mj-lt"/>
              </a:rPr>
              <a:t>gathering</a:t>
            </a:r>
            <a:r>
              <a:rPr lang="fr-FR" sz="1600" b="1" dirty="0" smtClean="0">
                <a:solidFill>
                  <a:schemeClr val="bg1"/>
                </a:solidFill>
                <a:latin typeface="+mj-lt"/>
              </a:rPr>
              <a:t> and </a:t>
            </a:r>
            <a:r>
              <a:rPr lang="fr-FR" sz="1600" b="1" dirty="0" err="1" smtClean="0">
                <a:solidFill>
                  <a:schemeClr val="bg1"/>
                </a:solidFill>
                <a:latin typeface="+mj-lt"/>
              </a:rPr>
              <a:t>analysis</a:t>
            </a:r>
            <a:endParaRPr lang="fr-FR" sz="1600" b="1" dirty="0">
              <a:solidFill>
                <a:schemeClr val="bg1"/>
              </a:solidFill>
              <a:latin typeface="+mj-lt"/>
            </a:endParaRPr>
          </a:p>
        </p:txBody>
      </p:sp>
      <p:sp>
        <p:nvSpPr>
          <p:cNvPr id="9" name="Rectangle 8"/>
          <p:cNvSpPr/>
          <p:nvPr/>
        </p:nvSpPr>
        <p:spPr>
          <a:xfrm>
            <a:off x="263352" y="4437112"/>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4. HSE Return on Experience</a:t>
            </a:r>
            <a:endParaRPr lang="fr-FR" sz="1600" b="1" dirty="0">
              <a:solidFill>
                <a:schemeClr val="bg1"/>
              </a:solidFill>
              <a:latin typeface="+mj-lt"/>
            </a:endParaRPr>
          </a:p>
        </p:txBody>
      </p:sp>
      <p:sp>
        <p:nvSpPr>
          <p:cNvPr id="10" name="Rectangle 9"/>
          <p:cNvSpPr/>
          <p:nvPr/>
        </p:nvSpPr>
        <p:spPr>
          <a:xfrm>
            <a:off x="263352" y="1268760"/>
            <a:ext cx="6048672" cy="307777"/>
          </a:xfrm>
          <a:prstGeom prst="rect">
            <a:avLst/>
          </a:prstGeom>
        </p:spPr>
        <p:txBody>
          <a:bodyPr wrap="square">
            <a:spAutoFit/>
          </a:bodyPr>
          <a:lstStyle/>
          <a:p>
            <a:pPr marL="177800" indent="-177800">
              <a:spcBef>
                <a:spcPts val="300"/>
              </a:spcBef>
              <a:spcAft>
                <a:spcPts val="300"/>
              </a:spcAft>
              <a:buFont typeface="Arial" panose="020B0604020202020204" pitchFamily="34" charset="0"/>
              <a:buChar char="•"/>
              <a:tabLst>
                <a:tab pos="6192838" algn="l"/>
              </a:tabLst>
            </a:pPr>
            <a:r>
              <a:rPr lang="fr-FR" sz="1400" dirty="0" smtClean="0">
                <a:solidFill>
                  <a:schemeClr val="tx1"/>
                </a:solidFill>
                <a:latin typeface="+mj-lt"/>
              </a:rPr>
              <a:t>The </a:t>
            </a:r>
            <a:r>
              <a:rPr lang="fr-FR" sz="1400" dirty="0" err="1" smtClean="0">
                <a:solidFill>
                  <a:schemeClr val="tx1"/>
                </a:solidFill>
                <a:latin typeface="+mj-lt"/>
              </a:rPr>
              <a:t>severity</a:t>
            </a:r>
            <a:r>
              <a:rPr lang="fr-FR" sz="1400" dirty="0" smtClean="0">
                <a:solidFill>
                  <a:schemeClr val="tx1"/>
                </a:solidFill>
                <a:latin typeface="+mj-lt"/>
              </a:rPr>
              <a:t> </a:t>
            </a:r>
            <a:r>
              <a:rPr lang="fr-FR" sz="1400" dirty="0" err="1" smtClean="0">
                <a:solidFill>
                  <a:schemeClr val="tx1"/>
                </a:solidFill>
                <a:latin typeface="+mj-lt"/>
              </a:rPr>
              <a:t>level</a:t>
            </a:r>
            <a:r>
              <a:rPr lang="fr-FR" sz="1400" dirty="0" smtClean="0">
                <a:solidFill>
                  <a:schemeClr val="tx1"/>
                </a:solidFill>
                <a:latin typeface="+mj-lt"/>
              </a:rPr>
              <a:t> of HSE </a:t>
            </a:r>
            <a:r>
              <a:rPr lang="fr-FR" sz="1400" dirty="0" err="1" smtClean="0">
                <a:solidFill>
                  <a:schemeClr val="tx1"/>
                </a:solidFill>
                <a:latin typeface="+mj-lt"/>
              </a:rPr>
              <a:t>events</a:t>
            </a:r>
            <a:r>
              <a:rPr lang="fr-FR" sz="1400" dirty="0" smtClean="0">
                <a:solidFill>
                  <a:schemeClr val="tx1"/>
                </a:solidFill>
                <a:latin typeface="+mj-lt"/>
              </a:rPr>
              <a:t> </a:t>
            </a:r>
            <a:r>
              <a:rPr lang="fr-FR" sz="1400" dirty="0" err="1" smtClean="0">
                <a:solidFill>
                  <a:schemeClr val="tx1"/>
                </a:solidFill>
                <a:latin typeface="+mj-lt"/>
              </a:rPr>
              <a:t>is</a:t>
            </a:r>
            <a:r>
              <a:rPr lang="fr-FR" sz="1400" dirty="0" smtClean="0">
                <a:solidFill>
                  <a:schemeClr val="tx1"/>
                </a:solidFill>
                <a:latin typeface="+mj-lt"/>
              </a:rPr>
              <a:t> </a:t>
            </a:r>
            <a:r>
              <a:rPr lang="fr-FR" sz="1400" dirty="0" err="1" smtClean="0">
                <a:solidFill>
                  <a:schemeClr val="tx1"/>
                </a:solidFill>
                <a:latin typeface="+mj-lt"/>
              </a:rPr>
              <a:t>evaluated</a:t>
            </a:r>
            <a:r>
              <a:rPr lang="fr-FR" sz="1400" dirty="0" smtClean="0">
                <a:solidFill>
                  <a:schemeClr val="tx1"/>
                </a:solidFill>
                <a:latin typeface="+mj-lt"/>
              </a:rPr>
              <a:t>. </a:t>
            </a:r>
            <a:endParaRPr lang="fr-FR" sz="1400" dirty="0">
              <a:solidFill>
                <a:schemeClr val="tx1"/>
              </a:solidFill>
              <a:latin typeface="+mj-lt"/>
            </a:endParaRPr>
          </a:p>
        </p:txBody>
      </p:sp>
      <p:sp>
        <p:nvSpPr>
          <p:cNvPr id="11" name="Rectangle 10"/>
          <p:cNvSpPr/>
          <p:nvPr/>
        </p:nvSpPr>
        <p:spPr>
          <a:xfrm>
            <a:off x="263352" y="4797152"/>
            <a:ext cx="5832648" cy="1615827"/>
          </a:xfrm>
          <a:prstGeom prst="rect">
            <a:avLst/>
          </a:prstGeom>
        </p:spPr>
        <p:txBody>
          <a:bodyPr wrap="square">
            <a:spAutoFit/>
          </a:bodyPr>
          <a:lstStyle/>
          <a:p>
            <a:pPr marL="177800" indent="-177800">
              <a:spcAft>
                <a:spcPts val="300"/>
              </a:spcAft>
              <a:buFont typeface="Arial" panose="020B0604020202020204" pitchFamily="34" charset="0"/>
              <a:buChar char="•"/>
            </a:pPr>
            <a:r>
              <a:rPr lang="fr-FR" sz="1400" dirty="0" smtClean="0">
                <a:solidFill>
                  <a:schemeClr val="tx1"/>
                </a:solidFill>
                <a:latin typeface="+mj-lt"/>
              </a:rPr>
              <a:t>HSE return on </a:t>
            </a:r>
            <a:r>
              <a:rPr lang="fr-FR" sz="1400" dirty="0" err="1" smtClean="0">
                <a:solidFill>
                  <a:schemeClr val="tx1"/>
                </a:solidFill>
                <a:latin typeface="+mj-lt"/>
              </a:rPr>
              <a:t>experience</a:t>
            </a:r>
            <a:r>
              <a:rPr lang="fr-FR" sz="1400" dirty="0" smtClean="0">
                <a:solidFill>
                  <a:schemeClr val="tx1"/>
                </a:solidFill>
                <a:latin typeface="+mj-lt"/>
              </a:rPr>
              <a:t> documents are </a:t>
            </a:r>
            <a:r>
              <a:rPr lang="fr-FR" sz="1400" dirty="0" err="1" smtClean="0">
                <a:solidFill>
                  <a:schemeClr val="tx1"/>
                </a:solidFill>
                <a:latin typeface="+mj-lt"/>
              </a:rPr>
              <a:t>published</a:t>
            </a:r>
            <a:r>
              <a:rPr lang="fr-FR" sz="1400" dirty="0" smtClean="0">
                <a:solidFill>
                  <a:schemeClr val="tx1"/>
                </a:solidFill>
                <a:latin typeface="+mj-lt"/>
              </a:rPr>
              <a:t> </a:t>
            </a:r>
            <a:r>
              <a:rPr lang="fr-FR" sz="1400" dirty="0" err="1" smtClean="0">
                <a:solidFill>
                  <a:schemeClr val="tx1"/>
                </a:solidFill>
                <a:latin typeface="+mj-lt"/>
              </a:rPr>
              <a:t>after</a:t>
            </a:r>
            <a:r>
              <a:rPr lang="fr-FR" sz="1400" dirty="0" smtClean="0">
                <a:solidFill>
                  <a:schemeClr val="tx1"/>
                </a:solidFill>
                <a:latin typeface="+mj-lt"/>
              </a:rPr>
              <a:t> </a:t>
            </a:r>
            <a:r>
              <a:rPr lang="fr-FR" sz="1400" dirty="0">
                <a:solidFill>
                  <a:schemeClr val="tx1"/>
                </a:solidFill>
                <a:latin typeface="+mj-lt"/>
              </a:rPr>
              <a:t>validation </a:t>
            </a:r>
            <a:r>
              <a:rPr lang="fr-FR" sz="1400" dirty="0" smtClean="0">
                <a:solidFill>
                  <a:schemeClr val="tx1"/>
                </a:solidFill>
                <a:latin typeface="+mj-lt"/>
              </a:rPr>
              <a:t>by HSE </a:t>
            </a:r>
            <a:r>
              <a:rPr lang="fr-FR" sz="1400" dirty="0" err="1" smtClean="0">
                <a:solidFill>
                  <a:schemeClr val="tx1"/>
                </a:solidFill>
                <a:latin typeface="+mj-lt"/>
              </a:rPr>
              <a:t>Corex</a:t>
            </a:r>
            <a:r>
              <a:rPr lang="fr-FR" sz="1400" dirty="0" smtClean="0">
                <a:solidFill>
                  <a:schemeClr val="tx1"/>
                </a:solidFill>
                <a:latin typeface="+mj-lt"/>
              </a:rPr>
              <a:t> </a:t>
            </a:r>
            <a:r>
              <a:rPr lang="fr-FR" sz="1400" dirty="0" err="1" smtClean="0">
                <a:solidFill>
                  <a:schemeClr val="tx1"/>
                </a:solidFill>
                <a:latin typeface="+mj-lt"/>
              </a:rPr>
              <a:t>except</a:t>
            </a:r>
            <a:r>
              <a:rPr lang="fr-FR" sz="1400" dirty="0" smtClean="0">
                <a:solidFill>
                  <a:schemeClr val="tx1"/>
                </a:solidFill>
                <a:latin typeface="+mj-lt"/>
              </a:rPr>
              <a:t> for HSE </a:t>
            </a:r>
            <a:r>
              <a:rPr lang="fr-FR" sz="1400" dirty="0" err="1" smtClean="0">
                <a:solidFill>
                  <a:schemeClr val="tx1"/>
                </a:solidFill>
                <a:latin typeface="+mj-lt"/>
              </a:rPr>
              <a:t>alerts</a:t>
            </a:r>
            <a:r>
              <a:rPr lang="fr-FR" sz="1400" dirty="0" smtClean="0">
                <a:solidFill>
                  <a:schemeClr val="tx1"/>
                </a:solidFill>
                <a:latin typeface="+mj-lt"/>
              </a:rPr>
              <a:t> </a:t>
            </a:r>
            <a:r>
              <a:rPr lang="fr-FR" sz="1400" dirty="0" err="1" smtClean="0">
                <a:solidFill>
                  <a:schemeClr val="tx1"/>
                </a:solidFill>
                <a:latin typeface="+mj-lt"/>
              </a:rPr>
              <a:t>directly</a:t>
            </a:r>
            <a:r>
              <a:rPr lang="fr-FR" sz="1400" dirty="0" smtClean="0">
                <a:solidFill>
                  <a:schemeClr val="tx1"/>
                </a:solidFill>
                <a:latin typeface="+mj-lt"/>
              </a:rPr>
              <a:t> </a:t>
            </a:r>
            <a:r>
              <a:rPr lang="fr-FR" sz="1400" dirty="0" err="1" smtClean="0">
                <a:solidFill>
                  <a:schemeClr val="tx1"/>
                </a:solidFill>
                <a:latin typeface="+mj-lt"/>
              </a:rPr>
              <a:t>published</a:t>
            </a:r>
            <a:r>
              <a:rPr lang="fr-FR" sz="1400" dirty="0" smtClean="0">
                <a:solidFill>
                  <a:schemeClr val="tx1"/>
                </a:solidFill>
                <a:latin typeface="+mj-lt"/>
              </a:rPr>
              <a:t> by the </a:t>
            </a:r>
            <a:r>
              <a:rPr lang="fr-FR" sz="1400" dirty="0" err="1" smtClean="0">
                <a:solidFill>
                  <a:schemeClr val="tx1"/>
                </a:solidFill>
                <a:latin typeface="+mj-lt"/>
              </a:rPr>
              <a:t>entity</a:t>
            </a:r>
            <a:r>
              <a:rPr lang="fr-FR" sz="1400" dirty="0" smtClean="0">
                <a:solidFill>
                  <a:schemeClr val="tx1"/>
                </a:solidFill>
                <a:latin typeface="+mj-lt"/>
              </a:rPr>
              <a:t>.</a:t>
            </a:r>
            <a:endParaRPr lang="fr-FR" sz="1400" dirty="0">
              <a:solidFill>
                <a:schemeClr val="tx1"/>
              </a:solidFill>
              <a:latin typeface="+mj-lt"/>
            </a:endParaRPr>
          </a:p>
          <a:p>
            <a:pPr marL="177800" indent="-177800">
              <a:spcAft>
                <a:spcPts val="300"/>
              </a:spcAft>
              <a:buFont typeface="Arial" panose="020B0604020202020204" pitchFamily="34" charset="0"/>
              <a:buChar char="•"/>
            </a:pPr>
            <a:r>
              <a:rPr lang="fr-FR" sz="1400" dirty="0" smtClean="0">
                <a:solidFill>
                  <a:schemeClr val="tx1"/>
                </a:solidFill>
                <a:latin typeface="+mj-lt"/>
              </a:rPr>
              <a:t>Local HSE </a:t>
            </a:r>
            <a:r>
              <a:rPr lang="fr-FR" sz="1400" dirty="0" err="1" smtClean="0">
                <a:solidFill>
                  <a:schemeClr val="tx1"/>
                </a:solidFill>
                <a:latin typeface="+mj-lt"/>
              </a:rPr>
              <a:t>Corex</a:t>
            </a:r>
            <a:r>
              <a:rPr lang="fr-FR" sz="1400" dirty="0" smtClean="0">
                <a:solidFill>
                  <a:schemeClr val="tx1"/>
                </a:solidFill>
                <a:latin typeface="+mj-lt"/>
              </a:rPr>
              <a:t>.</a:t>
            </a:r>
          </a:p>
          <a:p>
            <a:pPr marL="177800" indent="-177800">
              <a:spcAft>
                <a:spcPts val="1200"/>
              </a:spcAft>
              <a:buFont typeface="Arial" panose="020B0604020202020204" pitchFamily="34" charset="0"/>
              <a:buChar char="•"/>
            </a:pPr>
            <a:r>
              <a:rPr lang="fr-FR" sz="1400" dirty="0" smtClean="0">
                <a:solidFill>
                  <a:schemeClr val="tx1"/>
                </a:solidFill>
                <a:latin typeface="+mj-lt"/>
              </a:rPr>
              <a:t>HSE REX Documents </a:t>
            </a:r>
            <a:r>
              <a:rPr lang="fr-FR" sz="1400" dirty="0" err="1" smtClean="0">
                <a:solidFill>
                  <a:schemeClr val="tx1"/>
                </a:solidFill>
                <a:latin typeface="+mj-lt"/>
              </a:rPr>
              <a:t>related</a:t>
            </a:r>
            <a:r>
              <a:rPr lang="fr-FR" sz="1400" dirty="0" smtClean="0">
                <a:solidFill>
                  <a:schemeClr val="tx1"/>
                </a:solidFill>
                <a:latin typeface="+mj-lt"/>
              </a:rPr>
              <a:t> to the </a:t>
            </a:r>
            <a:r>
              <a:rPr lang="fr-FR" sz="1400" dirty="0" err="1" smtClean="0">
                <a:solidFill>
                  <a:schemeClr val="tx1"/>
                </a:solidFill>
                <a:latin typeface="+mj-lt"/>
              </a:rPr>
              <a:t>entity</a:t>
            </a:r>
            <a:r>
              <a:rPr lang="fr-FR" sz="1400" dirty="0" smtClean="0">
                <a:solidFill>
                  <a:schemeClr val="tx1"/>
                </a:solidFill>
                <a:latin typeface="+mj-lt"/>
              </a:rPr>
              <a:t> or </a:t>
            </a:r>
            <a:r>
              <a:rPr lang="fr-FR" sz="1400" dirty="0" err="1" smtClean="0">
                <a:solidFill>
                  <a:schemeClr val="tx1"/>
                </a:solidFill>
                <a:latin typeface="+mj-lt"/>
              </a:rPr>
              <a:t>affiliate</a:t>
            </a:r>
            <a:r>
              <a:rPr lang="fr-FR" sz="1400" dirty="0" smtClean="0">
                <a:solidFill>
                  <a:schemeClr val="tx1"/>
                </a:solidFill>
                <a:latin typeface="+mj-lt"/>
              </a:rPr>
              <a:t>. </a:t>
            </a:r>
          </a:p>
          <a:p>
            <a:pPr marL="177800" indent="-177800">
              <a:spcAft>
                <a:spcPts val="300"/>
              </a:spcAft>
              <a:buFont typeface="Arial" panose="020B0604020202020204" pitchFamily="34" charset="0"/>
              <a:buChar char="•"/>
            </a:pPr>
            <a:r>
              <a:rPr lang="fr-FR" sz="1400" dirty="0" smtClean="0">
                <a:solidFill>
                  <a:schemeClr val="tx1"/>
                </a:solidFill>
                <a:latin typeface="+mj-lt"/>
              </a:rPr>
              <a:t>Recommendations from HSE Major REX are </a:t>
            </a:r>
            <a:r>
              <a:rPr lang="fr-FR" sz="1400" dirty="0" err="1" smtClean="0">
                <a:solidFill>
                  <a:schemeClr val="tx1"/>
                </a:solidFill>
                <a:latin typeface="+mj-lt"/>
              </a:rPr>
              <a:t>implemented</a:t>
            </a:r>
            <a:r>
              <a:rPr lang="fr-FR" sz="1400" dirty="0" smtClean="0">
                <a:solidFill>
                  <a:schemeClr val="tx1"/>
                </a:solidFill>
                <a:latin typeface="+mj-lt"/>
              </a:rPr>
              <a:t>, </a:t>
            </a:r>
            <a:r>
              <a:rPr lang="fr-FR" sz="1400" dirty="0" err="1" smtClean="0">
                <a:solidFill>
                  <a:schemeClr val="tx1"/>
                </a:solidFill>
                <a:latin typeface="+mj-lt"/>
              </a:rPr>
              <a:t>monitored</a:t>
            </a:r>
            <a:r>
              <a:rPr lang="fr-FR" sz="1400" dirty="0" smtClean="0">
                <a:solidFill>
                  <a:schemeClr val="tx1"/>
                </a:solidFill>
                <a:latin typeface="+mj-lt"/>
              </a:rPr>
              <a:t> and </a:t>
            </a:r>
            <a:r>
              <a:rPr lang="fr-FR" sz="1400" dirty="0" err="1" smtClean="0">
                <a:solidFill>
                  <a:schemeClr val="tx1"/>
                </a:solidFill>
                <a:latin typeface="+mj-lt"/>
              </a:rPr>
              <a:t>their</a:t>
            </a:r>
            <a:r>
              <a:rPr lang="fr-FR" sz="1400" dirty="0" smtClean="0">
                <a:solidFill>
                  <a:schemeClr val="tx1"/>
                </a:solidFill>
                <a:latin typeface="+mj-lt"/>
              </a:rPr>
              <a:t> </a:t>
            </a:r>
            <a:r>
              <a:rPr lang="fr-FR" sz="1400" dirty="0" err="1" smtClean="0">
                <a:solidFill>
                  <a:schemeClr val="tx1"/>
                </a:solidFill>
                <a:latin typeface="+mj-lt"/>
              </a:rPr>
              <a:t>effeciency</a:t>
            </a:r>
            <a:r>
              <a:rPr lang="fr-FR" sz="1400" dirty="0" smtClean="0">
                <a:solidFill>
                  <a:schemeClr val="tx1"/>
                </a:solidFill>
                <a:latin typeface="+mj-lt"/>
              </a:rPr>
              <a:t> </a:t>
            </a:r>
            <a:r>
              <a:rPr lang="fr-FR" sz="1400" dirty="0" err="1" smtClean="0">
                <a:solidFill>
                  <a:schemeClr val="tx1"/>
                </a:solidFill>
                <a:latin typeface="+mj-lt"/>
              </a:rPr>
              <a:t>assesed</a:t>
            </a:r>
            <a:r>
              <a:rPr lang="fr-FR" sz="1400" dirty="0" smtClean="0">
                <a:solidFill>
                  <a:schemeClr val="tx1"/>
                </a:solidFill>
                <a:latin typeface="+mj-lt"/>
              </a:rPr>
              <a:t> at branch </a:t>
            </a:r>
            <a:r>
              <a:rPr lang="fr-FR" sz="1400" dirty="0" err="1" smtClean="0">
                <a:solidFill>
                  <a:schemeClr val="tx1"/>
                </a:solidFill>
                <a:latin typeface="+mj-lt"/>
              </a:rPr>
              <a:t>level</a:t>
            </a:r>
            <a:r>
              <a:rPr lang="fr-FR" sz="1400" dirty="0" smtClean="0">
                <a:solidFill>
                  <a:schemeClr val="tx1"/>
                </a:solidFill>
                <a:latin typeface="+mj-lt"/>
              </a:rPr>
              <a:t>.</a:t>
            </a:r>
          </a:p>
        </p:txBody>
      </p:sp>
      <p:sp>
        <p:nvSpPr>
          <p:cNvPr id="12" name="Rectangle 11"/>
          <p:cNvSpPr/>
          <p:nvPr/>
        </p:nvSpPr>
        <p:spPr>
          <a:xfrm>
            <a:off x="263352" y="1970256"/>
            <a:ext cx="5832648" cy="523220"/>
          </a:xfrm>
          <a:prstGeom prst="rect">
            <a:avLst/>
          </a:prstGeom>
        </p:spPr>
        <p:txBody>
          <a:bodyPr wrap="square">
            <a:spAutoFit/>
          </a:bodyPr>
          <a:lstStyle/>
          <a:p>
            <a:pPr marL="182563" indent="-182563" algn="just">
              <a:buFont typeface="Arial" panose="020B0604020202020204" pitchFamily="34" charset="0"/>
              <a:buChar char="•"/>
            </a:pPr>
            <a:r>
              <a:rPr lang="en-US" sz="1400" dirty="0" smtClean="0">
                <a:latin typeface="+mj-lt"/>
              </a:rPr>
              <a:t>HSE events with actual severity level ≥ 4 (or media impact ≥ 3) or those likely to evolve rapidly to these levels are subject to an immediate alert.</a:t>
            </a:r>
            <a:endParaRPr lang="fr-FR" sz="1400" dirty="0">
              <a:solidFill>
                <a:schemeClr val="tx1"/>
              </a:solidFill>
              <a:latin typeface="+mj-lt"/>
            </a:endParaRPr>
          </a:p>
        </p:txBody>
      </p:sp>
      <p:sp>
        <p:nvSpPr>
          <p:cNvPr id="13" name="Rectangle 12"/>
          <p:cNvSpPr/>
          <p:nvPr/>
        </p:nvSpPr>
        <p:spPr>
          <a:xfrm>
            <a:off x="7032104" y="1931347"/>
            <a:ext cx="5145670" cy="523220"/>
          </a:xfrm>
          <a:prstGeom prst="rect">
            <a:avLst/>
          </a:prstGeom>
        </p:spPr>
        <p:txBody>
          <a:bodyPr wrap="square">
            <a:spAutoFit/>
          </a:bodyPr>
          <a:lstStyle/>
          <a:p>
            <a:pPr marL="180975" indent="-180975" algn="just">
              <a:buFont typeface="Arial" panose="020B0604020202020204" pitchFamily="34" charset="0"/>
              <a:buChar char="•"/>
            </a:pPr>
            <a:r>
              <a:rPr lang="fr-FR" sz="1400" dirty="0" err="1" smtClean="0">
                <a:solidFill>
                  <a:schemeClr val="tx1"/>
                </a:solidFill>
                <a:latin typeface="+mj-lt"/>
              </a:rPr>
              <a:t>Alert</a:t>
            </a:r>
            <a:r>
              <a:rPr lang="fr-FR" sz="1400" dirty="0" smtClean="0">
                <a:solidFill>
                  <a:schemeClr val="tx1"/>
                </a:solidFill>
                <a:latin typeface="+mj-lt"/>
              </a:rPr>
              <a:t> and communication </a:t>
            </a:r>
            <a:r>
              <a:rPr lang="fr-FR" sz="1400" dirty="0" err="1" smtClean="0">
                <a:solidFill>
                  <a:schemeClr val="tx1"/>
                </a:solidFill>
                <a:latin typeface="+mj-lt"/>
              </a:rPr>
              <a:t>schemes</a:t>
            </a:r>
            <a:r>
              <a:rPr lang="fr-FR" sz="1400" dirty="0" smtClean="0">
                <a:solidFill>
                  <a:schemeClr val="tx1"/>
                </a:solidFill>
                <a:latin typeface="+mj-lt"/>
              </a:rPr>
              <a:t> are </a:t>
            </a:r>
            <a:r>
              <a:rPr lang="fr-FR" sz="1400" dirty="0" err="1" smtClean="0">
                <a:solidFill>
                  <a:schemeClr val="tx1"/>
                </a:solidFill>
                <a:latin typeface="+mj-lt"/>
              </a:rPr>
              <a:t>defined</a:t>
            </a:r>
            <a:r>
              <a:rPr lang="fr-FR" sz="1400" dirty="0" smtClean="0">
                <a:solidFill>
                  <a:schemeClr val="tx1"/>
                </a:solidFill>
                <a:latin typeface="+mj-lt"/>
              </a:rPr>
              <a:t> in Group rules </a:t>
            </a:r>
            <a:r>
              <a:rPr lang="fr-FR" sz="1400" dirty="0" err="1" smtClean="0">
                <a:solidFill>
                  <a:schemeClr val="tx1"/>
                </a:solidFill>
                <a:latin typeface="+mj-lt"/>
              </a:rPr>
              <a:t>related</a:t>
            </a:r>
            <a:r>
              <a:rPr lang="fr-FR" sz="1400" dirty="0" smtClean="0">
                <a:solidFill>
                  <a:schemeClr val="tx1"/>
                </a:solidFill>
                <a:latin typeface="+mj-lt"/>
              </a:rPr>
              <a:t> to emergency </a:t>
            </a:r>
            <a:r>
              <a:rPr lang="fr-FR" sz="1400" dirty="0" err="1" smtClean="0">
                <a:solidFill>
                  <a:schemeClr val="tx1"/>
                </a:solidFill>
                <a:latin typeface="+mj-lt"/>
              </a:rPr>
              <a:t>response</a:t>
            </a:r>
            <a:r>
              <a:rPr lang="fr-FR" sz="1400" dirty="0" smtClean="0">
                <a:solidFill>
                  <a:schemeClr val="tx1"/>
                </a:solidFill>
                <a:latin typeface="+mj-lt"/>
              </a:rPr>
              <a:t> and communication.</a:t>
            </a:r>
            <a:endParaRPr lang="fr-FR" sz="1400" dirty="0">
              <a:solidFill>
                <a:schemeClr val="tx1"/>
              </a:solidFill>
              <a:latin typeface="+mj-lt"/>
            </a:endParaRPr>
          </a:p>
        </p:txBody>
      </p:sp>
      <p:sp>
        <p:nvSpPr>
          <p:cNvPr id="14" name="Rectangle 13"/>
          <p:cNvSpPr/>
          <p:nvPr/>
        </p:nvSpPr>
        <p:spPr>
          <a:xfrm>
            <a:off x="7012790" y="3382254"/>
            <a:ext cx="5155542" cy="523220"/>
          </a:xfrm>
          <a:prstGeom prst="rect">
            <a:avLst/>
          </a:prstGeom>
          <a:solidFill>
            <a:schemeClr val="accent3">
              <a:lumMod val="60000"/>
              <a:lumOff val="40000"/>
            </a:schemeClr>
          </a:solidFill>
        </p:spPr>
        <p:txBody>
          <a:bodyPr wrap="square">
            <a:spAutoFit/>
          </a:bodyPr>
          <a:lstStyle/>
          <a:p>
            <a:pPr marL="182563" indent="-182563">
              <a:spcBef>
                <a:spcPts val="300"/>
              </a:spcBef>
              <a:buFont typeface="Arial" panose="020B0604020202020204" pitchFamily="34" charset="0"/>
              <a:buChar char="•"/>
            </a:pPr>
            <a:r>
              <a:rPr lang="fr-FR" sz="1400" dirty="0" err="1" smtClean="0">
                <a:solidFill>
                  <a:schemeClr val="tx1"/>
                </a:solidFill>
                <a:latin typeface="+mj-lt"/>
              </a:rPr>
              <a:t>Same</a:t>
            </a:r>
            <a:r>
              <a:rPr lang="fr-FR" sz="1400" dirty="0" smtClean="0">
                <a:solidFill>
                  <a:schemeClr val="tx1"/>
                </a:solidFill>
                <a:latin typeface="+mj-lt"/>
              </a:rPr>
              <a:t> requirement for </a:t>
            </a:r>
            <a:r>
              <a:rPr lang="fr-FR" sz="1400" b="1" dirty="0" smtClean="0">
                <a:solidFill>
                  <a:schemeClr val="tx1"/>
                </a:solidFill>
                <a:latin typeface="+mj-lt"/>
              </a:rPr>
              <a:t>Tier 1 or Tier 2 </a:t>
            </a:r>
            <a:r>
              <a:rPr lang="fr-FR" sz="1400" dirty="0" err="1" smtClean="0">
                <a:solidFill>
                  <a:schemeClr val="tx1"/>
                </a:solidFill>
                <a:latin typeface="+mj-lt"/>
              </a:rPr>
              <a:t>loss</a:t>
            </a:r>
            <a:r>
              <a:rPr lang="fr-FR" sz="1400" dirty="0" smtClean="0">
                <a:solidFill>
                  <a:schemeClr val="tx1"/>
                </a:solidFill>
                <a:latin typeface="+mj-lt"/>
              </a:rPr>
              <a:t> of </a:t>
            </a:r>
            <a:r>
              <a:rPr lang="fr-FR" sz="1400" dirty="0" err="1" smtClean="0">
                <a:solidFill>
                  <a:schemeClr val="tx1"/>
                </a:solidFill>
                <a:latin typeface="+mj-lt"/>
              </a:rPr>
              <a:t>primary</a:t>
            </a:r>
            <a:r>
              <a:rPr lang="fr-FR" sz="1400" dirty="0" smtClean="0">
                <a:solidFill>
                  <a:schemeClr val="tx1"/>
                </a:solidFill>
                <a:latin typeface="+mj-lt"/>
              </a:rPr>
              <a:t> </a:t>
            </a:r>
            <a:r>
              <a:rPr lang="fr-FR" sz="1400" dirty="0" err="1" smtClean="0">
                <a:solidFill>
                  <a:schemeClr val="tx1"/>
                </a:solidFill>
                <a:latin typeface="+mj-lt"/>
              </a:rPr>
              <a:t>containment</a:t>
            </a:r>
            <a:r>
              <a:rPr lang="fr-FR" sz="1400" dirty="0" smtClean="0">
                <a:solidFill>
                  <a:schemeClr val="tx1"/>
                </a:solidFill>
                <a:latin typeface="+mj-lt"/>
              </a:rPr>
              <a:t> </a:t>
            </a:r>
            <a:r>
              <a:rPr lang="fr-FR" sz="1400" dirty="0" err="1" smtClean="0">
                <a:solidFill>
                  <a:schemeClr val="tx1"/>
                </a:solidFill>
                <a:latin typeface="+mj-lt"/>
              </a:rPr>
              <a:t>events</a:t>
            </a:r>
            <a:r>
              <a:rPr lang="fr-FR" sz="1400" dirty="0" smtClean="0">
                <a:solidFill>
                  <a:schemeClr val="tx1"/>
                </a:solidFill>
                <a:latin typeface="+mj-lt"/>
              </a:rPr>
              <a:t>.</a:t>
            </a:r>
            <a:endParaRPr lang="fr-FR" sz="1400" dirty="0">
              <a:solidFill>
                <a:schemeClr val="tx1"/>
              </a:solidFill>
              <a:latin typeface="+mj-lt"/>
            </a:endParaRPr>
          </a:p>
        </p:txBody>
      </p:sp>
      <p:sp>
        <p:nvSpPr>
          <p:cNvPr id="15" name="Rectangle 14"/>
          <p:cNvSpPr/>
          <p:nvPr/>
        </p:nvSpPr>
        <p:spPr>
          <a:xfrm>
            <a:off x="7032104" y="1268760"/>
            <a:ext cx="5187690" cy="307777"/>
          </a:xfrm>
          <a:prstGeom prst="rect">
            <a:avLst/>
          </a:prstGeom>
        </p:spPr>
        <p:txBody>
          <a:bodyPr wrap="square">
            <a:spAutoFit/>
          </a:bodyPr>
          <a:lstStyle/>
          <a:p>
            <a:pPr marL="180975" indent="-180975">
              <a:spcBef>
                <a:spcPts val="300"/>
              </a:spcBef>
              <a:spcAft>
                <a:spcPts val="300"/>
              </a:spcAft>
              <a:buFont typeface="Arial" panose="020B0604020202020204" pitchFamily="34" charset="0"/>
              <a:buChar char="•"/>
              <a:tabLst>
                <a:tab pos="6192838" algn="l"/>
              </a:tabLst>
            </a:pPr>
            <a:r>
              <a:rPr lang="fr-FR" sz="1400" dirty="0" err="1" smtClean="0">
                <a:solidFill>
                  <a:schemeClr val="tx1"/>
                </a:solidFill>
                <a:latin typeface="+mj-lt"/>
              </a:rPr>
              <a:t>Integration</a:t>
            </a:r>
            <a:r>
              <a:rPr lang="fr-FR" sz="1400" dirty="0" smtClean="0">
                <a:solidFill>
                  <a:schemeClr val="tx1"/>
                </a:solidFill>
                <a:latin typeface="+mj-lt"/>
              </a:rPr>
              <a:t> of the Group Evaluation Matrix (DIR-GR-SEC-002)</a:t>
            </a:r>
            <a:endParaRPr lang="fr-FR" sz="1400" dirty="0">
              <a:solidFill>
                <a:schemeClr val="tx1"/>
              </a:solidFill>
              <a:latin typeface="+mj-lt"/>
            </a:endParaRPr>
          </a:p>
        </p:txBody>
      </p:sp>
      <p:sp>
        <p:nvSpPr>
          <p:cNvPr id="16" name="Rectangle 15"/>
          <p:cNvSpPr/>
          <p:nvPr/>
        </p:nvSpPr>
        <p:spPr>
          <a:xfrm>
            <a:off x="7032104" y="5301208"/>
            <a:ext cx="5159896" cy="777136"/>
          </a:xfrm>
          <a:prstGeom prst="rect">
            <a:avLst/>
          </a:prstGeom>
          <a:solidFill>
            <a:schemeClr val="accent3">
              <a:lumMod val="60000"/>
              <a:lumOff val="40000"/>
            </a:schemeClr>
          </a:solidFill>
        </p:spPr>
        <p:txBody>
          <a:bodyPr wrap="square">
            <a:spAutoFit/>
          </a:bodyPr>
          <a:lstStyle/>
          <a:p>
            <a:pPr marL="182563" indent="-182563">
              <a:spcAft>
                <a:spcPts val="300"/>
              </a:spcAft>
              <a:buFont typeface="Arial" panose="020B0604020202020204" pitchFamily="34" charset="0"/>
              <a:buChar char="•"/>
            </a:pPr>
            <a:r>
              <a:rPr lang="fr-FR" sz="1400" dirty="0" err="1" smtClean="0">
                <a:solidFill>
                  <a:schemeClr val="tx1"/>
                </a:solidFill>
                <a:latin typeface="+mj-lt"/>
              </a:rPr>
              <a:t>Each</a:t>
            </a:r>
            <a:r>
              <a:rPr lang="fr-FR" sz="1400" dirty="0" smtClean="0">
                <a:solidFill>
                  <a:schemeClr val="tx1"/>
                </a:solidFill>
                <a:latin typeface="+mj-lt"/>
              </a:rPr>
              <a:t> </a:t>
            </a:r>
            <a:r>
              <a:rPr lang="fr-FR" sz="1400" dirty="0" err="1" smtClean="0">
                <a:solidFill>
                  <a:schemeClr val="tx1"/>
                </a:solidFill>
                <a:latin typeface="+mj-lt"/>
              </a:rPr>
              <a:t>entity</a:t>
            </a:r>
            <a:r>
              <a:rPr lang="fr-FR" sz="1400" dirty="0" smtClean="0">
                <a:solidFill>
                  <a:schemeClr val="tx1"/>
                </a:solidFill>
                <a:latin typeface="+mj-lt"/>
              </a:rPr>
              <a:t> </a:t>
            </a:r>
            <a:r>
              <a:rPr lang="fr-FR" sz="1400" dirty="0" err="1" smtClean="0">
                <a:solidFill>
                  <a:schemeClr val="tx1"/>
                </a:solidFill>
                <a:latin typeface="+mj-lt"/>
              </a:rPr>
              <a:t>establishes</a:t>
            </a:r>
            <a:r>
              <a:rPr lang="fr-FR" sz="1400" dirty="0">
                <a:solidFill>
                  <a:schemeClr val="tx1"/>
                </a:solidFill>
                <a:latin typeface="+mj-lt"/>
              </a:rPr>
              <a:t> </a:t>
            </a:r>
            <a:r>
              <a:rPr lang="fr-FR" sz="1400" dirty="0" smtClean="0">
                <a:solidFill>
                  <a:schemeClr val="tx1"/>
                </a:solidFill>
                <a:latin typeface="+mj-lt"/>
              </a:rPr>
              <a:t>a </a:t>
            </a:r>
            <a:r>
              <a:rPr lang="fr-FR" sz="1400" dirty="0" err="1" smtClean="0">
                <a:solidFill>
                  <a:schemeClr val="tx1"/>
                </a:solidFill>
                <a:latin typeface="+mj-lt"/>
              </a:rPr>
              <a:t>monthly</a:t>
            </a:r>
            <a:r>
              <a:rPr lang="fr-FR" sz="1400" dirty="0" smtClean="0">
                <a:solidFill>
                  <a:schemeClr val="tx1"/>
                </a:solidFill>
                <a:latin typeface="+mj-lt"/>
              </a:rPr>
              <a:t> Local HSE Corex.</a:t>
            </a:r>
          </a:p>
          <a:p>
            <a:pPr marL="182563" indent="-182563">
              <a:buFont typeface="Arial" panose="020B0604020202020204" pitchFamily="34" charset="0"/>
              <a:buChar char="•"/>
            </a:pPr>
            <a:r>
              <a:rPr lang="fr-FR" sz="1400" dirty="0" err="1" smtClean="0">
                <a:solidFill>
                  <a:schemeClr val="tx1"/>
                </a:solidFill>
                <a:latin typeface="+mj-lt"/>
              </a:rPr>
              <a:t>These</a:t>
            </a:r>
            <a:r>
              <a:rPr lang="fr-FR" sz="1400" dirty="0" smtClean="0">
                <a:solidFill>
                  <a:schemeClr val="tx1"/>
                </a:solidFill>
                <a:latin typeface="+mj-lt"/>
              </a:rPr>
              <a:t> documents are </a:t>
            </a:r>
            <a:r>
              <a:rPr lang="fr-FR" sz="1400" dirty="0" err="1" smtClean="0">
                <a:solidFill>
                  <a:schemeClr val="tx1"/>
                </a:solidFill>
                <a:latin typeface="+mj-lt"/>
              </a:rPr>
              <a:t>known</a:t>
            </a:r>
            <a:r>
              <a:rPr lang="fr-FR" sz="1400" dirty="0" smtClean="0">
                <a:solidFill>
                  <a:schemeClr val="tx1"/>
                </a:solidFill>
                <a:latin typeface="+mj-lt"/>
              </a:rPr>
              <a:t> and </a:t>
            </a:r>
            <a:r>
              <a:rPr lang="fr-FR" sz="1400" dirty="0" err="1" smtClean="0">
                <a:solidFill>
                  <a:schemeClr val="tx1"/>
                </a:solidFill>
                <a:latin typeface="+mj-lt"/>
              </a:rPr>
              <a:t>explained</a:t>
            </a:r>
            <a:r>
              <a:rPr lang="fr-FR" sz="1400" dirty="0" smtClean="0">
                <a:solidFill>
                  <a:schemeClr val="tx1"/>
                </a:solidFill>
                <a:latin typeface="+mj-lt"/>
              </a:rPr>
              <a:t> to personnel. The </a:t>
            </a:r>
            <a:r>
              <a:rPr lang="fr-FR" sz="1400" dirty="0" err="1" smtClean="0">
                <a:solidFill>
                  <a:schemeClr val="tx1"/>
                </a:solidFill>
                <a:latin typeface="+mj-lt"/>
              </a:rPr>
              <a:t>recommendations</a:t>
            </a:r>
            <a:r>
              <a:rPr lang="fr-FR" sz="1400" dirty="0" smtClean="0">
                <a:solidFill>
                  <a:schemeClr val="tx1"/>
                </a:solidFill>
                <a:latin typeface="+mj-lt"/>
              </a:rPr>
              <a:t> are </a:t>
            </a:r>
            <a:r>
              <a:rPr lang="fr-FR" sz="1400" dirty="0" err="1" smtClean="0">
                <a:solidFill>
                  <a:schemeClr val="tx1"/>
                </a:solidFill>
                <a:latin typeface="+mj-lt"/>
              </a:rPr>
              <a:t>monitored</a:t>
            </a:r>
            <a:r>
              <a:rPr lang="fr-FR" sz="1400" dirty="0" smtClean="0">
                <a:solidFill>
                  <a:schemeClr val="tx1"/>
                </a:solidFill>
                <a:latin typeface="+mj-lt"/>
              </a:rPr>
              <a:t> in an action plan if </a:t>
            </a:r>
            <a:r>
              <a:rPr lang="fr-FR" sz="1400" dirty="0" err="1" smtClean="0">
                <a:solidFill>
                  <a:schemeClr val="tx1"/>
                </a:solidFill>
                <a:latin typeface="+mj-lt"/>
              </a:rPr>
              <a:t>necessary</a:t>
            </a:r>
            <a:r>
              <a:rPr lang="fr-FR" sz="1400" dirty="0" smtClean="0">
                <a:solidFill>
                  <a:schemeClr val="tx1"/>
                </a:solidFill>
                <a:latin typeface="+mj-lt"/>
              </a:rPr>
              <a:t>. </a:t>
            </a:r>
            <a:endParaRPr lang="fr-FR" sz="1400" dirty="0">
              <a:solidFill>
                <a:schemeClr val="tx1"/>
              </a:solidFill>
              <a:latin typeface="+mj-lt"/>
            </a:endParaRPr>
          </a:p>
        </p:txBody>
      </p:sp>
      <p:sp>
        <p:nvSpPr>
          <p:cNvPr id="18" name="Rectangle 17"/>
          <p:cNvSpPr/>
          <p:nvPr/>
        </p:nvSpPr>
        <p:spPr>
          <a:xfrm>
            <a:off x="10560496" y="411800"/>
            <a:ext cx="1638288" cy="307777"/>
          </a:xfrm>
          <a:prstGeom prst="rect">
            <a:avLst/>
          </a:prstGeom>
          <a:solidFill>
            <a:schemeClr val="accent3">
              <a:lumMod val="60000"/>
              <a:lumOff val="40000"/>
            </a:schemeClr>
          </a:solidFill>
        </p:spPr>
        <p:txBody>
          <a:bodyPr wrap="square">
            <a:spAutoFit/>
          </a:bodyPr>
          <a:lstStyle/>
          <a:p>
            <a:pPr>
              <a:spcBef>
                <a:spcPts val="300"/>
              </a:spcBef>
              <a:spcAft>
                <a:spcPts val="300"/>
              </a:spcAft>
            </a:pPr>
            <a:r>
              <a:rPr lang="fr-FR" sz="1400" dirty="0" smtClean="0">
                <a:solidFill>
                  <a:schemeClr val="tx1"/>
                </a:solidFill>
                <a:latin typeface="+mj-lt"/>
              </a:rPr>
              <a:t>New Requirement</a:t>
            </a:r>
            <a:endParaRPr lang="fr-FR" sz="1600" dirty="0">
              <a:solidFill>
                <a:schemeClr val="tx1"/>
              </a:solidFill>
              <a:latin typeface="+mj-lt"/>
            </a:endParaRPr>
          </a:p>
        </p:txBody>
      </p:sp>
      <p:cxnSp>
        <p:nvCxnSpPr>
          <p:cNvPr id="20" name="Connecteur droit avec flèche 19"/>
          <p:cNvCxnSpPr/>
          <p:nvPr/>
        </p:nvCxnSpPr>
        <p:spPr>
          <a:xfrm>
            <a:off x="4367808" y="4293096"/>
            <a:ext cx="266429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951984" y="3645024"/>
            <a:ext cx="108012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847528" y="5445224"/>
            <a:ext cx="518457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4655840" y="5661248"/>
            <a:ext cx="2384256" cy="869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Espace réservé du texte 1"/>
          <p:cNvSpPr txBox="1">
            <a:spLocks/>
          </p:cNvSpPr>
          <p:nvPr/>
        </p:nvSpPr>
        <p:spPr>
          <a:xfrm>
            <a:off x="1" y="6552728"/>
            <a:ext cx="5375919" cy="279232"/>
          </a:xfrm>
          <a:prstGeom prst="rect">
            <a:avLst/>
          </a:prstGeom>
          <a:solidFill>
            <a:schemeClr val="bg1"/>
          </a:solidFill>
        </p:spPr>
        <p:txBody>
          <a:bodyPr/>
          <a:lstStyle>
            <a:lvl1pPr marL="342900" indent="-342900" algn="l" defTabSz="914400" rtl="0" eaLnBrk="1" latinLnBrk="0" hangingPunct="1">
              <a:lnSpc>
                <a:spcPct val="90000"/>
              </a:lnSpc>
              <a:spcBef>
                <a:spcPts val="1000"/>
              </a:spcBef>
              <a:buFont typeface="Wingdings" pitchFamily="2" charset="2"/>
              <a:buChar char="q"/>
              <a:defRPr sz="1600" b="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fr-FR" sz="1100" dirty="0" smtClean="0"/>
              <a:t>* PSR/HSE/AUD/REX = </a:t>
            </a:r>
            <a:r>
              <a:rPr lang="fr-FR" sz="1100" dirty="0" err="1" smtClean="0"/>
              <a:t>deparment</a:t>
            </a:r>
            <a:r>
              <a:rPr lang="fr-FR" sz="1100" dirty="0" smtClean="0"/>
              <a:t> </a:t>
            </a:r>
            <a:r>
              <a:rPr lang="fr-FR" sz="1100" dirty="0" err="1" smtClean="0"/>
              <a:t>that</a:t>
            </a:r>
            <a:r>
              <a:rPr lang="fr-FR" sz="1100" dirty="0" smtClean="0"/>
              <a:t> analyses Major Incidents and Return on Experience </a:t>
            </a:r>
          </a:p>
        </p:txBody>
      </p:sp>
      <p:sp>
        <p:nvSpPr>
          <p:cNvPr id="27" name="Rectangle 26"/>
          <p:cNvSpPr/>
          <p:nvPr/>
        </p:nvSpPr>
        <p:spPr>
          <a:xfrm>
            <a:off x="7032104" y="4149080"/>
            <a:ext cx="5166680" cy="309490"/>
          </a:xfrm>
          <a:prstGeom prst="rect">
            <a:avLst/>
          </a:prstGeom>
          <a:solidFill>
            <a:schemeClr val="accent3">
              <a:lumMod val="60000"/>
              <a:lumOff val="40000"/>
            </a:schemeClr>
          </a:solidFill>
        </p:spPr>
        <p:txBody>
          <a:bodyPr wrap="square">
            <a:spAutoFit/>
          </a:bodyPr>
          <a:lstStyle/>
          <a:p>
            <a:pPr marL="177800" indent="-177800">
              <a:spcBef>
                <a:spcPts val="300"/>
              </a:spcBef>
              <a:spcAft>
                <a:spcPts val="300"/>
              </a:spcAft>
              <a:buFont typeface="Arial" panose="020B0604020202020204" pitchFamily="34" charset="0"/>
              <a:buChar char="•"/>
            </a:pPr>
            <a:r>
              <a:rPr lang="fr-FR" sz="1400" dirty="0" smtClean="0">
                <a:solidFill>
                  <a:schemeClr val="tx1"/>
                </a:solidFill>
                <a:latin typeface="+mj-lt"/>
              </a:rPr>
              <a:t>This </a:t>
            </a:r>
            <a:r>
              <a:rPr lang="fr-FR" sz="1400" dirty="0" err="1" smtClean="0">
                <a:solidFill>
                  <a:schemeClr val="tx1"/>
                </a:solidFill>
                <a:latin typeface="+mj-lt"/>
              </a:rPr>
              <a:t>committee</a:t>
            </a:r>
            <a:r>
              <a:rPr lang="fr-FR" sz="1400" dirty="0" smtClean="0">
                <a:solidFill>
                  <a:schemeClr val="tx1"/>
                </a:solidFill>
                <a:latin typeface="+mj-lt"/>
              </a:rPr>
              <a:t> </a:t>
            </a:r>
            <a:r>
              <a:rPr lang="fr-FR" sz="1400" dirty="0" err="1" smtClean="0">
                <a:solidFill>
                  <a:schemeClr val="tx1"/>
                </a:solidFill>
                <a:latin typeface="+mj-lt"/>
              </a:rPr>
              <a:t>is</a:t>
            </a:r>
            <a:r>
              <a:rPr lang="fr-FR" sz="1400" dirty="0" smtClean="0">
                <a:solidFill>
                  <a:schemeClr val="tx1"/>
                </a:solidFill>
                <a:latin typeface="+mj-lt"/>
              </a:rPr>
              <a:t> </a:t>
            </a:r>
            <a:r>
              <a:rPr lang="fr-FR" sz="1400" dirty="0" err="1" smtClean="0">
                <a:solidFill>
                  <a:schemeClr val="tx1"/>
                </a:solidFill>
                <a:latin typeface="+mj-lt"/>
              </a:rPr>
              <a:t>led</a:t>
            </a:r>
            <a:r>
              <a:rPr lang="fr-FR" sz="1400" dirty="0" smtClean="0">
                <a:solidFill>
                  <a:schemeClr val="tx1"/>
                </a:solidFill>
                <a:latin typeface="+mj-lt"/>
              </a:rPr>
              <a:t> by PSR/HSE/AUD/REX*.</a:t>
            </a:r>
            <a:endParaRPr lang="fr-FR" sz="1400" dirty="0">
              <a:solidFill>
                <a:schemeClr val="tx1"/>
              </a:solidFill>
              <a:latin typeface="+mj-lt"/>
            </a:endParaRPr>
          </a:p>
        </p:txBody>
      </p:sp>
      <p:sp>
        <p:nvSpPr>
          <p:cNvPr id="42" name="Rectangle 41"/>
          <p:cNvSpPr/>
          <p:nvPr/>
        </p:nvSpPr>
        <p:spPr>
          <a:xfrm>
            <a:off x="7032104" y="4777988"/>
            <a:ext cx="5184576" cy="523220"/>
          </a:xfrm>
          <a:prstGeom prst="rect">
            <a:avLst/>
          </a:prstGeom>
        </p:spPr>
        <p:txBody>
          <a:bodyPr wrap="square">
            <a:spAutoFit/>
          </a:bodyPr>
          <a:lstStyle/>
          <a:p>
            <a:pPr marL="180975" indent="-180975" algn="just" fontAlgn="ctr">
              <a:buFont typeface="Arial" panose="020B0604020202020204" pitchFamily="34" charset="0"/>
              <a:buChar char="•"/>
            </a:pPr>
            <a:r>
              <a:rPr lang="fr-FR" sz="1400" dirty="0" err="1" smtClean="0">
                <a:solidFill>
                  <a:schemeClr val="tx1"/>
                </a:solidFill>
                <a:latin typeface="+mj-lt"/>
              </a:rPr>
              <a:t>Formalization</a:t>
            </a:r>
            <a:r>
              <a:rPr lang="fr-FR" sz="1400" dirty="0" smtClean="0">
                <a:solidFill>
                  <a:schemeClr val="tx1"/>
                </a:solidFill>
                <a:latin typeface="+mj-lt"/>
              </a:rPr>
              <a:t> of the validation </a:t>
            </a:r>
            <a:r>
              <a:rPr lang="fr-FR" sz="1400" dirty="0" err="1" smtClean="0">
                <a:solidFill>
                  <a:schemeClr val="tx1"/>
                </a:solidFill>
                <a:latin typeface="+mj-lt"/>
              </a:rPr>
              <a:t>process</a:t>
            </a:r>
            <a:r>
              <a:rPr lang="fr-FR" sz="1400" dirty="0" smtClean="0">
                <a:solidFill>
                  <a:schemeClr val="tx1"/>
                </a:solidFill>
                <a:latin typeface="+mj-lt"/>
              </a:rPr>
              <a:t> and  rationalisation of the multiple documents in place in the branches.  </a:t>
            </a:r>
            <a:endParaRPr lang="en-US" sz="1400" dirty="0">
              <a:solidFill>
                <a:schemeClr val="tx1"/>
              </a:solidFill>
              <a:latin typeface="+mj-lt"/>
            </a:endParaRPr>
          </a:p>
        </p:txBody>
      </p:sp>
      <p:cxnSp>
        <p:nvCxnSpPr>
          <p:cNvPr id="43" name="Connecteur droit avec flèche 42"/>
          <p:cNvCxnSpPr/>
          <p:nvPr/>
        </p:nvCxnSpPr>
        <p:spPr>
          <a:xfrm>
            <a:off x="6023992" y="4941168"/>
            <a:ext cx="101610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75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524733" y="656693"/>
            <a:ext cx="11017224" cy="331236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err="1" smtClean="0">
                <a:solidFill>
                  <a:schemeClr val="tx1"/>
                </a:solidFill>
              </a:rPr>
              <a:t>Steps</a:t>
            </a:r>
            <a:r>
              <a:rPr lang="fr-FR" sz="1600" dirty="0" smtClean="0">
                <a:solidFill>
                  <a:schemeClr val="tx1"/>
                </a:solidFill>
              </a:rPr>
              <a:t> to Manage HSE Events (Requirement 3.1.1)</a:t>
            </a:r>
          </a:p>
          <a:p>
            <a:pPr algn="just"/>
            <a:r>
              <a:rPr lang="en-GB" sz="1400" b="0" dirty="0">
                <a:solidFill>
                  <a:schemeClr val="tx1"/>
                </a:solidFill>
              </a:rPr>
              <a:t>In accordance with local regulations, all HSE events </a:t>
            </a:r>
            <a:r>
              <a:rPr lang="en-GB" sz="1400" b="0" dirty="0" smtClean="0">
                <a:solidFill>
                  <a:schemeClr val="tx1"/>
                </a:solidFill>
              </a:rPr>
              <a:t>are </a:t>
            </a:r>
            <a:r>
              <a:rPr lang="en-GB" sz="1400" b="0" dirty="0">
                <a:solidFill>
                  <a:schemeClr val="tx1"/>
                </a:solidFill>
              </a:rPr>
              <a:t>managed according to the following four steps:</a:t>
            </a:r>
            <a:endParaRPr lang="en-US" sz="1400" b="0" dirty="0">
              <a:solidFill>
                <a:schemeClr val="tx1"/>
              </a:solidFill>
            </a:endParaRPr>
          </a:p>
          <a:p>
            <a:pPr algn="just"/>
            <a:endParaRPr lang="fr-FR" sz="1400" b="0" dirty="0" smtClean="0">
              <a:solidFill>
                <a:schemeClr val="tx1"/>
              </a:solidFill>
            </a:endParaRPr>
          </a:p>
          <a:p>
            <a:pPr algn="just"/>
            <a:endParaRPr lang="fr-FR" sz="1400" b="0" dirty="0" smtClean="0">
              <a:solidFill>
                <a:schemeClr val="tx1"/>
              </a:solidFill>
            </a:endParaRPr>
          </a:p>
          <a:p>
            <a:pPr algn="just"/>
            <a:endParaRPr lang="fr-FR" sz="1400" b="0" dirty="0" smtClean="0">
              <a:solidFill>
                <a:schemeClr val="tx1"/>
              </a:solidFill>
            </a:endParaRPr>
          </a:p>
          <a:p>
            <a:pPr algn="just"/>
            <a:endParaRPr lang="fr-FR" sz="1400" b="0" dirty="0" smtClean="0">
              <a:solidFill>
                <a:schemeClr val="tx1"/>
              </a:solidFill>
            </a:endParaRPr>
          </a:p>
          <a:p>
            <a:pPr algn="just"/>
            <a:endParaRPr lang="fr-FR" sz="1400" b="0" dirty="0" smtClean="0">
              <a:solidFill>
                <a:schemeClr val="tx1"/>
              </a:solidFill>
            </a:endParaRPr>
          </a:p>
          <a:p>
            <a:pPr marL="444500" indent="-444500"/>
            <a:r>
              <a:rPr lang="fr-FR" sz="1350" b="0" u="sng" dirty="0" smtClean="0">
                <a:solidFill>
                  <a:schemeClr val="tx1"/>
                </a:solidFill>
              </a:rPr>
              <a:t>Note</a:t>
            </a:r>
            <a:r>
              <a:rPr lang="fr-FR" sz="1350" b="0" dirty="0" smtClean="0">
                <a:solidFill>
                  <a:schemeClr val="tx1"/>
                </a:solidFill>
              </a:rPr>
              <a:t>:  </a:t>
            </a:r>
            <a:r>
              <a:rPr lang="en-GB" sz="1400" b="0" dirty="0" smtClean="0">
                <a:solidFill>
                  <a:schemeClr val="tx1"/>
                </a:solidFill>
              </a:rPr>
              <a:t>For </a:t>
            </a:r>
            <a:r>
              <a:rPr lang="en-GB" sz="1400" b="0" dirty="0">
                <a:solidFill>
                  <a:schemeClr val="tx1"/>
                </a:solidFill>
              </a:rPr>
              <a:t>HSE events that occur within industries or professional organizations outside the Group's operated domain, lessons learned are shared with relevant entities, affiliates or </a:t>
            </a:r>
            <a:r>
              <a:rPr lang="en-GB" sz="1400" b="0" i="1" dirty="0" err="1">
                <a:solidFill>
                  <a:schemeClr val="tx1"/>
                </a:solidFill>
              </a:rPr>
              <a:t>métiers</a:t>
            </a:r>
            <a:r>
              <a:rPr lang="en-GB" sz="1400" b="0" dirty="0">
                <a:solidFill>
                  <a:schemeClr val="tx1"/>
                </a:solidFill>
              </a:rPr>
              <a:t> through the HSE </a:t>
            </a:r>
            <a:r>
              <a:rPr lang="en-GB" sz="1400" b="0" dirty="0" err="1">
                <a:solidFill>
                  <a:schemeClr val="tx1"/>
                </a:solidFill>
              </a:rPr>
              <a:t>Corex</a:t>
            </a:r>
            <a:r>
              <a:rPr lang="en-GB" sz="1400" b="0" dirty="0">
                <a:solidFill>
                  <a:schemeClr val="tx1"/>
                </a:solidFill>
              </a:rPr>
              <a:t> process </a:t>
            </a:r>
            <a:r>
              <a:rPr lang="en-GB" sz="1400" b="0" dirty="0" smtClean="0">
                <a:solidFill>
                  <a:schemeClr val="tx1"/>
                </a:solidFill>
              </a:rPr>
              <a:t>(appendix </a:t>
            </a:r>
            <a:r>
              <a:rPr lang="en-GB" sz="1400" b="0" dirty="0">
                <a:solidFill>
                  <a:schemeClr val="tx1"/>
                </a:solidFill>
              </a:rPr>
              <a:t>4).</a:t>
            </a:r>
            <a:endParaRPr lang="en-US" sz="1400" b="0" dirty="0">
              <a:solidFill>
                <a:schemeClr val="tx1"/>
              </a:solidFill>
            </a:endParaRPr>
          </a:p>
          <a:p>
            <a:pPr algn="just"/>
            <a:endParaRPr lang="fr-FR" sz="1350" b="0" dirty="0" smtClean="0">
              <a:solidFill>
                <a:schemeClr val="tx1"/>
              </a:solidFill>
            </a:endParaRPr>
          </a:p>
          <a:p>
            <a:pPr marL="0" indent="0" algn="just" defTabSz="685800">
              <a:spcAft>
                <a:spcPts val="450"/>
              </a:spcAft>
            </a:pPr>
            <a:r>
              <a:rPr lang="fr-FR" sz="1400" b="0" u="sng" dirty="0" smtClean="0">
                <a:solidFill>
                  <a:srgbClr val="FF0000"/>
                </a:solidFill>
              </a:rPr>
              <a:t>Changes</a:t>
            </a:r>
            <a:r>
              <a:rPr lang="fr-FR" sz="1400" b="0" dirty="0" smtClean="0">
                <a:solidFill>
                  <a:srgbClr val="FF0000"/>
                </a:solidFill>
              </a:rPr>
              <a:t>:</a:t>
            </a:r>
          </a:p>
          <a:p>
            <a:pPr marL="285750" indent="-285750" algn="just" defTabSz="685800">
              <a:buFont typeface="Arial" panose="020B0604020202020204" pitchFamily="34" charset="0"/>
              <a:buChar char="•"/>
            </a:pPr>
            <a:r>
              <a:rPr lang="fr-FR" sz="1400" b="0" i="1" dirty="0" err="1" smtClean="0">
                <a:solidFill>
                  <a:schemeClr val="tx1"/>
                </a:solidFill>
              </a:rPr>
              <a:t>These</a:t>
            </a:r>
            <a:r>
              <a:rPr lang="fr-FR" sz="1400" b="0" i="1" dirty="0" smtClean="0">
                <a:solidFill>
                  <a:schemeClr val="tx1"/>
                </a:solidFill>
              </a:rPr>
              <a:t> 4 </a:t>
            </a:r>
            <a:r>
              <a:rPr lang="fr-FR" sz="1400" b="0" i="1" dirty="0" err="1" smtClean="0">
                <a:solidFill>
                  <a:schemeClr val="tx1"/>
                </a:solidFill>
              </a:rPr>
              <a:t>steps</a:t>
            </a:r>
            <a:r>
              <a:rPr lang="fr-FR" sz="1400" b="0" i="1" dirty="0" smtClean="0">
                <a:solidFill>
                  <a:schemeClr val="tx1"/>
                </a:solidFill>
              </a:rPr>
              <a:t> are the </a:t>
            </a:r>
            <a:r>
              <a:rPr lang="fr-FR" sz="1400" b="0" i="1" dirty="0" err="1" smtClean="0">
                <a:solidFill>
                  <a:schemeClr val="tx1"/>
                </a:solidFill>
              </a:rPr>
              <a:t>framework</a:t>
            </a:r>
            <a:r>
              <a:rPr lang="fr-FR" sz="1400" b="0" i="1" dirty="0" smtClean="0">
                <a:solidFill>
                  <a:schemeClr val="tx1"/>
                </a:solidFill>
              </a:rPr>
              <a:t> to manage HSE </a:t>
            </a:r>
            <a:r>
              <a:rPr lang="fr-FR" sz="1400" b="0" i="1" dirty="0" err="1" smtClean="0">
                <a:solidFill>
                  <a:schemeClr val="tx1"/>
                </a:solidFill>
              </a:rPr>
              <a:t>events</a:t>
            </a:r>
            <a:r>
              <a:rPr lang="fr-FR" sz="1400" b="0" i="1" dirty="0" smtClean="0">
                <a:solidFill>
                  <a:schemeClr val="tx1"/>
                </a:solidFill>
              </a:rPr>
              <a:t>.  </a:t>
            </a:r>
          </a:p>
          <a:p>
            <a:pPr marL="285750" indent="-285750" algn="just" defTabSz="685800">
              <a:buFont typeface="Arial" panose="020B0604020202020204" pitchFamily="34" charset="0"/>
              <a:buChar char="•"/>
            </a:pPr>
            <a:r>
              <a:rPr lang="fr-FR" sz="1400" b="0" i="1" dirty="0" smtClean="0">
                <a:solidFill>
                  <a:schemeClr val="tx1"/>
                </a:solidFill>
              </a:rPr>
              <a:t>The </a:t>
            </a:r>
            <a:r>
              <a:rPr lang="fr-FR" sz="1400" b="0" i="1" dirty="0" err="1" smtClean="0">
                <a:solidFill>
                  <a:schemeClr val="tx1"/>
                </a:solidFill>
              </a:rPr>
              <a:t>expected</a:t>
            </a:r>
            <a:r>
              <a:rPr lang="fr-FR" sz="1400" b="0" i="1" dirty="0" smtClean="0">
                <a:solidFill>
                  <a:schemeClr val="tx1"/>
                </a:solidFill>
              </a:rPr>
              <a:t> </a:t>
            </a:r>
            <a:r>
              <a:rPr lang="fr-FR" sz="1400" b="0" i="1" dirty="0" err="1" smtClean="0">
                <a:solidFill>
                  <a:schemeClr val="tx1"/>
                </a:solidFill>
              </a:rPr>
              <a:t>outcomes</a:t>
            </a:r>
            <a:r>
              <a:rPr lang="fr-FR" sz="1400" b="0" i="1" dirty="0" smtClean="0">
                <a:solidFill>
                  <a:schemeClr val="tx1"/>
                </a:solidFill>
              </a:rPr>
              <a:t> of </a:t>
            </a:r>
            <a:r>
              <a:rPr lang="fr-FR" sz="1400" b="0" i="1" dirty="0" err="1" smtClean="0">
                <a:solidFill>
                  <a:schemeClr val="tx1"/>
                </a:solidFill>
              </a:rPr>
              <a:t>these</a:t>
            </a:r>
            <a:r>
              <a:rPr lang="fr-FR" sz="1400" b="0" i="1" dirty="0" smtClean="0">
                <a:solidFill>
                  <a:schemeClr val="tx1"/>
                </a:solidFill>
              </a:rPr>
              <a:t> </a:t>
            </a:r>
            <a:r>
              <a:rPr lang="fr-FR" sz="1400" b="0" i="1" dirty="0" err="1" smtClean="0">
                <a:solidFill>
                  <a:schemeClr val="tx1"/>
                </a:solidFill>
              </a:rPr>
              <a:t>steps</a:t>
            </a:r>
            <a:r>
              <a:rPr lang="fr-FR" sz="1400" b="0" i="1" dirty="0" smtClean="0">
                <a:solidFill>
                  <a:schemeClr val="tx1"/>
                </a:solidFill>
              </a:rPr>
              <a:t> are </a:t>
            </a:r>
            <a:r>
              <a:rPr lang="fr-FR" sz="1400" b="0" i="1" dirty="0" err="1" smtClean="0">
                <a:solidFill>
                  <a:schemeClr val="tx1"/>
                </a:solidFill>
              </a:rPr>
              <a:t>contained</a:t>
            </a:r>
            <a:r>
              <a:rPr lang="fr-FR" sz="1400" b="0" i="1" dirty="0" smtClean="0">
                <a:solidFill>
                  <a:schemeClr val="tx1"/>
                </a:solidFill>
              </a:rPr>
              <a:t> in the </a:t>
            </a:r>
            <a:r>
              <a:rPr lang="fr-FR" sz="1400" b="0" i="1" dirty="0" err="1" smtClean="0">
                <a:solidFill>
                  <a:schemeClr val="tx1"/>
                </a:solidFill>
              </a:rPr>
              <a:t>existing</a:t>
            </a:r>
            <a:r>
              <a:rPr lang="fr-FR" sz="1400" b="0" i="1" dirty="0" smtClean="0">
                <a:solidFill>
                  <a:schemeClr val="tx1"/>
                </a:solidFill>
              </a:rPr>
              <a:t> branch rules. </a:t>
            </a:r>
            <a:endParaRPr lang="fr-FR" sz="1400" b="0" i="1" dirty="0">
              <a:solidFill>
                <a:schemeClr val="tx1"/>
              </a:solidFill>
            </a:endParaRPr>
          </a:p>
          <a:p>
            <a:pPr marL="0" indent="0" algn="just" defTabSz="685800">
              <a:spcAft>
                <a:spcPts val="450"/>
              </a:spcAft>
            </a:pPr>
            <a:endParaRPr lang="fr-FR" sz="1350" b="0" dirty="0" smtClean="0">
              <a:solidFill>
                <a:srgbClr val="FF0000"/>
              </a:solidFill>
            </a:endParaRPr>
          </a:p>
          <a:p>
            <a:pPr marL="214313" indent="-214313" algn="just" defTabSz="685800">
              <a:spcAft>
                <a:spcPts val="450"/>
              </a:spcAft>
              <a:buFont typeface="Wingdings" panose="05000000000000000000" pitchFamily="2" charset="2"/>
              <a:buChar char="§"/>
            </a:pPr>
            <a:endParaRPr lang="fr-FR" sz="1350" b="0" dirty="0">
              <a:solidFill>
                <a:schemeClr val="tx1"/>
              </a:solidFill>
            </a:endParaRPr>
          </a:p>
        </p:txBody>
      </p:sp>
      <p:sp>
        <p:nvSpPr>
          <p:cNvPr id="7" name="Espace réservé du texte 1"/>
          <p:cNvSpPr txBox="1">
            <a:spLocks/>
          </p:cNvSpPr>
          <p:nvPr/>
        </p:nvSpPr>
        <p:spPr>
          <a:xfrm>
            <a:off x="479376" y="4077072"/>
            <a:ext cx="8568952" cy="226825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Evaluation of the </a:t>
            </a:r>
            <a:r>
              <a:rPr lang="fr-FR" sz="1600" dirty="0" err="1" smtClean="0">
                <a:solidFill>
                  <a:schemeClr val="tx1"/>
                </a:solidFill>
              </a:rPr>
              <a:t>Severity</a:t>
            </a:r>
            <a:r>
              <a:rPr lang="fr-FR" sz="1600" dirty="0" smtClean="0">
                <a:solidFill>
                  <a:schemeClr val="tx1"/>
                </a:solidFill>
              </a:rPr>
              <a:t> </a:t>
            </a:r>
            <a:r>
              <a:rPr lang="fr-FR" sz="1600" dirty="0" err="1" smtClean="0">
                <a:solidFill>
                  <a:schemeClr val="tx1"/>
                </a:solidFill>
              </a:rPr>
              <a:t>Level</a:t>
            </a:r>
            <a:r>
              <a:rPr lang="fr-FR" sz="1600" dirty="0" smtClean="0">
                <a:solidFill>
                  <a:schemeClr val="tx1"/>
                </a:solidFill>
              </a:rPr>
              <a:t> </a:t>
            </a:r>
            <a:r>
              <a:rPr lang="en-US" sz="1600" dirty="0" smtClean="0">
                <a:solidFill>
                  <a:schemeClr val="tx1"/>
                </a:solidFill>
              </a:rPr>
              <a:t>(Requirement 3.2.1</a:t>
            </a:r>
            <a:r>
              <a:rPr lang="en-US" sz="1600" dirty="0">
                <a:solidFill>
                  <a:schemeClr val="tx1"/>
                </a:solidFill>
              </a:rPr>
              <a:t>)</a:t>
            </a:r>
            <a:endParaRPr lang="fr-FR" sz="1600" dirty="0">
              <a:solidFill>
                <a:schemeClr val="tx1"/>
              </a:solidFill>
            </a:endParaRPr>
          </a:p>
          <a:p>
            <a:pPr marL="342900" lvl="1" indent="-342900" algn="just">
              <a:buNone/>
            </a:pPr>
            <a:r>
              <a:rPr lang="en-GB" sz="1400" dirty="0">
                <a:solidFill>
                  <a:schemeClr val="tx1"/>
                </a:solidFill>
                <a:latin typeface="+mj-lt"/>
              </a:rPr>
              <a:t>The severity level of HSE events are evaluated according to the Evaluation Matrix of Actual and Potential Severity </a:t>
            </a:r>
            <a:endParaRPr lang="en-GB" sz="1400" dirty="0" smtClean="0">
              <a:solidFill>
                <a:schemeClr val="tx1"/>
              </a:solidFill>
              <a:latin typeface="+mj-lt"/>
            </a:endParaRPr>
          </a:p>
          <a:p>
            <a:pPr marL="342900" lvl="1" indent="-342900" algn="just">
              <a:buNone/>
            </a:pPr>
            <a:r>
              <a:rPr lang="en-GB" sz="1400" dirty="0" smtClean="0">
                <a:solidFill>
                  <a:schemeClr val="tx1"/>
                </a:solidFill>
                <a:latin typeface="+mj-lt"/>
              </a:rPr>
              <a:t>Level </a:t>
            </a:r>
            <a:r>
              <a:rPr lang="en-GB" sz="1400" dirty="0">
                <a:solidFill>
                  <a:schemeClr val="tx1"/>
                </a:solidFill>
                <a:latin typeface="+mj-lt"/>
              </a:rPr>
              <a:t>in appendix </a:t>
            </a:r>
            <a:r>
              <a:rPr lang="en-GB" sz="1400" dirty="0" smtClean="0">
                <a:solidFill>
                  <a:schemeClr val="tx1"/>
                </a:solidFill>
                <a:latin typeface="+mj-lt"/>
              </a:rPr>
              <a:t>1. </a:t>
            </a:r>
          </a:p>
          <a:p>
            <a:pPr marL="342900" lvl="1" indent="-342900" algn="just">
              <a:buNone/>
            </a:pPr>
            <a:endParaRPr lang="en-GB" sz="1400" dirty="0">
              <a:solidFill>
                <a:schemeClr val="tx1"/>
              </a:solidFill>
              <a:latin typeface="+mj-lt"/>
            </a:endParaRPr>
          </a:p>
          <a:p>
            <a:pPr marL="444500" indent="-444500"/>
            <a:r>
              <a:rPr lang="fr-FR" sz="1350" b="0" u="sng" dirty="0" smtClean="0">
                <a:solidFill>
                  <a:schemeClr val="tx1"/>
                </a:solidFill>
              </a:rPr>
              <a:t>Note</a:t>
            </a:r>
            <a:r>
              <a:rPr lang="fr-FR" sz="1350" b="0" dirty="0" smtClean="0">
                <a:solidFill>
                  <a:schemeClr val="tx1"/>
                </a:solidFill>
              </a:rPr>
              <a:t>:</a:t>
            </a:r>
            <a:r>
              <a:rPr lang="fr-FR" sz="1350" b="0" dirty="0">
                <a:solidFill>
                  <a:schemeClr val="tx1"/>
                </a:solidFill>
              </a:rPr>
              <a:t>	</a:t>
            </a:r>
            <a:r>
              <a:rPr lang="en-GB" sz="1350" b="0" dirty="0">
                <a:solidFill>
                  <a:schemeClr val="tx1"/>
                </a:solidFill>
              </a:rPr>
              <a:t>For anomalies, only evaluations of potential severity level ≥ 4 are recorded. </a:t>
            </a:r>
            <a:endParaRPr lang="en-US" sz="1350" b="0" dirty="0">
              <a:solidFill>
                <a:schemeClr val="tx1"/>
              </a:solidFill>
            </a:endParaRPr>
          </a:p>
          <a:p>
            <a:pPr marL="444500" indent="-444500"/>
            <a:r>
              <a:rPr lang="en-GB" sz="1350" b="0" dirty="0" smtClean="0">
                <a:solidFill>
                  <a:schemeClr val="tx1"/>
                </a:solidFill>
              </a:rPr>
              <a:t>	The </a:t>
            </a:r>
            <a:r>
              <a:rPr lang="en-GB" sz="1350" b="0" dirty="0">
                <a:solidFill>
                  <a:schemeClr val="tx1"/>
                </a:solidFill>
              </a:rPr>
              <a:t>initial evaluation of an HSE event can be reviewed after analysis (e.g</a:t>
            </a:r>
            <a:r>
              <a:rPr lang="en-GB" sz="1350" b="0" dirty="0" smtClean="0">
                <a:solidFill>
                  <a:schemeClr val="tx1"/>
                </a:solidFill>
              </a:rPr>
              <a:t>. </a:t>
            </a:r>
            <a:r>
              <a:rPr lang="en-GB" sz="1350" b="0" dirty="0">
                <a:solidFill>
                  <a:schemeClr val="tx1"/>
                </a:solidFill>
              </a:rPr>
              <a:t>considering new information, findings).</a:t>
            </a:r>
            <a:endParaRPr lang="en-US" sz="1350" b="0" dirty="0">
              <a:solidFill>
                <a:schemeClr val="tx1"/>
              </a:solidFill>
            </a:endParaRPr>
          </a:p>
          <a:p>
            <a:pPr algn="just"/>
            <a:endParaRPr lang="fr-FR" sz="1350" b="0" dirty="0" smtClean="0">
              <a:solidFill>
                <a:srgbClr val="FF0000"/>
              </a:solidFill>
            </a:endParaRPr>
          </a:p>
          <a:p>
            <a:pPr marL="0" indent="0" algn="just" defTabSz="685800" fontAlgn="ctr">
              <a:spcAft>
                <a:spcPts val="450"/>
              </a:spcAft>
            </a:pPr>
            <a:r>
              <a:rPr lang="fr-FR" sz="1400" b="0" u="sng" dirty="0" smtClean="0">
                <a:solidFill>
                  <a:srgbClr val="FF0000"/>
                </a:solidFill>
              </a:rPr>
              <a:t>Changes</a:t>
            </a:r>
            <a:r>
              <a:rPr lang="fr-FR" sz="1400" b="0" dirty="0" smtClean="0">
                <a:solidFill>
                  <a:srgbClr val="FF0000"/>
                </a:solidFill>
              </a:rPr>
              <a:t>:</a:t>
            </a:r>
            <a:endParaRPr lang="fr-FR" sz="1400" b="0" dirty="0">
              <a:solidFill>
                <a:srgbClr val="FF0000"/>
              </a:solidFill>
            </a:endParaRPr>
          </a:p>
          <a:p>
            <a:pPr marL="285750" indent="-285750" algn="just" defTabSz="685800" fontAlgn="ctr">
              <a:buFont typeface="Arial" panose="020B0604020202020204" pitchFamily="34" charset="0"/>
              <a:buChar char="•"/>
            </a:pPr>
            <a:r>
              <a:rPr lang="fr-FR" sz="1400" b="0" i="1" dirty="0" smtClean="0">
                <a:solidFill>
                  <a:schemeClr val="tx1"/>
                </a:solidFill>
              </a:rPr>
              <a:t>This </a:t>
            </a:r>
            <a:r>
              <a:rPr lang="fr-FR" sz="1400" b="0" i="1" dirty="0" err="1" smtClean="0">
                <a:solidFill>
                  <a:schemeClr val="tx1"/>
                </a:solidFill>
              </a:rPr>
              <a:t>is</a:t>
            </a:r>
            <a:r>
              <a:rPr lang="fr-FR" sz="1400" b="0" i="1" dirty="0" smtClean="0">
                <a:solidFill>
                  <a:schemeClr val="tx1"/>
                </a:solidFill>
              </a:rPr>
              <a:t> an </a:t>
            </a:r>
            <a:r>
              <a:rPr lang="fr-FR" sz="1400" b="0" i="1" dirty="0" err="1" smtClean="0">
                <a:solidFill>
                  <a:schemeClr val="tx1"/>
                </a:solidFill>
              </a:rPr>
              <a:t>existing</a:t>
            </a:r>
            <a:r>
              <a:rPr lang="fr-FR" sz="1400" b="0" i="1" dirty="0" smtClean="0">
                <a:solidFill>
                  <a:schemeClr val="tx1"/>
                </a:solidFill>
              </a:rPr>
              <a:t> requirement. The </a:t>
            </a:r>
            <a:r>
              <a:rPr lang="fr-FR" sz="1400" b="0" i="1" dirty="0" err="1" smtClean="0">
                <a:solidFill>
                  <a:schemeClr val="tx1"/>
                </a:solidFill>
              </a:rPr>
              <a:t>evaluation</a:t>
            </a:r>
            <a:r>
              <a:rPr lang="fr-FR" sz="1400" b="0" i="1" dirty="0" smtClean="0">
                <a:solidFill>
                  <a:schemeClr val="tx1"/>
                </a:solidFill>
              </a:rPr>
              <a:t> matrix </a:t>
            </a:r>
            <a:r>
              <a:rPr lang="fr-FR" sz="1400" b="0" i="1" dirty="0" err="1" smtClean="0">
                <a:solidFill>
                  <a:schemeClr val="tx1"/>
                </a:solidFill>
              </a:rPr>
              <a:t>is</a:t>
            </a:r>
            <a:r>
              <a:rPr lang="fr-FR" sz="1400" b="0" i="1" dirty="0" smtClean="0">
                <a:solidFill>
                  <a:schemeClr val="tx1"/>
                </a:solidFill>
              </a:rPr>
              <a:t> from the </a:t>
            </a:r>
            <a:r>
              <a:rPr lang="fr-FR" sz="1400" b="0" i="1" dirty="0" err="1" smtClean="0">
                <a:solidFill>
                  <a:schemeClr val="tx1"/>
                </a:solidFill>
              </a:rPr>
              <a:t>existing</a:t>
            </a:r>
            <a:r>
              <a:rPr lang="fr-FR" sz="1400" b="0" i="1" dirty="0" smtClean="0">
                <a:solidFill>
                  <a:schemeClr val="tx1"/>
                </a:solidFill>
              </a:rPr>
              <a:t> </a:t>
            </a:r>
            <a:r>
              <a:rPr lang="fr-FR" sz="1400" b="0" i="1" dirty="0" err="1" smtClean="0">
                <a:solidFill>
                  <a:schemeClr val="tx1"/>
                </a:solidFill>
              </a:rPr>
              <a:t>rule</a:t>
            </a:r>
            <a:r>
              <a:rPr lang="fr-FR" sz="1400" b="0" i="1" dirty="0" smtClean="0">
                <a:solidFill>
                  <a:schemeClr val="tx1"/>
                </a:solidFill>
              </a:rPr>
              <a:t> DIR-GR-SEC-002.</a:t>
            </a:r>
          </a:p>
          <a:p>
            <a:pPr marL="285750" indent="-285750" algn="just" defTabSz="685800" fontAlgn="ctr">
              <a:buFont typeface="Arial" panose="020B0604020202020204" pitchFamily="34" charset="0"/>
              <a:buChar char="•"/>
            </a:pPr>
            <a:r>
              <a:rPr lang="fr-FR" sz="1400" b="0" i="1" dirty="0" smtClean="0">
                <a:solidFill>
                  <a:schemeClr val="tx1"/>
                </a:solidFill>
              </a:rPr>
              <a:t>The E&amp;P </a:t>
            </a:r>
            <a:r>
              <a:rPr lang="fr-FR" sz="1400" b="0" i="1" dirty="0" err="1" smtClean="0">
                <a:solidFill>
                  <a:schemeClr val="tx1"/>
                </a:solidFill>
              </a:rPr>
              <a:t>branch</a:t>
            </a:r>
            <a:r>
              <a:rPr lang="fr-FR" sz="1400" b="0" i="1" dirty="0" smtClean="0">
                <a:solidFill>
                  <a:schemeClr val="tx1"/>
                </a:solidFill>
              </a:rPr>
              <a:t> have </a:t>
            </a:r>
            <a:r>
              <a:rPr lang="fr-FR" sz="1400" b="0" i="1" dirty="0" err="1" smtClean="0">
                <a:solidFill>
                  <a:schemeClr val="tx1"/>
                </a:solidFill>
              </a:rPr>
              <a:t>downgraded</a:t>
            </a:r>
            <a:r>
              <a:rPr lang="fr-FR" sz="1400" b="0" i="1" dirty="0" smtClean="0">
                <a:solidFill>
                  <a:schemeClr val="tx1"/>
                </a:solidFill>
              </a:rPr>
              <a:t> </a:t>
            </a:r>
            <a:r>
              <a:rPr lang="fr-FR" sz="1400" b="0" i="1" dirty="0" err="1" smtClean="0">
                <a:solidFill>
                  <a:schemeClr val="tx1"/>
                </a:solidFill>
              </a:rPr>
              <a:t>LTIs</a:t>
            </a:r>
            <a:r>
              <a:rPr lang="fr-FR" sz="1400" b="0" i="1" dirty="0" smtClean="0">
                <a:solidFill>
                  <a:schemeClr val="tx1"/>
                </a:solidFill>
              </a:rPr>
              <a:t> from a </a:t>
            </a:r>
            <a:r>
              <a:rPr lang="fr-FR" sz="1400" b="0" i="1" dirty="0" err="1" smtClean="0">
                <a:solidFill>
                  <a:schemeClr val="tx1"/>
                </a:solidFill>
              </a:rPr>
              <a:t>level</a:t>
            </a:r>
            <a:r>
              <a:rPr lang="fr-FR" sz="1400" b="0" i="1" dirty="0" smtClean="0">
                <a:solidFill>
                  <a:schemeClr val="tx1"/>
                </a:solidFill>
              </a:rPr>
              <a:t> 3 to a </a:t>
            </a:r>
            <a:r>
              <a:rPr lang="fr-FR" sz="1400" b="0" i="1" dirty="0" err="1" smtClean="0">
                <a:solidFill>
                  <a:schemeClr val="tx1"/>
                </a:solidFill>
              </a:rPr>
              <a:t>level</a:t>
            </a:r>
            <a:r>
              <a:rPr lang="fr-FR" sz="1400" b="0" i="1" dirty="0" smtClean="0">
                <a:solidFill>
                  <a:schemeClr val="tx1"/>
                </a:solidFill>
              </a:rPr>
              <a:t> 2. </a:t>
            </a:r>
            <a:endParaRPr lang="fr-FR" sz="1400" b="0" dirty="0" smtClean="0">
              <a:solidFill>
                <a:schemeClr val="tx1"/>
              </a:solidFill>
            </a:endParaRPr>
          </a:p>
          <a:p>
            <a:pPr marL="0" indent="0" algn="just" defTabSz="685800">
              <a:spcAft>
                <a:spcPts val="450"/>
              </a:spcAft>
            </a:pPr>
            <a:endParaRPr lang="en-US" sz="1350" b="0" dirty="0">
              <a:solidFill>
                <a:srgbClr val="FF0000"/>
              </a:solidFill>
            </a:endParaRPr>
          </a:p>
        </p:txBody>
      </p:sp>
      <p:cxnSp>
        <p:nvCxnSpPr>
          <p:cNvPr id="10" name="Connecteur droit 9"/>
          <p:cNvCxnSpPr/>
          <p:nvPr/>
        </p:nvCxnSpPr>
        <p:spPr>
          <a:xfrm>
            <a:off x="551384" y="3861048"/>
            <a:ext cx="10369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1"/>
          </p:nvPr>
        </p:nvSpPr>
        <p:spPr/>
        <p:txBody>
          <a:bodyPr/>
          <a:lstStyle/>
          <a:p>
            <a:r>
              <a:rPr lang="en-GB" dirty="0" smtClean="0"/>
              <a:t>REQUIREMENT OVERVIEW</a:t>
            </a:r>
            <a:endParaRPr lang="en-GB" dirty="0"/>
          </a:p>
        </p:txBody>
      </p:sp>
      <p:pic>
        <p:nvPicPr>
          <p:cNvPr id="3" name="Picture 2"/>
          <p:cNvPicPr>
            <a:picLocks noChangeAspect="1"/>
          </p:cNvPicPr>
          <p:nvPr/>
        </p:nvPicPr>
        <p:blipFill>
          <a:blip r:embed="rId3"/>
          <a:stretch>
            <a:fillRect/>
          </a:stretch>
        </p:blipFill>
        <p:spPr>
          <a:xfrm>
            <a:off x="1415480" y="1496863"/>
            <a:ext cx="7298568" cy="765899"/>
          </a:xfrm>
          <a:prstGeom prst="rect">
            <a:avLst/>
          </a:prstGeom>
        </p:spPr>
      </p:pic>
      <p:pic>
        <p:nvPicPr>
          <p:cNvPr id="9" name="Picture 8"/>
          <p:cNvPicPr>
            <a:picLocks noChangeAspect="1"/>
          </p:cNvPicPr>
          <p:nvPr/>
        </p:nvPicPr>
        <p:blipFill>
          <a:blip r:embed="rId4"/>
          <a:stretch>
            <a:fillRect/>
          </a:stretch>
        </p:blipFill>
        <p:spPr>
          <a:xfrm>
            <a:off x="9341726" y="3861048"/>
            <a:ext cx="2510941" cy="2561977"/>
          </a:xfrm>
          <a:prstGeom prst="rect">
            <a:avLst/>
          </a:prstGeom>
        </p:spPr>
      </p:pic>
    </p:spTree>
    <p:extLst>
      <p:ext uri="{BB962C8B-B14F-4D97-AF65-F5344CB8AC3E}">
        <p14:creationId xmlns:p14="http://schemas.microsoft.com/office/powerpoint/2010/main" val="219950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551384" y="692697"/>
            <a:ext cx="10729192" cy="30603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Communication (Requirement 3.3.1)</a:t>
            </a:r>
          </a:p>
          <a:p>
            <a:pPr>
              <a:spcBef>
                <a:spcPts val="800"/>
              </a:spcBef>
            </a:pPr>
            <a:r>
              <a:rPr lang="en-GB" sz="1400" b="0" dirty="0">
                <a:solidFill>
                  <a:schemeClr val="tx1"/>
                </a:solidFill>
                <a:latin typeface="+mn-lt"/>
              </a:rPr>
              <a:t>HSE events with actual severity level ≥ 4 (or media impact ≥ 3), or those likely to evolve rapidly to these levels, are subject to:</a:t>
            </a:r>
            <a:endParaRPr lang="en-US" sz="1400" b="0" dirty="0">
              <a:solidFill>
                <a:schemeClr val="tx1"/>
              </a:solidFill>
              <a:latin typeface="+mn-lt"/>
            </a:endParaRPr>
          </a:p>
          <a:p>
            <a:pPr lvl="0">
              <a:spcBef>
                <a:spcPts val="300"/>
              </a:spcBef>
              <a:spcAft>
                <a:spcPts val="300"/>
              </a:spcAft>
              <a:buFont typeface="Arial" panose="020B0604020202020204" pitchFamily="34" charset="0"/>
              <a:buChar char="•"/>
            </a:pPr>
            <a:r>
              <a:rPr lang="en-GB" sz="1400" b="0" dirty="0">
                <a:solidFill>
                  <a:schemeClr val="tx1"/>
                </a:solidFill>
                <a:latin typeface="+mn-lt"/>
              </a:rPr>
              <a:t>Immediate alerts sent to the contact persons of the branch and the Group through two parallel channels:</a:t>
            </a:r>
            <a:endParaRPr lang="en-US" sz="1400" b="0" dirty="0">
              <a:solidFill>
                <a:schemeClr val="tx1"/>
              </a:solidFill>
              <a:latin typeface="+mn-lt"/>
            </a:endParaRPr>
          </a:p>
          <a:p>
            <a:pPr marL="985838" lvl="1" indent="-285750">
              <a:spcBef>
                <a:spcPts val="300"/>
              </a:spcBef>
              <a:spcAft>
                <a:spcPts val="300"/>
              </a:spcAft>
              <a:buFont typeface="Arial" panose="020B0604020202020204" pitchFamily="34" charset="0"/>
              <a:buChar char="•"/>
            </a:pPr>
            <a:r>
              <a:rPr lang="en-US" sz="1400" dirty="0">
                <a:solidFill>
                  <a:schemeClr val="tx1"/>
                </a:solidFill>
                <a:latin typeface="+mn-lt"/>
              </a:rPr>
              <a:t>the reporting line; </a:t>
            </a:r>
          </a:p>
          <a:p>
            <a:pPr marL="985838" lvl="1" indent="-285750">
              <a:spcBef>
                <a:spcPts val="300"/>
              </a:spcBef>
              <a:spcAft>
                <a:spcPts val="300"/>
              </a:spcAft>
              <a:buFont typeface="Arial" panose="020B0604020202020204" pitchFamily="34" charset="0"/>
              <a:buChar char="•"/>
            </a:pPr>
            <a:r>
              <a:rPr lang="en-US" sz="1400" dirty="0">
                <a:solidFill>
                  <a:schemeClr val="tx1"/>
                </a:solidFill>
                <a:latin typeface="+mn-lt"/>
              </a:rPr>
              <a:t>the duty function.</a:t>
            </a:r>
          </a:p>
          <a:p>
            <a:pPr lvl="0">
              <a:spcBef>
                <a:spcPts val="300"/>
              </a:spcBef>
              <a:spcAft>
                <a:spcPts val="300"/>
              </a:spcAft>
              <a:buFont typeface="Arial" panose="020B0604020202020204" pitchFamily="34" charset="0"/>
              <a:buChar char="•"/>
            </a:pPr>
            <a:r>
              <a:rPr lang="en-GB" sz="1400" b="0" dirty="0">
                <a:solidFill>
                  <a:schemeClr val="tx1"/>
                </a:solidFill>
                <a:latin typeface="+mn-lt"/>
              </a:rPr>
              <a:t>Alerts sent to local authorities;</a:t>
            </a:r>
            <a:endParaRPr lang="en-US" sz="1400" b="0" dirty="0">
              <a:solidFill>
                <a:schemeClr val="tx1"/>
              </a:solidFill>
              <a:latin typeface="+mn-lt"/>
            </a:endParaRPr>
          </a:p>
          <a:p>
            <a:pPr>
              <a:spcBef>
                <a:spcPts val="300"/>
              </a:spcBef>
              <a:spcAft>
                <a:spcPts val="300"/>
              </a:spcAft>
              <a:buFont typeface="Arial" panose="020B0604020202020204" pitchFamily="34" charset="0"/>
              <a:buChar char="•"/>
            </a:pPr>
            <a:r>
              <a:rPr lang="nb-NO" sz="1400" b="0" dirty="0">
                <a:solidFill>
                  <a:schemeClr val="tx1"/>
                </a:solidFill>
                <a:latin typeface="+mn-lt"/>
              </a:rPr>
              <a:t>Alerts sent to relevant </a:t>
            </a:r>
            <a:r>
              <a:rPr lang="nb-NO" sz="1400" b="0" dirty="0">
                <a:solidFill>
                  <a:schemeClr val="tx1"/>
                </a:solidFill>
              </a:rPr>
              <a:t>stakeholders.</a:t>
            </a:r>
            <a:endParaRPr lang="fr-FR" sz="1400" b="0" dirty="0" smtClean="0">
              <a:solidFill>
                <a:schemeClr val="tx1"/>
              </a:solidFill>
            </a:endParaRPr>
          </a:p>
          <a:p>
            <a:pPr marL="0" indent="0" fontAlgn="ctr">
              <a:spcBef>
                <a:spcPts val="800"/>
              </a:spcBef>
            </a:pPr>
            <a:r>
              <a:rPr lang="fr-FR" sz="1400" b="0" u="sng" dirty="0" smtClean="0">
                <a:solidFill>
                  <a:srgbClr val="FF0000"/>
                </a:solidFill>
              </a:rPr>
              <a:t>No change</a:t>
            </a:r>
            <a:endParaRPr lang="fr-FR" sz="1400" b="0" u="sng" dirty="0">
              <a:solidFill>
                <a:srgbClr val="FF0000"/>
              </a:solidFill>
            </a:endParaRPr>
          </a:p>
        </p:txBody>
      </p:sp>
      <p:sp>
        <p:nvSpPr>
          <p:cNvPr id="7" name="Espace réservé du texte 1"/>
          <p:cNvSpPr txBox="1">
            <a:spLocks/>
          </p:cNvSpPr>
          <p:nvPr/>
        </p:nvSpPr>
        <p:spPr>
          <a:xfrm>
            <a:off x="505594" y="3933056"/>
            <a:ext cx="10774982" cy="20522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Information </a:t>
            </a:r>
            <a:r>
              <a:rPr lang="fr-FR" sz="1600" dirty="0" err="1" smtClean="0">
                <a:solidFill>
                  <a:schemeClr val="tx1"/>
                </a:solidFill>
              </a:rPr>
              <a:t>Gathering</a:t>
            </a:r>
            <a:r>
              <a:rPr lang="fr-FR" sz="1600" dirty="0" smtClean="0">
                <a:solidFill>
                  <a:schemeClr val="tx1"/>
                </a:solidFill>
              </a:rPr>
              <a:t> </a:t>
            </a:r>
            <a:r>
              <a:rPr lang="en-US" sz="1600" dirty="0" smtClean="0">
                <a:solidFill>
                  <a:schemeClr val="tx1"/>
                </a:solidFill>
              </a:rPr>
              <a:t>(Requirement 3.4.1</a:t>
            </a:r>
            <a:r>
              <a:rPr lang="en-US" sz="1600" dirty="0">
                <a:solidFill>
                  <a:schemeClr val="tx1"/>
                </a:solidFill>
              </a:rPr>
              <a:t>)</a:t>
            </a:r>
            <a:endParaRPr lang="fr-FR" sz="1600" dirty="0">
              <a:solidFill>
                <a:schemeClr val="tx1"/>
              </a:solidFill>
            </a:endParaRPr>
          </a:p>
          <a:p>
            <a:pPr marL="0" indent="0" algn="just">
              <a:spcAft>
                <a:spcPts val="1200"/>
              </a:spcAft>
            </a:pPr>
            <a:r>
              <a:rPr lang="en-US" sz="1400" b="0" dirty="0">
                <a:solidFill>
                  <a:schemeClr val="tx1"/>
                </a:solidFill>
              </a:rPr>
              <a:t>Any HSE event is subject to prompt information gathering (including relevant material elements) related to the event’s circumstances, facts and effects.</a:t>
            </a:r>
          </a:p>
          <a:p>
            <a:pPr marL="0" indent="0" algn="just">
              <a:spcAft>
                <a:spcPts val="1200"/>
              </a:spcAft>
            </a:pPr>
            <a:r>
              <a:rPr lang="en-US" sz="1400" b="0" dirty="0">
                <a:solidFill>
                  <a:schemeClr val="tx1"/>
                </a:solidFill>
              </a:rPr>
              <a:t>Considering locally applicable laws and regulations, the procedures to be followed during information gathering are defined while considering any separate analysis that may be carried out simultaneously, in particular requests and investigations by official authorities (e.g. emergency services, administrative or judicial authorities).</a:t>
            </a:r>
          </a:p>
          <a:p>
            <a:pPr marL="0" indent="0" fontAlgn="ctr"/>
            <a:r>
              <a:rPr lang="fr-FR" sz="1400" b="0" u="sng" dirty="0" smtClean="0">
                <a:solidFill>
                  <a:srgbClr val="FF0000"/>
                </a:solidFill>
              </a:rPr>
              <a:t>No change</a:t>
            </a:r>
            <a:endParaRPr lang="fr-FR" sz="1400" b="0" u="sng" dirty="0">
              <a:solidFill>
                <a:srgbClr val="FF0000"/>
              </a:solidFill>
            </a:endParaRPr>
          </a:p>
          <a:p>
            <a:pPr marL="0" indent="0" algn="just" defTabSz="685800">
              <a:spcAft>
                <a:spcPts val="450"/>
              </a:spcAft>
            </a:pPr>
            <a:endParaRPr lang="en-US" sz="1350" b="0" dirty="0">
              <a:solidFill>
                <a:srgbClr val="FF0000"/>
              </a:solidFill>
            </a:endParaRPr>
          </a:p>
        </p:txBody>
      </p:sp>
      <p:cxnSp>
        <p:nvCxnSpPr>
          <p:cNvPr id="10" name="Connecteur droit 9"/>
          <p:cNvCxnSpPr/>
          <p:nvPr/>
        </p:nvCxnSpPr>
        <p:spPr>
          <a:xfrm>
            <a:off x="767408" y="3573016"/>
            <a:ext cx="9865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11"/>
          <p:cNvSpPr>
            <a:spLocks noGrp="1"/>
          </p:cNvSpPr>
          <p:nvPr>
            <p:ph type="body" sz="quarter" idx="11"/>
          </p:nvPr>
        </p:nvSpPr>
        <p:spPr>
          <a:xfrm>
            <a:off x="407368" y="0"/>
            <a:ext cx="4968552" cy="404664"/>
          </a:xfrm>
        </p:spPr>
        <p:txBody>
          <a:bodyPr/>
          <a:lstStyle/>
          <a:p>
            <a:r>
              <a:rPr lang="en-GB" dirty="0"/>
              <a:t>REQUIREMENT OVERVIEW</a:t>
            </a:r>
          </a:p>
        </p:txBody>
      </p:sp>
    </p:spTree>
    <p:extLst>
      <p:ext uri="{BB962C8B-B14F-4D97-AF65-F5344CB8AC3E}">
        <p14:creationId xmlns:p14="http://schemas.microsoft.com/office/powerpoint/2010/main" val="114060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387261" y="749413"/>
            <a:ext cx="8686312" cy="383515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600"/>
              </a:spcAft>
            </a:pPr>
            <a:r>
              <a:rPr lang="fr-FR" sz="1600" dirty="0" smtClean="0">
                <a:solidFill>
                  <a:schemeClr val="tx1"/>
                </a:solidFill>
              </a:rPr>
              <a:t>Analysis of HSE Events (Requirement 3.4.2)</a:t>
            </a:r>
          </a:p>
          <a:p>
            <a:pPr marL="0" indent="0" algn="just">
              <a:spcAft>
                <a:spcPts val="600"/>
              </a:spcAft>
            </a:pPr>
            <a:r>
              <a:rPr lang="en-US" sz="1400" b="0" dirty="0">
                <a:solidFill>
                  <a:schemeClr val="tx1"/>
                </a:solidFill>
              </a:rPr>
              <a:t>All HSE events are </a:t>
            </a:r>
            <a:r>
              <a:rPr lang="en-US" sz="1400" b="0" dirty="0" err="1">
                <a:solidFill>
                  <a:schemeClr val="tx1"/>
                </a:solidFill>
              </a:rPr>
              <a:t>analysed</a:t>
            </a:r>
            <a:r>
              <a:rPr lang="en-US" sz="1400" b="0" dirty="0">
                <a:solidFill>
                  <a:schemeClr val="tx1"/>
                </a:solidFill>
              </a:rPr>
              <a:t> using a method that is appropriate to its actual or potential severity and re-evaluated as necessary. The requirements of the table "HSE Event Analysis Methods" (see appendix 2), which states the expected means, methods, </a:t>
            </a:r>
            <a:r>
              <a:rPr lang="en-US" sz="1400" b="0" dirty="0" err="1">
                <a:solidFill>
                  <a:schemeClr val="tx1"/>
                </a:solidFill>
              </a:rPr>
              <a:t>analysed</a:t>
            </a:r>
            <a:r>
              <a:rPr lang="en-US" sz="1400" b="0" dirty="0">
                <a:solidFill>
                  <a:schemeClr val="tx1"/>
                </a:solidFill>
              </a:rPr>
              <a:t> criteria, documentation, communication and deadlines, are applied. </a:t>
            </a:r>
          </a:p>
          <a:p>
            <a:pPr marL="0" indent="0" algn="just">
              <a:spcAft>
                <a:spcPts val="600"/>
              </a:spcAft>
            </a:pPr>
            <a:r>
              <a:rPr lang="en-US" sz="1400" b="0" dirty="0">
                <a:solidFill>
                  <a:schemeClr val="tx1"/>
                </a:solidFill>
              </a:rPr>
              <a:t>For HSE events with actual or potential severity ≥ 4 or for Tier 1 or Tier 2 Loss of Primary Containment events, the root cause analysis method (or an equivalent systematic one) is used.</a:t>
            </a:r>
          </a:p>
          <a:p>
            <a:pPr marL="0" indent="0" algn="just">
              <a:spcBef>
                <a:spcPts val="600"/>
              </a:spcBef>
              <a:spcAft>
                <a:spcPts val="300"/>
              </a:spcAft>
            </a:pPr>
            <a:r>
              <a:rPr lang="fr-FR" sz="1400" i="1" dirty="0" smtClean="0">
                <a:solidFill>
                  <a:schemeClr val="tx1"/>
                </a:solidFill>
              </a:rPr>
              <a:t>Requirement from the table « HSE Event Analysis Method»</a:t>
            </a:r>
          </a:p>
          <a:p>
            <a:pPr marL="0" indent="0" algn="just">
              <a:spcAft>
                <a:spcPts val="600"/>
              </a:spcAft>
            </a:pPr>
            <a:r>
              <a:rPr lang="en-US" sz="1400" b="0" dirty="0">
                <a:solidFill>
                  <a:schemeClr val="tx1"/>
                </a:solidFill>
              </a:rPr>
              <a:t>In case of a fatal accident or any other HSE event with an actual or potential severity level ≥ 5, the Major Incident Analysis and Return on Experience department of the Group HSE division is mobilized and a Major HSE Event Analysis Committee is set up. </a:t>
            </a:r>
            <a:endParaRPr lang="fr-FR" sz="1350" b="0" u="sng" dirty="0" smtClean="0">
              <a:solidFill>
                <a:srgbClr val="FF0000"/>
              </a:solidFill>
            </a:endParaRPr>
          </a:p>
          <a:p>
            <a:pPr marL="0" indent="0" algn="just" defTabSz="685800" fontAlgn="ctr">
              <a:spcAft>
                <a:spcPts val="450"/>
              </a:spcAft>
            </a:pPr>
            <a:r>
              <a:rPr lang="fr-FR" sz="1400" b="0" u="sng" dirty="0" smtClean="0">
                <a:solidFill>
                  <a:srgbClr val="FF0000"/>
                </a:solidFill>
              </a:rPr>
              <a:t>Changes</a:t>
            </a:r>
            <a:r>
              <a:rPr lang="fr-FR" sz="1400" b="0" dirty="0" smtClean="0">
                <a:solidFill>
                  <a:srgbClr val="FF0000"/>
                </a:solidFill>
              </a:rPr>
              <a:t>:</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err="1" smtClean="0">
                <a:solidFill>
                  <a:schemeClr val="tx1"/>
                </a:solidFill>
              </a:rPr>
              <a:t>Requirements</a:t>
            </a:r>
            <a:r>
              <a:rPr lang="fr-FR" sz="1400" b="0" i="1" dirty="0" smtClean="0">
                <a:solidFill>
                  <a:schemeClr val="tx1"/>
                </a:solidFill>
              </a:rPr>
              <a:t> </a:t>
            </a:r>
            <a:r>
              <a:rPr lang="fr-FR" sz="1400" b="0" i="1" dirty="0" err="1" smtClean="0">
                <a:solidFill>
                  <a:schemeClr val="tx1"/>
                </a:solidFill>
              </a:rPr>
              <a:t>concerning</a:t>
            </a:r>
            <a:r>
              <a:rPr lang="fr-FR" sz="1400" b="0" i="1" dirty="0" smtClean="0">
                <a:solidFill>
                  <a:schemeClr val="tx1"/>
                </a:solidFill>
              </a:rPr>
              <a:t> Tier </a:t>
            </a:r>
            <a:r>
              <a:rPr lang="fr-FR" sz="1400" b="0" i="1" dirty="0">
                <a:solidFill>
                  <a:schemeClr val="tx1"/>
                </a:solidFill>
              </a:rPr>
              <a:t>1 </a:t>
            </a:r>
            <a:r>
              <a:rPr lang="fr-FR" sz="1400" b="0" i="1" dirty="0" smtClean="0">
                <a:solidFill>
                  <a:schemeClr val="tx1"/>
                </a:solidFill>
              </a:rPr>
              <a:t>or Tier </a:t>
            </a:r>
            <a:r>
              <a:rPr lang="fr-FR" sz="1400" b="0" i="1" dirty="0">
                <a:solidFill>
                  <a:schemeClr val="tx1"/>
                </a:solidFill>
              </a:rPr>
              <a:t>2 </a:t>
            </a:r>
            <a:r>
              <a:rPr lang="fr-FR" sz="1400" b="0" i="1" dirty="0" err="1" smtClean="0">
                <a:solidFill>
                  <a:schemeClr val="tx1"/>
                </a:solidFill>
              </a:rPr>
              <a:t>previously</a:t>
            </a:r>
            <a:r>
              <a:rPr lang="fr-FR" sz="1400" b="0" i="1" dirty="0" smtClean="0">
                <a:solidFill>
                  <a:schemeClr val="tx1"/>
                </a:solidFill>
              </a:rPr>
              <a:t> </a:t>
            </a:r>
            <a:r>
              <a:rPr lang="fr-FR" sz="1400" b="0" i="1" dirty="0" err="1" smtClean="0">
                <a:solidFill>
                  <a:schemeClr val="tx1"/>
                </a:solidFill>
              </a:rPr>
              <a:t>only</a:t>
            </a:r>
            <a:r>
              <a:rPr lang="fr-FR" sz="1400" b="0" i="1" dirty="0" smtClean="0">
                <a:solidFill>
                  <a:schemeClr val="tx1"/>
                </a:solidFill>
              </a:rPr>
              <a:t> </a:t>
            </a:r>
            <a:r>
              <a:rPr lang="fr-FR" sz="1400" b="0" i="1" dirty="0" err="1" smtClean="0">
                <a:solidFill>
                  <a:schemeClr val="tx1"/>
                </a:solidFill>
              </a:rPr>
              <a:t>existed</a:t>
            </a:r>
            <a:r>
              <a:rPr lang="fr-FR" sz="1400" b="0" i="1" dirty="0" smtClean="0">
                <a:solidFill>
                  <a:schemeClr val="tx1"/>
                </a:solidFill>
              </a:rPr>
              <a:t> in E&amp;P.  </a:t>
            </a:r>
            <a:endParaRPr lang="fr-FR" sz="1400" b="0" i="1" dirty="0">
              <a:solidFill>
                <a:schemeClr val="tx1"/>
              </a:solidFill>
            </a:endParaRPr>
          </a:p>
          <a:p>
            <a:pPr marL="285750" indent="-285750" algn="just" defTabSz="685800" fontAlgn="ctr">
              <a:buFont typeface="Arial" panose="020B0604020202020204" pitchFamily="34" charset="0"/>
              <a:buChar char="•"/>
            </a:pPr>
            <a:r>
              <a:rPr lang="fr-FR" sz="1400" b="0" i="1" dirty="0" err="1" smtClean="0">
                <a:solidFill>
                  <a:schemeClr val="tx1"/>
                </a:solidFill>
              </a:rPr>
              <a:t>Only</a:t>
            </a:r>
            <a:r>
              <a:rPr lang="fr-FR" sz="1400" b="0" i="1" dirty="0" smtClean="0">
                <a:solidFill>
                  <a:schemeClr val="tx1"/>
                </a:solidFill>
              </a:rPr>
              <a:t> E&amp;P </a:t>
            </a:r>
            <a:r>
              <a:rPr lang="fr-FR" sz="1400" b="0" i="1" dirty="0" err="1" smtClean="0">
                <a:solidFill>
                  <a:schemeClr val="tx1"/>
                </a:solidFill>
              </a:rPr>
              <a:t>had</a:t>
            </a:r>
            <a:r>
              <a:rPr lang="fr-FR" sz="1400" b="0" i="1" dirty="0" smtClean="0">
                <a:solidFill>
                  <a:schemeClr val="tx1"/>
                </a:solidFill>
              </a:rPr>
              <a:t> a requirement for a </a:t>
            </a:r>
            <a:r>
              <a:rPr lang="en-US" sz="1400" b="0" dirty="0" smtClean="0">
                <a:solidFill>
                  <a:schemeClr val="tx1"/>
                </a:solidFill>
              </a:rPr>
              <a:t>"</a:t>
            </a:r>
            <a:r>
              <a:rPr lang="en-US" sz="1400" b="0" i="1" dirty="0" smtClean="0">
                <a:solidFill>
                  <a:schemeClr val="tx1"/>
                </a:solidFill>
              </a:rPr>
              <a:t>Major </a:t>
            </a:r>
            <a:r>
              <a:rPr lang="en-US" sz="1400" b="0" i="1" dirty="0">
                <a:solidFill>
                  <a:schemeClr val="tx1"/>
                </a:solidFill>
              </a:rPr>
              <a:t>HSE Event Analysis </a:t>
            </a:r>
            <a:r>
              <a:rPr lang="en-US" sz="1400" b="0" i="1" dirty="0" smtClean="0">
                <a:solidFill>
                  <a:schemeClr val="tx1"/>
                </a:solidFill>
              </a:rPr>
              <a:t>Committee</a:t>
            </a:r>
            <a:r>
              <a:rPr lang="en-US" sz="1400" b="0" dirty="0" smtClean="0">
                <a:solidFill>
                  <a:schemeClr val="tx1"/>
                </a:solidFill>
              </a:rPr>
              <a:t>"</a:t>
            </a:r>
            <a:r>
              <a:rPr lang="fr-FR" sz="1400" b="0" i="1" dirty="0" smtClean="0">
                <a:solidFill>
                  <a:schemeClr val="tx1"/>
                </a:solidFill>
              </a:rPr>
              <a:t> </a:t>
            </a:r>
            <a:r>
              <a:rPr lang="fr-FR" sz="1400" b="0" i="1" dirty="0" err="1" smtClean="0">
                <a:solidFill>
                  <a:schemeClr val="tx1"/>
                </a:solidFill>
              </a:rPr>
              <a:t>which</a:t>
            </a:r>
            <a:r>
              <a:rPr lang="fr-FR" sz="1400" b="0" i="1" dirty="0" smtClean="0">
                <a:solidFill>
                  <a:schemeClr val="tx1"/>
                </a:solidFill>
              </a:rPr>
              <a:t> </a:t>
            </a:r>
            <a:r>
              <a:rPr lang="fr-FR" sz="1400" b="0" i="1" dirty="0" err="1" smtClean="0">
                <a:solidFill>
                  <a:schemeClr val="tx1"/>
                </a:solidFill>
              </a:rPr>
              <a:t>was</a:t>
            </a:r>
            <a:r>
              <a:rPr lang="fr-FR" sz="1400" b="0" i="1" dirty="0" smtClean="0">
                <a:solidFill>
                  <a:schemeClr val="tx1"/>
                </a:solidFill>
              </a:rPr>
              <a:t> </a:t>
            </a:r>
            <a:r>
              <a:rPr lang="fr-FR" sz="1400" b="0" i="1" dirty="0" err="1" smtClean="0">
                <a:solidFill>
                  <a:schemeClr val="tx1"/>
                </a:solidFill>
              </a:rPr>
              <a:t>piloted</a:t>
            </a:r>
            <a:r>
              <a:rPr lang="fr-FR" sz="1400" b="0" i="1" dirty="0" smtClean="0">
                <a:solidFill>
                  <a:schemeClr val="tx1"/>
                </a:solidFill>
              </a:rPr>
              <a:t> by the branch.</a:t>
            </a:r>
            <a:endParaRPr lang="fr-FR" sz="1400" b="0" i="1" dirty="0">
              <a:solidFill>
                <a:schemeClr val="tx1"/>
              </a:solidFill>
            </a:endParaRPr>
          </a:p>
        </p:txBody>
      </p:sp>
      <p:sp>
        <p:nvSpPr>
          <p:cNvPr id="7" name="Espace réservé du texte 1"/>
          <p:cNvSpPr txBox="1">
            <a:spLocks/>
          </p:cNvSpPr>
          <p:nvPr/>
        </p:nvSpPr>
        <p:spPr>
          <a:xfrm>
            <a:off x="407368" y="4653136"/>
            <a:ext cx="9024374" cy="171610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HSE REX Documents </a:t>
            </a:r>
            <a:r>
              <a:rPr lang="en-US" sz="1600" dirty="0" smtClean="0">
                <a:solidFill>
                  <a:schemeClr val="tx1"/>
                </a:solidFill>
              </a:rPr>
              <a:t>(Requirement 3.5.1</a:t>
            </a:r>
            <a:r>
              <a:rPr lang="en-US" sz="1600" dirty="0">
                <a:solidFill>
                  <a:schemeClr val="tx1"/>
                </a:solidFill>
              </a:rPr>
              <a:t>)</a:t>
            </a:r>
            <a:endParaRPr lang="fr-FR" sz="1600" dirty="0">
              <a:solidFill>
                <a:schemeClr val="tx1"/>
              </a:solidFill>
            </a:endParaRPr>
          </a:p>
          <a:p>
            <a:pPr marL="0" indent="0" algn="just"/>
            <a:r>
              <a:rPr lang="en-US" sz="1400" b="0" dirty="0">
                <a:solidFill>
                  <a:schemeClr val="tx1"/>
                </a:solidFill>
              </a:rPr>
              <a:t>The HSE REX documents are written within the time set out in the table 1 "Types of HSE REX Documents</a:t>
            </a:r>
            <a:r>
              <a:rPr lang="en-US" sz="1400" b="0" dirty="0" smtClean="0">
                <a:solidFill>
                  <a:schemeClr val="tx1"/>
                </a:solidFill>
              </a:rPr>
              <a:t>" </a:t>
            </a:r>
            <a:r>
              <a:rPr lang="en-US" sz="1400" b="0" dirty="0">
                <a:solidFill>
                  <a:schemeClr val="tx1"/>
                </a:solidFill>
              </a:rPr>
              <a:t>and are issued following the validation of the HSE Corex, excluding directly issued HSE alerts</a:t>
            </a:r>
            <a:r>
              <a:rPr lang="en-US" sz="1400" b="0" dirty="0" smtClean="0">
                <a:solidFill>
                  <a:schemeClr val="tx1"/>
                </a:solidFill>
              </a:rPr>
              <a:t>.</a:t>
            </a:r>
          </a:p>
          <a:p>
            <a:pPr marL="0" indent="0" algn="just"/>
            <a:endParaRPr lang="fr-FR" sz="1350" b="0" dirty="0" smtClean="0">
              <a:solidFill>
                <a:srgbClr val="FF0000"/>
              </a:solidFill>
            </a:endParaRPr>
          </a:p>
          <a:p>
            <a:pPr marL="0" indent="0" algn="just" defTabSz="685800" fontAlgn="ctr">
              <a:spcAft>
                <a:spcPts val="450"/>
              </a:spcAft>
            </a:pPr>
            <a:r>
              <a:rPr lang="fr-FR" sz="1400" b="0" u="sng" dirty="0" smtClean="0">
                <a:solidFill>
                  <a:srgbClr val="FF0000"/>
                </a:solidFill>
              </a:rPr>
              <a:t>Changes</a:t>
            </a:r>
            <a:r>
              <a:rPr lang="fr-FR" sz="1400" b="0" dirty="0" smtClean="0">
                <a:solidFill>
                  <a:srgbClr val="FF0000"/>
                </a:solidFill>
              </a:rPr>
              <a:t>:</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smtClean="0">
                <a:solidFill>
                  <a:schemeClr val="tx1"/>
                </a:solidFill>
              </a:rPr>
              <a:t>Formalisation of the validation </a:t>
            </a:r>
            <a:r>
              <a:rPr lang="fr-FR" sz="1400" b="0" i="1" dirty="0" err="1" smtClean="0">
                <a:solidFill>
                  <a:schemeClr val="tx1"/>
                </a:solidFill>
              </a:rPr>
              <a:t>process</a:t>
            </a:r>
            <a:r>
              <a:rPr lang="fr-FR" sz="1400" b="0" i="1" dirty="0" smtClean="0">
                <a:solidFill>
                  <a:schemeClr val="tx1"/>
                </a:solidFill>
              </a:rPr>
              <a:t>. </a:t>
            </a:r>
          </a:p>
          <a:p>
            <a:pPr marL="285750" indent="-285750" algn="just" defTabSz="685800" fontAlgn="ctr">
              <a:buFont typeface="Arial" panose="020B0604020202020204" pitchFamily="34" charset="0"/>
              <a:buChar char="•"/>
            </a:pPr>
            <a:r>
              <a:rPr lang="fr-FR" sz="1400" b="0" i="1" dirty="0" smtClean="0">
                <a:solidFill>
                  <a:schemeClr val="tx1"/>
                </a:solidFill>
              </a:rPr>
              <a:t>Rationalisation of the multiple documents in place in the branches.</a:t>
            </a:r>
            <a:endParaRPr lang="en-US" sz="1400" b="0" i="1" dirty="0">
              <a:solidFill>
                <a:schemeClr val="tx1"/>
              </a:solidFill>
            </a:endParaRPr>
          </a:p>
        </p:txBody>
      </p:sp>
      <p:cxnSp>
        <p:nvCxnSpPr>
          <p:cNvPr id="10" name="Connecteur droit 9"/>
          <p:cNvCxnSpPr/>
          <p:nvPr/>
        </p:nvCxnSpPr>
        <p:spPr>
          <a:xfrm flipV="1">
            <a:off x="646143" y="4329881"/>
            <a:ext cx="10441160" cy="36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9912424" y="4590591"/>
            <a:ext cx="1610385" cy="1778651"/>
            <a:chOff x="4646613" y="3940831"/>
            <a:chExt cx="765988" cy="641303"/>
          </a:xfrm>
        </p:grpSpPr>
        <p:pic>
          <p:nvPicPr>
            <p:cNvPr id="9" name="Image 8"/>
            <p:cNvPicPr>
              <a:picLocks noChangeAspect="1"/>
            </p:cNvPicPr>
            <p:nvPr/>
          </p:nvPicPr>
          <p:blipFill rotWithShape="1">
            <a:blip r:embed="rId3"/>
            <a:srcRect l="2664" t="1540" r="2711" b="1896"/>
            <a:stretch/>
          </p:blipFill>
          <p:spPr>
            <a:xfrm rot="20300515">
              <a:off x="4646613" y="3975135"/>
              <a:ext cx="406126" cy="576000"/>
            </a:xfrm>
            <a:prstGeom prst="rect">
              <a:avLst/>
            </a:prstGeom>
          </p:spPr>
        </p:pic>
        <p:pic>
          <p:nvPicPr>
            <p:cNvPr id="13" name="Image 12"/>
            <p:cNvPicPr>
              <a:picLocks noChangeAspect="1"/>
            </p:cNvPicPr>
            <p:nvPr/>
          </p:nvPicPr>
          <p:blipFill>
            <a:blip r:embed="rId4"/>
            <a:stretch>
              <a:fillRect/>
            </a:stretch>
          </p:blipFill>
          <p:spPr>
            <a:xfrm rot="21059832">
              <a:off x="4739043" y="3943209"/>
              <a:ext cx="435591" cy="612000"/>
            </a:xfrm>
            <a:prstGeom prst="rect">
              <a:avLst/>
            </a:prstGeom>
          </p:spPr>
        </p:pic>
        <p:pic>
          <p:nvPicPr>
            <p:cNvPr id="14" name="Image 13"/>
            <p:cNvPicPr>
              <a:picLocks noChangeAspect="1"/>
            </p:cNvPicPr>
            <p:nvPr/>
          </p:nvPicPr>
          <p:blipFill>
            <a:blip r:embed="rId5"/>
            <a:stretch>
              <a:fillRect/>
            </a:stretch>
          </p:blipFill>
          <p:spPr>
            <a:xfrm>
              <a:off x="4870001" y="3940831"/>
              <a:ext cx="435591" cy="612000"/>
            </a:xfrm>
            <a:prstGeom prst="rect">
              <a:avLst/>
            </a:prstGeom>
          </p:spPr>
        </p:pic>
        <p:pic>
          <p:nvPicPr>
            <p:cNvPr id="15" name="Image 14"/>
            <p:cNvPicPr>
              <a:picLocks noChangeAspect="1"/>
            </p:cNvPicPr>
            <p:nvPr/>
          </p:nvPicPr>
          <p:blipFill>
            <a:blip r:embed="rId6"/>
            <a:stretch>
              <a:fillRect/>
            </a:stretch>
          </p:blipFill>
          <p:spPr>
            <a:xfrm rot="852560">
              <a:off x="4979135" y="3970134"/>
              <a:ext cx="433466" cy="612000"/>
            </a:xfrm>
            <a:prstGeom prst="rect">
              <a:avLst/>
            </a:prstGeom>
          </p:spPr>
        </p:pic>
      </p:grpSp>
      <p:sp>
        <p:nvSpPr>
          <p:cNvPr id="17" name="Espace réservé du texte 11"/>
          <p:cNvSpPr>
            <a:spLocks noGrp="1"/>
          </p:cNvSpPr>
          <p:nvPr>
            <p:ph type="body" sz="quarter" idx="11"/>
          </p:nvPr>
        </p:nvSpPr>
        <p:spPr>
          <a:xfrm>
            <a:off x="407368" y="0"/>
            <a:ext cx="4968552" cy="404664"/>
          </a:xfrm>
        </p:spPr>
        <p:txBody>
          <a:bodyPr/>
          <a:lstStyle/>
          <a:p>
            <a:r>
              <a:rPr lang="en-GB" dirty="0"/>
              <a:t>REQUIREMENT OVERVIEW</a:t>
            </a:r>
          </a:p>
        </p:txBody>
      </p:sp>
      <p:pic>
        <p:nvPicPr>
          <p:cNvPr id="4" name="Picture 3"/>
          <p:cNvPicPr>
            <a:picLocks noChangeAspect="1"/>
          </p:cNvPicPr>
          <p:nvPr/>
        </p:nvPicPr>
        <p:blipFill>
          <a:blip r:embed="rId7"/>
          <a:stretch>
            <a:fillRect/>
          </a:stretch>
        </p:blipFill>
        <p:spPr>
          <a:xfrm>
            <a:off x="9164624" y="980728"/>
            <a:ext cx="2800012" cy="2701519"/>
          </a:xfrm>
          <a:prstGeom prst="rect">
            <a:avLst/>
          </a:prstGeom>
        </p:spPr>
      </p:pic>
    </p:spTree>
    <p:extLst>
      <p:ext uri="{BB962C8B-B14F-4D97-AF65-F5344CB8AC3E}">
        <p14:creationId xmlns:p14="http://schemas.microsoft.com/office/powerpoint/2010/main" val="4292398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695400" y="620688"/>
            <a:ext cx="10729192" cy="247086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Local HSE Corex (Requirement 3.5.2)</a:t>
            </a:r>
          </a:p>
          <a:p>
            <a:pPr algn="just">
              <a:spcBef>
                <a:spcPts val="600"/>
              </a:spcBef>
              <a:spcAft>
                <a:spcPts val="600"/>
              </a:spcAft>
            </a:pPr>
            <a:r>
              <a:rPr lang="en-US" sz="1400" b="0" dirty="0">
                <a:solidFill>
                  <a:schemeClr val="tx1"/>
                </a:solidFill>
              </a:rPr>
              <a:t>A monthly local HSE Corex is set up to review:</a:t>
            </a:r>
          </a:p>
          <a:p>
            <a:pPr algn="just">
              <a:spcBef>
                <a:spcPts val="300"/>
              </a:spcBef>
              <a:spcAft>
                <a:spcPts val="300"/>
              </a:spcAft>
              <a:buFont typeface="Arial" panose="020B0604020202020204" pitchFamily="34" charset="0"/>
              <a:buChar char="•"/>
            </a:pPr>
            <a:r>
              <a:rPr lang="en-US" sz="1400" b="0" dirty="0">
                <a:solidFill>
                  <a:schemeClr val="tx1"/>
                </a:solidFill>
                <a:latin typeface="+mn-lt"/>
              </a:rPr>
              <a:t>HSE events of the entity or affiliate and to select those that will be detailed in HSE REX documents.</a:t>
            </a:r>
          </a:p>
          <a:p>
            <a:pPr algn="just">
              <a:spcBef>
                <a:spcPts val="300"/>
              </a:spcBef>
              <a:spcAft>
                <a:spcPts val="300"/>
              </a:spcAft>
              <a:buFont typeface="Arial" panose="020B0604020202020204" pitchFamily="34" charset="0"/>
              <a:buChar char="•"/>
            </a:pPr>
            <a:r>
              <a:rPr lang="en-US" sz="1400" b="0" dirty="0">
                <a:solidFill>
                  <a:schemeClr val="tx1"/>
                </a:solidFill>
                <a:latin typeface="+mn-lt"/>
              </a:rPr>
              <a:t>Recommendations from the branch or Group HSE Corex.</a:t>
            </a:r>
          </a:p>
          <a:p>
            <a:pPr algn="just">
              <a:spcBef>
                <a:spcPts val="300"/>
              </a:spcBef>
              <a:spcAft>
                <a:spcPts val="300"/>
              </a:spcAft>
              <a:buFont typeface="Arial" panose="020B0604020202020204" pitchFamily="34" charset="0"/>
              <a:buChar char="•"/>
            </a:pPr>
            <a:r>
              <a:rPr lang="en-US" sz="1400" b="0" dirty="0">
                <a:solidFill>
                  <a:schemeClr val="tx1"/>
                </a:solidFill>
                <a:latin typeface="+mn-lt"/>
              </a:rPr>
              <a:t>Follow up of action plans, if applicable.</a:t>
            </a:r>
          </a:p>
          <a:p>
            <a:pPr algn="just">
              <a:spcBef>
                <a:spcPts val="600"/>
              </a:spcBef>
              <a:spcAft>
                <a:spcPts val="600"/>
              </a:spcAft>
            </a:pPr>
            <a:r>
              <a:rPr lang="en-US" sz="1400" b="0" dirty="0">
                <a:solidFill>
                  <a:schemeClr val="tx1"/>
                </a:solidFill>
              </a:rPr>
              <a:t>At least once a year, the work of the local HSE Corex is reviewed to identify local HSE management system improvement opportunities.</a:t>
            </a:r>
          </a:p>
          <a:p>
            <a:pPr marL="0" indent="0" algn="just" defTabSz="685800" fontAlgn="ctr">
              <a:spcAft>
                <a:spcPts val="450"/>
              </a:spcAft>
            </a:pPr>
            <a:r>
              <a:rPr lang="fr-FR" sz="1400" b="0" u="sng" dirty="0" smtClean="0">
                <a:solidFill>
                  <a:srgbClr val="FF0000"/>
                </a:solidFill>
              </a:rPr>
              <a:t>Change</a:t>
            </a:r>
            <a:r>
              <a:rPr lang="fr-FR" sz="1400" b="0" dirty="0" smtClean="0">
                <a:solidFill>
                  <a:srgbClr val="FF0000"/>
                </a:solidFill>
              </a:rPr>
              <a:t>:</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smtClean="0">
                <a:solidFill>
                  <a:schemeClr val="tx1"/>
                </a:solidFill>
              </a:rPr>
              <a:t>This requirement did not </a:t>
            </a:r>
            <a:r>
              <a:rPr lang="fr-FR" sz="1400" b="0" i="1" dirty="0" err="1" smtClean="0">
                <a:solidFill>
                  <a:schemeClr val="tx1"/>
                </a:solidFill>
              </a:rPr>
              <a:t>previously</a:t>
            </a:r>
            <a:r>
              <a:rPr lang="fr-FR" sz="1400" b="0" i="1" dirty="0" smtClean="0">
                <a:solidFill>
                  <a:schemeClr val="tx1"/>
                </a:solidFill>
              </a:rPr>
              <a:t> </a:t>
            </a:r>
            <a:r>
              <a:rPr lang="fr-FR" sz="1400" b="0" i="1" dirty="0" err="1" smtClean="0">
                <a:solidFill>
                  <a:schemeClr val="tx1"/>
                </a:solidFill>
              </a:rPr>
              <a:t>exist</a:t>
            </a:r>
            <a:r>
              <a:rPr lang="fr-FR" sz="1400" b="0" i="1" dirty="0" smtClean="0">
                <a:solidFill>
                  <a:schemeClr val="tx1"/>
                </a:solidFill>
              </a:rPr>
              <a:t> </a:t>
            </a:r>
            <a:r>
              <a:rPr lang="fr-FR" sz="1400" b="0" i="1" dirty="0" err="1" smtClean="0">
                <a:solidFill>
                  <a:schemeClr val="tx1"/>
                </a:solidFill>
              </a:rPr>
              <a:t>even</a:t>
            </a:r>
            <a:r>
              <a:rPr lang="fr-FR" sz="1400" b="0" i="1" dirty="0" smtClean="0">
                <a:solidFill>
                  <a:schemeClr val="tx1"/>
                </a:solidFill>
              </a:rPr>
              <a:t> if certain </a:t>
            </a:r>
            <a:r>
              <a:rPr lang="fr-FR" sz="1400" b="0" i="1" dirty="0" err="1" smtClean="0">
                <a:solidFill>
                  <a:schemeClr val="tx1"/>
                </a:solidFill>
              </a:rPr>
              <a:t>entities</a:t>
            </a:r>
            <a:r>
              <a:rPr lang="fr-FR" sz="1400" b="0" i="1" dirty="0" smtClean="0">
                <a:solidFill>
                  <a:schemeClr val="tx1"/>
                </a:solidFill>
              </a:rPr>
              <a:t> or </a:t>
            </a:r>
            <a:r>
              <a:rPr lang="fr-FR" sz="1400" b="0" i="1" dirty="0" err="1" smtClean="0">
                <a:solidFill>
                  <a:schemeClr val="tx1"/>
                </a:solidFill>
              </a:rPr>
              <a:t>affilates</a:t>
            </a:r>
            <a:r>
              <a:rPr lang="fr-FR" sz="1400" b="0" i="1" dirty="0" smtClean="0">
                <a:solidFill>
                  <a:schemeClr val="tx1"/>
                </a:solidFill>
              </a:rPr>
              <a:t> </a:t>
            </a:r>
            <a:r>
              <a:rPr lang="fr-FR" sz="1400" b="0" i="1" dirty="0" err="1" smtClean="0">
                <a:solidFill>
                  <a:schemeClr val="tx1"/>
                </a:solidFill>
              </a:rPr>
              <a:t>had</a:t>
            </a:r>
            <a:r>
              <a:rPr lang="fr-FR" sz="1400" b="0" i="1" dirty="0" smtClean="0">
                <a:solidFill>
                  <a:schemeClr val="tx1"/>
                </a:solidFill>
              </a:rPr>
              <a:t> </a:t>
            </a:r>
            <a:r>
              <a:rPr lang="fr-FR" sz="1400" b="0" i="1" dirty="0" err="1" smtClean="0">
                <a:solidFill>
                  <a:schemeClr val="tx1"/>
                </a:solidFill>
              </a:rPr>
              <a:t>already</a:t>
            </a:r>
            <a:r>
              <a:rPr lang="fr-FR" sz="1400" b="0" i="1" dirty="0" smtClean="0">
                <a:solidFill>
                  <a:schemeClr val="tx1"/>
                </a:solidFill>
              </a:rPr>
              <a:t> </a:t>
            </a:r>
            <a:r>
              <a:rPr lang="fr-FR" sz="1400" b="0" i="1" dirty="0" err="1" smtClean="0">
                <a:solidFill>
                  <a:schemeClr val="tx1"/>
                </a:solidFill>
              </a:rPr>
              <a:t>established</a:t>
            </a:r>
            <a:r>
              <a:rPr lang="fr-FR" sz="1400" b="0" i="1" dirty="0" smtClean="0">
                <a:solidFill>
                  <a:schemeClr val="tx1"/>
                </a:solidFill>
              </a:rPr>
              <a:t> </a:t>
            </a:r>
            <a:r>
              <a:rPr lang="fr-FR" sz="1400" b="0" i="1" dirty="0" err="1" smtClean="0">
                <a:solidFill>
                  <a:schemeClr val="tx1"/>
                </a:solidFill>
              </a:rPr>
              <a:t>this</a:t>
            </a:r>
            <a:r>
              <a:rPr lang="fr-FR" sz="1400" b="0" i="1" dirty="0" smtClean="0">
                <a:solidFill>
                  <a:schemeClr val="tx1"/>
                </a:solidFill>
              </a:rPr>
              <a:t> practice. </a:t>
            </a:r>
            <a:endParaRPr lang="fr-FR" sz="1400" b="0" i="1" dirty="0">
              <a:solidFill>
                <a:schemeClr val="tx1"/>
              </a:solidFill>
            </a:endParaRPr>
          </a:p>
        </p:txBody>
      </p:sp>
      <p:sp>
        <p:nvSpPr>
          <p:cNvPr id="7" name="Espace réservé du texte 1"/>
          <p:cNvSpPr txBox="1">
            <a:spLocks/>
          </p:cNvSpPr>
          <p:nvPr/>
        </p:nvSpPr>
        <p:spPr>
          <a:xfrm>
            <a:off x="695400" y="3212976"/>
            <a:ext cx="10369152" cy="165618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err="1" smtClean="0">
                <a:solidFill>
                  <a:schemeClr val="tx1"/>
                </a:solidFill>
              </a:rPr>
              <a:t>Implementation</a:t>
            </a:r>
            <a:r>
              <a:rPr lang="fr-FR" sz="1600" dirty="0" smtClean="0">
                <a:solidFill>
                  <a:schemeClr val="tx1"/>
                </a:solidFill>
              </a:rPr>
              <a:t> of HSE REX Documents </a:t>
            </a:r>
            <a:r>
              <a:rPr lang="en-US" sz="1600" dirty="0" smtClean="0">
                <a:solidFill>
                  <a:schemeClr val="tx1"/>
                </a:solidFill>
              </a:rPr>
              <a:t>(Requirement 3.6.1</a:t>
            </a:r>
            <a:r>
              <a:rPr lang="en-US" sz="1600" dirty="0">
                <a:solidFill>
                  <a:schemeClr val="tx1"/>
                </a:solidFill>
              </a:rPr>
              <a:t>)</a:t>
            </a:r>
            <a:endParaRPr lang="fr-FR" sz="1600" dirty="0">
              <a:solidFill>
                <a:schemeClr val="tx1"/>
              </a:solidFill>
            </a:endParaRPr>
          </a:p>
          <a:p>
            <a:pPr marL="0" indent="0" algn="just"/>
            <a:r>
              <a:rPr lang="en-US" sz="1400" b="0" dirty="0">
                <a:solidFill>
                  <a:schemeClr val="tx1"/>
                </a:solidFill>
              </a:rPr>
              <a:t>HSE REX documents relevant to the entity or affiliate are known and explained to personnel. The learnings/recommendations are followed, as necessary, in an action plan. The entity or affiliate puts in place performance indicators and monitors performance in order to ensure the effectiveness of the HSE return on experience process.</a:t>
            </a:r>
            <a:endParaRPr lang="fr-FR" sz="1200" b="0" dirty="0">
              <a:solidFill>
                <a:schemeClr val="tx1"/>
              </a:solidFill>
            </a:endParaRPr>
          </a:p>
          <a:p>
            <a:pPr marL="0" indent="0" algn="just" defTabSz="685800" fontAlgn="ctr">
              <a:spcBef>
                <a:spcPts val="800"/>
              </a:spcBef>
              <a:spcAft>
                <a:spcPts val="450"/>
              </a:spcAft>
            </a:pPr>
            <a:r>
              <a:rPr lang="fr-FR" sz="1400" b="0" u="sng" dirty="0" smtClean="0">
                <a:solidFill>
                  <a:srgbClr val="FF0000"/>
                </a:solidFill>
              </a:rPr>
              <a:t>Change</a:t>
            </a:r>
            <a:r>
              <a:rPr lang="fr-FR" sz="1400" b="0" dirty="0" smtClean="0">
                <a:solidFill>
                  <a:srgbClr val="FF0000"/>
                </a:solidFill>
              </a:rPr>
              <a:t>:</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a:solidFill>
                  <a:schemeClr val="tx1"/>
                </a:solidFill>
              </a:rPr>
              <a:t>The </a:t>
            </a:r>
            <a:r>
              <a:rPr lang="fr-FR" sz="1400" b="0" i="1" dirty="0" smtClean="0">
                <a:solidFill>
                  <a:schemeClr val="tx1"/>
                </a:solidFill>
              </a:rPr>
              <a:t>REX </a:t>
            </a:r>
            <a:r>
              <a:rPr lang="fr-FR" sz="1400" b="0" i="1" dirty="0" err="1" smtClean="0">
                <a:solidFill>
                  <a:schemeClr val="tx1"/>
                </a:solidFill>
              </a:rPr>
              <a:t>explanation</a:t>
            </a:r>
            <a:r>
              <a:rPr lang="fr-FR" sz="1400" b="0" i="1" dirty="0" smtClean="0">
                <a:solidFill>
                  <a:schemeClr val="tx1"/>
                </a:solidFill>
              </a:rPr>
              <a:t> at the site or affiliate </a:t>
            </a:r>
            <a:r>
              <a:rPr lang="fr-FR" sz="1400" b="0" i="1" dirty="0" err="1" smtClean="0">
                <a:solidFill>
                  <a:schemeClr val="tx1"/>
                </a:solidFill>
              </a:rPr>
              <a:t>level</a:t>
            </a:r>
            <a:r>
              <a:rPr lang="fr-FR" sz="1400" b="0" i="1" dirty="0" smtClean="0">
                <a:solidFill>
                  <a:schemeClr val="tx1"/>
                </a:solidFill>
              </a:rPr>
              <a:t> </a:t>
            </a:r>
            <a:r>
              <a:rPr lang="fr-FR" sz="1400" b="0" i="1" dirty="0" err="1" smtClean="0">
                <a:solidFill>
                  <a:schemeClr val="tx1"/>
                </a:solidFill>
              </a:rPr>
              <a:t>was</a:t>
            </a:r>
            <a:r>
              <a:rPr lang="fr-FR" sz="1400" b="0" i="1" dirty="0" smtClean="0">
                <a:solidFill>
                  <a:schemeClr val="tx1"/>
                </a:solidFill>
              </a:rPr>
              <a:t> not </a:t>
            </a:r>
            <a:r>
              <a:rPr lang="fr-FR" sz="1400" b="0" i="1" dirty="0" err="1" smtClean="0">
                <a:solidFill>
                  <a:schemeClr val="tx1"/>
                </a:solidFill>
              </a:rPr>
              <a:t>required</a:t>
            </a:r>
            <a:r>
              <a:rPr lang="fr-FR" sz="1400" b="0" i="1" dirty="0" smtClean="0">
                <a:solidFill>
                  <a:schemeClr val="tx1"/>
                </a:solidFill>
              </a:rPr>
              <a:t>. </a:t>
            </a:r>
            <a:endParaRPr lang="en-US" sz="1400" b="0" i="1" dirty="0">
              <a:solidFill>
                <a:schemeClr val="tx1"/>
              </a:solidFill>
            </a:endParaRPr>
          </a:p>
        </p:txBody>
      </p:sp>
      <p:cxnSp>
        <p:nvCxnSpPr>
          <p:cNvPr id="10" name="Connecteur droit 9"/>
          <p:cNvCxnSpPr/>
          <p:nvPr/>
        </p:nvCxnSpPr>
        <p:spPr>
          <a:xfrm>
            <a:off x="695400" y="3140968"/>
            <a:ext cx="10369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692770" y="5062595"/>
            <a:ext cx="10371782" cy="1246725"/>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Recommendations Issued from a Major HSE REX (Requirement 3.6.2)</a:t>
            </a:r>
          </a:p>
          <a:p>
            <a:pPr marL="0" indent="0" algn="just"/>
            <a:r>
              <a:rPr lang="en-US" sz="1400" b="0" dirty="0">
                <a:solidFill>
                  <a:schemeClr val="tx1"/>
                </a:solidFill>
              </a:rPr>
              <a:t>In addition to requirement 3.6.1, each branch monitors the implementation and effectiveness of the applicable recommendations resulting from a Major HSE REX.</a:t>
            </a:r>
            <a:endParaRPr lang="fr-FR" sz="1400" b="0" dirty="0">
              <a:solidFill>
                <a:schemeClr val="tx1"/>
              </a:solidFill>
            </a:endParaRPr>
          </a:p>
          <a:p>
            <a:pPr marL="0" indent="0" fontAlgn="ctr">
              <a:spcBef>
                <a:spcPts val="800"/>
              </a:spcBef>
            </a:pPr>
            <a:r>
              <a:rPr lang="fr-FR" sz="1400" b="0" u="sng" dirty="0" smtClean="0">
                <a:solidFill>
                  <a:srgbClr val="FF0000"/>
                </a:solidFill>
              </a:rPr>
              <a:t>No change</a:t>
            </a:r>
            <a:endParaRPr lang="fr-FR" sz="1400" b="0" u="sng" dirty="0">
              <a:solidFill>
                <a:srgbClr val="FF0000"/>
              </a:solidFill>
            </a:endParaRPr>
          </a:p>
          <a:p>
            <a:endParaRPr lang="fr-FR" sz="1350" b="0" dirty="0" smtClean="0">
              <a:solidFill>
                <a:schemeClr val="tx1"/>
              </a:solidFill>
            </a:endParaRPr>
          </a:p>
        </p:txBody>
      </p:sp>
      <p:cxnSp>
        <p:nvCxnSpPr>
          <p:cNvPr id="9" name="Connecteur droit 8"/>
          <p:cNvCxnSpPr/>
          <p:nvPr/>
        </p:nvCxnSpPr>
        <p:spPr>
          <a:xfrm>
            <a:off x="695400" y="5013176"/>
            <a:ext cx="10369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1"/>
          <p:cNvSpPr>
            <a:spLocks noGrp="1"/>
          </p:cNvSpPr>
          <p:nvPr>
            <p:ph type="body" sz="quarter" idx="11"/>
          </p:nvPr>
        </p:nvSpPr>
        <p:spPr>
          <a:xfrm>
            <a:off x="407368" y="0"/>
            <a:ext cx="4968552" cy="404664"/>
          </a:xfrm>
        </p:spPr>
        <p:txBody>
          <a:bodyPr/>
          <a:lstStyle/>
          <a:p>
            <a:r>
              <a:rPr lang="en-GB" dirty="0" smtClean="0"/>
              <a:t>REQUIREMENT OVERVIEW</a:t>
            </a:r>
            <a:endParaRPr lang="en-GB" dirty="0"/>
          </a:p>
        </p:txBody>
      </p:sp>
    </p:spTree>
    <p:extLst>
      <p:ext uri="{BB962C8B-B14F-4D97-AF65-F5344CB8AC3E}">
        <p14:creationId xmlns:p14="http://schemas.microsoft.com/office/powerpoint/2010/main" val="146257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txBox="1">
            <a:spLocks noEditPoints="1"/>
          </p:cNvSpPr>
          <p:nvPr/>
        </p:nvSpPr>
        <p:spPr>
          <a:xfrm>
            <a:off x="0" y="0"/>
            <a:ext cx="11640616" cy="404664"/>
          </a:xfrm>
          <a:prstGeom prst="rect">
            <a:avLst/>
          </a:prstGeom>
        </p:spPr>
        <p:txBody>
          <a:bodyPr/>
          <a:lstStyle/>
          <a:p>
            <a:r>
              <a:rPr lang="fr-FR" sz="2000" b="1" dirty="0" smtClean="0">
                <a:solidFill>
                  <a:schemeClr val="bg1"/>
                </a:solidFill>
                <a:latin typeface="+mj-lt"/>
              </a:rPr>
              <a:t>EVALUATION MATRIX OF ACTUAL AND POTENTIAL SEVERITY LEVELS OF HSE EVENTS</a:t>
            </a:r>
            <a:endParaRPr lang="en-US" sz="2000" b="1" dirty="0">
              <a:solidFill>
                <a:schemeClr val="bg1"/>
              </a:solidFill>
              <a:latin typeface="+mj-lt"/>
            </a:endParaRPr>
          </a:p>
        </p:txBody>
      </p:sp>
      <p:pic>
        <p:nvPicPr>
          <p:cNvPr id="5" name="Picture 4"/>
          <p:cNvPicPr>
            <a:picLocks noChangeAspect="1"/>
          </p:cNvPicPr>
          <p:nvPr/>
        </p:nvPicPr>
        <p:blipFill>
          <a:blip r:embed="rId3"/>
          <a:stretch>
            <a:fillRect/>
          </a:stretch>
        </p:blipFill>
        <p:spPr>
          <a:xfrm>
            <a:off x="2837377" y="404664"/>
            <a:ext cx="5965861" cy="5997097"/>
          </a:xfrm>
          <a:prstGeom prst="rect">
            <a:avLst/>
          </a:prstGeom>
        </p:spPr>
      </p:pic>
    </p:spTree>
    <p:extLst>
      <p:ext uri="{BB962C8B-B14F-4D97-AF65-F5344CB8AC3E}">
        <p14:creationId xmlns:p14="http://schemas.microsoft.com/office/powerpoint/2010/main" val="1366342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txBox="1">
            <a:spLocks noEditPoints="1"/>
          </p:cNvSpPr>
          <p:nvPr/>
        </p:nvSpPr>
        <p:spPr>
          <a:xfrm>
            <a:off x="0" y="0"/>
            <a:ext cx="10761500" cy="404664"/>
          </a:xfrm>
          <a:prstGeom prst="rect">
            <a:avLst/>
          </a:prstGeom>
        </p:spPr>
        <p:txBody>
          <a:bodyPr/>
          <a:lstStyle/>
          <a:p>
            <a:r>
              <a:rPr lang="fr-FR" sz="2000" b="1" dirty="0" smtClean="0">
                <a:solidFill>
                  <a:schemeClr val="bg1"/>
                </a:solidFill>
                <a:latin typeface="+mj-lt"/>
              </a:rPr>
              <a:t>HSE EVENT ANALYSIS METHODS</a:t>
            </a:r>
            <a:endParaRPr lang="en-US" sz="2000" b="1" dirty="0">
              <a:solidFill>
                <a:schemeClr val="bg1"/>
              </a:solidFill>
              <a:latin typeface="+mj-lt"/>
            </a:endParaRPr>
          </a:p>
        </p:txBody>
      </p:sp>
      <p:sp>
        <p:nvSpPr>
          <p:cNvPr id="6" name="Rectangle 5"/>
          <p:cNvSpPr/>
          <p:nvPr/>
        </p:nvSpPr>
        <p:spPr>
          <a:xfrm>
            <a:off x="6907568" y="1340768"/>
            <a:ext cx="5021080" cy="1224951"/>
          </a:xfrm>
          <a:prstGeom prst="rect">
            <a:avLst/>
          </a:prstGeom>
        </p:spPr>
        <p:txBody>
          <a:bodyPr wrap="square">
            <a:spAutoFit/>
          </a:bodyPr>
          <a:lstStyle/>
          <a:p>
            <a:pPr marL="266700" lvl="0" indent="-266700" algn="just">
              <a:lnSpc>
                <a:spcPct val="115000"/>
              </a:lnSpc>
              <a:spcAft>
                <a:spcPts val="0"/>
              </a:spcAft>
              <a:buSzPct val="130000"/>
              <a:buFont typeface="Symbol" panose="05050102010706020507" pitchFamily="18" charset="2"/>
              <a:buBlip>
                <a:blip r:embed="rId3"/>
              </a:buBlip>
            </a:pPr>
            <a:r>
              <a:rPr lang="en-US" sz="1600" dirty="0">
                <a:solidFill>
                  <a:srgbClr val="000000"/>
                </a:solidFill>
                <a:latin typeface="+mn-lt"/>
                <a:ea typeface="Calibri" panose="020F0502020204030204" pitchFamily="34" charset="0"/>
              </a:rPr>
              <a:t>For real severity 4 without death and HIPO = 4: done at the discretion of the entity or affiliate, but mandatory when the entity or the affiliate establishes an </a:t>
            </a:r>
            <a:r>
              <a:rPr lang="en-US" sz="1600" dirty="0" smtClean="0">
                <a:solidFill>
                  <a:srgbClr val="000000"/>
                </a:solidFill>
                <a:latin typeface="+mn-lt"/>
                <a:ea typeface="Calibri" panose="020F0502020204030204" pitchFamily="34" charset="0"/>
              </a:rPr>
              <a:t>"HSE </a:t>
            </a:r>
            <a:r>
              <a:rPr lang="en-US" sz="1600" dirty="0">
                <a:solidFill>
                  <a:srgbClr val="000000"/>
                </a:solidFill>
                <a:latin typeface="+mn-lt"/>
                <a:ea typeface="Calibri" panose="020F0502020204030204" pitchFamily="34" charset="0"/>
              </a:rPr>
              <a:t>Event Analysis </a:t>
            </a:r>
            <a:r>
              <a:rPr lang="en-US" sz="1600" dirty="0" smtClean="0">
                <a:solidFill>
                  <a:srgbClr val="000000"/>
                </a:solidFill>
                <a:latin typeface="+mn-lt"/>
                <a:ea typeface="Calibri" panose="020F0502020204030204" pitchFamily="34" charset="0"/>
              </a:rPr>
              <a:t>Commission".</a:t>
            </a:r>
            <a:endParaRPr lang="es-AR" sz="1600" dirty="0">
              <a:solidFill>
                <a:srgbClr val="000000"/>
              </a:solidFill>
              <a:latin typeface="+mn-lt"/>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623392" y="548680"/>
            <a:ext cx="6014068" cy="5789103"/>
          </a:xfrm>
          <a:prstGeom prst="rect">
            <a:avLst/>
          </a:prstGeom>
        </p:spPr>
      </p:pic>
    </p:spTree>
    <p:extLst>
      <p:ext uri="{BB962C8B-B14F-4D97-AF65-F5344CB8AC3E}">
        <p14:creationId xmlns:p14="http://schemas.microsoft.com/office/powerpoint/2010/main" val="3282017160"/>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171ebe3e-b86d-4549-b7e5-e1c76fd1b54c</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D47B4DB6-E4E0-45DD-B226-9CC0DCEDF72B}"/>
</file>

<file path=customXml/itemProps2.xml><?xml version="1.0" encoding="utf-8"?>
<ds:datastoreItem xmlns:ds="http://schemas.openxmlformats.org/officeDocument/2006/customXml" ds:itemID="{B071966F-C673-4D00-9E2D-E713F5003BC0}"/>
</file>

<file path=customXml/itemProps3.xml><?xml version="1.0" encoding="utf-8"?>
<ds:datastoreItem xmlns:ds="http://schemas.openxmlformats.org/officeDocument/2006/customXml" ds:itemID="{FA5C6886-ECA5-4F6B-AE30-8C2C965387DE}"/>
</file>

<file path=docProps/app.xml><?xml version="1.0" encoding="utf-8"?>
<Properties xmlns="http://schemas.openxmlformats.org/officeDocument/2006/extended-properties" xmlns:vt="http://schemas.openxmlformats.org/officeDocument/2006/docPropsVTypes">
  <TotalTime>0</TotalTime>
  <Words>1426</Words>
  <Application>Microsoft Office PowerPoint</Application>
  <PresentationFormat>Widescreen</PresentationFormat>
  <Paragraphs>209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Wingdings</vt:lpstr>
      <vt:lpstr/>
      <vt:lpstr>Management of HSE Events and Return on Experience GROUP HSE RULE (CR-GR-HSE-801)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348</cp:revision>
  <cp:lastPrinted>2018-06-01T09:48:37Z</cp:lastPrinted>
  <dcterms:modified xsi:type="dcterms:W3CDTF">2018-09-21T09:44:27Z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6" name="Metier">
    <vt:lpwstr>5;#H3SEQ|1a49191b-7ec0-475b-ba04-e5bafe48b8b4</vt:lpwstr>
  </property>
  <property fmtid="{D5CDD505-2E9C-101B-9397-08002B2CF9AE}" pid="7" name="Site">
    <vt:lpwstr>3;#Tous les sites|26f15989-d479-4e08-b5e6-c4ab22359765</vt:lpwstr>
  </property>
  <property fmtid="{D5CDD505-2E9C-101B-9397-08002B2CF9AE}" pid="8" name="Country">
    <vt:lpwstr>4;#Tous les pays|de099b83-0153-463f-a92c-1666929f7084</vt:lpwstr>
  </property>
</Properties>
</file>