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61" r:id="rId5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45" d="100"/>
          <a:sy n="45" d="100"/>
        </p:scale>
        <p:origin x="3300" y="66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AD38D-005D-4CF6-AE1E-03C43DE56484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D77A-7602-4C8D-A080-882EA3446F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20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FD77A-7602-4C8D-A080-882EA3446F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57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CC13D2FF-CAED-80D5-A2EA-2E31BC5C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" y="1589"/>
            <a:ext cx="10691813" cy="1007919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CD7FE82-763E-9224-9296-02FECC3B6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98" y="11809529"/>
            <a:ext cx="3855910" cy="3047685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C92C0B3E-F25C-54B7-B442-4E1D42CF2C61}"/>
              </a:ext>
            </a:extLst>
          </p:cNvPr>
          <p:cNvSpPr txBox="1"/>
          <p:nvPr/>
        </p:nvSpPr>
        <p:spPr>
          <a:xfrm>
            <a:off x="686941" y="571506"/>
            <a:ext cx="937629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Rischi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tecnologici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:</a:t>
            </a:r>
          </a:p>
          <a:p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riguardano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 tutti, </a:t>
            </a:r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agiamo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 tutti!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252E4B4-37FA-5A48-AE18-A92B22CF19F6}"/>
              </a:ext>
            </a:extLst>
          </p:cNvPr>
          <p:cNvSpPr/>
          <p:nvPr/>
        </p:nvSpPr>
        <p:spPr>
          <a:xfrm>
            <a:off x="4581751" y="12517129"/>
            <a:ext cx="5650820" cy="86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it-IT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Gestire i rischi tecnologici delle nostre attività industriali vuol dire proteggere le persone, l’ambiente </a:t>
            </a:r>
            <a:br>
              <a:rPr lang="it-IT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</a:br>
            <a:r>
              <a:rPr lang="it-IT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e il patrimonio.</a:t>
            </a:r>
            <a:endParaRPr lang="fr-FR" sz="1600" dirty="0">
              <a:solidFill>
                <a:srgbClr val="374649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B042003-AD0B-5E5A-8E39-E0A8C202720F}"/>
              </a:ext>
            </a:extLst>
          </p:cNvPr>
          <p:cNvSpPr/>
          <p:nvPr/>
        </p:nvSpPr>
        <p:spPr>
          <a:xfrm>
            <a:off x="4581750" y="10741167"/>
            <a:ext cx="5365117" cy="984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fr-FR" sz="40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Giornata</a:t>
            </a:r>
            <a:r>
              <a:rPr lang="fr-FR" sz="40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Mondiale </a:t>
            </a:r>
            <a:r>
              <a:rPr lang="fr-FR" sz="40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della</a:t>
            </a:r>
            <a:r>
              <a:rPr lang="fr-FR" sz="40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Sicurezza</a:t>
            </a:r>
            <a:endParaRPr lang="fr-FR" sz="4000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381EBC-B0DE-7D42-F7DE-2C73D8E359F5}"/>
              </a:ext>
            </a:extLst>
          </p:cNvPr>
          <p:cNvSpPr/>
          <p:nvPr/>
        </p:nvSpPr>
        <p:spPr>
          <a:xfrm>
            <a:off x="4569405" y="11908338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 </a:t>
            </a:r>
            <a:r>
              <a:rPr lang="fr-FR" sz="2800" dirty="0" err="1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aprile</a:t>
            </a: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2023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17DD0C62-54E5-A72E-FBC5-87AF8CCC1ECE}"/>
              </a:ext>
            </a:extLst>
          </p:cNvPr>
          <p:cNvSpPr txBox="1"/>
          <p:nvPr/>
        </p:nvSpPr>
        <p:spPr>
          <a:xfrm>
            <a:off x="4569405" y="13559431"/>
            <a:ext cx="53774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ct val="80000"/>
              </a:lnSpc>
              <a:spcAft>
                <a:spcPts val="600"/>
              </a:spcAft>
              <a:defRPr sz="4000">
                <a:gradFill>
                  <a:gsLst>
                    <a:gs pos="0">
                      <a:srgbClr val="4632FF"/>
                    </a:gs>
                    <a:gs pos="100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1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</a:rPr>
              <a:t>Diamo prova tutti insieme di serietà </a:t>
            </a:r>
            <a:br>
              <a:rPr lang="it-IT" sz="1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</a:rPr>
            </a:br>
            <a:r>
              <a:rPr lang="it-IT" sz="1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</a:rPr>
              <a:t>e di attenzione!</a:t>
            </a:r>
            <a:endParaRPr lang="fr-FR" sz="1800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</a:endParaRPr>
          </a:p>
        </p:txBody>
      </p:sp>
      <p:sp>
        <p:nvSpPr>
          <p:cNvPr id="49" name="Forme libre : forme 48">
            <a:extLst>
              <a:ext uri="{FF2B5EF4-FFF2-40B4-BE49-F238E27FC236}">
                <a16:creationId xmlns:a16="http://schemas.microsoft.com/office/drawing/2014/main" id="{0ACDA9DB-87AD-6173-1875-E59C42FAFC46}"/>
              </a:ext>
            </a:extLst>
          </p:cNvPr>
          <p:cNvSpPr/>
          <p:nvPr/>
        </p:nvSpPr>
        <p:spPr>
          <a:xfrm>
            <a:off x="-3553" y="8686644"/>
            <a:ext cx="10696487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0" name="Forme libre : forme 49">
            <a:extLst>
              <a:ext uri="{FF2B5EF4-FFF2-40B4-BE49-F238E27FC236}">
                <a16:creationId xmlns:a16="http://schemas.microsoft.com/office/drawing/2014/main" id="{7F985594-7B3A-2141-8693-A792E32A7AC9}"/>
              </a:ext>
            </a:extLst>
          </p:cNvPr>
          <p:cNvSpPr/>
          <p:nvPr/>
        </p:nvSpPr>
        <p:spPr>
          <a:xfrm>
            <a:off x="-3553" y="8682453"/>
            <a:ext cx="3994905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51" name="Forme libre : forme 50">
            <a:extLst>
              <a:ext uri="{FF2B5EF4-FFF2-40B4-BE49-F238E27FC236}">
                <a16:creationId xmlns:a16="http://schemas.microsoft.com/office/drawing/2014/main" id="{D3363013-DC1D-869F-866B-FD6D376ABE0D}"/>
              </a:ext>
            </a:extLst>
          </p:cNvPr>
          <p:cNvSpPr/>
          <p:nvPr/>
        </p:nvSpPr>
        <p:spPr>
          <a:xfrm>
            <a:off x="3558644" y="8682453"/>
            <a:ext cx="3994905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31DAFC14-2F99-4FAE-FD4D-75940978AB99}"/>
              </a:ext>
            </a:extLst>
          </p:cNvPr>
          <p:cNvSpPr/>
          <p:nvPr/>
        </p:nvSpPr>
        <p:spPr>
          <a:xfrm>
            <a:off x="7120840" y="8682453"/>
            <a:ext cx="3574269" cy="9525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B52B922-3844-8CCA-7397-1CF33B066D7F}"/>
              </a:ext>
            </a:extLst>
          </p:cNvPr>
          <p:cNvSpPr/>
          <p:nvPr/>
        </p:nvSpPr>
        <p:spPr>
          <a:xfrm>
            <a:off x="709922" y="8691978"/>
            <a:ext cx="2552969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IDENTIFICO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 pericoli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6BC6A16-0DA0-927F-F16F-0B20C9C6CDFF}"/>
              </a:ext>
            </a:extLst>
          </p:cNvPr>
          <p:cNvSpPr/>
          <p:nvPr/>
        </p:nvSpPr>
        <p:spPr>
          <a:xfrm>
            <a:off x="4209708" y="8682358"/>
            <a:ext cx="2763256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VALUTO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 rischi e </a:t>
            </a:r>
            <a:r>
              <a:rPr lang="it-IT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STABILISCO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le barriere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23667D2-F901-7359-37B3-93CE8CE6A04E}"/>
              </a:ext>
            </a:extLst>
          </p:cNvPr>
          <p:cNvSpPr/>
          <p:nvPr/>
        </p:nvSpPr>
        <p:spPr>
          <a:xfrm>
            <a:off x="7781800" y="8666110"/>
            <a:ext cx="2556923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GARANTISCO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l’efficacia delle barriere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4070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497</TotalTime>
  <Words>62</Words>
  <Application>Microsoft Office PowerPoint</Application>
  <PresentationFormat>Personnalisé</PresentationFormat>
  <Paragraphs>11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10</cp:revision>
  <dcterms:created xsi:type="dcterms:W3CDTF">2022-03-15T11:40:48Z</dcterms:created>
  <dcterms:modified xsi:type="dcterms:W3CDTF">2023-03-21T17:21:45Z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