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40"/>
  </p:notesMasterIdLst>
  <p:handoutMasterIdLst>
    <p:handoutMasterId r:id="rId41"/>
  </p:handoutMasterIdLst>
  <p:sldIdLst>
    <p:sldId id="256" r:id="rId2"/>
    <p:sldId id="258" r:id="rId3"/>
    <p:sldId id="266" r:id="rId4"/>
    <p:sldId id="261" r:id="rId5"/>
    <p:sldId id="262" r:id="rId6"/>
    <p:sldId id="260" r:id="rId7"/>
    <p:sldId id="293" r:id="rId8"/>
    <p:sldId id="294" r:id="rId9"/>
    <p:sldId id="263" r:id="rId10"/>
    <p:sldId id="265" r:id="rId11"/>
    <p:sldId id="264" r:id="rId12"/>
    <p:sldId id="269" r:id="rId13"/>
    <p:sldId id="267" r:id="rId14"/>
    <p:sldId id="270" r:id="rId15"/>
    <p:sldId id="271" r:id="rId16"/>
    <p:sldId id="272" r:id="rId17"/>
    <p:sldId id="280" r:id="rId18"/>
    <p:sldId id="295" r:id="rId19"/>
    <p:sldId id="279" r:id="rId20"/>
    <p:sldId id="296" r:id="rId21"/>
    <p:sldId id="273" r:id="rId22"/>
    <p:sldId id="275" r:id="rId23"/>
    <p:sldId id="274" r:id="rId24"/>
    <p:sldId id="276" r:id="rId25"/>
    <p:sldId id="277" r:id="rId26"/>
    <p:sldId id="278" r:id="rId27"/>
    <p:sldId id="281" r:id="rId28"/>
    <p:sldId id="282" r:id="rId29"/>
    <p:sldId id="284" r:id="rId30"/>
    <p:sldId id="285" r:id="rId31"/>
    <p:sldId id="286" r:id="rId32"/>
    <p:sldId id="287" r:id="rId33"/>
    <p:sldId id="297" r:id="rId34"/>
    <p:sldId id="288" r:id="rId35"/>
    <p:sldId id="289" r:id="rId36"/>
    <p:sldId id="290" r:id="rId37"/>
    <p:sldId id="291" r:id="rId38"/>
    <p:sldId id="292" r:id="rId39"/>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Martin"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0" autoAdjust="0"/>
    <p:restoredTop sz="94918" autoAdjust="0"/>
  </p:normalViewPr>
  <p:slideViewPr>
    <p:cSldViewPr snapToObjects="1">
      <p:cViewPr>
        <p:scale>
          <a:sx n="60" d="100"/>
          <a:sy n="60" d="100"/>
        </p:scale>
        <p:origin x="-210" y="-10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058452F3-B184-B24D-9347-CD7EFE89F03D}" type="datetimeFigureOut">
              <a:rPr lang="fr-FR" altLang="fr-FR"/>
              <a:pPr/>
              <a:t>26/06/2017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F794C195-0D55-594A-A35D-BB7E7D16DFC5}" type="slidenum">
              <a:rPr lang="fr-FR" altLang="fr-FR"/>
              <a:pPr/>
              <a:t>‹N°›</a:t>
            </a:fld>
            <a:endParaRPr lang="fr-FR" altLang="fr-FR"/>
          </a:p>
        </p:txBody>
      </p:sp>
    </p:spTree>
    <p:extLst>
      <p:ext uri="{BB962C8B-B14F-4D97-AF65-F5344CB8AC3E}">
        <p14:creationId xmlns:p14="http://schemas.microsoft.com/office/powerpoint/2010/main" val="5188704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6AA4357-725A-534D-BC47-B1196B6D6207}" type="datetimeFigureOut">
              <a:rPr lang="fr-FR" altLang="fr-FR"/>
              <a:pPr/>
              <a:t>26/06/2017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73DCA9AD-7BBE-484A-AA4E-840189C18E25}" type="slidenum">
              <a:rPr lang="fr-FR" altLang="fr-FR"/>
              <a:pPr/>
              <a:t>‹N°›</a:t>
            </a:fld>
            <a:endParaRPr lang="fr-FR" altLang="fr-FR"/>
          </a:p>
        </p:txBody>
      </p:sp>
    </p:spTree>
    <p:extLst>
      <p:ext uri="{BB962C8B-B14F-4D97-AF65-F5344CB8AC3E}">
        <p14:creationId xmlns:p14="http://schemas.microsoft.com/office/powerpoint/2010/main" val="168842552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l" rtl="0" eaLnBrk="1" hangingPunct="1"/>
            <a:endParaRPr lang="de"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5987F871-6E0F-E54B-A23B-0EC24624AF18}" type="slidenum">
              <a:rPr>
                <a:latin typeface="Calibri" charset="0"/>
              </a:rPr>
              <a:pPr/>
              <a:t>2</a:t>
            </a:fld>
            <a:endParaRPr lang="de" altLang="fr-FR">
              <a:latin typeface="Calibri" charset="0"/>
            </a:endParaRPr>
          </a:p>
        </p:txBody>
      </p:sp>
    </p:spTree>
    <p:extLst>
      <p:ext uri="{BB962C8B-B14F-4D97-AF65-F5344CB8AC3E}">
        <p14:creationId xmlns:p14="http://schemas.microsoft.com/office/powerpoint/2010/main" val="1871374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6</a:t>
            </a:fld>
            <a:endParaRPr lang="de" altLang="fr-FR"/>
          </a:p>
        </p:txBody>
      </p:sp>
    </p:spTree>
    <p:extLst>
      <p:ext uri="{BB962C8B-B14F-4D97-AF65-F5344CB8AC3E}">
        <p14:creationId xmlns:p14="http://schemas.microsoft.com/office/powerpoint/2010/main" val="1729999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sz="1200" b="0" i="0" u="none" kern="1200" baseline="0">
                <a:solidFill>
                  <a:schemeClr val="tx1"/>
                </a:solidFill>
                <a:effectLst/>
                <a:latin typeface="+mn-lt"/>
                <a:ea typeface="+mn-ea"/>
                <a:cs typeface="+mn-cs"/>
              </a:rPr>
              <a:t>Unsere Sinne können durch eine Vielzahl von Störungen getrübt werden. Die häufigsten sind: </a:t>
            </a:r>
          </a:p>
          <a:p>
            <a:pPr marL="171450" lvl="0" indent="-171450" algn="l" rtl="0">
              <a:buFont typeface="Arial" charset="0"/>
              <a:buChar char="•"/>
            </a:pPr>
            <a:r>
              <a:rPr lang="de" sz="1200" b="0" i="0" u="none" kern="1200" baseline="0">
                <a:solidFill>
                  <a:schemeClr val="tx1"/>
                </a:solidFill>
                <a:effectLst/>
                <a:latin typeface="+mn-lt"/>
                <a:ea typeface="+mn-ea"/>
                <a:cs typeface="+mn-cs"/>
              </a:rPr>
              <a:t>Die Gewöhnung. Man gewöhnt sich an eine Risikolage; wenn sie immer wieder auftritt, wird sie schließlich zum Normalzustand und man schenkt ihr keine Aufmerksamkeit mehr.</a:t>
            </a:r>
          </a:p>
          <a:p>
            <a:pPr marL="171450" lvl="0" indent="-171450" algn="l" rtl="0">
              <a:buFont typeface="Arial" charset="0"/>
              <a:buChar char="•"/>
            </a:pPr>
            <a:r>
              <a:rPr lang="de" sz="1200" b="0" i="0" u="none" kern="1200" baseline="0">
                <a:solidFill>
                  <a:schemeClr val="tx1"/>
                </a:solidFill>
                <a:effectLst/>
                <a:latin typeface="+mn-lt"/>
                <a:ea typeface="+mn-ea"/>
                <a:cs typeface="+mn-cs"/>
              </a:rPr>
              <a:t>Die Ablenkung. Zum Beispiel, wenn man nicht auf das aufpasst, was man gerade macht, weil man durch ein Ereignis abgelenkt wird, das in der Nähe wir stattfindet (Hammerhieb auf den Finger). Oder umgekehrt, wenn man auf eine Aufgabe konzentriert ist und darum nicht bemerkt, was um einen herum geschieht.</a:t>
            </a:r>
          </a:p>
          <a:p>
            <a:pPr marL="171450" lvl="0" indent="-171450" algn="l" rtl="0">
              <a:buFont typeface="Arial" charset="0"/>
              <a:buChar char="•"/>
            </a:pPr>
            <a:r>
              <a:rPr lang="de" sz="1200" b="0" i="0" u="none" kern="1200" baseline="0">
                <a:solidFill>
                  <a:schemeClr val="tx1"/>
                </a:solidFill>
                <a:effectLst/>
                <a:latin typeface="+mn-lt"/>
                <a:ea typeface="+mn-ea"/>
                <a:cs typeface="+mn-cs"/>
              </a:rPr>
              <a:t>Die Sättigung. Wenn es zu viele Informationen zu verarbeiten gibt und unser Gehirn nicht mehr nachkommt.</a:t>
            </a:r>
          </a:p>
          <a:p>
            <a:pPr marL="171450" indent="-171450" algn="l" rtl="0">
              <a:buFont typeface="Arial" charset="0"/>
              <a:buChar char="•"/>
            </a:pPr>
            <a:r>
              <a:rPr lang="de" sz="1200" b="0" i="0" u="none" kern="1200" baseline="0">
                <a:solidFill>
                  <a:schemeClr val="tx1"/>
                </a:solidFill>
                <a:effectLst/>
                <a:latin typeface="+mn-lt"/>
                <a:ea typeface="+mn-ea"/>
                <a:cs typeface="+mn-cs"/>
              </a:rPr>
              <a:t>Stress erzeugt eine physiologische Reaktion, bei der wir von unseren Gefühlen eingeschlossen werden können und die uns für unser Umfeld empfänglich macht.</a:t>
            </a:r>
            <a:r>
              <a:rPr lang="de" b="0" i="0" u="none" baseline="0">
                <a:effectLst/>
              </a:rPr>
              <a:t> </a:t>
            </a:r>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11</a:t>
            </a:fld>
            <a:endParaRPr lang="de" altLang="fr-FR"/>
          </a:p>
        </p:txBody>
      </p:sp>
    </p:spTree>
    <p:extLst>
      <p:ext uri="{BB962C8B-B14F-4D97-AF65-F5344CB8AC3E}">
        <p14:creationId xmlns:p14="http://schemas.microsoft.com/office/powerpoint/2010/main" val="154985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sz="1200" b="0" i="0" u="none" kern="1200" baseline="0">
                <a:solidFill>
                  <a:schemeClr val="tx1"/>
                </a:solidFill>
                <a:effectLst/>
                <a:latin typeface="+mn-lt"/>
                <a:ea typeface="+mn-ea"/>
                <a:cs typeface="+mn-cs"/>
              </a:rPr>
              <a:t>Ein schwaches Signal ist also etwas, dass Sie sehen aber dass Sie nicht direkt als etwas wahrnehmen, das potenzielle Folgen haben könnte. </a:t>
            </a:r>
          </a:p>
          <a:p>
            <a:pPr algn="l" rtl="0"/>
            <a:r>
              <a:rPr lang="de" sz="1200" b="0" i="0" u="none" kern="1200" baseline="0">
                <a:solidFill>
                  <a:schemeClr val="tx1"/>
                </a:solidFill>
                <a:effectLst/>
                <a:latin typeface="+mn-lt"/>
                <a:ea typeface="+mn-ea"/>
                <a:cs typeface="+mn-cs"/>
              </a:rPr>
              <a:t>Nach einem einschneidenden Ereignis haben Sie sich sicherlich schon einmal gesagt: „Ich hatte wohl etwas bemerkt, aber zu diesem Zeitpunkt hat das bei mir keine Reaktion ausgelöst!“ Sie hatten also ein oder mehrere schwache Signale wahrgenommen, sie aber nicht analysiert. Sie sind bei den folgenden Handlungen nicht berücksichtigt worden.</a:t>
            </a:r>
          </a:p>
          <a:p>
            <a:pPr algn="l" rtl="0"/>
            <a:r>
              <a:rPr lang="de" sz="1200" b="0" i="0" u="none" kern="1200" baseline="0">
                <a:solidFill>
                  <a:schemeClr val="tx1"/>
                </a:solidFill>
                <a:effectLst/>
                <a:latin typeface="+mn-lt"/>
                <a:ea typeface="+mn-ea"/>
                <a:cs typeface="+mn-cs"/>
              </a:rPr>
              <a:t> </a:t>
            </a:r>
          </a:p>
          <a:p>
            <a:pPr algn="l" rtl="0"/>
            <a:r>
              <a:rPr lang="de" sz="1200" b="0" i="0" u="none" kern="1200" baseline="0">
                <a:solidFill>
                  <a:schemeClr val="tx1"/>
                </a:solidFill>
                <a:effectLst/>
                <a:latin typeface="+mn-lt"/>
                <a:ea typeface="+mn-ea"/>
                <a:cs typeface="+mn-cs"/>
              </a:rPr>
              <a:t>Schwache Signale sind einfacher festzustellen, wenn man nicht involviert ist (bei Besuchen, Prüfungen usw.), aber die Herausforderung besteht darin, sie bei seinen eigenen Aktivitäten festzustellen: Die Konzentration auf die zu erledigende Aufgabe, Ermüdung, Stress… dies alles sind Faktoren, die uns daran hindern, die Lage richtig zu analysieren. </a:t>
            </a:r>
            <a:endParaRPr lang="d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14</a:t>
            </a:fld>
            <a:endParaRPr lang="de" altLang="fr-FR"/>
          </a:p>
        </p:txBody>
      </p:sp>
    </p:spTree>
    <p:extLst>
      <p:ext uri="{BB962C8B-B14F-4D97-AF65-F5344CB8AC3E}">
        <p14:creationId xmlns:p14="http://schemas.microsoft.com/office/powerpoint/2010/main" val="1563762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de" sz="1200" b="0" i="0" u="none" kern="1200" baseline="0">
                <a:solidFill>
                  <a:schemeClr val="tx1"/>
                </a:solidFill>
                <a:effectLst/>
                <a:latin typeface="+mn-lt"/>
                <a:ea typeface="+mn-ea"/>
                <a:cs typeface="+mn-cs"/>
              </a:rPr>
              <a:t>Diese Abkürzungen, die wir aufgrund unserer Erfahrung und angeborenen Eigenschaften machen, sind für einen Teil der von uns durchgeführten Tätigkeiten hilfreich. Es sind Reflexe, die es uns ermöglichen, die einfachen Probleme des Alltags schnell zu lösen. Aber für komplexe Situationen sind sie Fehlerquellen, insbesondere, wenn es ratsam ist, die Lage einzuschätzen (die Tatsachen zusammenzutragen).</a:t>
            </a:r>
          </a:p>
          <a:p>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19</a:t>
            </a:fld>
            <a:endParaRPr lang="de" altLang="fr-FR"/>
          </a:p>
        </p:txBody>
      </p:sp>
    </p:spTree>
    <p:extLst>
      <p:ext uri="{BB962C8B-B14F-4D97-AF65-F5344CB8AC3E}">
        <p14:creationId xmlns:p14="http://schemas.microsoft.com/office/powerpoint/2010/main" val="6508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Zusätzlich zum Streben nach unmittelbaren, gewissen und positiven Folgen können andere Faktoren uns dazu bringen, Risiken einzugehen; das Eingehen eines Risikos kann bei einem Erfolg sogar gesellschaftlich anerkannt sein.</a:t>
            </a:r>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23</a:t>
            </a:fld>
            <a:endParaRPr lang="de" altLang="fr-FR"/>
          </a:p>
        </p:txBody>
      </p:sp>
    </p:spTree>
    <p:extLst>
      <p:ext uri="{BB962C8B-B14F-4D97-AF65-F5344CB8AC3E}">
        <p14:creationId xmlns:p14="http://schemas.microsoft.com/office/powerpoint/2010/main" val="16708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Die Umwelt, in der die zwei Kommunikationsakteure sich befinden, kann Auswirkungen auf das Verständnis der Botschaft haben. (Man kann an das zuvor gesehene Beispiel des Air France-Fluges erinnern).</a:t>
            </a:r>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30</a:t>
            </a:fld>
            <a:endParaRPr lang="de" altLang="fr-FR"/>
          </a:p>
        </p:txBody>
      </p:sp>
    </p:spTree>
    <p:extLst>
      <p:ext uri="{BB962C8B-B14F-4D97-AF65-F5344CB8AC3E}">
        <p14:creationId xmlns:p14="http://schemas.microsoft.com/office/powerpoint/2010/main" val="109255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de" b="0" i="0" u="none" baseline="0"/>
              <a:t>Die Metakommunikation kommt als Information zu den Wörtern an sich hinzu.</a:t>
            </a:r>
          </a:p>
          <a:p>
            <a:pPr marL="0" marR="0" indent="0" algn="l" defTabSz="457200" rtl="0" eaLnBrk="0" fontAlgn="base" latinLnBrk="0" hangingPunct="0">
              <a:lnSpc>
                <a:spcPct val="100000"/>
              </a:lnSpc>
              <a:spcBef>
                <a:spcPct val="30000"/>
              </a:spcBef>
              <a:spcAft>
                <a:spcPct val="0"/>
              </a:spcAft>
              <a:buClrTx/>
              <a:buSzTx/>
              <a:buFontTx/>
              <a:buNone/>
              <a:tabLst/>
              <a:defRPr/>
            </a:pPr>
            <a:r>
              <a:rPr lang="de" sz="1200" b="0" i="0" u="none" kern="1200" baseline="0">
                <a:solidFill>
                  <a:schemeClr val="tx1"/>
                </a:solidFill>
                <a:effectLst/>
                <a:latin typeface="+mn-lt"/>
                <a:ea typeface="+mn-ea"/>
                <a:cs typeface="+mn-cs"/>
              </a:rPr>
              <a:t>Mit ihr kann die Botschaft, die man übermitteln möchte, untermauert werden; damit sie wirksam ist, müssen Sie sich vergewissern, dass der Gesprächspartner Sie sieht. Dies ist einer der Gründe, warum es bei wichtigen Mitteilungen immer vorzuziehen ist, persönlich miteinander zu sprechen anstatt per E-Mail oder Telefon.</a:t>
            </a:r>
          </a:p>
          <a:p>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31</a:t>
            </a:fld>
            <a:endParaRPr lang="de" altLang="fr-FR"/>
          </a:p>
        </p:txBody>
      </p:sp>
    </p:spTree>
    <p:extLst>
      <p:ext uri="{BB962C8B-B14F-4D97-AF65-F5344CB8AC3E}">
        <p14:creationId xmlns:p14="http://schemas.microsoft.com/office/powerpoint/2010/main" val="91991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dirty="0"/>
          </a:p>
        </p:txBody>
      </p:sp>
      <p:sp>
        <p:nvSpPr>
          <p:cNvPr id="4" name="Espace réservé du numéro de diapositive 3"/>
          <p:cNvSpPr>
            <a:spLocks noGrp="1"/>
          </p:cNvSpPr>
          <p:nvPr>
            <p:ph type="sldNum" sz="quarter" idx="10"/>
          </p:nvPr>
        </p:nvSpPr>
        <p:spPr/>
        <p:txBody>
          <a:bodyPr/>
          <a:lstStyle/>
          <a:p>
            <a:pPr algn="l" rtl="0"/>
            <a:fld id="{73DCA9AD-7BBE-484A-AA4E-840189C18E25}" type="slidenum">
              <a:rPr/>
              <a:pPr/>
              <a:t>33</a:t>
            </a:fld>
            <a:endParaRPr lang="de" altLang="fr-FR"/>
          </a:p>
        </p:txBody>
      </p:sp>
    </p:spTree>
    <p:extLst>
      <p:ext uri="{BB962C8B-B14F-4D97-AF65-F5344CB8AC3E}">
        <p14:creationId xmlns:p14="http://schemas.microsoft.com/office/powerpoint/2010/main" val="8393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69904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3" name="Espace réservé du numéro de diapositive 3"/>
          <p:cNvSpPr>
            <a:spLocks noGrp="1"/>
          </p:cNvSpPr>
          <p:nvPr>
            <p:ph type="sldNum" sz="quarter" idx="11"/>
          </p:nvPr>
        </p:nvSpPr>
        <p:spPr/>
        <p:txBody>
          <a:bodyPr/>
          <a:lstStyle>
            <a:lvl1pPr>
              <a:defRPr/>
            </a:lvl1pPr>
          </a:lstStyle>
          <a:p>
            <a:fld id="{4EBACD1F-17D0-D44C-9ABD-5458E5043F70}" type="slidenum">
              <a:rPr lang="fr-FR" altLang="fr-FR"/>
              <a:pPr/>
              <a:t>‹N°›</a:t>
            </a:fld>
            <a:endParaRPr lang="fr-FR" altLang="fr-FR"/>
          </a:p>
        </p:txBody>
      </p:sp>
    </p:spTree>
    <p:extLst>
      <p:ext uri="{BB962C8B-B14F-4D97-AF65-F5344CB8AC3E}">
        <p14:creationId xmlns:p14="http://schemas.microsoft.com/office/powerpoint/2010/main" val="200921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3"/>
          <p:cNvSpPr>
            <a:spLocks noGrp="1"/>
          </p:cNvSpPr>
          <p:nvPr>
            <p:ph type="sldNum" sz="quarter" idx="14"/>
          </p:nvPr>
        </p:nvSpPr>
        <p:spPr/>
        <p:txBody>
          <a:bodyPr/>
          <a:lstStyle>
            <a:lvl1pPr>
              <a:defRPr/>
            </a:lvl1pPr>
          </a:lstStyle>
          <a:p>
            <a:fld id="{757FAC7F-35F1-4545-955D-AC0E4B400912}" type="slidenum">
              <a:rPr lang="fr-FR" altLang="fr-FR"/>
              <a:pPr/>
              <a:t>‹N°›</a:t>
            </a:fld>
            <a:endParaRPr lang="fr-FR" altLang="fr-FR"/>
          </a:p>
        </p:txBody>
      </p:sp>
    </p:spTree>
    <p:extLst>
      <p:ext uri="{BB962C8B-B14F-4D97-AF65-F5344CB8AC3E}">
        <p14:creationId xmlns:p14="http://schemas.microsoft.com/office/powerpoint/2010/main" val="21424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5" name="Espace réservé du numéro de diapositive 5"/>
          <p:cNvSpPr>
            <a:spLocks noGrp="1"/>
          </p:cNvSpPr>
          <p:nvPr>
            <p:ph type="sldNum" sz="quarter" idx="11"/>
          </p:nvPr>
        </p:nvSpPr>
        <p:spPr/>
        <p:txBody>
          <a:bodyPr/>
          <a:lstStyle>
            <a:lvl1pPr>
              <a:defRPr/>
            </a:lvl1pPr>
          </a:lstStyle>
          <a:p>
            <a:fld id="{A2790189-416C-E549-83DE-8B3BF5286D36}" type="slidenum">
              <a:rPr lang="fr-FR" altLang="fr-FR"/>
              <a:pPr/>
              <a:t>‹N°›</a:t>
            </a:fld>
            <a:endParaRPr lang="fr-FR" altLang="fr-FR"/>
          </a:p>
        </p:txBody>
      </p:sp>
    </p:spTree>
    <p:extLst>
      <p:ext uri="{BB962C8B-B14F-4D97-AF65-F5344CB8AC3E}">
        <p14:creationId xmlns:p14="http://schemas.microsoft.com/office/powerpoint/2010/main" val="195554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6"/>
          <p:cNvSpPr>
            <a:spLocks noGrp="1"/>
          </p:cNvSpPr>
          <p:nvPr>
            <p:ph type="sldNum" sz="quarter" idx="11"/>
          </p:nvPr>
        </p:nvSpPr>
        <p:spPr/>
        <p:txBody>
          <a:bodyPr/>
          <a:lstStyle>
            <a:lvl1pPr>
              <a:defRPr/>
            </a:lvl1pPr>
          </a:lstStyle>
          <a:p>
            <a:fld id="{834EA62F-83BB-1849-8168-91EB5A895F9D}" type="slidenum">
              <a:rPr lang="fr-FR" altLang="fr-FR"/>
              <a:pPr/>
              <a:t>‹N°›</a:t>
            </a:fld>
            <a:endParaRPr lang="fr-FR" altLang="fr-FR"/>
          </a:p>
        </p:txBody>
      </p:sp>
    </p:spTree>
    <p:extLst>
      <p:ext uri="{BB962C8B-B14F-4D97-AF65-F5344CB8AC3E}">
        <p14:creationId xmlns:p14="http://schemas.microsoft.com/office/powerpoint/2010/main" val="1682172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17431EA-86AC-E446-939D-13E5E3082C5F}" type="slidenum">
              <a:rPr lang="fr-FR" altLang="fr-FR"/>
              <a:pPr/>
              <a:t>‹N°›</a:t>
            </a:fld>
            <a:endParaRPr lang="fr-FR" altLang="fr-FR"/>
          </a:p>
        </p:txBody>
      </p:sp>
    </p:spTree>
    <p:extLst>
      <p:ext uri="{BB962C8B-B14F-4D97-AF65-F5344CB8AC3E}">
        <p14:creationId xmlns:p14="http://schemas.microsoft.com/office/powerpoint/2010/main" val="65176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7B51B9C6-944E-254E-8C18-D906B973B824}" type="slidenum">
              <a:rPr lang="fr-FR" altLang="fr-FR"/>
              <a:pPr/>
              <a:t>‹N°›</a:t>
            </a:fld>
            <a:endParaRPr lang="fr-FR" altLang="fr-FR"/>
          </a:p>
        </p:txBody>
      </p:sp>
    </p:spTree>
    <p:extLst>
      <p:ext uri="{BB962C8B-B14F-4D97-AF65-F5344CB8AC3E}">
        <p14:creationId xmlns:p14="http://schemas.microsoft.com/office/powerpoint/2010/main" val="209594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9" name="Espace réservé du numéro de diapositive 5"/>
          <p:cNvSpPr>
            <a:spLocks noGrp="1"/>
          </p:cNvSpPr>
          <p:nvPr>
            <p:ph type="sldNum" sz="quarter" idx="16"/>
          </p:nvPr>
        </p:nvSpPr>
        <p:spPr/>
        <p:txBody>
          <a:bodyPr/>
          <a:lstStyle>
            <a:lvl1pPr>
              <a:defRPr/>
            </a:lvl1pPr>
          </a:lstStyle>
          <a:p>
            <a:fld id="{6E55F1A9-B3F6-C24D-A480-B8A43E78BEA5}" type="slidenum">
              <a:rPr lang="fr-FR" altLang="fr-FR"/>
              <a:pPr/>
              <a:t>‹N°›</a:t>
            </a:fld>
            <a:endParaRPr lang="fr-FR" altLang="fr-FR"/>
          </a:p>
        </p:txBody>
      </p:sp>
    </p:spTree>
    <p:extLst>
      <p:ext uri="{BB962C8B-B14F-4D97-AF65-F5344CB8AC3E}">
        <p14:creationId xmlns:p14="http://schemas.microsoft.com/office/powerpoint/2010/main" val="130560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16"/>
          </p:nvPr>
        </p:nvSpPr>
        <p:spPr/>
        <p:txBody>
          <a:bodyPr/>
          <a:lstStyle>
            <a:lvl1pPr>
              <a:defRPr/>
            </a:lvl1pPr>
          </a:lstStyle>
          <a:p>
            <a:fld id="{EAD0FAB3-6634-7C44-82E8-F2CAE2B0DDC4}" type="slidenum">
              <a:rPr lang="fr-FR" altLang="fr-FR"/>
              <a:pPr/>
              <a:t>‹N°›</a:t>
            </a:fld>
            <a:endParaRPr lang="fr-FR" altLang="fr-FR"/>
          </a:p>
        </p:txBody>
      </p:sp>
    </p:spTree>
    <p:extLst>
      <p:ext uri="{BB962C8B-B14F-4D97-AF65-F5344CB8AC3E}">
        <p14:creationId xmlns:p14="http://schemas.microsoft.com/office/powerpoint/2010/main" val="30259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pPr>
              <a:defRPr/>
            </a:pPr>
            <a:r>
              <a:rPr lang="fr-FR" smtClean="0"/>
              <a:t>Kit intégration H3SE - TCT 4.1 – Facteurs Humains, Signaux faibles et Communication – V0.1</a:t>
            </a:r>
            <a:endParaRPr lang="fr-FR"/>
          </a:p>
        </p:txBody>
      </p:sp>
      <p:sp>
        <p:nvSpPr>
          <p:cNvPr id="4" name="Espace réservé du numéro de diapositive 5"/>
          <p:cNvSpPr>
            <a:spLocks noGrp="1"/>
          </p:cNvSpPr>
          <p:nvPr>
            <p:ph type="sldNum" sz="quarter" idx="11"/>
          </p:nvPr>
        </p:nvSpPr>
        <p:spPr/>
        <p:txBody>
          <a:bodyPr/>
          <a:lstStyle>
            <a:lvl1pPr>
              <a:defRPr/>
            </a:lvl1pPr>
          </a:lstStyle>
          <a:p>
            <a:fld id="{E031B95C-2366-9044-B55E-DF1E56A5A3A5}" type="slidenum">
              <a:rPr lang="fr-FR" altLang="fr-FR"/>
              <a:pPr/>
              <a:t>‹N°›</a:t>
            </a:fld>
            <a:endParaRPr lang="fr-FR" altLang="fr-FR"/>
          </a:p>
        </p:txBody>
      </p:sp>
    </p:spTree>
    <p:extLst>
      <p:ext uri="{BB962C8B-B14F-4D97-AF65-F5344CB8AC3E}">
        <p14:creationId xmlns:p14="http://schemas.microsoft.com/office/powerpoint/2010/main" val="39302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smtClean="0"/>
              <a:t>Kit intégration H3SE - TCT 4.1 – Facteurs Humains, Signaux faibles et Communication – V0.1</a:t>
            </a:r>
            <a:endParaRPr 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A8094584-D55C-694C-A139-3EC38BD43198}"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3" name="Titre 2"/>
          <p:cNvSpPr>
            <a:spLocks noGrp="1"/>
          </p:cNvSpPr>
          <p:nvPr>
            <p:ph type="title"/>
          </p:nvPr>
        </p:nvSpPr>
        <p:spPr>
          <a:xfrm>
            <a:off x="1187450" y="2106613"/>
            <a:ext cx="7277100" cy="1487487"/>
          </a:xfrm>
        </p:spPr>
        <p:txBody>
          <a:bodyPr/>
          <a:lstStyle/>
          <a:p>
            <a:pPr algn="l" rtl="0" eaLnBrk="1" hangingPunct="1">
              <a:defRPr/>
            </a:pPr>
            <a:r>
              <a:rPr lang="de" b="1" i="0" u="none" baseline="0"/>
              <a:t>Faktor Mensch, schwache Signale und Kommunikation</a:t>
            </a:r>
          </a:p>
        </p:txBody>
      </p:sp>
      <p:sp>
        <p:nvSpPr>
          <p:cNvPr id="14339" name="Espace réservé du texte 5"/>
          <p:cNvSpPr>
            <a:spLocks noGrp="1"/>
          </p:cNvSpPr>
          <p:nvPr>
            <p:ph type="body" sz="quarter" idx="10"/>
          </p:nvPr>
        </p:nvSpPr>
        <p:spPr>
          <a:xfrm>
            <a:off x="1187450" y="3640138"/>
            <a:ext cx="7277100" cy="1778000"/>
          </a:xfrm>
        </p:spPr>
        <p:txBody>
          <a:bodyPr/>
          <a:lstStyle/>
          <a:p>
            <a:pPr algn="l" rtl="0" eaLnBrk="1" hangingPunct="1"/>
            <a:r>
              <a:rPr lang="de" b="0" i="0" u="none" baseline="0">
                <a:cs typeface="Arial" charset="0"/>
              </a:rPr>
              <a:t>H3SE-Integrationskit</a:t>
            </a:r>
          </a:p>
          <a:p>
            <a:pPr algn="l" rtl="0" eaLnBrk="1" hangingPunct="1"/>
            <a:r>
              <a:rPr lang="de" b="0" i="0" u="none" baseline="0">
                <a:cs typeface="Arial" charset="0"/>
              </a:rPr>
              <a:t>Modul TCT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dirty="0"/>
              <a:t>Die Wahrnehmung von Risiken basiert auf dem Empfang von und dem Umgang mit Signalen (2/2)</a:t>
            </a:r>
            <a:endParaRPr lang="de" dirty="0"/>
          </a:p>
        </p:txBody>
      </p:sp>
      <p:sp>
        <p:nvSpPr>
          <p:cNvPr id="24578" name="Espace réservé du texte 2"/>
          <p:cNvSpPr>
            <a:spLocks noGrp="1"/>
          </p:cNvSpPr>
          <p:nvPr>
            <p:ph type="body" sz="quarter" idx="12"/>
          </p:nvPr>
        </p:nvSpPr>
        <p:spPr>
          <a:xfrm>
            <a:off x="503968" y="1773238"/>
            <a:ext cx="3780000" cy="2087562"/>
          </a:xfrm>
        </p:spPr>
        <p:txBody>
          <a:bodyPr/>
          <a:lstStyle/>
          <a:p>
            <a:pPr marL="0" indent="0" algn="l" rtl="0" eaLnBrk="1" hangingPunct="1">
              <a:buFont typeface="Lucida Grande" charset="0"/>
              <a:buNone/>
            </a:pPr>
            <a:r>
              <a:rPr lang="de" b="1" i="0" u="none" baseline="0" dirty="0">
                <a:solidFill>
                  <a:srgbClr val="A90025"/>
                </a:solidFill>
                <a:cs typeface="Arial" charset="0"/>
              </a:rPr>
              <a:t>Wir nehmen externe Signale durch unsere fünf Sinne wahr </a:t>
            </a:r>
          </a:p>
          <a:p>
            <a:pPr marL="0" indent="0" algn="l" rtl="0" eaLnBrk="1" hangingPunct="1"/>
            <a:endParaRPr lang="de" altLang="fr-FR" dirty="0">
              <a:cs typeface="Arial" charset="0"/>
            </a:endParaRPr>
          </a:p>
        </p:txBody>
      </p:sp>
      <p:sp>
        <p:nvSpPr>
          <p:cNvPr id="2458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20E577-2333-B245-AFE7-5DA05918E529}" type="slidenum">
              <a:rPr>
                <a:solidFill>
                  <a:srgbClr val="898989"/>
                </a:solidFill>
                <a:ea typeface="Helvetica" charset="0"/>
                <a:cs typeface="Helvetica" charset="0"/>
              </a:rPr>
              <a:pPr/>
              <a:t>10</a:t>
            </a:fld>
            <a:endParaRPr lang="de" altLang="fr-FR">
              <a:solidFill>
                <a:srgbClr val="898989"/>
              </a:solidFill>
              <a:ea typeface="Helvetica" charset="0"/>
              <a:cs typeface="Helvetica" charset="0"/>
            </a:endParaRPr>
          </a:p>
        </p:txBody>
      </p:sp>
      <p:pic>
        <p:nvPicPr>
          <p:cNvPr id="24581"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050" y="2708275"/>
            <a:ext cx="294481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9750"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4583" name="Rectangle 10"/>
          <p:cNvSpPr>
            <a:spLocks noChangeArrowheads="1"/>
          </p:cNvSpPr>
          <p:nvPr/>
        </p:nvSpPr>
        <p:spPr bwMode="auto">
          <a:xfrm>
            <a:off x="4816475" y="3152775"/>
            <a:ext cx="3514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sz="2000" b="0" i="0" u="none" baseline="0" dirty="0" smtClean="0">
                <a:latin typeface="Calibri" charset="0"/>
              </a:rPr>
              <a:t>…können </a:t>
            </a:r>
            <a:r>
              <a:rPr lang="de" sz="2000" b="0" i="0" u="none" baseline="0" dirty="0">
                <a:latin typeface="Calibri" charset="0"/>
              </a:rPr>
              <a:t>real sein oder nicht</a:t>
            </a:r>
            <a:r>
              <a:rPr lang="de" sz="2000" dirty="0">
                <a:latin typeface="Calibri" charset="0"/>
              </a:rPr>
              <a:t/>
            </a:r>
            <a:br>
              <a:rPr lang="de" sz="2000" dirty="0">
                <a:latin typeface="Calibri" charset="0"/>
              </a:rPr>
            </a:br>
            <a:r>
              <a:rPr lang="de" sz="2000" b="0" i="0" u="none" baseline="0" dirty="0" smtClean="0">
                <a:latin typeface="Calibri,Bold" charset="0"/>
              </a:rPr>
              <a:t>…</a:t>
            </a:r>
            <a:r>
              <a:rPr lang="de" sz="2000" b="0" i="0" u="none" baseline="0" dirty="0" smtClean="0">
                <a:latin typeface="Calibri" charset="0"/>
              </a:rPr>
              <a:t>können </a:t>
            </a:r>
            <a:r>
              <a:rPr lang="de" sz="2000" b="0" i="0" u="none" baseline="0" dirty="0">
                <a:latin typeface="Calibri" charset="0"/>
              </a:rPr>
              <a:t>als potenzielle Risiken verstanden werden </a:t>
            </a:r>
            <a:endParaRPr lang="de" altLang="fr-FR" sz="2000" dirty="0"/>
          </a:p>
        </p:txBody>
      </p:sp>
      <p:sp>
        <p:nvSpPr>
          <p:cNvPr id="24584" name="Espace réservé du texte 2"/>
          <p:cNvSpPr txBox="1">
            <a:spLocks/>
          </p:cNvSpPr>
          <p:nvPr/>
        </p:nvSpPr>
        <p:spPr bwMode="auto">
          <a:xfrm>
            <a:off x="4748213" y="1789113"/>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de" b="1" i="0" u="none" baseline="0">
                <a:solidFill>
                  <a:srgbClr val="A90025"/>
                </a:solidFill>
              </a:rPr>
              <a:t>Diese Signale…</a:t>
            </a:r>
            <a:endParaRPr lang="de" altLang="fr-FR" b="1">
              <a:solidFill>
                <a:srgbClr val="A90025"/>
              </a:solidFill>
            </a:endParaRPr>
          </a:p>
          <a:p>
            <a:pPr algn="l" rtl="0" eaLnBrk="1" hangingPunct="1"/>
            <a:endParaRPr lang="de" altLang="fr-FR"/>
          </a:p>
        </p:txBody>
      </p:sp>
      <p:sp>
        <p:nvSpPr>
          <p:cNvPr id="13" name="Rectangle 12"/>
          <p:cNvSpPr/>
          <p:nvPr/>
        </p:nvSpPr>
        <p:spPr>
          <a:xfrm>
            <a:off x="4684713" y="1700213"/>
            <a:ext cx="3683000" cy="388937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14" name="Flèche vers la droite 13"/>
          <p:cNvSpPr/>
          <p:nvPr/>
        </p:nvSpPr>
        <p:spPr>
          <a:xfrm>
            <a:off x="4287838" y="3336925"/>
            <a:ext cx="360362" cy="647700"/>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684713" y="4922838"/>
            <a:ext cx="3683000" cy="8953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02" name="Titre 1"/>
          <p:cNvSpPr>
            <a:spLocks noGrp="1"/>
          </p:cNvSpPr>
          <p:nvPr>
            <p:ph type="title"/>
          </p:nvPr>
        </p:nvSpPr>
        <p:spPr bwMode="auto"/>
        <p:txBody>
          <a:bodyPr wrap="square" numCol="1" anchorCtr="0" compatLnSpc="1">
            <a:prstTxWarp prst="textNoShape">
              <a:avLst/>
            </a:prstTxWarp>
          </a:bodyPr>
          <a:lstStyle/>
          <a:p>
            <a:pPr algn="l" rtl="0" eaLnBrk="1" hangingPunct="1"/>
            <a:r>
              <a:rPr lang="de" b="1" i="0" u="none" baseline="0"/>
              <a:t>Als neurologisches Phänomen kann die Wahrnehmung getrübt sein </a:t>
            </a:r>
            <a:r>
              <a:rPr lang="de"/>
              <a:t/>
            </a:r>
            <a:br>
              <a:rPr lang="de"/>
            </a:br>
            <a:endParaRPr lang="de" altLang="fr-FR" dirty="0"/>
          </a:p>
        </p:txBody>
      </p:sp>
      <p:sp>
        <p:nvSpPr>
          <p:cNvPr id="2560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C2FA28E-DEB5-E044-8F34-39F8719B7F94}" type="slidenum">
              <a:rPr>
                <a:solidFill>
                  <a:srgbClr val="898989"/>
                </a:solidFill>
                <a:ea typeface="Helvetica" charset="0"/>
                <a:cs typeface="Helvetica" charset="0"/>
              </a:rPr>
              <a:pPr/>
              <a:t>11</a:t>
            </a:fld>
            <a:endParaRPr lang="de" altLang="fr-FR">
              <a:solidFill>
                <a:srgbClr val="898989"/>
              </a:solidFill>
              <a:ea typeface="Helvetica" charset="0"/>
              <a:cs typeface="Helvetica" charset="0"/>
            </a:endParaRPr>
          </a:p>
        </p:txBody>
      </p:sp>
      <p:sp>
        <p:nvSpPr>
          <p:cNvPr id="25605" name="Espace réservé du texte 2"/>
          <p:cNvSpPr>
            <a:spLocks noGrp="1"/>
          </p:cNvSpPr>
          <p:nvPr>
            <p:ph type="body" sz="quarter" idx="12"/>
          </p:nvPr>
        </p:nvSpPr>
        <p:spPr>
          <a:xfrm>
            <a:off x="539552" y="1498600"/>
            <a:ext cx="3780000" cy="2087563"/>
          </a:xfrm>
        </p:spPr>
        <p:txBody>
          <a:bodyPr/>
          <a:lstStyle/>
          <a:p>
            <a:pPr marL="0" indent="0" algn="l" rtl="0" eaLnBrk="1" hangingPunct="1">
              <a:buFont typeface="Lucida Grande" charset="0"/>
              <a:buNone/>
            </a:pPr>
            <a:r>
              <a:rPr lang="de" b="1" i="0" u="none" baseline="0" dirty="0">
                <a:solidFill>
                  <a:srgbClr val="A90025"/>
                </a:solidFill>
                <a:cs typeface="Arial" charset="0"/>
              </a:rPr>
              <a:t>Wir nehmen externe Signale durch unsere fünf Sinne wahr </a:t>
            </a:r>
          </a:p>
          <a:p>
            <a:pPr algn="l" rtl="0" eaLnBrk="1" hangingPunct="1"/>
            <a:r>
              <a:rPr lang="de" sz="1600" b="0" i="0" u="none" baseline="0" dirty="0">
                <a:cs typeface="Arial" charset="0"/>
              </a:rPr>
              <a:t>Zwischen den externen Signalen und dem Gehirn kann es zu Störungen kommen </a:t>
            </a:r>
          </a:p>
          <a:p>
            <a:pPr algn="l" rtl="0" eaLnBrk="1" hangingPunct="1"/>
            <a:r>
              <a:rPr lang="de" sz="1600" b="0" i="0" u="none" baseline="0" dirty="0">
                <a:cs typeface="Arial" charset="0"/>
              </a:rPr>
              <a:t>In diesem Fall verarbeitet das Gehirn die Information nicht mehr richtig </a:t>
            </a:r>
          </a:p>
          <a:p>
            <a:pPr marL="0" indent="0" algn="l" rtl="0" eaLnBrk="1" hangingPunct="1"/>
            <a:endParaRPr lang="de" altLang="fr-FR" dirty="0">
              <a:cs typeface="Arial" charset="0"/>
            </a:endParaRPr>
          </a:p>
          <a:p>
            <a:pPr marL="0" indent="0" algn="l" rtl="0" eaLnBrk="1" hangingPunct="1"/>
            <a:endParaRPr lang="de" altLang="fr-FR" dirty="0">
              <a:solidFill>
                <a:srgbClr val="A90025"/>
              </a:solidFill>
              <a:cs typeface="Arial" charset="0"/>
            </a:endParaRPr>
          </a:p>
          <a:p>
            <a:pPr marL="0" indent="0" algn="l" rtl="0" eaLnBrk="1" hangingPunct="1"/>
            <a:endParaRPr lang="de" altLang="fr-FR" dirty="0">
              <a:cs typeface="Arial" charset="0"/>
            </a:endParaRPr>
          </a:p>
        </p:txBody>
      </p:sp>
      <p:sp>
        <p:nvSpPr>
          <p:cNvPr id="8" name="Rectangle 7"/>
          <p:cNvSpPr/>
          <p:nvPr/>
        </p:nvSpPr>
        <p:spPr>
          <a:xfrm>
            <a:off x="539750" y="1425575"/>
            <a:ext cx="3683000" cy="439261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07" name="Rectangle 8"/>
          <p:cNvSpPr>
            <a:spLocks noChangeArrowheads="1"/>
          </p:cNvSpPr>
          <p:nvPr/>
        </p:nvSpPr>
        <p:spPr bwMode="auto">
          <a:xfrm>
            <a:off x="5364163" y="2465388"/>
            <a:ext cx="17764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sz="2000" b="0" i="0" u="none" baseline="0" dirty="0">
                <a:latin typeface="Calibri" charset="0"/>
              </a:rPr>
              <a:t>Gewöhnung</a:t>
            </a:r>
          </a:p>
          <a:p>
            <a:pPr algn="l" rtl="0" eaLnBrk="1" hangingPunct="1"/>
            <a:endParaRPr lang="de" altLang="fr-FR" sz="2000" dirty="0">
              <a:latin typeface="Calibri" charset="0"/>
            </a:endParaRPr>
          </a:p>
          <a:p>
            <a:pPr algn="l" rtl="0" eaLnBrk="1" hangingPunct="1"/>
            <a:r>
              <a:rPr lang="de" sz="2000" b="0" i="0" u="none" baseline="0" dirty="0">
                <a:latin typeface="Calibri" charset="0"/>
              </a:rPr>
              <a:t>Ablenkung</a:t>
            </a:r>
          </a:p>
          <a:p>
            <a:pPr algn="l" rtl="0" eaLnBrk="1" hangingPunct="1"/>
            <a:endParaRPr lang="de" altLang="fr-FR" sz="2000" dirty="0">
              <a:latin typeface="Calibri" charset="0"/>
            </a:endParaRPr>
          </a:p>
          <a:p>
            <a:pPr algn="l" rtl="0" eaLnBrk="1" hangingPunct="1"/>
            <a:r>
              <a:rPr lang="de" sz="2000" b="0" i="0" u="none" baseline="0" dirty="0">
                <a:latin typeface="Calibri" charset="0"/>
              </a:rPr>
              <a:t>Sättigung</a:t>
            </a:r>
          </a:p>
          <a:p>
            <a:pPr algn="l" rtl="0" eaLnBrk="1" hangingPunct="1"/>
            <a:endParaRPr lang="de" altLang="fr-FR" sz="2000" dirty="0">
              <a:latin typeface="Calibri" charset="0"/>
            </a:endParaRPr>
          </a:p>
          <a:p>
            <a:pPr algn="l" rtl="0" eaLnBrk="1" hangingPunct="1"/>
            <a:r>
              <a:rPr lang="de" sz="2000" b="0" i="0" u="none" baseline="0" dirty="0">
                <a:latin typeface="Calibri" charset="0"/>
              </a:rPr>
              <a:t>Stress</a:t>
            </a:r>
            <a:endParaRPr lang="de" altLang="fr-FR" sz="2000" dirty="0"/>
          </a:p>
        </p:txBody>
      </p:sp>
      <p:sp>
        <p:nvSpPr>
          <p:cNvPr id="25608" name="Espace réservé du texte 2"/>
          <p:cNvSpPr txBox="1">
            <a:spLocks/>
          </p:cNvSpPr>
          <p:nvPr/>
        </p:nvSpPr>
        <p:spPr bwMode="auto">
          <a:xfrm>
            <a:off x="4748213" y="1514475"/>
            <a:ext cx="3609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eaLnBrk="1" hangingPunct="1">
              <a:buFont typeface="Lucida Grande" charset="0"/>
              <a:buNone/>
            </a:pPr>
            <a:r>
              <a:rPr lang="de" b="1" i="0" u="none" baseline="0" dirty="0">
                <a:solidFill>
                  <a:srgbClr val="A90025"/>
                </a:solidFill>
              </a:rPr>
              <a:t>Diese Störungen können unterschiedliche Ursprünge haben</a:t>
            </a:r>
            <a:endParaRPr lang="de" altLang="fr-FR" dirty="0"/>
          </a:p>
        </p:txBody>
      </p:sp>
      <p:sp>
        <p:nvSpPr>
          <p:cNvPr id="11" name="Rectangle 10"/>
          <p:cNvSpPr/>
          <p:nvPr/>
        </p:nvSpPr>
        <p:spPr>
          <a:xfrm>
            <a:off x="4684713" y="1425575"/>
            <a:ext cx="3683000" cy="33845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12" name="Flèche vers la droite 11"/>
          <p:cNvSpPr/>
          <p:nvPr/>
        </p:nvSpPr>
        <p:spPr>
          <a:xfrm>
            <a:off x="4279900" y="3024188"/>
            <a:ext cx="360363" cy="649287"/>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pic>
        <p:nvPicPr>
          <p:cNvPr id="25611"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378" y="3657600"/>
            <a:ext cx="23685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12" name="Grouper 15"/>
          <p:cNvGrpSpPr>
            <a:grpSpLocks/>
          </p:cNvGrpSpPr>
          <p:nvPr/>
        </p:nvGrpSpPr>
        <p:grpSpPr bwMode="auto">
          <a:xfrm>
            <a:off x="4945063" y="2493963"/>
            <a:ext cx="400050" cy="395287"/>
            <a:chOff x="4747672" y="2816932"/>
            <a:chExt cx="400392" cy="396044"/>
          </a:xfrm>
        </p:grpSpPr>
        <p:sp>
          <p:nvSpPr>
            <p:cNvPr id="14" name="Ellipse 1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25" name="ZoneTexte 1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b="0" i="0" u="none" baseline="0">
                  <a:solidFill>
                    <a:schemeClr val="bg1"/>
                  </a:solidFill>
                </a:rPr>
                <a:t>1</a:t>
              </a:r>
            </a:p>
          </p:txBody>
        </p:sp>
      </p:grpSp>
      <p:grpSp>
        <p:nvGrpSpPr>
          <p:cNvPr id="25613" name="Grouper 16"/>
          <p:cNvGrpSpPr>
            <a:grpSpLocks/>
          </p:cNvGrpSpPr>
          <p:nvPr/>
        </p:nvGrpSpPr>
        <p:grpSpPr bwMode="auto">
          <a:xfrm>
            <a:off x="4945063" y="3089275"/>
            <a:ext cx="400050" cy="395288"/>
            <a:chOff x="4747672" y="2816932"/>
            <a:chExt cx="400392" cy="396044"/>
          </a:xfrm>
        </p:grpSpPr>
        <p:sp>
          <p:nvSpPr>
            <p:cNvPr id="18" name="Ellipse 17"/>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23" name="ZoneTexte 18"/>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b="0" i="0" u="none" baseline="0">
                  <a:solidFill>
                    <a:schemeClr val="bg1"/>
                  </a:solidFill>
                </a:rPr>
                <a:t>2</a:t>
              </a:r>
            </a:p>
          </p:txBody>
        </p:sp>
      </p:grpSp>
      <p:grpSp>
        <p:nvGrpSpPr>
          <p:cNvPr id="25614" name="Grouper 19"/>
          <p:cNvGrpSpPr>
            <a:grpSpLocks/>
          </p:cNvGrpSpPr>
          <p:nvPr/>
        </p:nvGrpSpPr>
        <p:grpSpPr bwMode="auto">
          <a:xfrm>
            <a:off x="4945063" y="3684588"/>
            <a:ext cx="400050" cy="396875"/>
            <a:chOff x="4747672" y="2816932"/>
            <a:chExt cx="400392" cy="396044"/>
          </a:xfrm>
        </p:grpSpPr>
        <p:sp>
          <p:nvSpPr>
            <p:cNvPr id="21" name="Ellipse 20"/>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21" name="ZoneTexte 21"/>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b="0" i="0" u="none" baseline="0">
                  <a:solidFill>
                    <a:schemeClr val="bg1"/>
                  </a:solidFill>
                </a:rPr>
                <a:t>3</a:t>
              </a:r>
            </a:p>
          </p:txBody>
        </p:sp>
      </p:grpSp>
      <p:grpSp>
        <p:nvGrpSpPr>
          <p:cNvPr id="25615" name="Grouper 22"/>
          <p:cNvGrpSpPr>
            <a:grpSpLocks/>
          </p:cNvGrpSpPr>
          <p:nvPr/>
        </p:nvGrpSpPr>
        <p:grpSpPr bwMode="auto">
          <a:xfrm>
            <a:off x="4945063" y="4279900"/>
            <a:ext cx="400050" cy="396875"/>
            <a:chOff x="4747672" y="2816932"/>
            <a:chExt cx="400392" cy="396044"/>
          </a:xfrm>
        </p:grpSpPr>
        <p:sp>
          <p:nvSpPr>
            <p:cNvPr id="24" name="Ellipse 23"/>
            <p:cNvSpPr/>
            <p:nvPr/>
          </p:nvSpPr>
          <p:spPr>
            <a:xfrm>
              <a:off x="4747672" y="2816932"/>
              <a:ext cx="400392" cy="396044"/>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endParaRPr lang="de" altLang="fr-FR">
                <a:solidFill>
                  <a:srgbClr val="FFFFFF"/>
                </a:solidFill>
              </a:endParaRPr>
            </a:p>
          </p:txBody>
        </p:sp>
        <p:sp>
          <p:nvSpPr>
            <p:cNvPr id="25619" name="ZoneTexte 24"/>
            <p:cNvSpPr txBox="1">
              <a:spLocks noChangeArrowheads="1"/>
            </p:cNvSpPr>
            <p:nvPr/>
          </p:nvSpPr>
          <p:spPr bwMode="auto">
            <a:xfrm>
              <a:off x="4791415" y="284272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b="0" i="0" u="none" baseline="0">
                  <a:solidFill>
                    <a:schemeClr val="bg1"/>
                  </a:solidFill>
                </a:rPr>
                <a:t>4</a:t>
              </a:r>
            </a:p>
          </p:txBody>
        </p:sp>
      </p:grpSp>
      <p:sp>
        <p:nvSpPr>
          <p:cNvPr id="27" name="Rectangle 26"/>
          <p:cNvSpPr/>
          <p:nvPr/>
        </p:nvSpPr>
        <p:spPr>
          <a:xfrm>
            <a:off x="7128781" y="2618680"/>
            <a:ext cx="1194440" cy="1938992"/>
          </a:xfrm>
          <a:prstGeom prst="rect">
            <a:avLst/>
          </a:prstGeom>
          <a:noFill/>
        </p:spPr>
        <p:txBody>
          <a:bodyPr>
            <a:spAutoFit/>
          </a:bodyPr>
          <a:lstStyle/>
          <a:p>
            <a:pPr algn="ctr" rtl="0" eaLnBrk="1" hangingPunct="1">
              <a:defRPr/>
            </a:pPr>
            <a:r>
              <a:rPr lang="de" sz="12000" b="1" i="0" u="none" baseline="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25617" name="ZoneTexte 27"/>
          <p:cNvSpPr txBox="1">
            <a:spLocks noChangeArrowheads="1"/>
          </p:cNvSpPr>
          <p:nvPr/>
        </p:nvSpPr>
        <p:spPr bwMode="auto">
          <a:xfrm>
            <a:off x="4665663" y="5030788"/>
            <a:ext cx="37211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de" b="1" i="0" u="none" baseline="0">
                <a:solidFill>
                  <a:srgbClr val="A90025"/>
                </a:solidFill>
              </a:rPr>
              <a:t>Der Mensch hat eine subjektive und unregelmäßige Wahrnehmung von Risiken </a:t>
            </a:r>
          </a:p>
          <a:p>
            <a:pPr algn="l" rtl="0" eaLnBrk="1" hangingPunct="1"/>
            <a:endParaRPr lang="de" altLang="fr-FR">
              <a:solidFill>
                <a:srgbClr val="A90025"/>
              </a:solidFill>
            </a:endParaRPr>
          </a:p>
        </p:txBody>
      </p:sp>
      <p:sp>
        <p:nvSpPr>
          <p:cNvPr id="2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Wie viele Pässe?</a:t>
            </a:r>
            <a:endParaRPr lang="de" dirty="0"/>
          </a:p>
        </p:txBody>
      </p:sp>
      <p:sp>
        <p:nvSpPr>
          <p:cNvPr id="27650" name="Espace réservé du texte 2"/>
          <p:cNvSpPr>
            <a:spLocks noGrp="1"/>
          </p:cNvSpPr>
          <p:nvPr>
            <p:ph type="body" sz="quarter" idx="12"/>
          </p:nvPr>
        </p:nvSpPr>
        <p:spPr>
          <a:xfrm>
            <a:off x="457200" y="980728"/>
            <a:ext cx="8218488" cy="503237"/>
          </a:xfrm>
        </p:spPr>
        <p:txBody>
          <a:bodyPr/>
          <a:lstStyle/>
          <a:p>
            <a:pPr marL="0" indent="0" algn="l" rtl="0" eaLnBrk="1" hangingPunct="1">
              <a:buFont typeface="Lucida Grande" charset="0"/>
              <a:buNone/>
            </a:pPr>
            <a:r>
              <a:rPr lang="de" b="0" i="0" u="none" baseline="0" dirty="0">
                <a:cs typeface="Arial" charset="0"/>
              </a:rPr>
              <a:t>Wie viel Pässe werfen die Spieler in weiß sich in diesem Film gegenseitig zu?</a:t>
            </a:r>
          </a:p>
        </p:txBody>
      </p:sp>
      <p:sp>
        <p:nvSpPr>
          <p:cNvPr id="2765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AC46AD42-D9E0-D848-BB42-81D14D76A524}" type="slidenum">
              <a:rPr>
                <a:solidFill>
                  <a:srgbClr val="898989"/>
                </a:solidFill>
                <a:ea typeface="Helvetica" charset="0"/>
                <a:cs typeface="Helvetica" charset="0"/>
              </a:rPr>
              <a:pPr/>
              <a:t>12</a:t>
            </a:fld>
            <a:endParaRPr lang="de" altLang="fr-FR">
              <a:solidFill>
                <a:srgbClr val="898989"/>
              </a:solidFill>
              <a:ea typeface="Helvetica" charset="0"/>
              <a:cs typeface="Helvetica" charset="0"/>
            </a:endParaRPr>
          </a:p>
        </p:txBody>
      </p:sp>
      <p:pic>
        <p:nvPicPr>
          <p:cNvPr id="27653"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700213"/>
            <a:ext cx="6156325"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de" b="1" i="0" u="none" baseline="0"/>
              <a:t>Die schwachen Signale</a:t>
            </a:r>
            <a:endParaRPr lang="de" dirty="0"/>
          </a:p>
        </p:txBody>
      </p:sp>
      <p:sp>
        <p:nvSpPr>
          <p:cNvPr id="26627"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0914DB75-AF20-2345-9413-6998EF80F989}" type="slidenum">
              <a:rPr>
                <a:solidFill>
                  <a:srgbClr val="898989"/>
                </a:solidFill>
                <a:ea typeface="Helvetica" charset="0"/>
                <a:cs typeface="Helvetica" charset="0"/>
              </a:rPr>
              <a:pPr/>
              <a:t>13</a:t>
            </a:fld>
            <a:endParaRPr lang="de"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Die schwachen Signale (1/2)</a:t>
            </a:r>
            <a:endParaRPr lang="de" dirty="0"/>
          </a:p>
        </p:txBody>
      </p:sp>
      <p:sp>
        <p:nvSpPr>
          <p:cNvPr id="28674" name="Espace réservé du texte 2"/>
          <p:cNvSpPr>
            <a:spLocks noGrp="1"/>
          </p:cNvSpPr>
          <p:nvPr>
            <p:ph type="body" sz="quarter" idx="12"/>
          </p:nvPr>
        </p:nvSpPr>
        <p:spPr>
          <a:xfrm>
            <a:off x="3419872" y="1553369"/>
            <a:ext cx="4824413" cy="2087562"/>
          </a:xfrm>
        </p:spPr>
        <p:txBody>
          <a:bodyPr/>
          <a:lstStyle/>
          <a:p>
            <a:pPr marL="0" indent="0" algn="l" rtl="0" eaLnBrk="1" hangingPunct="1">
              <a:buFont typeface="Lucida Grande" charset="0"/>
              <a:buNone/>
            </a:pPr>
            <a:r>
              <a:rPr lang="de" b="0" i="0" u="none" baseline="0">
                <a:cs typeface="Arial" charset="0"/>
              </a:rPr>
              <a:t>„Ein schwaches Signal ist ein früher Hinweis auf eine Veränderung, der im Allgemeinen immer stärker wird, wenn er mit anderen Signalen verbunden wird.“ </a:t>
            </a:r>
            <a:endParaRPr lang="de" altLang="fr-FR" dirty="0">
              <a:cs typeface="Arial" charset="0"/>
            </a:endParaRPr>
          </a:p>
          <a:p>
            <a:pPr marL="0" indent="0" algn="l" rtl="0" eaLnBrk="1" hangingPunct="1">
              <a:buFont typeface="Lucida Grande" charset="0"/>
              <a:buNone/>
            </a:pPr>
            <a:r>
              <a:rPr lang="de" b="0" i="0" u="none" baseline="0">
                <a:cs typeface="Arial" charset="0"/>
              </a:rPr>
              <a:t>- Hiltunen, E. </a:t>
            </a:r>
          </a:p>
          <a:p>
            <a:pPr marL="0" indent="0" algn="l" rtl="0" eaLnBrk="1" hangingPunct="1">
              <a:buFont typeface="Lucida Grande" charset="0"/>
              <a:buNone/>
            </a:pPr>
            <a:endParaRPr lang="de" altLang="fr-FR" dirty="0">
              <a:cs typeface="Arial" charset="0"/>
            </a:endParaRPr>
          </a:p>
        </p:txBody>
      </p:sp>
      <p:sp>
        <p:nvSpPr>
          <p:cNvPr id="2867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C78B6AA2-E8AC-2C44-9AFD-82FA5CAFAE9F}" type="slidenum">
              <a:rPr>
                <a:solidFill>
                  <a:srgbClr val="898989"/>
                </a:solidFill>
                <a:ea typeface="Helvetica" charset="0"/>
                <a:cs typeface="Helvetica" charset="0"/>
              </a:rPr>
              <a:pPr/>
              <a:t>14</a:t>
            </a:fld>
            <a:endParaRPr lang="de" altLang="fr-FR">
              <a:solidFill>
                <a:srgbClr val="898989"/>
              </a:solidFill>
              <a:ea typeface="Helvetica" charset="0"/>
              <a:cs typeface="Helvetica" charset="0"/>
            </a:endParaRPr>
          </a:p>
        </p:txBody>
      </p:sp>
      <p:pic>
        <p:nvPicPr>
          <p:cNvPr id="28677"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44402"/>
            <a:ext cx="2316883" cy="2905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827584" y="4693630"/>
            <a:ext cx="7716580" cy="1200329"/>
          </a:xfrm>
          <a:prstGeom prst="rect">
            <a:avLst/>
          </a:prstGeom>
          <a:noFill/>
        </p:spPr>
        <p:txBody>
          <a:bodyPr wrap="square" rtlCol="0">
            <a:spAutoFit/>
          </a:bodyPr>
          <a:lstStyle/>
          <a:p>
            <a:pPr algn="l" rtl="0"/>
            <a:r>
              <a:rPr lang="de" b="1" i="0" u="none" baseline="0">
                <a:solidFill>
                  <a:srgbClr val="BD2B0B"/>
                </a:solidFill>
              </a:rPr>
              <a:t>Ein schwaches Signal ist also etwas, dass Sie sehen, fühlen oder hören, aber dass Sie nicht direkt als etwas wahrnehmen, das potenzielle Folgen haben könnte. </a:t>
            </a:r>
          </a:p>
          <a:p>
            <a:endParaRPr lang="de" b="1" dirty="0">
              <a:solidFill>
                <a:srgbClr val="BD2B0B"/>
              </a:solidFill>
            </a:endParaRPr>
          </a:p>
        </p:txBody>
      </p:sp>
      <p:sp>
        <p:nvSpPr>
          <p:cNvPr id="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Die schwachen Signale (2/2)</a:t>
            </a:r>
            <a:endParaRPr lang="de" dirty="0"/>
          </a:p>
        </p:txBody>
      </p:sp>
      <p:sp>
        <p:nvSpPr>
          <p:cNvPr id="29699"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B4227C8A-5F68-8848-8471-0339BBAE8B5A}" type="slidenum">
              <a:rPr>
                <a:solidFill>
                  <a:srgbClr val="898989"/>
                </a:solidFill>
                <a:ea typeface="Helvetica" charset="0"/>
                <a:cs typeface="Helvetica" charset="0"/>
              </a:rPr>
              <a:pPr/>
              <a:t>15</a:t>
            </a:fld>
            <a:endParaRPr lang="de" altLang="fr-FR">
              <a:solidFill>
                <a:srgbClr val="898989"/>
              </a:solidFill>
              <a:ea typeface="Helvetica" charset="0"/>
              <a:cs typeface="Helvetica" charset="0"/>
            </a:endParaRPr>
          </a:p>
        </p:txBody>
      </p:sp>
      <p:sp>
        <p:nvSpPr>
          <p:cNvPr id="29700" name="Espace réservé du texte 6"/>
          <p:cNvSpPr>
            <a:spLocks noGrp="1"/>
          </p:cNvSpPr>
          <p:nvPr>
            <p:ph type="body" sz="quarter" idx="12"/>
          </p:nvPr>
        </p:nvSpPr>
        <p:spPr>
          <a:xfrm>
            <a:off x="457200" y="764704"/>
            <a:ext cx="8352000" cy="5040312"/>
          </a:xfrm>
        </p:spPr>
        <p:txBody>
          <a:bodyPr/>
          <a:lstStyle/>
          <a:p>
            <a:pPr marL="0" indent="0" algn="l" rtl="0" eaLnBrk="1" hangingPunct="1">
              <a:spcAft>
                <a:spcPts val="1500"/>
              </a:spcAft>
              <a:buFont typeface="Lucida Grande" charset="0"/>
              <a:buNone/>
            </a:pPr>
            <a:r>
              <a:rPr lang="de" b="0" i="0" u="none" baseline="0" dirty="0">
                <a:cs typeface="Arial" charset="0"/>
              </a:rPr>
              <a:t>Einige Beispiele für schwache Signale:</a:t>
            </a:r>
          </a:p>
          <a:p>
            <a:pPr algn="l" rtl="0" eaLnBrk="1" hangingPunct="1">
              <a:spcAft>
                <a:spcPts val="1500"/>
              </a:spcAft>
            </a:pPr>
            <a:r>
              <a:rPr lang="de" b="0" i="0" u="none" baseline="0" dirty="0">
                <a:cs typeface="Arial" charset="0"/>
              </a:rPr>
              <a:t>Zu großes oder zu geringes Vertrauen der Beteiligten in sich selbst</a:t>
            </a:r>
          </a:p>
          <a:p>
            <a:pPr algn="l" rtl="0" eaLnBrk="1" hangingPunct="1">
              <a:spcAft>
                <a:spcPts val="1500"/>
              </a:spcAft>
            </a:pPr>
            <a:r>
              <a:rPr lang="de" b="0" i="0" u="none" baseline="0" dirty="0">
                <a:cs typeface="Arial" charset="0"/>
              </a:rPr>
              <a:t>Übermäßige Selbstsicherheit bei Routinetätigkeiten  </a:t>
            </a:r>
          </a:p>
          <a:p>
            <a:pPr algn="l" rtl="0" eaLnBrk="1" hangingPunct="1">
              <a:spcAft>
                <a:spcPts val="1500"/>
              </a:spcAft>
            </a:pPr>
            <a:r>
              <a:rPr lang="de" b="0" i="0" u="none" baseline="0" dirty="0">
                <a:cs typeface="Arial" charset="0"/>
              </a:rPr>
              <a:t>Mangelnde Erfahrung bei ungewohnten oder gefährlichen Tätigkeiten. </a:t>
            </a:r>
          </a:p>
          <a:p>
            <a:pPr algn="l" rtl="0" eaLnBrk="1" hangingPunct="1">
              <a:spcAft>
                <a:spcPts val="1500"/>
              </a:spcAft>
            </a:pPr>
            <a:r>
              <a:rPr lang="de" b="0" i="0" u="none" baseline="0" dirty="0">
                <a:cs typeface="Arial" charset="0"/>
              </a:rPr>
              <a:t>Ermüdung, Erschöpfung, Motivationsverlust, Entmutigung, Provokation usw.</a:t>
            </a:r>
          </a:p>
          <a:p>
            <a:pPr algn="l" rtl="0" eaLnBrk="1" hangingPunct="1">
              <a:spcAft>
                <a:spcPts val="1500"/>
              </a:spcAft>
            </a:pPr>
            <a:r>
              <a:rPr lang="de" b="0" i="0" u="none" baseline="0" dirty="0">
                <a:cs typeface="Arial" charset="0"/>
              </a:rPr>
              <a:t>Unterschiedliche Arten von Druck (Fertigung, Zeit, finanzielle Gesichtspunkte</a:t>
            </a:r>
            <a:r>
              <a:rPr lang="de" b="0" i="0" u="none" baseline="0" dirty="0" smtClean="0">
                <a:cs typeface="Arial" charset="0"/>
              </a:rPr>
              <a:t>…)</a:t>
            </a:r>
            <a:endParaRPr lang="de" b="0" i="0" u="none" baseline="0" dirty="0">
              <a:cs typeface="Arial" charset="0"/>
            </a:endParaRPr>
          </a:p>
          <a:p>
            <a:pPr algn="l" rtl="0" eaLnBrk="1" hangingPunct="1">
              <a:spcAft>
                <a:spcPts val="1500"/>
              </a:spcAft>
            </a:pPr>
            <a:r>
              <a:rPr lang="de" b="0" i="0" u="none" baseline="0" dirty="0">
                <a:cs typeface="Arial" charset="0"/>
              </a:rPr>
              <a:t>Zustand und Angemessenheit der Ausrüstung und der Werkzeuge, Ordnung und Sauberkeit </a:t>
            </a:r>
            <a:endParaRPr lang="de" altLang="fr-FR" dirty="0" smtClean="0">
              <a:cs typeface="Arial" charset="0"/>
            </a:endParaRPr>
          </a:p>
          <a:p>
            <a:pPr algn="l" rtl="0" eaLnBrk="1" hangingPunct="1">
              <a:spcAft>
                <a:spcPts val="1500"/>
              </a:spcAft>
            </a:pPr>
            <a:r>
              <a:rPr lang="de" b="0" i="0" u="none" baseline="0" dirty="0">
                <a:cs typeface="Arial" charset="0"/>
              </a:rPr>
              <a:t>Unterschiedliche Anomalien</a:t>
            </a:r>
          </a:p>
          <a:p>
            <a:pPr algn="l" rtl="0" eaLnBrk="1" hangingPunct="1">
              <a:spcAft>
                <a:spcPts val="1500"/>
              </a:spcAft>
            </a:pPr>
            <a:r>
              <a:rPr lang="de" b="0" i="0" u="none" baseline="0" dirty="0">
                <a:cs typeface="Arial" charset="0"/>
              </a:rPr>
              <a:t>Usw. </a:t>
            </a:r>
            <a:endParaRPr lang="de" altLang="fr-FR" dirty="0">
              <a:cs typeface="Arial"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de" b="1" i="0" u="none" baseline="0"/>
              <a:t>Die Bewertung des Risikos</a:t>
            </a:r>
            <a:endParaRPr lang="de"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16</a:t>
            </a:fld>
            <a:endParaRPr lang="de"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im Bermudadreieck verschwundene Fliegerstaffel</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17</a:t>
            </a:fld>
            <a:endParaRPr lang="de" altLang="fr-FR"/>
          </a:p>
        </p:txBody>
      </p:sp>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4507"/>
          <a:stretch/>
        </p:blipFill>
        <p:spPr>
          <a:xfrm>
            <a:off x="5623529" y="1970691"/>
            <a:ext cx="3344116" cy="334731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70691"/>
            <a:ext cx="5243833" cy="3347314"/>
          </a:xfrm>
          <a:prstGeom prst="rect">
            <a:avLst/>
          </a:prstGeom>
        </p:spPr>
      </p:pic>
      <p:sp>
        <p:nvSpPr>
          <p:cNvPr id="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677008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im Bermudadreieck verschwundene Fliegerstaffel – die Fakten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18</a:t>
            </a:fld>
            <a:endParaRPr lang="de" alt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340768"/>
            <a:ext cx="6163096" cy="4633439"/>
          </a:xfrm>
          <a:prstGeom prst="rect">
            <a:avLst/>
          </a:prstGeom>
        </p:spPr>
      </p:pic>
      <p:grpSp>
        <p:nvGrpSpPr>
          <p:cNvPr id="28" name="Grouper 27"/>
          <p:cNvGrpSpPr/>
          <p:nvPr/>
        </p:nvGrpSpPr>
        <p:grpSpPr>
          <a:xfrm>
            <a:off x="34488" y="2381979"/>
            <a:ext cx="2624578" cy="1278796"/>
            <a:chOff x="220860" y="2096595"/>
            <a:chExt cx="2624578" cy="1278796"/>
          </a:xfrm>
        </p:grpSpPr>
        <p:sp>
          <p:nvSpPr>
            <p:cNvPr id="9" name="Triangle 8"/>
            <p:cNvSpPr/>
            <p:nvPr/>
          </p:nvSpPr>
          <p:spPr>
            <a:xfrm rot="20464600">
              <a:off x="2483768" y="2708920"/>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0" name="Triangle 9"/>
            <p:cNvSpPr/>
            <p:nvPr/>
          </p:nvSpPr>
          <p:spPr>
            <a:xfrm rot="20464600">
              <a:off x="2483768" y="3087359"/>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1" name="Triangle 10"/>
            <p:cNvSpPr/>
            <p:nvPr/>
          </p:nvSpPr>
          <p:spPr>
            <a:xfrm rot="20464600">
              <a:off x="2701422" y="3028091"/>
              <a:ext cx="144016" cy="28803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cxnSp>
          <p:nvCxnSpPr>
            <p:cNvPr id="16" name="Connecteur droit avec flèche 15"/>
            <p:cNvCxnSpPr/>
            <p:nvPr/>
          </p:nvCxnSpPr>
          <p:spPr>
            <a:xfrm>
              <a:off x="1187624" y="2657174"/>
              <a:ext cx="1253331" cy="38990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220860" y="2096595"/>
              <a:ext cx="1173439" cy="830997"/>
            </a:xfrm>
            <a:prstGeom prst="rect">
              <a:avLst/>
            </a:prstGeom>
            <a:noFill/>
          </p:spPr>
          <p:txBody>
            <a:bodyPr wrap="square" rtlCol="0">
              <a:spAutoFit/>
            </a:bodyPr>
            <a:lstStyle/>
            <a:p>
              <a:pPr algn="l" rtl="0"/>
              <a:r>
                <a:rPr lang="de" sz="1600" b="0" i="0" u="none" baseline="0" dirty="0"/>
                <a:t>Wo der Kapitän zu sein glaubte</a:t>
              </a:r>
              <a:endParaRPr lang="de" sz="1600" dirty="0"/>
            </a:p>
          </p:txBody>
        </p:sp>
      </p:grpSp>
      <p:grpSp>
        <p:nvGrpSpPr>
          <p:cNvPr id="29" name="Grouper 28"/>
          <p:cNvGrpSpPr/>
          <p:nvPr/>
        </p:nvGrpSpPr>
        <p:grpSpPr>
          <a:xfrm>
            <a:off x="3737163" y="2013025"/>
            <a:ext cx="2721585" cy="1118937"/>
            <a:chOff x="3303146" y="1933381"/>
            <a:chExt cx="2721585" cy="1118937"/>
          </a:xfrm>
        </p:grpSpPr>
        <p:sp>
          <p:nvSpPr>
            <p:cNvPr id="12" name="Triangle 11"/>
            <p:cNvSpPr/>
            <p:nvPr/>
          </p:nvSpPr>
          <p:spPr>
            <a:xfrm rot="7392495">
              <a:off x="3723822" y="2836294"/>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solidFill>
                  <a:srgbClr val="00B050"/>
                </a:solidFill>
              </a:endParaRPr>
            </a:p>
          </p:txBody>
        </p:sp>
        <p:sp>
          <p:nvSpPr>
            <p:cNvPr id="13" name="Triangle 12"/>
            <p:cNvSpPr/>
            <p:nvPr/>
          </p:nvSpPr>
          <p:spPr>
            <a:xfrm rot="7359678">
              <a:off x="3375154" y="2764720"/>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solidFill>
                  <a:srgbClr val="00B050"/>
                </a:solidFill>
              </a:endParaRPr>
            </a:p>
          </p:txBody>
        </p:sp>
        <p:sp>
          <p:nvSpPr>
            <p:cNvPr id="14" name="Triangle 13"/>
            <p:cNvSpPr/>
            <p:nvPr/>
          </p:nvSpPr>
          <p:spPr>
            <a:xfrm rot="7881872">
              <a:off x="3533437" y="2547953"/>
              <a:ext cx="144016" cy="288032"/>
            </a:xfrm>
            <a:prstGeom prst="triangl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solidFill>
                  <a:srgbClr val="00B050"/>
                </a:solidFill>
              </a:endParaRPr>
            </a:p>
          </p:txBody>
        </p:sp>
        <p:cxnSp>
          <p:nvCxnSpPr>
            <p:cNvPr id="21" name="Connecteur droit avec flèche 20"/>
            <p:cNvCxnSpPr>
              <a:stCxn id="25" idx="1"/>
            </p:cNvCxnSpPr>
            <p:nvPr/>
          </p:nvCxnSpPr>
          <p:spPr>
            <a:xfrm flipH="1">
              <a:off x="3842476" y="2348880"/>
              <a:ext cx="1008816" cy="41549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851292" y="1933381"/>
              <a:ext cx="1173439" cy="830997"/>
            </a:xfrm>
            <a:prstGeom prst="rect">
              <a:avLst/>
            </a:prstGeom>
            <a:noFill/>
          </p:spPr>
          <p:txBody>
            <a:bodyPr wrap="square" rtlCol="0">
              <a:spAutoFit/>
            </a:bodyPr>
            <a:lstStyle/>
            <a:p>
              <a:pPr algn="l" rtl="0"/>
              <a:r>
                <a:rPr lang="de" sz="1600" b="0" i="0" u="none" baseline="0"/>
                <a:t>Wo sie wirklich waren</a:t>
              </a:r>
              <a:endParaRPr lang="de" sz="1600" dirty="0"/>
            </a:p>
          </p:txBody>
        </p:sp>
      </p:grpSp>
      <p:sp>
        <p:nvSpPr>
          <p:cNvPr id="18"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52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Der Fehler in der Risikobewertung</a:t>
            </a:r>
            <a:endParaRPr lang="de" dirty="0"/>
          </a:p>
        </p:txBody>
      </p:sp>
      <p:sp>
        <p:nvSpPr>
          <p:cNvPr id="3" name="Espace réservé du texte 2"/>
          <p:cNvSpPr>
            <a:spLocks noGrp="1"/>
          </p:cNvSpPr>
          <p:nvPr>
            <p:ph type="body" sz="quarter" idx="12"/>
          </p:nvPr>
        </p:nvSpPr>
        <p:spPr>
          <a:xfrm>
            <a:off x="457200" y="1052736"/>
            <a:ext cx="8218800" cy="5040311"/>
          </a:xfrm>
        </p:spPr>
        <p:txBody>
          <a:bodyPr/>
          <a:lstStyle/>
          <a:p>
            <a:pPr marL="0" indent="0" algn="just" rtl="0">
              <a:buNone/>
            </a:pPr>
            <a:r>
              <a:rPr lang="de" b="0" i="0" u="none" baseline="0" dirty="0"/>
              <a:t>Bei der Risikobewertung können Fehler gemacht werden:</a:t>
            </a:r>
          </a:p>
          <a:p>
            <a:pPr lvl="0" algn="just" rtl="0"/>
            <a:r>
              <a:rPr lang="de" b="0" i="0" u="none" baseline="0" dirty="0"/>
              <a:t>weil man sich eine falsche </a:t>
            </a:r>
            <a:r>
              <a:rPr lang="de" b="1" i="0" u="none" baseline="0" dirty="0">
                <a:solidFill>
                  <a:srgbClr val="BD2B0B"/>
                </a:solidFill>
              </a:rPr>
              <a:t>Vorstellung</a:t>
            </a:r>
            <a:r>
              <a:rPr lang="de" b="0" i="0" u="none" baseline="0" dirty="0"/>
              <a:t> der Wirklichkeit macht (anderes geistiges Bild der Wirklichkeit), </a:t>
            </a:r>
          </a:p>
          <a:p>
            <a:pPr lvl="0" algn="just" rtl="0"/>
            <a:r>
              <a:rPr lang="de" b="0" i="0" u="none" baseline="0" dirty="0"/>
              <a:t>weil man </a:t>
            </a:r>
            <a:r>
              <a:rPr lang="de" b="1" i="0" u="none" baseline="0" dirty="0">
                <a:solidFill>
                  <a:srgbClr val="BD2B0B"/>
                </a:solidFill>
              </a:rPr>
              <a:t>Abkürzungen</a:t>
            </a:r>
            <a:r>
              <a:rPr lang="de" b="0" i="0" u="none" baseline="0" dirty="0"/>
              <a:t> macht von: </a:t>
            </a:r>
          </a:p>
          <a:p>
            <a:pPr lvl="1" algn="just" rtl="0"/>
            <a:r>
              <a:rPr lang="de" b="1" i="0" u="none" baseline="0" dirty="0">
                <a:solidFill>
                  <a:srgbClr val="BD2B0B"/>
                </a:solidFill>
              </a:rPr>
              <a:t>Repräsentativität</a:t>
            </a:r>
            <a:r>
              <a:rPr lang="de" b="0" i="0" u="none" baseline="0" dirty="0"/>
              <a:t>: Mentale Abkürzung in Bezug auf die Wahrscheinlichkeit eines Ereignisses aufgrund der persönlichen Erfahrung: </a:t>
            </a:r>
            <a:r>
              <a:rPr lang="de" b="0" i="1" u="none" baseline="0" dirty="0"/>
              <a:t>„Joe hat diese Abkürzung genommen, um zum Lager zurückzukehren, ihm ist nichts geschehen!“</a:t>
            </a:r>
            <a:endParaRPr lang="de" dirty="0"/>
          </a:p>
          <a:p>
            <a:pPr lvl="1" algn="just" rtl="0"/>
            <a:r>
              <a:rPr lang="de" b="1" i="0" u="none" baseline="0" dirty="0">
                <a:solidFill>
                  <a:srgbClr val="BD2B0B"/>
                </a:solidFill>
              </a:rPr>
              <a:t>Verfügbarkeit</a:t>
            </a:r>
            <a:r>
              <a:rPr lang="de" b="0" i="0" u="none" baseline="0" dirty="0"/>
              <a:t>: Mentale Abkürzung, die auf Beispielen basiert, die einem sofort in den Sinn kommen (miteinander verbundene Ereignisse oder Situationen):</a:t>
            </a:r>
            <a:r>
              <a:rPr lang="de" b="0" i="1" u="none" baseline="0" dirty="0"/>
              <a:t> „Mein Auto ist defekt. Mein Kollege, der dasselbe Modell hat wie ich, hatte einen defekten Anlasser, also habe ich auch ein Problem mit dem Anlasser.“</a:t>
            </a:r>
          </a:p>
          <a:p>
            <a:pPr lvl="1" algn="just" rtl="0"/>
            <a:r>
              <a:rPr lang="de" b="1" i="0" u="none" baseline="0" dirty="0">
                <a:solidFill>
                  <a:srgbClr val="BD2B0B"/>
                </a:solidFill>
              </a:rPr>
              <a:t>Verankerung</a:t>
            </a:r>
            <a:r>
              <a:rPr lang="de" b="0" i="0" u="none" baseline="0" dirty="0">
                <a:solidFill>
                  <a:srgbClr val="BD2B0B"/>
                </a:solidFill>
              </a:rPr>
              <a:t>:</a:t>
            </a:r>
            <a:r>
              <a:rPr lang="de" b="0" i="0" u="none" baseline="0" dirty="0"/>
              <a:t> Die zuerst erhaltene Information („der Anker“) hat im Moment der Entscheidung eine stärkere Auswirkung als die danach folgenden:</a:t>
            </a:r>
            <a:r>
              <a:rPr lang="de" b="0" i="0" u="none" baseline="0" dirty="0">
                <a:effectLst/>
              </a:rPr>
              <a:t> </a:t>
            </a:r>
            <a:r>
              <a:rPr lang="de" b="0" i="1" u="none" baseline="0" dirty="0"/>
              <a:t>„Ich habe diese Schuhe mit einem Rabatt von 50 % gekauft, es war ein Sonderangebot, vorher haben Sie 300 € gekostet!“</a:t>
            </a:r>
            <a:endParaRPr lang="de" i="1"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19</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11111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algn="l" rtl="0" eaLnBrk="1" fontAlgn="auto" hangingPunct="1">
              <a:spcAft>
                <a:spcPts val="0"/>
              </a:spcAft>
              <a:defRPr/>
            </a:pPr>
            <a:r>
              <a:rPr lang="de" b="1" i="0" u="none" baseline="0">
                <a:solidFill>
                  <a:schemeClr val="accent3">
                    <a:lumMod val="75000"/>
                  </a:schemeClr>
                </a:solidFill>
                <a:ea typeface="+mj-ea"/>
              </a:rPr>
              <a:t>Ziele des Moduls</a:t>
            </a:r>
            <a:endParaRPr lang="de" dirty="0">
              <a:solidFill>
                <a:schemeClr val="accent3">
                  <a:lumMod val="75000"/>
                </a:schemeClr>
              </a:solidFill>
              <a:ea typeface="+mj-ea"/>
            </a:endParaRPr>
          </a:p>
        </p:txBody>
      </p:sp>
      <p:sp>
        <p:nvSpPr>
          <p:cNvPr id="13315" name="Espace réservé du pied de page 1"/>
          <p:cNvSpPr>
            <a:spLocks noGrp="1"/>
          </p:cNvSpPr>
          <p:nvPr>
            <p:ph type="ftr" sz="quarter" idx="13"/>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
        <p:nvSpPr>
          <p:cNvPr id="15363" name="Espace réservé du numéro de diapositive 2"/>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9FB57F2-3C2B-D749-9DAF-BF2860568096}" type="slidenum">
              <a:rPr>
                <a:solidFill>
                  <a:srgbClr val="898989"/>
                </a:solidFill>
                <a:ea typeface="Helvetica" charset="0"/>
                <a:cs typeface="Helvetica" charset="0"/>
              </a:rPr>
              <a:pPr/>
              <a:t>2</a:t>
            </a:fld>
            <a:endParaRPr lang="de"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125538"/>
            <a:ext cx="8218488" cy="5040312"/>
          </a:xfrm>
        </p:spPr>
        <p:txBody>
          <a:bodyPr/>
          <a:lstStyle/>
          <a:p>
            <a:pPr marL="0" indent="0" algn="l" rtl="0" eaLnBrk="1" hangingPunct="1">
              <a:spcBef>
                <a:spcPts val="600"/>
              </a:spcBef>
              <a:spcAft>
                <a:spcPts val="600"/>
              </a:spcAft>
              <a:buFont typeface="Lucida Grande" charset="0"/>
              <a:buNone/>
            </a:pPr>
            <a:r>
              <a:rPr lang="de" b="0" i="0" u="none" baseline="0">
                <a:cs typeface="Arial" charset="0"/>
              </a:rPr>
              <a:t>Am Ende dieses halbtägigen Moduls:</a:t>
            </a:r>
          </a:p>
          <a:p>
            <a:pPr algn="l" rtl="0" eaLnBrk="1" hangingPunct="1">
              <a:spcBef>
                <a:spcPts val="600"/>
              </a:spcBef>
              <a:spcAft>
                <a:spcPts val="600"/>
              </a:spcAft>
            </a:pPr>
            <a:r>
              <a:rPr lang="de" b="0" i="0" u="none" baseline="0">
                <a:cs typeface="Arial" charset="0"/>
              </a:rPr>
              <a:t>Werden Sie verstehen, was der Faktor Mensch in Sachen Sicherheit bedeutet,</a:t>
            </a:r>
            <a:endParaRPr lang="de" altLang="fr-FR" dirty="0">
              <a:cs typeface="Arial" charset="0"/>
            </a:endParaRPr>
          </a:p>
          <a:p>
            <a:pPr algn="l" rtl="0" eaLnBrk="1" hangingPunct="1">
              <a:spcBef>
                <a:spcPts val="600"/>
              </a:spcBef>
              <a:spcAft>
                <a:spcPts val="600"/>
              </a:spcAft>
            </a:pPr>
            <a:r>
              <a:rPr lang="de" b="0" i="0" u="none" baseline="0">
                <a:cs typeface="Arial" charset="0"/>
              </a:rPr>
              <a:t>Werden Sie wissen, was schwache Signale sind,</a:t>
            </a:r>
            <a:endParaRPr lang="de" altLang="fr-FR" dirty="0">
              <a:ea typeface="Helvetica" charset="0"/>
              <a:cs typeface="Helvetica" charset="0"/>
            </a:endParaRPr>
          </a:p>
          <a:p>
            <a:pPr algn="l" rtl="0" eaLnBrk="1" hangingPunct="1">
              <a:spcBef>
                <a:spcPts val="600"/>
              </a:spcBef>
              <a:spcAft>
                <a:spcPts val="600"/>
              </a:spcAft>
            </a:pPr>
            <a:r>
              <a:rPr lang="de" b="0" i="0" u="none" baseline="0">
                <a:cs typeface="Arial" charset="0"/>
              </a:rPr>
              <a:t>Werden Sie die Bedeutung der zwischenmenschlichen Kommunikation im Risikomanagement verstehen (einschließlich unter Berücksichtigung von kulturellen Unterschieden).</a:t>
            </a:r>
          </a:p>
          <a:p>
            <a:pPr algn="l" rtl="0" eaLnBrk="1" hangingPunct="1">
              <a:spcBef>
                <a:spcPts val="600"/>
              </a:spcBef>
              <a:spcAft>
                <a:spcPts val="600"/>
              </a:spcAft>
            </a:pPr>
            <a:r>
              <a:rPr lang="de" b="0" i="0" u="none" baseline="0">
                <a:cs typeface="Arial" charset="0"/>
              </a:rPr>
              <a:t>Werden Sie in der Lage sein, aktives Zuhören zu praktizieren.</a:t>
            </a:r>
            <a:endParaRPr lang="de" altLang="fr-FR"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63"/>
            <a:ext cx="7772400" cy="1362075"/>
          </a:xfrm>
        </p:spPr>
        <p:txBody>
          <a:bodyPr/>
          <a:lstStyle/>
          <a:p>
            <a:pPr algn="l" rtl="0" eaLnBrk="1" hangingPunct="1">
              <a:defRPr/>
            </a:pPr>
            <a:r>
              <a:rPr lang="de" b="1" i="0" u="none" baseline="0"/>
              <a:t>Das Eingehen von Risiken</a:t>
            </a:r>
            <a:endParaRPr lang="de" dirty="0"/>
          </a:p>
        </p:txBody>
      </p:sp>
      <p:sp>
        <p:nvSpPr>
          <p:cNvPr id="30723"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A7E484C-50C6-EE4D-B5B7-6A904C5CAC03}" type="slidenum">
              <a:rPr>
                <a:solidFill>
                  <a:srgbClr val="898989"/>
                </a:solidFill>
                <a:ea typeface="Helvetica" charset="0"/>
                <a:cs typeface="Helvetica" charset="0"/>
              </a:rPr>
              <a:pPr/>
              <a:t>20</a:t>
            </a:fld>
            <a:endParaRPr lang="de"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extLst>
      <p:ext uri="{BB962C8B-B14F-4D97-AF65-F5344CB8AC3E}">
        <p14:creationId xmlns:p14="http://schemas.microsoft.com/office/powerpoint/2010/main" val="2021828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bwMode="auto"/>
        <p:txBody>
          <a:bodyPr wrap="square" numCol="1" anchorCtr="0" compatLnSpc="1">
            <a:prstTxWarp prst="textNoShape">
              <a:avLst/>
            </a:prstTxWarp>
          </a:bodyPr>
          <a:lstStyle/>
          <a:p>
            <a:pPr algn="l" rtl="0" eaLnBrk="1" hangingPunct="1"/>
            <a:r>
              <a:rPr lang="de" b="1" i="0" u="none" baseline="0"/>
              <a:t>Video</a:t>
            </a:r>
            <a:r>
              <a:rPr lang="de" b="1" i="0" u="none" cap="none" baseline="0">
                <a:cs typeface="Arial" charset="0"/>
              </a:rPr>
              <a:t> </a:t>
            </a:r>
            <a:r>
              <a:rPr lang="de" b="1" i="0" u="none" baseline="0"/>
              <a:t>eines Bahnübergangs</a:t>
            </a:r>
          </a:p>
        </p:txBody>
      </p:sp>
      <p:sp>
        <p:nvSpPr>
          <p:cNvPr id="3174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4F649A1-DE1F-D64B-A3C7-3E131F646430}" type="slidenum">
              <a:rPr>
                <a:solidFill>
                  <a:srgbClr val="898989"/>
                </a:solidFill>
                <a:ea typeface="Helvetica" charset="0"/>
                <a:cs typeface="Helvetica" charset="0"/>
              </a:rPr>
              <a:pPr/>
              <a:t>21</a:t>
            </a:fld>
            <a:endParaRPr lang="de" altLang="fr-FR">
              <a:solidFill>
                <a:srgbClr val="898989"/>
              </a:solidFill>
              <a:ea typeface="Helvetica" charset="0"/>
              <a:cs typeface="Helvetica"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687" y="1412776"/>
            <a:ext cx="5525513" cy="4117190"/>
          </a:xfrm>
          <a:prstGeom prst="rect">
            <a:avLst/>
          </a:prstGeom>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775442"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2" name="Titre 1"/>
          <p:cNvSpPr>
            <a:spLocks noGrp="1"/>
          </p:cNvSpPr>
          <p:nvPr>
            <p:ph type="title"/>
          </p:nvPr>
        </p:nvSpPr>
        <p:spPr>
          <a:xfrm>
            <a:off x="457200" y="274638"/>
            <a:ext cx="8424000" cy="635000"/>
          </a:xfrm>
        </p:spPr>
        <p:txBody>
          <a:bodyPr/>
          <a:lstStyle/>
          <a:p>
            <a:pPr algn="l" rtl="0"/>
            <a:r>
              <a:rPr lang="de" b="1" i="0" u="none" baseline="0" dirty="0"/>
              <a:t>Risikoanalysebeispiel – Das Bahngleis überqueren </a:t>
            </a:r>
            <a:r>
              <a:rPr lang="de" dirty="0"/>
              <a:t/>
            </a:r>
            <a:br>
              <a:rPr lang="de" dirty="0"/>
            </a:b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22</a:t>
            </a:fld>
            <a:endParaRPr lang="de" altLang="fr-FR"/>
          </a:p>
        </p:txBody>
      </p:sp>
      <p:sp>
        <p:nvSpPr>
          <p:cNvPr id="10" name="ZoneTexte 9"/>
          <p:cNvSpPr txBox="1"/>
          <p:nvPr/>
        </p:nvSpPr>
        <p:spPr>
          <a:xfrm>
            <a:off x="323528" y="2421288"/>
            <a:ext cx="3240000" cy="3600000"/>
          </a:xfrm>
          <a:prstGeom prst="rect">
            <a:avLst/>
          </a:prstGeom>
          <a:noFill/>
        </p:spPr>
        <p:txBody>
          <a:bodyPr wrap="square" rtlCol="0">
            <a:spAutoFit/>
          </a:bodyPr>
          <a:lstStyle/>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Herausforderung/Prahlerei</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In Eile/Dringlichkeit</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Schon mal jemanden gesehen, der das gemacht hat</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Uhrzeit am Tag</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Zu spät für eine Verabredung</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Falsche Vorstellung, die auf das Fehlen eines akustischen oder optischen Signals zurückzuführen ist</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Getrübte Wahrnehmung des Risikos</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Keine Vorwegnahme der Folgen</a:t>
            </a:r>
            <a:endParaRPr lang="de" sz="1600" dirty="0">
              <a:latin typeface="+mn-lt"/>
            </a:endParaRPr>
          </a:p>
        </p:txBody>
      </p:sp>
      <p:sp>
        <p:nvSpPr>
          <p:cNvPr id="11" name="ZoneTexte 10"/>
          <p:cNvSpPr txBox="1"/>
          <p:nvPr/>
        </p:nvSpPr>
        <p:spPr>
          <a:xfrm>
            <a:off x="3378312" y="2482596"/>
            <a:ext cx="2376264" cy="646331"/>
          </a:xfrm>
          <a:prstGeom prst="rect">
            <a:avLst/>
          </a:prstGeom>
          <a:noFill/>
        </p:spPr>
        <p:txBody>
          <a:bodyPr wrap="square" rtlCol="0">
            <a:spAutoFit/>
          </a:bodyPr>
          <a:lstStyle/>
          <a:p>
            <a:pPr algn="l" rtl="0"/>
            <a:r>
              <a:rPr lang="de" b="1" i="0" u="none" baseline="0">
                <a:solidFill>
                  <a:schemeClr val="accent3">
                    <a:lumMod val="75000"/>
                  </a:schemeClr>
                </a:solidFill>
              </a:rPr>
              <a:t>Überquerung des Bahngleises </a:t>
            </a:r>
          </a:p>
        </p:txBody>
      </p:sp>
      <p:sp>
        <p:nvSpPr>
          <p:cNvPr id="12" name="ZoneTexte 11"/>
          <p:cNvSpPr txBox="1"/>
          <p:nvPr/>
        </p:nvSpPr>
        <p:spPr>
          <a:xfrm>
            <a:off x="6181958" y="2427449"/>
            <a:ext cx="2519512" cy="1138773"/>
          </a:xfrm>
          <a:prstGeom prst="rect">
            <a:avLst/>
          </a:prstGeom>
          <a:noFill/>
        </p:spPr>
        <p:txBody>
          <a:bodyPr wrap="square" rtlCol="0">
            <a:spAutoFit/>
          </a:bodyPr>
          <a:lstStyle/>
          <a:p>
            <a:pPr algn="l" rtl="0"/>
            <a:r>
              <a:rPr lang="de" b="0" i="0" u="none" baseline="0"/>
              <a:t>Negatives: </a:t>
            </a:r>
          </a:p>
          <a:p>
            <a:pPr marL="285750" indent="-285750" algn="l" rtl="0" eaLnBrk="1" hangingPunct="1">
              <a:spcBef>
                <a:spcPts val="0"/>
              </a:spcBef>
              <a:spcAft>
                <a:spcPts val="0"/>
              </a:spcAft>
              <a:buClr>
                <a:srgbClr val="A90025"/>
              </a:buClr>
              <a:buSzPct val="120000"/>
              <a:buFont typeface="Arial" charset="0"/>
              <a:buChar char="•"/>
            </a:pPr>
            <a:r>
              <a:rPr lang="de" sz="1600" b="0" i="0" u="none" baseline="0">
                <a:latin typeface="+mn-lt"/>
              </a:rPr>
              <a:t>Tod</a:t>
            </a:r>
          </a:p>
          <a:p>
            <a:pPr marL="285750" indent="-285750" algn="l" rtl="0" eaLnBrk="1" hangingPunct="1">
              <a:spcBef>
                <a:spcPts val="0"/>
              </a:spcBef>
              <a:spcAft>
                <a:spcPts val="0"/>
              </a:spcAft>
              <a:buClr>
                <a:srgbClr val="A90025"/>
              </a:buClr>
              <a:buSzPct val="120000"/>
              <a:buFont typeface="Arial" charset="0"/>
              <a:buChar char="•"/>
            </a:pPr>
            <a:r>
              <a:rPr lang="de" sz="1600" b="0" i="0" u="none" baseline="0">
                <a:latin typeface="+mn-lt"/>
              </a:rPr>
              <a:t>Verletzung 		</a:t>
            </a:r>
          </a:p>
          <a:p>
            <a:pPr marL="285750" indent="-285750" algn="l" rtl="0" eaLnBrk="1" hangingPunct="1">
              <a:spcBef>
                <a:spcPts val="0"/>
              </a:spcBef>
              <a:spcAft>
                <a:spcPts val="0"/>
              </a:spcAft>
              <a:buClr>
                <a:srgbClr val="A90025"/>
              </a:buClr>
              <a:buSzPct val="120000"/>
              <a:buFont typeface="Arial" charset="0"/>
              <a:buChar char="•"/>
            </a:pPr>
            <a:r>
              <a:rPr lang="de" sz="1600" b="0" i="0" u="none" baseline="0">
                <a:latin typeface="+mn-lt"/>
              </a:rPr>
              <a:t>Strafe</a:t>
            </a:r>
            <a:r>
              <a:rPr lang="de" b="0" i="0" u="none" baseline="0"/>
              <a:t>		</a:t>
            </a:r>
            <a:endParaRPr lang="de" dirty="0"/>
          </a:p>
        </p:txBody>
      </p:sp>
      <p:grpSp>
        <p:nvGrpSpPr>
          <p:cNvPr id="22" name="Grouper 21"/>
          <p:cNvGrpSpPr/>
          <p:nvPr/>
        </p:nvGrpSpPr>
        <p:grpSpPr>
          <a:xfrm>
            <a:off x="4067944" y="3128927"/>
            <a:ext cx="4896224" cy="3097420"/>
            <a:chOff x="4067944" y="3128927"/>
            <a:chExt cx="4896224" cy="3097420"/>
          </a:xfrm>
        </p:grpSpPr>
        <p:sp>
          <p:nvSpPr>
            <p:cNvPr id="8" name="ZoneTexte 7"/>
            <p:cNvSpPr txBox="1"/>
            <p:nvPr/>
          </p:nvSpPr>
          <p:spPr>
            <a:xfrm>
              <a:off x="6084168" y="3706347"/>
              <a:ext cx="2880000" cy="2520000"/>
            </a:xfrm>
            <a:prstGeom prst="rect">
              <a:avLst/>
            </a:prstGeom>
            <a:solidFill>
              <a:schemeClr val="bg1">
                <a:lumMod val="85000"/>
              </a:schemeClr>
            </a:solidFill>
          </p:spPr>
          <p:txBody>
            <a:bodyPr wrap="square" rtlCol="0">
              <a:spAutoFit/>
            </a:bodyPr>
            <a:lstStyle/>
            <a:p>
              <a:pPr algn="l" rtl="0"/>
              <a:r>
                <a:rPr lang="de" b="0" i="0" u="none" baseline="0" dirty="0">
                  <a:solidFill>
                    <a:schemeClr val="accent3">
                      <a:lumMod val="75000"/>
                    </a:schemeClr>
                  </a:solidFill>
                  <a:sym typeface="Wingdings"/>
                </a:rPr>
                <a:t>Unmittelbares, Gewissheiten, Positives:</a:t>
              </a:r>
            </a:p>
            <a:p>
              <a:pPr marL="285750" indent="-285750" algn="l" rtl="0" eaLnBrk="1" hangingPunct="1">
                <a:spcBef>
                  <a:spcPts val="0"/>
                </a:spcBef>
                <a:spcAft>
                  <a:spcPts val="0"/>
                </a:spcAft>
                <a:buClr>
                  <a:srgbClr val="A90025"/>
                </a:buClr>
                <a:buSzPct val="120000"/>
                <a:buFont typeface="Arial" charset="0"/>
                <a:buChar char="•"/>
              </a:pPr>
              <a:r>
                <a:rPr lang="de" b="0" i="0" u="none" baseline="0" dirty="0">
                  <a:latin typeface="+mn-lt"/>
                  <a:sym typeface="Wingdings"/>
                </a:rPr>
                <a:t>Gewonnene Zeit/pünktlich zur Verabredung</a:t>
              </a:r>
              <a:endParaRPr lang="de" dirty="0">
                <a:latin typeface="+mn-lt"/>
                <a:sym typeface="Wingdings"/>
              </a:endParaRPr>
            </a:p>
            <a:p>
              <a:pPr marL="285750" indent="-285750" algn="l" rtl="0" eaLnBrk="1" hangingPunct="1">
                <a:spcBef>
                  <a:spcPts val="0"/>
                </a:spcBef>
                <a:spcAft>
                  <a:spcPts val="0"/>
                </a:spcAft>
                <a:buClr>
                  <a:srgbClr val="A90025"/>
                </a:buClr>
                <a:buSzPct val="120000"/>
                <a:buFont typeface="Arial" charset="0"/>
                <a:buChar char="•"/>
              </a:pPr>
              <a:r>
                <a:rPr lang="de" b="0" i="0" u="none" baseline="0" dirty="0">
                  <a:latin typeface="+mn-lt"/>
                  <a:sym typeface="Wingdings"/>
                </a:rPr>
                <a:t>Image/Zustimmung der Gruppe 		</a:t>
              </a:r>
            </a:p>
            <a:p>
              <a:pPr marL="285750" indent="-285750" algn="l" rtl="0" eaLnBrk="1" hangingPunct="1">
                <a:spcBef>
                  <a:spcPts val="0"/>
                </a:spcBef>
                <a:spcAft>
                  <a:spcPts val="0"/>
                </a:spcAft>
                <a:buClr>
                  <a:srgbClr val="A90025"/>
                </a:buClr>
                <a:buSzPct val="120000"/>
                <a:buFont typeface="Arial" charset="0"/>
                <a:buChar char="•"/>
              </a:pPr>
              <a:r>
                <a:rPr lang="de" b="0" i="0" u="none" baseline="0" dirty="0">
                  <a:latin typeface="+mn-lt"/>
                  <a:sym typeface="Wingdings"/>
                </a:rPr>
                <a:t>Befriedigung (Adrenalin) </a:t>
              </a:r>
            </a:p>
          </p:txBody>
        </p:sp>
        <p:sp>
          <p:nvSpPr>
            <p:cNvPr id="13" name="Virage 12"/>
            <p:cNvSpPr/>
            <p:nvPr/>
          </p:nvSpPr>
          <p:spPr>
            <a:xfrm rot="16200000">
              <a:off x="4338883" y="2857988"/>
              <a:ext cx="1362132" cy="1904010"/>
            </a:xfrm>
            <a:prstGeom prst="bentArrow">
              <a:avLst>
                <a:gd name="adj1" fmla="val 25000"/>
                <a:gd name="adj2" fmla="val 27277"/>
                <a:gd name="adj3" fmla="val 25000"/>
                <a:gd name="adj4" fmla="val 43750"/>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solidFill>
                  <a:schemeClr val="tx1"/>
                </a:solidFill>
              </a:endParaRPr>
            </a:p>
          </p:txBody>
        </p:sp>
      </p:grpSp>
      <p:sp>
        <p:nvSpPr>
          <p:cNvPr id="3" name="ZoneTexte 2"/>
          <p:cNvSpPr txBox="1"/>
          <p:nvPr/>
        </p:nvSpPr>
        <p:spPr>
          <a:xfrm>
            <a:off x="1098364" y="1588150"/>
            <a:ext cx="1082348" cy="369332"/>
          </a:xfrm>
          <a:prstGeom prst="rect">
            <a:avLst/>
          </a:prstGeom>
          <a:noFill/>
        </p:spPr>
        <p:txBody>
          <a:bodyPr wrap="none" rtlCol="0">
            <a:spAutoFit/>
          </a:bodyPr>
          <a:lstStyle/>
          <a:p>
            <a:pPr algn="ctr" rtl="0"/>
            <a:r>
              <a:rPr lang="de" b="0" i="0" u="none" baseline="0" dirty="0">
                <a:solidFill>
                  <a:schemeClr val="bg1"/>
                </a:solidFill>
              </a:rPr>
              <a:t>Auslöser</a:t>
            </a:r>
            <a:endParaRPr lang="de" dirty="0">
              <a:solidFill>
                <a:schemeClr val="bg1"/>
              </a:solidFill>
            </a:endParaRPr>
          </a:p>
        </p:txBody>
      </p:sp>
      <p:sp>
        <p:nvSpPr>
          <p:cNvPr id="15" name="Rectangle à coins arrondis 14"/>
          <p:cNvSpPr/>
          <p:nvPr/>
        </p:nvSpPr>
        <p:spPr>
          <a:xfrm>
            <a:off x="3563888"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6" name="ZoneTexte 15"/>
          <p:cNvSpPr txBox="1"/>
          <p:nvPr/>
        </p:nvSpPr>
        <p:spPr>
          <a:xfrm>
            <a:off x="3563888" y="1585717"/>
            <a:ext cx="1710725" cy="369332"/>
          </a:xfrm>
          <a:prstGeom prst="rect">
            <a:avLst/>
          </a:prstGeom>
          <a:noFill/>
        </p:spPr>
        <p:txBody>
          <a:bodyPr wrap="none" rtlCol="0">
            <a:spAutoFit/>
          </a:bodyPr>
          <a:lstStyle/>
          <a:p>
            <a:pPr algn="ctr" rtl="0"/>
            <a:r>
              <a:rPr lang="de" b="0" i="0" u="none" baseline="0" dirty="0">
                <a:solidFill>
                  <a:schemeClr val="bg1"/>
                </a:solidFill>
              </a:rPr>
              <a:t>Verhalten</a:t>
            </a:r>
            <a:endParaRPr lang="de" dirty="0">
              <a:solidFill>
                <a:schemeClr val="bg1"/>
              </a:solidFill>
            </a:endParaRPr>
          </a:p>
        </p:txBody>
      </p:sp>
      <p:sp>
        <p:nvSpPr>
          <p:cNvPr id="17" name="Rectangle à coins arrondis 16"/>
          <p:cNvSpPr/>
          <p:nvPr/>
        </p:nvSpPr>
        <p:spPr>
          <a:xfrm>
            <a:off x="6377109" y="1376772"/>
            <a:ext cx="1728192" cy="792088"/>
          </a:xfrm>
          <a:prstGeom prst="round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8" name="ZoneTexte 17"/>
          <p:cNvSpPr txBox="1"/>
          <p:nvPr/>
        </p:nvSpPr>
        <p:spPr>
          <a:xfrm>
            <a:off x="6787594" y="1585717"/>
            <a:ext cx="954107" cy="369332"/>
          </a:xfrm>
          <a:prstGeom prst="rect">
            <a:avLst/>
          </a:prstGeom>
          <a:noFill/>
        </p:spPr>
        <p:txBody>
          <a:bodyPr wrap="none" rtlCol="0">
            <a:spAutoFit/>
          </a:bodyPr>
          <a:lstStyle/>
          <a:p>
            <a:pPr algn="ctr" rtl="0"/>
            <a:r>
              <a:rPr lang="de" b="0" i="0" u="none" baseline="0" dirty="0">
                <a:solidFill>
                  <a:schemeClr val="bg1"/>
                </a:solidFill>
              </a:rPr>
              <a:t>Folgen:</a:t>
            </a:r>
            <a:endParaRPr lang="de" dirty="0">
              <a:solidFill>
                <a:schemeClr val="bg1"/>
              </a:solidFill>
            </a:endParaRPr>
          </a:p>
        </p:txBody>
      </p:sp>
      <p:cxnSp>
        <p:nvCxnSpPr>
          <p:cNvPr id="20" name="Connecteur droit avec flèche 19"/>
          <p:cNvCxnSpPr/>
          <p:nvPr/>
        </p:nvCxnSpPr>
        <p:spPr>
          <a:xfrm>
            <a:off x="2503634" y="1770383"/>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cxnSp>
        <p:nvCxnSpPr>
          <p:cNvPr id="21" name="Connecteur droit avec flèche 20"/>
          <p:cNvCxnSpPr/>
          <p:nvPr/>
        </p:nvCxnSpPr>
        <p:spPr>
          <a:xfrm>
            <a:off x="5292080" y="1767050"/>
            <a:ext cx="1060254" cy="0"/>
          </a:xfrm>
          <a:prstGeom prst="straightConnector1">
            <a:avLst/>
          </a:prstGeom>
          <a:ln>
            <a:solidFill>
              <a:schemeClr val="tx1"/>
            </a:solidFill>
            <a:tailEnd type="triangle"/>
          </a:ln>
        </p:spPr>
        <p:style>
          <a:lnRef idx="1">
            <a:schemeClr val="accent4"/>
          </a:lnRef>
          <a:fillRef idx="0">
            <a:schemeClr val="accent4"/>
          </a:fillRef>
          <a:effectRef idx="0">
            <a:schemeClr val="accent4"/>
          </a:effectRef>
          <a:fontRef idx="minor">
            <a:schemeClr val="tx1"/>
          </a:fontRef>
        </p:style>
      </p:cxnSp>
      <p:sp>
        <p:nvSpPr>
          <p:cNvPr id="19"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2915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Komponenten risikoreichen Verhaltens </a:t>
            </a:r>
            <a:r>
              <a:rPr lang="de"/>
              <a:t/>
            </a:r>
            <a:br>
              <a:rPr lang="de"/>
            </a:br>
            <a:endParaRPr lang="de" dirty="0"/>
          </a:p>
        </p:txBody>
      </p:sp>
      <p:sp>
        <p:nvSpPr>
          <p:cNvPr id="3" name="Espace réservé du texte 2"/>
          <p:cNvSpPr>
            <a:spLocks noGrp="1"/>
          </p:cNvSpPr>
          <p:nvPr>
            <p:ph type="body" sz="quarter" idx="12"/>
          </p:nvPr>
        </p:nvSpPr>
        <p:spPr>
          <a:xfrm>
            <a:off x="457200" y="1006066"/>
            <a:ext cx="8447819" cy="1876395"/>
          </a:xfrm>
        </p:spPr>
        <p:txBody>
          <a:bodyPr/>
          <a:lstStyle/>
          <a:p>
            <a:pPr marL="0" indent="0" algn="l" rtl="0">
              <a:spcAft>
                <a:spcPts val="1500"/>
              </a:spcAft>
              <a:buNone/>
            </a:pPr>
            <a:r>
              <a:rPr lang="de" b="0" i="0" u="none" baseline="0" dirty="0"/>
              <a:t>Die Folgen, die den größten Einfluss auf unser Verhalten haben: </a:t>
            </a:r>
            <a:endParaRPr lang="de" dirty="0" smtClean="0"/>
          </a:p>
          <a:p>
            <a:pPr lvl="1" algn="l" rtl="0"/>
            <a:r>
              <a:rPr lang="de" b="0" i="0" u="none" baseline="0" dirty="0"/>
              <a:t>Unmittelbare (U)</a:t>
            </a:r>
          </a:p>
          <a:p>
            <a:pPr lvl="1" algn="l" rtl="0"/>
            <a:r>
              <a:rPr lang="de" b="0" i="0" u="none" baseline="0" dirty="0"/>
              <a:t>Gewisse (G)	</a:t>
            </a:r>
          </a:p>
          <a:p>
            <a:pPr lvl="1" algn="l" rtl="0"/>
            <a:r>
              <a:rPr lang="de" b="0" i="0" u="none" baseline="0" dirty="0"/>
              <a:t>Positive (+)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23</a:t>
            </a:fld>
            <a:endParaRPr lang="de" altLang="fr-FR"/>
          </a:p>
        </p:txBody>
      </p:sp>
      <p:sp>
        <p:nvSpPr>
          <p:cNvPr id="7" name="Accolade fermante 6"/>
          <p:cNvSpPr/>
          <p:nvPr/>
        </p:nvSpPr>
        <p:spPr>
          <a:xfrm>
            <a:off x="2555776" y="1533353"/>
            <a:ext cx="360040" cy="1080120"/>
          </a:xfrm>
          <a:prstGeom prst="rightBrace">
            <a:avLst/>
          </a:prstGeom>
          <a:noFill/>
          <a:ln>
            <a:solidFill>
              <a:srgbClr val="BD2B0B"/>
            </a:solidFill>
          </a:ln>
        </p:spPr>
        <p:style>
          <a:lnRef idx="2">
            <a:schemeClr val="accent1"/>
          </a:lnRef>
          <a:fillRef idx="0">
            <a:schemeClr val="accent1"/>
          </a:fillRef>
          <a:effectRef idx="1">
            <a:schemeClr val="accent1"/>
          </a:effectRef>
          <a:fontRef idx="minor">
            <a:schemeClr val="tx1"/>
          </a:fontRef>
        </p:style>
        <p:txBody>
          <a:bodyPr rtlCol="0" anchor="ctr"/>
          <a:lstStyle/>
          <a:p>
            <a:pPr algn="ctr" rtl="0"/>
            <a:endParaRPr lang="de"/>
          </a:p>
        </p:txBody>
      </p:sp>
      <p:sp>
        <p:nvSpPr>
          <p:cNvPr id="8" name="ZoneTexte 7"/>
          <p:cNvSpPr txBox="1"/>
          <p:nvPr/>
        </p:nvSpPr>
        <p:spPr>
          <a:xfrm>
            <a:off x="2882766" y="1484784"/>
            <a:ext cx="5940000" cy="1200329"/>
          </a:xfrm>
          <a:prstGeom prst="rect">
            <a:avLst/>
          </a:prstGeom>
          <a:solidFill>
            <a:schemeClr val="bg1">
              <a:lumMod val="85000"/>
            </a:schemeClr>
          </a:solidFill>
        </p:spPr>
        <p:txBody>
          <a:bodyPr wrap="square" rtlCol="0">
            <a:spAutoFit/>
          </a:bodyPr>
          <a:lstStyle/>
          <a:p>
            <a:pPr algn="l" rtl="0"/>
            <a:r>
              <a:rPr lang="de" b="0" i="0" u="none" baseline="0" dirty="0">
                <a:solidFill>
                  <a:schemeClr val="accent3">
                    <a:lumMod val="75000"/>
                  </a:schemeClr>
                </a:solidFill>
              </a:rPr>
              <a:t>Wir suchen weitere unmittelbare/gewisse/positive Folgen (</a:t>
            </a:r>
            <a:r>
              <a:rPr lang="de" b="1" i="0" u="none" baseline="0" dirty="0">
                <a:solidFill>
                  <a:schemeClr val="accent3">
                    <a:lumMod val="75000"/>
                  </a:schemeClr>
                </a:solidFill>
              </a:rPr>
              <a:t>UG+</a:t>
            </a:r>
            <a:r>
              <a:rPr lang="de" b="0" i="0" u="none" baseline="0" dirty="0">
                <a:solidFill>
                  <a:schemeClr val="accent3">
                    <a:lumMod val="75000"/>
                  </a:schemeClr>
                </a:solidFill>
              </a:rPr>
              <a:t>)</a:t>
            </a:r>
          </a:p>
          <a:p>
            <a:pPr marL="285750" indent="-285750" algn="l" rtl="0">
              <a:buFont typeface="Wingdings" charset="2"/>
              <a:buChar char="à"/>
            </a:pPr>
            <a:r>
              <a:rPr lang="de" b="0" i="0" u="none" baseline="0" dirty="0">
                <a:solidFill>
                  <a:schemeClr val="accent3">
                    <a:lumMod val="75000"/>
                  </a:schemeClr>
                </a:solidFill>
                <a:sym typeface="Wingdings"/>
              </a:rPr>
              <a:t>Wir ändern unser Verhalten in Abhängigkeit von diesen Folgen.</a:t>
            </a:r>
          </a:p>
        </p:txBody>
      </p:sp>
      <p:sp>
        <p:nvSpPr>
          <p:cNvPr id="9" name="Rectangle 8"/>
          <p:cNvSpPr/>
          <p:nvPr/>
        </p:nvSpPr>
        <p:spPr>
          <a:xfrm>
            <a:off x="920490" y="2882461"/>
            <a:ext cx="7291908" cy="646331"/>
          </a:xfrm>
          <a:prstGeom prst="rect">
            <a:avLst/>
          </a:prstGeom>
        </p:spPr>
        <p:txBody>
          <a:bodyPr wrap="square">
            <a:spAutoFit/>
          </a:bodyPr>
          <a:lstStyle/>
          <a:p>
            <a:pPr marL="0" indent="0" algn="ctr" rtl="0">
              <a:buNone/>
            </a:pPr>
            <a:r>
              <a:rPr lang="de" b="1" i="0" u="none" baseline="0">
                <a:solidFill>
                  <a:schemeClr val="accent3">
                    <a:lumMod val="75000"/>
                  </a:schemeClr>
                </a:solidFill>
              </a:rPr>
              <a:t>Grundsatz: Die Folgen (unmittelbar, gewiss und positiv) beeinflussen das Verhalten stärker als die Auslöser. </a:t>
            </a:r>
            <a:endParaRPr lang="de" b="1" dirty="0">
              <a:solidFill>
                <a:schemeClr val="accent3">
                  <a:lumMod val="75000"/>
                </a:schemeClr>
              </a:solidFill>
            </a:endParaRPr>
          </a:p>
        </p:txBody>
      </p:sp>
      <p:sp>
        <p:nvSpPr>
          <p:cNvPr id="6" name="ZoneTexte 5"/>
          <p:cNvSpPr txBox="1"/>
          <p:nvPr/>
        </p:nvSpPr>
        <p:spPr>
          <a:xfrm>
            <a:off x="611560" y="3573016"/>
            <a:ext cx="8064128" cy="2123658"/>
          </a:xfrm>
          <a:prstGeom prst="rect">
            <a:avLst/>
          </a:prstGeom>
          <a:noFill/>
        </p:spPr>
        <p:txBody>
          <a:bodyPr wrap="square" rtlCol="0">
            <a:spAutoFit/>
          </a:bodyPr>
          <a:lstStyle/>
          <a:p>
            <a:pPr algn="l" rtl="0"/>
            <a:r>
              <a:rPr lang="de" b="0" i="0" u="none" baseline="0" dirty="0"/>
              <a:t>Aber es ist nicht das einzige Element, das uns dazu bringen kann, Risiken einzugehen. Dem muss noch hinzugefügt werden: </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Der soziale Druck</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Die Kultur</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Die Rolle in der Familie</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Die Rolle im Unternehmen</a:t>
            </a:r>
            <a:endParaRPr lang="de" sz="1600" dirty="0">
              <a:latin typeface="+mn-lt"/>
            </a:endParaRP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Die Erziehung</a:t>
            </a:r>
          </a:p>
          <a:p>
            <a:pPr marL="285750" indent="-285750" algn="l" rtl="0" eaLnBrk="1" hangingPunct="1">
              <a:spcBef>
                <a:spcPts val="0"/>
              </a:spcBef>
              <a:spcAft>
                <a:spcPts val="0"/>
              </a:spcAft>
              <a:buClr>
                <a:srgbClr val="A90025"/>
              </a:buClr>
              <a:buSzPct val="120000"/>
              <a:buFont typeface="Arial" charset="0"/>
              <a:buChar char="•"/>
            </a:pPr>
            <a:r>
              <a:rPr lang="de" sz="1600" b="0" i="0" u="none" baseline="0" dirty="0">
                <a:latin typeface="+mn-lt"/>
              </a:rPr>
              <a:t>…</a:t>
            </a:r>
            <a:endParaRPr lang="de" sz="1600" dirty="0" smtClean="0">
              <a:latin typeface="+mn-lt"/>
            </a:endParaRPr>
          </a:p>
        </p:txBody>
      </p:sp>
      <p:sp>
        <p:nvSpPr>
          <p:cNvPr id="10" name="ZoneTexte 9"/>
          <p:cNvSpPr txBox="1"/>
          <p:nvPr/>
        </p:nvSpPr>
        <p:spPr>
          <a:xfrm>
            <a:off x="920490" y="5607814"/>
            <a:ext cx="7291908" cy="646331"/>
          </a:xfrm>
          <a:prstGeom prst="rect">
            <a:avLst/>
          </a:prstGeom>
          <a:noFill/>
        </p:spPr>
        <p:txBody>
          <a:bodyPr wrap="square" rtlCol="0">
            <a:spAutoFit/>
          </a:bodyPr>
          <a:lstStyle/>
          <a:p>
            <a:pPr algn="ctr" rtl="0"/>
            <a:r>
              <a:rPr lang="de" b="1" i="0" u="none" baseline="0">
                <a:solidFill>
                  <a:srgbClr val="BD2B0B"/>
                </a:solidFill>
              </a:rPr>
              <a:t>Das Eingehen eines Risikos kann verlockend sein, da es bei einem Erfolg gesellschaftlich anerkannt wird.</a:t>
            </a:r>
            <a:endParaRPr lang="de" b="1" dirty="0">
              <a:solidFill>
                <a:srgbClr val="BD2B0B"/>
              </a:solidFill>
            </a:endParaRPr>
          </a:p>
        </p:txBody>
      </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424840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Sie sind dran (1/3)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24</a:t>
            </a:fld>
            <a:endParaRPr lang="de" altLang="fr-FR"/>
          </a:p>
        </p:txBody>
      </p:sp>
      <p:pic>
        <p:nvPicPr>
          <p:cNvPr id="6" name="Image 5" descr="../../../../../../Downloads/35-image-04.jpg"/>
          <p:cNvPicPr/>
          <p:nvPr/>
        </p:nvPicPr>
        <p:blipFill>
          <a:blip r:embed="rId2">
            <a:extLst>
              <a:ext uri="{28A0092B-C50C-407E-A947-70E740481C1C}">
                <a14:useLocalDpi xmlns:a14="http://schemas.microsoft.com/office/drawing/2010/main" val="0"/>
              </a:ext>
            </a:extLst>
          </a:blip>
          <a:srcRect/>
          <a:stretch>
            <a:fillRect/>
          </a:stretch>
        </p:blipFill>
        <p:spPr bwMode="auto">
          <a:xfrm>
            <a:off x="2613807" y="1124744"/>
            <a:ext cx="3905274" cy="470893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84921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Sie sind dran (2/3)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25</a:t>
            </a:fld>
            <a:endParaRPr lang="de" altLang="fr-FR"/>
          </a:p>
        </p:txBody>
      </p:sp>
      <p:pic>
        <p:nvPicPr>
          <p:cNvPr id="7" name="Image 6" descr="../../../../../../Downloads/echelle-51.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480720" cy="4915805"/>
          </a:xfrm>
          <a:prstGeom prst="rect">
            <a:avLst/>
          </a:prstGeom>
          <a:noFill/>
          <a:ln>
            <a:noFill/>
          </a:ln>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4727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Sie sind dran (3/3)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26</a:t>
            </a:fld>
            <a:endParaRPr lang="de" altLang="fr-FR"/>
          </a:p>
        </p:txBody>
      </p:sp>
      <p:pic>
        <p:nvPicPr>
          <p:cNvPr id="6" name="Image 5" descr="../../../../../../Downloads/Screen-Shot-2013-10-02-at-7.28.59-PM.png"/>
          <p:cNvPicPr/>
          <p:nvPr/>
        </p:nvPicPr>
        <p:blipFill rotWithShape="1">
          <a:blip r:embed="rId2">
            <a:extLst>
              <a:ext uri="{28A0092B-C50C-407E-A947-70E740481C1C}">
                <a14:useLocalDpi xmlns:a14="http://schemas.microsoft.com/office/drawing/2010/main" val="0"/>
              </a:ext>
            </a:extLst>
          </a:blip>
          <a:srcRect t="4951" b="5933"/>
          <a:stretch/>
        </p:blipFill>
        <p:spPr bwMode="auto">
          <a:xfrm>
            <a:off x="1043608" y="1484784"/>
            <a:ext cx="6984775" cy="3888432"/>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427093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Und für Sie?</a:t>
            </a:r>
            <a:endParaRPr lang="de" dirty="0"/>
          </a:p>
        </p:txBody>
      </p:sp>
      <p:sp>
        <p:nvSpPr>
          <p:cNvPr id="3" name="Espace réservé du texte 2"/>
          <p:cNvSpPr>
            <a:spLocks noGrp="1"/>
          </p:cNvSpPr>
          <p:nvPr>
            <p:ph type="body" sz="quarter" idx="12"/>
          </p:nvPr>
        </p:nvSpPr>
        <p:spPr/>
        <p:txBody>
          <a:bodyPr/>
          <a:lstStyle/>
          <a:p>
            <a:pPr algn="just" rtl="0"/>
            <a:r>
              <a:rPr lang="de" b="0" i="0" u="none" baseline="0"/>
              <a:t>Waren Sie bereits in einer Lage, wo Sie es bedauert haben, ein Risiko eingegangen zu sein?</a:t>
            </a:r>
          </a:p>
          <a:p>
            <a:pPr marL="0" indent="0" algn="just" rtl="0">
              <a:buNone/>
            </a:pPr>
            <a:r>
              <a:rPr lang="de" b="0" i="0" u="none" baseline="0"/>
              <a:t> </a:t>
            </a:r>
          </a:p>
          <a:p>
            <a:pPr algn="just" rtl="0"/>
            <a:r>
              <a:rPr lang="de" b="0" i="0" u="none" baseline="0"/>
              <a:t>Was hat Ihrer Meinung nach zum Eingehen des Risikos geführt?</a:t>
            </a:r>
          </a:p>
          <a:p>
            <a:pPr marL="0" indent="0" algn="just" rtl="0">
              <a:buNone/>
            </a:pPr>
            <a:r>
              <a:rPr lang="de" b="0" i="0" u="none" baseline="0"/>
              <a:t> </a:t>
            </a:r>
          </a:p>
          <a:p>
            <a:pPr algn="just" rtl="0"/>
            <a:r>
              <a:rPr lang="de" b="0" i="0" u="none" baseline="0"/>
              <a:t>Welche konkreten Korrekturmaßnahmen leiten Sie daraus vor dem Hintergrund des in diesem Modul Gelernten ab?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27</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748015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wichtige Rolle der Kommunikation</a:t>
            </a:r>
            <a:endParaRPr lang="de"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28</a:t>
            </a:fld>
            <a:endParaRPr lang="de"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extLst>
      <p:ext uri="{BB962C8B-B14F-4D97-AF65-F5344CB8AC3E}">
        <p14:creationId xmlns:p14="http://schemas.microsoft.com/office/powerpoint/2010/main" val="1853355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letzten Minuten des Fluges AF447 (Rio – Paris)</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29</a:t>
            </a:fld>
            <a:endParaRPr lang="de" altLang="fr-FR"/>
          </a:p>
        </p:txBody>
      </p:sp>
      <p:pic>
        <p:nvPicPr>
          <p:cNvPr id="6" name="Image 5" descr="../../../../../../Desktop/Capture%20d’écran%202016-07-18%20à%2015.28.0"/>
          <p:cNvPicPr/>
          <p:nvPr/>
        </p:nvPicPr>
        <p:blipFill>
          <a:blip r:embed="rId2" cstate="email">
            <a:extLst>
              <a:ext uri="{28A0092B-C50C-407E-A947-70E740481C1C}">
                <a14:useLocalDpi xmlns:a14="http://schemas.microsoft.com/office/drawing/2010/main"/>
              </a:ext>
            </a:extLst>
          </a:blip>
          <a:srcRect/>
          <a:stretch>
            <a:fillRect/>
          </a:stretch>
        </p:blipFill>
        <p:spPr bwMode="auto">
          <a:xfrm>
            <a:off x="1403648" y="1484375"/>
            <a:ext cx="6264696" cy="3845053"/>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6543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a:xfrm>
            <a:off x="722313" y="2493963"/>
            <a:ext cx="7772400" cy="1362075"/>
          </a:xfrm>
        </p:spPr>
        <p:txBody>
          <a:bodyPr wrap="square" numCol="1" anchorCtr="0" compatLnSpc="1">
            <a:prstTxWarp prst="textNoShape">
              <a:avLst/>
            </a:prstTxWarp>
          </a:bodyPr>
          <a:lstStyle/>
          <a:p>
            <a:pPr algn="l" rtl="0" eaLnBrk="1" hangingPunct="1"/>
            <a:r>
              <a:rPr lang="de" b="1" i="0" u="none" baseline="0"/>
              <a:t>Der Faktor Mensch in der Sicherheit</a:t>
            </a:r>
          </a:p>
        </p:txBody>
      </p:sp>
      <p:sp>
        <p:nvSpPr>
          <p:cNvPr id="17411" name="Espace réservé du numéro de diapositive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58B3048B-9A14-4745-9061-D319CAF30014}" type="slidenum">
              <a:rPr>
                <a:solidFill>
                  <a:srgbClr val="898989"/>
                </a:solidFill>
                <a:ea typeface="Helvetica" charset="0"/>
                <a:cs typeface="Helvetica" charset="0"/>
              </a:rPr>
              <a:pPr/>
              <a:t>3</a:t>
            </a:fld>
            <a:endParaRPr lang="de" altLang="fr-FR">
              <a:solidFill>
                <a:srgbClr val="898989"/>
              </a:solidFill>
              <a:ea typeface="Helvetica" charset="0"/>
              <a:cs typeface="Helvetica" charset="0"/>
            </a:endParaRP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Das technische Kommunikationsmodell</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30</a:t>
            </a:fld>
            <a:endParaRPr lang="de" altLang="fr-FR"/>
          </a:p>
        </p:txBody>
      </p:sp>
      <p:grpSp>
        <p:nvGrpSpPr>
          <p:cNvPr id="10" name="Grouper 9"/>
          <p:cNvGrpSpPr/>
          <p:nvPr/>
        </p:nvGrpSpPr>
        <p:grpSpPr>
          <a:xfrm>
            <a:off x="1259632" y="1628800"/>
            <a:ext cx="6768752" cy="4032448"/>
            <a:chOff x="1259632" y="1628800"/>
            <a:chExt cx="6768752" cy="4032448"/>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9903" t="8860" r="7058" b="8442"/>
            <a:stretch/>
          </p:blipFill>
          <p:spPr>
            <a:xfrm>
              <a:off x="1259632" y="1628800"/>
              <a:ext cx="6768752" cy="4032448"/>
            </a:xfrm>
            <a:prstGeom prst="rect">
              <a:avLst/>
            </a:prstGeom>
          </p:spPr>
        </p:pic>
        <p:sp>
          <p:nvSpPr>
            <p:cNvPr id="3" name="Rectangle 2"/>
            <p:cNvSpPr/>
            <p:nvPr/>
          </p:nvSpPr>
          <p:spPr>
            <a:xfrm>
              <a:off x="1907704"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7" name="ZoneTexte 6"/>
            <p:cNvSpPr txBox="1"/>
            <p:nvPr/>
          </p:nvSpPr>
          <p:spPr>
            <a:xfrm>
              <a:off x="1907704" y="3244334"/>
              <a:ext cx="1800199" cy="369332"/>
            </a:xfrm>
            <a:prstGeom prst="rect">
              <a:avLst/>
            </a:prstGeom>
            <a:noFill/>
          </p:spPr>
          <p:txBody>
            <a:bodyPr wrap="square" rtlCol="0">
              <a:spAutoFit/>
            </a:bodyPr>
            <a:lstStyle/>
            <a:p>
              <a:pPr algn="ctr" rtl="0"/>
              <a:r>
                <a:rPr lang="de" b="0" i="0" u="none" baseline="0">
                  <a:solidFill>
                    <a:schemeClr val="bg1"/>
                  </a:solidFill>
                </a:rPr>
                <a:t>Sender</a:t>
              </a:r>
              <a:endParaRPr lang="de">
                <a:solidFill>
                  <a:schemeClr val="bg1"/>
                </a:solidFill>
              </a:endParaRPr>
            </a:p>
          </p:txBody>
        </p:sp>
        <p:sp>
          <p:nvSpPr>
            <p:cNvPr id="8" name="Rectangle 7"/>
            <p:cNvSpPr/>
            <p:nvPr/>
          </p:nvSpPr>
          <p:spPr>
            <a:xfrm>
              <a:off x="5292080" y="2924944"/>
              <a:ext cx="1800200" cy="1008112"/>
            </a:xfrm>
            <a:prstGeom prst="rect">
              <a:avLst/>
            </a:prstGeom>
            <a:solidFill>
              <a:srgbClr val="BD2B0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9" name="ZoneTexte 8"/>
            <p:cNvSpPr txBox="1"/>
            <p:nvPr/>
          </p:nvSpPr>
          <p:spPr>
            <a:xfrm>
              <a:off x="5418024" y="3244334"/>
              <a:ext cx="1602247" cy="369332"/>
            </a:xfrm>
            <a:prstGeom prst="rect">
              <a:avLst/>
            </a:prstGeom>
            <a:noFill/>
          </p:spPr>
          <p:txBody>
            <a:bodyPr wrap="square" rtlCol="0">
              <a:spAutoFit/>
            </a:bodyPr>
            <a:lstStyle/>
            <a:p>
              <a:pPr algn="ctr" rtl="0"/>
              <a:r>
                <a:rPr lang="de" b="0" i="0" u="none" baseline="0">
                  <a:solidFill>
                    <a:schemeClr val="bg1"/>
                  </a:solidFill>
                </a:rPr>
                <a:t>Empfänger</a:t>
              </a:r>
              <a:endParaRPr lang="de" dirty="0">
                <a:solidFill>
                  <a:schemeClr val="bg1"/>
                </a:solidFill>
              </a:endParaRPr>
            </a:p>
          </p:txBody>
        </p:sp>
      </p:grpSp>
      <p:sp>
        <p:nvSpPr>
          <p:cNvPr id="11"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01580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Metakommunikation zur Verbesserung der Kommunikation</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31</a:t>
            </a:fld>
            <a:endParaRPr lang="de" altLang="fr-FR"/>
          </a:p>
        </p:txBody>
      </p:sp>
      <p:sp>
        <p:nvSpPr>
          <p:cNvPr id="7" name="ZoneTexte 6"/>
          <p:cNvSpPr txBox="1"/>
          <p:nvPr/>
        </p:nvSpPr>
        <p:spPr>
          <a:xfrm>
            <a:off x="1037272" y="1556792"/>
            <a:ext cx="7058343" cy="369332"/>
          </a:xfrm>
          <a:prstGeom prst="rect">
            <a:avLst/>
          </a:prstGeom>
          <a:solidFill>
            <a:srgbClr val="BD2B0B"/>
          </a:solidFill>
        </p:spPr>
        <p:txBody>
          <a:bodyPr wrap="none" rtlCol="0">
            <a:spAutoFit/>
          </a:bodyPr>
          <a:lstStyle/>
          <a:p>
            <a:pPr algn="ctr" rtl="0"/>
            <a:r>
              <a:rPr lang="de" b="0" i="0" u="none" baseline="0">
                <a:solidFill>
                  <a:schemeClr val="bg1"/>
                </a:solidFill>
              </a:rPr>
              <a:t>Metakommunikation: „die Kommunikation über die Kommunikation“</a:t>
            </a:r>
            <a:endParaRPr lang="de" dirty="0">
              <a:solidFill>
                <a:schemeClr val="bg1"/>
              </a:solidFill>
            </a:endParaRPr>
          </a:p>
        </p:txBody>
      </p:sp>
      <p:sp>
        <p:nvSpPr>
          <p:cNvPr id="8" name="ZoneTexte 7"/>
          <p:cNvSpPr txBox="1"/>
          <p:nvPr/>
        </p:nvSpPr>
        <p:spPr>
          <a:xfrm flipH="1">
            <a:off x="4813423" y="2072334"/>
            <a:ext cx="3379599" cy="2685351"/>
          </a:xfrm>
          <a:prstGeom prst="rect">
            <a:avLst/>
          </a:prstGeom>
          <a:noFill/>
        </p:spPr>
        <p:txBody>
          <a:bodyPr wrap="square" rtlCol="0">
            <a:spAutoFit/>
          </a:bodyPr>
          <a:lstStyle/>
          <a:p>
            <a:pPr algn="l" rtl="0"/>
            <a:r>
              <a:rPr lang="de" b="0" i="0" u="none" baseline="0">
                <a:solidFill>
                  <a:srgbClr val="BD2B0B"/>
                </a:solidFill>
              </a:rPr>
              <a:t>Paraverbale Kommunikation:</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Klang</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Lautstärke</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Aussprache</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Betonung</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Rhythmus</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Atmung</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Interjektionen</a:t>
            </a:r>
          </a:p>
        </p:txBody>
      </p:sp>
      <p:sp>
        <p:nvSpPr>
          <p:cNvPr id="9" name="ZoneTexte 8"/>
          <p:cNvSpPr txBox="1"/>
          <p:nvPr/>
        </p:nvSpPr>
        <p:spPr>
          <a:xfrm flipH="1">
            <a:off x="1259632" y="2137693"/>
            <a:ext cx="3678744" cy="2331407"/>
          </a:xfrm>
          <a:prstGeom prst="rect">
            <a:avLst/>
          </a:prstGeom>
          <a:noFill/>
          <a:ln>
            <a:noFill/>
          </a:ln>
        </p:spPr>
        <p:txBody>
          <a:bodyPr wrap="square" rtlCol="0">
            <a:spAutoFit/>
          </a:bodyPr>
          <a:lstStyle/>
          <a:p>
            <a:pPr algn="l" rtl="0"/>
            <a:r>
              <a:rPr lang="de" b="0" i="0" u="none" baseline="0">
                <a:solidFill>
                  <a:srgbClr val="BD2B0B"/>
                </a:solidFill>
              </a:rPr>
              <a:t>nonverbale Kommunikation:</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Mimik</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Bewegungen</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Auftreten</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Körperhaltung</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Distanz</a:t>
            </a:r>
          </a:p>
          <a:p>
            <a:pPr marL="285750" indent="-285750" algn="l" rtl="0">
              <a:spcBef>
                <a:spcPts val="300"/>
              </a:spcBef>
              <a:spcAft>
                <a:spcPts val="300"/>
              </a:spcAft>
              <a:buClr>
                <a:srgbClr val="A90025"/>
              </a:buClr>
              <a:buSzPct val="120000"/>
              <a:buFont typeface="Lucida Grande" charset="0"/>
              <a:buChar char="●"/>
            </a:pPr>
            <a:r>
              <a:rPr lang="de" sz="1600" b="0" i="0" u="none" baseline="0">
                <a:latin typeface="+mn-lt"/>
                <a:cs typeface="Arial"/>
              </a:rPr>
              <a:t>Einstellung </a:t>
            </a:r>
          </a:p>
        </p:txBody>
      </p:sp>
      <p:sp>
        <p:nvSpPr>
          <p:cNvPr id="10" name="Rectangle 9"/>
          <p:cNvSpPr/>
          <p:nvPr/>
        </p:nvSpPr>
        <p:spPr>
          <a:xfrm>
            <a:off x="1037272" y="1916832"/>
            <a:ext cx="3537873"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1" name="Rectangle 10"/>
          <p:cNvSpPr/>
          <p:nvPr/>
        </p:nvSpPr>
        <p:spPr>
          <a:xfrm>
            <a:off x="4575145" y="1916832"/>
            <a:ext cx="3505142" cy="301504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de"/>
          </a:p>
        </p:txBody>
      </p:sp>
      <p:sp>
        <p:nvSpPr>
          <p:cNvPr id="12"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255543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7"/>
            <a:ext cx="8218488" cy="814561"/>
          </a:xfrm>
        </p:spPr>
        <p:txBody>
          <a:bodyPr/>
          <a:lstStyle/>
          <a:p>
            <a:pPr algn="l" rtl="0"/>
            <a:r>
              <a:rPr lang="de" b="1" i="0" u="none" baseline="0"/>
              <a:t>Aktives Zuhören – Punkt 1: </a:t>
            </a:r>
            <a:r>
              <a:rPr lang="de"/>
              <a:t/>
            </a:r>
            <a:br>
              <a:rPr lang="de"/>
            </a:br>
            <a:r>
              <a:rPr lang="de" b="1" i="0" u="none" baseline="0"/>
              <a:t>Hören Sie Ihrem Gesprächspartner zu und… formulieren Sie neu</a:t>
            </a:r>
            <a:r>
              <a:rPr lang="de" b="0" i="0" u="none" baseline="0"/>
              <a:t> </a:t>
            </a:r>
            <a:r>
              <a:rPr lang="de"/>
              <a:t/>
            </a:r>
            <a:br>
              <a:rPr lang="de"/>
            </a:b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32</a:t>
            </a:fld>
            <a:endParaRPr lang="de" altLang="fr-FR"/>
          </a:p>
        </p:txBody>
      </p:sp>
      <p:sp>
        <p:nvSpPr>
          <p:cNvPr id="26" name="ZoneTexte 25"/>
          <p:cNvSpPr txBox="1"/>
          <p:nvPr/>
        </p:nvSpPr>
        <p:spPr>
          <a:xfrm>
            <a:off x="576536" y="1434256"/>
            <a:ext cx="8171928" cy="4154984"/>
          </a:xfrm>
          <a:prstGeom prst="rect">
            <a:avLst/>
          </a:prstGeom>
          <a:noFill/>
        </p:spPr>
        <p:txBody>
          <a:bodyPr wrap="square" rtlCol="0">
            <a:spAutoFit/>
          </a:bodyPr>
          <a:lstStyle/>
          <a:p>
            <a:pPr algn="l" rtl="0"/>
            <a:r>
              <a:rPr lang="de" sz="2400" b="0" i="0" u="none" baseline="0" dirty="0"/>
              <a:t>Um Ihrem Gesprächspartner zu garantieren, </a:t>
            </a:r>
            <a:r>
              <a:rPr lang="de" sz="2400" b="1" i="0" u="none" baseline="0" dirty="0">
                <a:solidFill>
                  <a:srgbClr val="BD2B0B"/>
                </a:solidFill>
              </a:rPr>
              <a:t>dass er gehört und verstanden wurde</a:t>
            </a:r>
            <a:r>
              <a:rPr lang="de" sz="2400" b="0" i="0" u="none" baseline="0" dirty="0"/>
              <a:t>…</a:t>
            </a:r>
          </a:p>
          <a:p>
            <a:pPr algn="l" rtl="0"/>
            <a:r>
              <a:rPr lang="de" sz="2400" b="0" i="0" u="none" baseline="0" dirty="0"/>
              <a:t>Um ihn dazu zu bringen, </a:t>
            </a:r>
            <a:r>
              <a:rPr lang="de" sz="2400" b="1" i="0" u="none" baseline="0" dirty="0">
                <a:solidFill>
                  <a:srgbClr val="BD2B0B"/>
                </a:solidFill>
              </a:rPr>
              <a:t>weiter ins Detail zu gehen</a:t>
            </a:r>
            <a:r>
              <a:rPr lang="de" sz="2400" b="0" i="0" u="none" baseline="0" dirty="0"/>
              <a:t> und </a:t>
            </a:r>
            <a:r>
              <a:rPr lang="de" sz="2400" b="1" i="0" u="none" baseline="0" dirty="0">
                <a:solidFill>
                  <a:srgbClr val="BD2B0B"/>
                </a:solidFill>
              </a:rPr>
              <a:t>die Tatsachen zusammenzutragen</a:t>
            </a:r>
            <a:r>
              <a:rPr lang="de" sz="2400" b="0" i="0" u="none" baseline="0" dirty="0"/>
              <a:t>…</a:t>
            </a:r>
            <a:endParaRPr lang="de" sz="2400" dirty="0"/>
          </a:p>
          <a:p>
            <a:pPr algn="l" rtl="0"/>
            <a:r>
              <a:rPr lang="de" sz="2400" b="0" i="0" u="none" baseline="0" dirty="0"/>
              <a:t>Um </a:t>
            </a:r>
            <a:r>
              <a:rPr lang="de" sz="2400" b="1" i="0" u="none" baseline="0" dirty="0">
                <a:solidFill>
                  <a:srgbClr val="BD2B0B"/>
                </a:solidFill>
              </a:rPr>
              <a:t>Missverständnisse zu vermeiden</a:t>
            </a:r>
            <a:r>
              <a:rPr lang="de" sz="2400" b="0" i="0" u="none" baseline="0" dirty="0"/>
              <a:t>...</a:t>
            </a:r>
          </a:p>
          <a:p>
            <a:endParaRPr lang="de" sz="2400" dirty="0"/>
          </a:p>
          <a:p>
            <a:endParaRPr lang="de" sz="2400" dirty="0" smtClean="0"/>
          </a:p>
          <a:p>
            <a:pPr algn="l" rtl="0"/>
            <a:r>
              <a:rPr lang="de" sz="2400" b="1" i="0" u="none" baseline="0" dirty="0">
                <a:solidFill>
                  <a:srgbClr val="BD2B0B"/>
                </a:solidFill>
              </a:rPr>
              <a:t>Formulieren Sie neu</a:t>
            </a:r>
            <a:r>
              <a:rPr lang="de" sz="2400" b="0" i="0" u="none" baseline="0" dirty="0"/>
              <a:t>, was Sie vom Gesagten Ihres Gesprächspartners begriffen haben: </a:t>
            </a:r>
          </a:p>
          <a:p>
            <a:pPr marL="285750" indent="-285750" algn="l" rtl="0">
              <a:buFont typeface="Arial" charset="0"/>
              <a:buChar char="•"/>
            </a:pPr>
            <a:r>
              <a:rPr lang="de" sz="2400" b="0" i="0" u="none" baseline="0" dirty="0"/>
              <a:t>ohne Bewertung oder Interpretationen,</a:t>
            </a:r>
            <a:endParaRPr lang="de" sz="2400" dirty="0"/>
          </a:p>
          <a:p>
            <a:pPr marL="285750" indent="-285750" algn="l" rtl="0">
              <a:buFont typeface="Arial" charset="0"/>
              <a:buChar char="•"/>
            </a:pPr>
            <a:r>
              <a:rPr lang="de" sz="2400" b="0" i="0" u="none" baseline="0" dirty="0"/>
              <a:t>beginnen Sie mit einer Formel wie: „Wenn ich Sie richtig verstanden habe…“</a:t>
            </a: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68360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74638"/>
            <a:ext cx="8443465" cy="635000"/>
          </a:xfrm>
        </p:spPr>
        <p:txBody>
          <a:bodyPr/>
          <a:lstStyle/>
          <a:p>
            <a:pPr algn="l" rtl="0"/>
            <a:r>
              <a:rPr lang="de" b="1" i="0" u="none" baseline="0"/>
              <a:t>Aktives Zuhören – Punkt 2:</a:t>
            </a:r>
            <a:r>
              <a:rPr lang="de"/>
              <a:t/>
            </a:r>
            <a:br>
              <a:rPr lang="de"/>
            </a:br>
            <a:r>
              <a:rPr lang="de" b="1" i="0" u="none" baseline="0"/>
              <a:t>Hören Sie Ihrem Gesprächspartner zu und… lassen Sie ihn präzisieren</a:t>
            </a:r>
            <a:r>
              <a:rPr lang="de"/>
              <a:t/>
            </a:r>
            <a:br>
              <a:rPr lang="de"/>
            </a:b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33</a:t>
            </a:fld>
            <a:endParaRPr lang="de" altLang="fr-FR"/>
          </a:p>
        </p:txBody>
      </p:sp>
      <p:sp>
        <p:nvSpPr>
          <p:cNvPr id="3" name="ZoneTexte 2"/>
          <p:cNvSpPr txBox="1"/>
          <p:nvPr/>
        </p:nvSpPr>
        <p:spPr>
          <a:xfrm>
            <a:off x="457200" y="1609630"/>
            <a:ext cx="8443464" cy="4401205"/>
          </a:xfrm>
          <a:prstGeom prst="rect">
            <a:avLst/>
          </a:prstGeom>
          <a:noFill/>
        </p:spPr>
        <p:txBody>
          <a:bodyPr wrap="square" rtlCol="0">
            <a:spAutoFit/>
          </a:bodyPr>
          <a:lstStyle/>
          <a:p>
            <a:pPr algn="l" rtl="0"/>
            <a:r>
              <a:rPr lang="de" sz="2000" b="0" i="0" u="none" baseline="0" dirty="0"/>
              <a:t>Um </a:t>
            </a:r>
            <a:r>
              <a:rPr lang="de" sz="2000" b="1" i="0" u="none" baseline="0" dirty="0">
                <a:solidFill>
                  <a:srgbClr val="C00000"/>
                </a:solidFill>
              </a:rPr>
              <a:t>die Bedeutung der von Ihrem Gesprächspartner gebrauchten Worte zu verstehen</a:t>
            </a:r>
            <a:r>
              <a:rPr lang="de" sz="2000" b="0" i="0" u="none" baseline="0" dirty="0"/>
              <a:t>.</a:t>
            </a:r>
          </a:p>
          <a:p>
            <a:endParaRPr lang="de" sz="1400" dirty="0" smtClean="0"/>
          </a:p>
          <a:p>
            <a:pPr marL="285750" indent="-285750" algn="l" rtl="0">
              <a:buFont typeface="Arial" charset="0"/>
              <a:buChar char="•"/>
            </a:pPr>
            <a:r>
              <a:rPr lang="de" b="0" i="0" u="none" baseline="0" dirty="0"/>
              <a:t>Ein Substantiv präzisieren:</a:t>
            </a:r>
          </a:p>
          <a:p>
            <a:pPr algn="l" rtl="0"/>
            <a:r>
              <a:rPr lang="de" b="0" i="0" u="none" baseline="0" dirty="0"/>
              <a:t>	„Welche Art von (Substantiv) genau?“</a:t>
            </a:r>
            <a:endParaRPr lang="de" dirty="0"/>
          </a:p>
          <a:p>
            <a:pPr algn="l" rtl="0"/>
            <a:r>
              <a:rPr lang="de" b="0" i="0" u="none" baseline="0" dirty="0"/>
              <a:t> 	Bsp: Das macht Arbeit – </a:t>
            </a:r>
            <a:r>
              <a:rPr lang="de" b="0" i="0" u="none" baseline="0" dirty="0">
                <a:solidFill>
                  <a:srgbClr val="C00000"/>
                </a:solidFill>
              </a:rPr>
              <a:t>Welche Art von Arbeit genau?</a:t>
            </a:r>
            <a:endParaRPr lang="de" dirty="0">
              <a:solidFill>
                <a:srgbClr val="C00000"/>
              </a:solidFill>
            </a:endParaRPr>
          </a:p>
          <a:p>
            <a:endParaRPr lang="de" sz="1400" dirty="0" smtClean="0"/>
          </a:p>
          <a:p>
            <a:pPr marL="285750" indent="-285750" algn="l" rtl="0">
              <a:buFont typeface="Arial" charset="0"/>
              <a:buChar char="•"/>
            </a:pPr>
            <a:r>
              <a:rPr lang="de" b="0" i="0" u="none" baseline="0" dirty="0"/>
              <a:t>Ein Verb präzisieren:</a:t>
            </a:r>
          </a:p>
          <a:p>
            <a:pPr lvl="1" algn="l" rtl="0"/>
            <a:r>
              <a:rPr lang="de" b="0" i="0" u="none" baseline="0" dirty="0"/>
              <a:t>„Wie genau (Verb)?“</a:t>
            </a:r>
          </a:p>
          <a:p>
            <a:pPr lvl="1" algn="l" rtl="0"/>
            <a:r>
              <a:rPr lang="de" b="0" i="0" u="none" baseline="0" dirty="0"/>
              <a:t>Bsp: Ich kümmere mich darum – </a:t>
            </a:r>
            <a:r>
              <a:rPr lang="de" b="0" i="0" u="none" baseline="0" dirty="0">
                <a:solidFill>
                  <a:srgbClr val="C00000"/>
                </a:solidFill>
              </a:rPr>
              <a:t>Wie wirst du dich genau darum kümmern?</a:t>
            </a:r>
          </a:p>
          <a:p>
            <a:pPr lvl="1" algn="l" rtl="0"/>
            <a:endParaRPr lang="de" sz="1400" dirty="0"/>
          </a:p>
          <a:p>
            <a:pPr marL="285750" indent="-285750" algn="l" rtl="0">
              <a:buFont typeface="Arial" charset="0"/>
              <a:buChar char="•"/>
            </a:pPr>
            <a:r>
              <a:rPr lang="de" b="0" i="0" u="none" baseline="0" dirty="0"/>
              <a:t>Eine allgemeine Anmerkung präzisieren: </a:t>
            </a:r>
          </a:p>
          <a:p>
            <a:pPr lvl="1" algn="l" rtl="0"/>
            <a:r>
              <a:rPr lang="de" b="0" i="0" u="none" baseline="0" dirty="0"/>
              <a:t>„Man, immer, nie, viel…“</a:t>
            </a:r>
            <a:endParaRPr lang="de" dirty="0"/>
          </a:p>
          <a:p>
            <a:pPr algn="l" rtl="0"/>
            <a:r>
              <a:rPr lang="de" b="0" i="0" u="none" baseline="0" dirty="0"/>
              <a:t> 	Bsp: </a:t>
            </a:r>
            <a:r>
              <a:rPr lang="de" b="0" i="0" u="none" baseline="0" dirty="0">
                <a:solidFill>
                  <a:srgbClr val="C00000"/>
                </a:solidFill>
              </a:rPr>
              <a:t>Wer „man“?</a:t>
            </a:r>
          </a:p>
          <a:p>
            <a:pPr algn="l" rtl="0"/>
            <a:r>
              <a:rPr lang="de" b="0" i="0" u="none" baseline="0" dirty="0">
                <a:solidFill>
                  <a:srgbClr val="C00000"/>
                </a:solidFill>
              </a:rPr>
              <a:t> 	Wirklich… immer? Nie?</a:t>
            </a:r>
          </a:p>
          <a:p>
            <a:pPr algn="l" rtl="0"/>
            <a:r>
              <a:rPr lang="de" b="0" i="0" u="none" baseline="0" dirty="0">
                <a:solidFill>
                  <a:srgbClr val="C00000"/>
                </a:solidFill>
              </a:rPr>
              <a:t> 	Viel? Wie viel?</a:t>
            </a:r>
            <a:endParaRPr lang="de" dirty="0">
              <a:solidFill>
                <a:srgbClr val="C00000"/>
              </a:solidFill>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89079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Kommunikation – Fremdsprachen</a:t>
            </a:r>
            <a:r>
              <a:rPr lang="de"/>
              <a:t/>
            </a:r>
            <a:br>
              <a:rPr lang="de"/>
            </a:br>
            <a:r>
              <a:rPr lang="de" b="1" i="0" u="none" baseline="0"/>
              <a:t>lustiges Video</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34</a:t>
            </a:fld>
            <a:endParaRPr lang="de" altLang="fr-FR"/>
          </a:p>
        </p:txBody>
      </p:sp>
      <p:pic>
        <p:nvPicPr>
          <p:cNvPr id="6" name="Image 5" descr="../../../../../../Desktop/Capture%20d’écran%202016-07-18%20à%2015.42.5"/>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7513" y="1700808"/>
            <a:ext cx="4646735" cy="3325945"/>
          </a:xfrm>
          <a:prstGeom prst="rect">
            <a:avLst/>
          </a:prstGeom>
          <a:noFill/>
          <a:ln>
            <a:noFill/>
          </a:ln>
        </p:spPr>
      </p:pic>
      <p:sp>
        <p:nvSpPr>
          <p:cNvPr id="7"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497757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dirty="0"/>
              <a:t>Die Kommunikation in einer Fremdsprache verbessern – 10 Tricks</a:t>
            </a:r>
            <a:endParaRPr lang="de" dirty="0"/>
          </a:p>
        </p:txBody>
      </p:sp>
      <p:sp>
        <p:nvSpPr>
          <p:cNvPr id="3" name="Espace réservé du texte 2"/>
          <p:cNvSpPr>
            <a:spLocks noGrp="1"/>
          </p:cNvSpPr>
          <p:nvPr>
            <p:ph type="body" sz="quarter" idx="12"/>
          </p:nvPr>
        </p:nvSpPr>
        <p:spPr>
          <a:xfrm>
            <a:off x="457200" y="1196752"/>
            <a:ext cx="8363272" cy="5040311"/>
          </a:xfrm>
        </p:spPr>
        <p:txBody>
          <a:bodyPr/>
          <a:lstStyle/>
          <a:p>
            <a:pPr marL="457200" indent="-457200" algn="l" rtl="0">
              <a:spcAft>
                <a:spcPts val="900"/>
              </a:spcAft>
              <a:buFont typeface="+mj-lt"/>
              <a:buAutoNum type="arabicPeriod"/>
            </a:pPr>
            <a:r>
              <a:rPr lang="de" sz="1800" b="0" i="0" u="none" baseline="0" dirty="0">
                <a:solidFill>
                  <a:srgbClr val="A90025"/>
                </a:solidFill>
                <a:latin typeface="+mj-lt"/>
              </a:rPr>
              <a:t>Spezifisch</a:t>
            </a:r>
            <a:r>
              <a:rPr lang="de" sz="1800" b="0" i="0" u="none" baseline="0" dirty="0"/>
              <a:t> sein</a:t>
            </a:r>
          </a:p>
          <a:p>
            <a:pPr marL="457200" indent="-457200" algn="l" rtl="0">
              <a:spcAft>
                <a:spcPts val="900"/>
              </a:spcAft>
              <a:buFont typeface="+mj-lt"/>
              <a:buAutoNum type="arabicPeriod"/>
            </a:pPr>
            <a:r>
              <a:rPr lang="de" sz="1800" b="0" i="0" u="none" baseline="0" dirty="0">
                <a:solidFill>
                  <a:srgbClr val="A90025"/>
                </a:solidFill>
                <a:latin typeface="+mj-lt"/>
              </a:rPr>
              <a:t>Geduldig</a:t>
            </a:r>
            <a:r>
              <a:rPr lang="de" sz="1800" b="0" i="0" u="none" baseline="0" dirty="0"/>
              <a:t> sein</a:t>
            </a:r>
          </a:p>
          <a:p>
            <a:pPr marL="457200" indent="-457200" algn="l" rtl="0">
              <a:spcAft>
                <a:spcPts val="900"/>
              </a:spcAft>
              <a:buFont typeface="+mj-lt"/>
              <a:buAutoNum type="arabicPeriod"/>
            </a:pPr>
            <a:r>
              <a:rPr lang="de" sz="1800" b="0" i="0" u="none" baseline="0" dirty="0">
                <a:solidFill>
                  <a:srgbClr val="A90025"/>
                </a:solidFill>
                <a:latin typeface="+mj-lt"/>
              </a:rPr>
              <a:t>Idiomatischen Ausdrucksweisen</a:t>
            </a:r>
            <a:r>
              <a:rPr lang="de" sz="1800" b="0" i="0" u="none" baseline="0" dirty="0"/>
              <a:t> vermeiden (Bsp.: „mit harten Bandagen vorgehen“ oder „ich werde meine Hand dafür ins Feuer legen“)</a:t>
            </a:r>
          </a:p>
          <a:p>
            <a:pPr marL="457200" indent="-457200" algn="l" rtl="0">
              <a:spcAft>
                <a:spcPts val="900"/>
              </a:spcAft>
              <a:buFont typeface="+mj-lt"/>
              <a:buAutoNum type="arabicPeriod"/>
            </a:pPr>
            <a:r>
              <a:rPr lang="de" sz="1800" b="0" i="0" u="none" baseline="0" dirty="0"/>
              <a:t>Um </a:t>
            </a:r>
            <a:r>
              <a:rPr lang="de" sz="1800" b="0" i="0" u="none" baseline="0" dirty="0">
                <a:solidFill>
                  <a:srgbClr val="A90025"/>
                </a:solidFill>
                <a:latin typeface="+mj-lt"/>
              </a:rPr>
              <a:t>Erklärungen</a:t>
            </a:r>
            <a:r>
              <a:rPr lang="de" sz="1800" b="0" i="0" u="none" baseline="0" dirty="0"/>
              <a:t> bitten</a:t>
            </a:r>
          </a:p>
          <a:p>
            <a:pPr marL="457200" indent="-457200" algn="l" rtl="0">
              <a:spcAft>
                <a:spcPts val="900"/>
              </a:spcAft>
              <a:buFont typeface="+mj-lt"/>
              <a:buAutoNum type="arabicPeriod"/>
            </a:pPr>
            <a:r>
              <a:rPr lang="de" sz="1800" b="0" i="0" u="none" baseline="0" dirty="0"/>
              <a:t>Auf </a:t>
            </a:r>
            <a:r>
              <a:rPr lang="de" sz="1800" b="0" i="0" u="none" baseline="0" dirty="0">
                <a:solidFill>
                  <a:srgbClr val="A90025"/>
                </a:solidFill>
                <a:latin typeface="+mj-lt"/>
              </a:rPr>
              <a:t>Jargon</a:t>
            </a:r>
            <a:r>
              <a:rPr lang="de" sz="1800" b="0" i="0" u="none" baseline="0" dirty="0"/>
              <a:t> achten</a:t>
            </a:r>
          </a:p>
          <a:p>
            <a:pPr marL="457200" indent="-457200" algn="l" rtl="0">
              <a:spcAft>
                <a:spcPts val="900"/>
              </a:spcAft>
              <a:buFont typeface="+mj-lt"/>
              <a:buAutoNum type="arabicPeriod"/>
            </a:pPr>
            <a:r>
              <a:rPr lang="de" sz="1800" b="0" i="0" u="none" baseline="0" dirty="0">
                <a:solidFill>
                  <a:srgbClr val="A90025"/>
                </a:solidFill>
                <a:latin typeface="+mj-lt"/>
              </a:rPr>
              <a:t>Langsam und deutlich</a:t>
            </a:r>
            <a:r>
              <a:rPr lang="de" sz="1800" b="0" i="0" u="none" baseline="0" dirty="0"/>
              <a:t> sprechen</a:t>
            </a:r>
          </a:p>
          <a:p>
            <a:pPr marL="457200" indent="-457200" algn="l" rtl="0">
              <a:spcAft>
                <a:spcPts val="900"/>
              </a:spcAft>
              <a:buFont typeface="+mj-lt"/>
              <a:buAutoNum type="arabicPeriod"/>
            </a:pPr>
            <a:r>
              <a:rPr lang="de" sz="1800" b="0" i="0" u="none" baseline="0" dirty="0"/>
              <a:t>Den </a:t>
            </a:r>
            <a:r>
              <a:rPr lang="de" sz="1800" b="0" i="0" u="none" baseline="0" dirty="0">
                <a:solidFill>
                  <a:srgbClr val="A90025"/>
                </a:solidFill>
                <a:latin typeface="+mj-lt"/>
              </a:rPr>
              <a:t>Grundwortschatz</a:t>
            </a:r>
            <a:r>
              <a:rPr lang="de" sz="1800" b="0" i="0" u="none" baseline="0" dirty="0">
                <a:solidFill>
                  <a:srgbClr val="BD2B0B"/>
                </a:solidFill>
              </a:rPr>
              <a:t> </a:t>
            </a:r>
            <a:r>
              <a:rPr lang="de" sz="1800" b="0" i="0" u="none" baseline="0" dirty="0"/>
              <a:t>definieren</a:t>
            </a:r>
          </a:p>
          <a:p>
            <a:pPr marL="457200" indent="-457200" algn="l" rtl="0">
              <a:spcAft>
                <a:spcPts val="900"/>
              </a:spcAft>
              <a:buFont typeface="+mj-lt"/>
              <a:buAutoNum type="arabicPeriod"/>
            </a:pPr>
            <a:r>
              <a:rPr lang="de" sz="1800" b="0" i="0" u="none" baseline="0" dirty="0">
                <a:solidFill>
                  <a:srgbClr val="A90025"/>
                </a:solidFill>
                <a:latin typeface="+mj-lt"/>
              </a:rPr>
              <a:t>Regelmäßig</a:t>
            </a:r>
            <a:r>
              <a:rPr lang="de" sz="1800" b="0" i="0" u="none" baseline="0" dirty="0"/>
              <a:t> das Verständnis prüfen</a:t>
            </a:r>
          </a:p>
          <a:p>
            <a:pPr marL="457200" indent="-457200" algn="l" rtl="0">
              <a:spcAft>
                <a:spcPts val="900"/>
              </a:spcAft>
              <a:buFont typeface="+mj-lt"/>
              <a:buAutoNum type="arabicPeriod"/>
            </a:pPr>
            <a:r>
              <a:rPr lang="de" sz="1800" b="0" i="0" u="none" baseline="0" dirty="0"/>
              <a:t>Die Information über </a:t>
            </a:r>
            <a:r>
              <a:rPr lang="de" sz="1800" b="0" i="0" u="none" baseline="0" dirty="0">
                <a:solidFill>
                  <a:srgbClr val="A90025"/>
                </a:solidFill>
                <a:latin typeface="+mj-lt"/>
              </a:rPr>
              <a:t>mehrere Kanäle</a:t>
            </a:r>
            <a:r>
              <a:rPr lang="de" sz="1800" b="0" i="0" u="none" baseline="0" dirty="0"/>
              <a:t> bereitstellen (zeichnen, </a:t>
            </a:r>
            <a:r>
              <a:rPr lang="de" sz="1800" b="0" i="0" u="none" baseline="0" dirty="0" smtClean="0"/>
              <a:t>Gestik usw</a:t>
            </a:r>
            <a:r>
              <a:rPr lang="de" sz="1800" b="0" i="0" u="none" baseline="0" dirty="0"/>
              <a:t>.)</a:t>
            </a:r>
          </a:p>
          <a:p>
            <a:pPr marL="457200" indent="-457200" algn="l" rtl="0">
              <a:spcAft>
                <a:spcPts val="900"/>
              </a:spcAft>
              <a:buFont typeface="+mj-lt"/>
              <a:buAutoNum type="arabicPeriod"/>
            </a:pPr>
            <a:r>
              <a:rPr lang="de" sz="1800" b="0" i="0" u="none" baseline="0" dirty="0"/>
              <a:t>Das am besten geeignete Kommunikationsmittel </a:t>
            </a:r>
            <a:r>
              <a:rPr lang="de" sz="1800" b="0" i="0" u="none" baseline="0" dirty="0">
                <a:solidFill>
                  <a:srgbClr val="A90025"/>
                </a:solidFill>
                <a:latin typeface="+mj-lt"/>
              </a:rPr>
              <a:t>wählen</a:t>
            </a:r>
            <a:r>
              <a:rPr lang="de" sz="1800" b="0" i="0" u="none" baseline="0" dirty="0"/>
              <a:t> (persönlich, Telefon, E-Mail usw.)</a:t>
            </a:r>
            <a:endParaRPr lang="de" sz="1800"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35</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298833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Besonderheiten vor Ort</a:t>
            </a:r>
            <a:endParaRPr lang="de" dirty="0"/>
          </a:p>
        </p:txBody>
      </p:sp>
      <p:sp>
        <p:nvSpPr>
          <p:cNvPr id="3" name="Espace réservé du texte 2"/>
          <p:cNvSpPr>
            <a:spLocks noGrp="1"/>
          </p:cNvSpPr>
          <p:nvPr>
            <p:ph type="body" sz="quarter" idx="12"/>
          </p:nvPr>
        </p:nvSpPr>
        <p:spPr>
          <a:solidFill>
            <a:srgbClr val="FFFF00"/>
          </a:solidFill>
        </p:spPr>
        <p:txBody>
          <a:bodyPr anchor="ctr"/>
          <a:lstStyle/>
          <a:p>
            <a:pPr marL="0" indent="0" algn="ctr" rtl="0">
              <a:buNone/>
            </a:pPr>
            <a:r>
              <a:rPr lang="de" b="0" i="0" u="none" baseline="0">
                <a:solidFill>
                  <a:srgbClr val="FF0000"/>
                </a:solidFill>
              </a:rPr>
              <a:t>Folie, die ortsbezogen zu den kulturellen Besonderheiten des Landes, die man für die Kommunikation kennen sollte, ausgefüllt wird</a:t>
            </a:r>
            <a:endParaRPr lang="de" dirty="0">
              <a:solidFill>
                <a:srgbClr val="FF0000"/>
              </a:solidFill>
            </a:endParaRPr>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36</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65338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Wie kann die interkulturelle Kommunikation verbessert werden?</a:t>
            </a:r>
            <a:endParaRPr lang="de" dirty="0"/>
          </a:p>
        </p:txBody>
      </p:sp>
      <p:sp>
        <p:nvSpPr>
          <p:cNvPr id="3" name="Espace réservé du texte 2"/>
          <p:cNvSpPr>
            <a:spLocks noGrp="1"/>
          </p:cNvSpPr>
          <p:nvPr>
            <p:ph type="body" sz="quarter" idx="12"/>
          </p:nvPr>
        </p:nvSpPr>
        <p:spPr>
          <a:xfrm>
            <a:off x="457200" y="1361609"/>
            <a:ext cx="8218800" cy="5040311"/>
          </a:xfrm>
        </p:spPr>
        <p:txBody>
          <a:bodyPr/>
          <a:lstStyle/>
          <a:p>
            <a:pPr algn="just" rtl="0">
              <a:spcAft>
                <a:spcPts val="1500"/>
              </a:spcAft>
            </a:pPr>
            <a:r>
              <a:rPr lang="de" b="0" i="0" u="none" baseline="0"/>
              <a:t>Die Kenntnis der verschiedenen Kulturen, denen man begegnet ist, ausbauen</a:t>
            </a:r>
          </a:p>
          <a:p>
            <a:pPr algn="just" rtl="0">
              <a:spcAft>
                <a:spcPts val="1500"/>
              </a:spcAft>
            </a:pPr>
            <a:r>
              <a:rPr lang="de" b="0" i="0" u="none" baseline="0"/>
              <a:t>Seine praktische Erfahrung auf einfache Art und Weise teilen</a:t>
            </a:r>
          </a:p>
          <a:p>
            <a:pPr algn="just" rtl="0">
              <a:spcAft>
                <a:spcPts val="1500"/>
              </a:spcAft>
            </a:pPr>
            <a:r>
              <a:rPr lang="de" b="0" i="0" u="none" baseline="0"/>
              <a:t>Scherze vermeiden</a:t>
            </a:r>
          </a:p>
          <a:p>
            <a:pPr algn="just" rtl="0">
              <a:spcAft>
                <a:spcPts val="1500"/>
              </a:spcAft>
            </a:pPr>
            <a:r>
              <a:rPr lang="de" b="0" i="0" u="none" baseline="0"/>
              <a:t>Die Struktur, den Rhythmus und die Bewegungen in Ihrer Kommunikation anpassen</a:t>
            </a:r>
          </a:p>
          <a:p>
            <a:pPr algn="just" rtl="0">
              <a:spcAft>
                <a:spcPts val="1500"/>
              </a:spcAft>
            </a:pPr>
            <a:r>
              <a:rPr lang="de" b="0" i="0" u="none" baseline="0"/>
              <a:t>Unterschiede respektieren</a:t>
            </a:r>
          </a:p>
          <a:p>
            <a:pPr algn="just" rtl="0">
              <a:spcAft>
                <a:spcPts val="1500"/>
              </a:spcAft>
            </a:pPr>
            <a:r>
              <a:rPr lang="de" b="0" i="0" u="none" baseline="0"/>
              <a:t>Kulturellen Besonderheiten nicht zu viel Bedeutung beimessen</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37</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7616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Zusammenfassung</a:t>
            </a:r>
            <a:endParaRPr lang="de" dirty="0"/>
          </a:p>
        </p:txBody>
      </p:sp>
      <p:sp>
        <p:nvSpPr>
          <p:cNvPr id="3" name="Espace réservé du texte 2"/>
          <p:cNvSpPr>
            <a:spLocks noGrp="1"/>
          </p:cNvSpPr>
          <p:nvPr>
            <p:ph type="body" sz="quarter" idx="12"/>
          </p:nvPr>
        </p:nvSpPr>
        <p:spPr/>
        <p:txBody>
          <a:bodyPr/>
          <a:lstStyle/>
          <a:p>
            <a:pPr algn="just" rtl="0"/>
            <a:r>
              <a:rPr lang="de" b="1" i="0" u="none" baseline="0"/>
              <a:t>Was haben sie über den Faktor Mensch und den verhaltensspezifischen Aspekt gelernt?</a:t>
            </a:r>
            <a:endParaRPr lang="de" dirty="0" smtClean="0"/>
          </a:p>
          <a:p>
            <a:pPr marL="0" indent="0" algn="just" rtl="0">
              <a:buNone/>
            </a:pPr>
            <a:r>
              <a:rPr lang="de" b="0" i="0" u="none" baseline="0"/>
              <a:t> </a:t>
            </a:r>
            <a:endParaRPr lang="de" dirty="0" smtClean="0"/>
          </a:p>
          <a:p>
            <a:pPr algn="just" rtl="0"/>
            <a:r>
              <a:rPr lang="de" b="1" i="0" u="none" baseline="0"/>
              <a:t>Was werden Sie nun, da Sie das wissen, anders jetzt machen?</a:t>
            </a:r>
            <a:endParaRPr lang="de" dirty="0" smtClean="0"/>
          </a:p>
          <a:p>
            <a:pPr marL="0" indent="0" algn="just" rtl="0">
              <a:buNone/>
            </a:pPr>
            <a:r>
              <a:rPr lang="de" b="0" i="0" u="none" baseline="0"/>
              <a:t> </a:t>
            </a:r>
            <a:endParaRPr lang="de" dirty="0" smtClean="0"/>
          </a:p>
          <a:p>
            <a:pPr algn="just" rtl="0"/>
            <a:r>
              <a:rPr lang="de" b="1" i="0" u="none" baseline="0"/>
              <a:t>Gibt es neue Fragen, die sich aus dem ergeben?</a:t>
            </a:r>
            <a:r>
              <a:rPr lang="de" b="0" i="0" u="none" baseline="0"/>
              <a:t> </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38</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526530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Die Apollo-Katastrophe</a:t>
            </a:r>
            <a:endParaRPr lang="de" dirty="0"/>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1A7F48A2-1A32-1B4A-9E8F-881EBB04735E}" type="slidenum">
              <a:rPr>
                <a:solidFill>
                  <a:srgbClr val="898989"/>
                </a:solidFill>
                <a:ea typeface="Helvetica" charset="0"/>
                <a:cs typeface="Helvetica" charset="0"/>
              </a:rPr>
              <a:pPr/>
              <a:t>4</a:t>
            </a:fld>
            <a:endParaRPr lang="de" altLang="fr-FR">
              <a:solidFill>
                <a:srgbClr val="898989"/>
              </a:solidFill>
              <a:ea typeface="Helvetica" charset="0"/>
              <a:cs typeface="Helvetica" charset="0"/>
            </a:endParaRPr>
          </a:p>
        </p:txBody>
      </p:sp>
      <p:pic>
        <p:nvPicPr>
          <p:cNvPr id="21508" name="Image 5" descr="../../../../../../Desktop/Capture%20d’écran%202016-07-13%20à%2017.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628775"/>
            <a:ext cx="538956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60000" cy="635000"/>
          </a:xfrm>
        </p:spPr>
        <p:txBody>
          <a:bodyPr/>
          <a:lstStyle/>
          <a:p>
            <a:pPr algn="l" rtl="0" eaLnBrk="1" hangingPunct="1">
              <a:defRPr/>
            </a:pPr>
            <a:r>
              <a:rPr lang="de" b="1" i="0" u="none" baseline="0" dirty="0"/>
              <a:t>Die verhinderte Katastrophe des Quantas-Flugs 32</a:t>
            </a:r>
            <a:endParaRPr lang="de" dirty="0"/>
          </a:p>
        </p:txBody>
      </p:sp>
      <p:sp>
        <p:nvSpPr>
          <p:cNvPr id="22531"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7C8A45D-C8D1-174F-AF7C-0A16B54843C7}" type="slidenum">
              <a:rPr>
                <a:solidFill>
                  <a:srgbClr val="898989"/>
                </a:solidFill>
                <a:ea typeface="Helvetica" charset="0"/>
                <a:cs typeface="Helvetica" charset="0"/>
              </a:rPr>
              <a:pPr/>
              <a:t>5</a:t>
            </a:fld>
            <a:endParaRPr lang="de" altLang="fr-FR">
              <a:solidFill>
                <a:srgbClr val="898989"/>
              </a:solidFill>
              <a:ea typeface="Helvetica" charset="0"/>
              <a:cs typeface="Helvetica" charset="0"/>
            </a:endParaRPr>
          </a:p>
        </p:txBody>
      </p:sp>
      <p:pic>
        <p:nvPicPr>
          <p:cNvPr id="22532" name="Image 5" descr="../../../../../../Desktop/Capture%20d’écran%202016-07-18%20à%2010.1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628775"/>
            <a:ext cx="6292850"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Der Faktor Mensch: Die letzte Barriere</a:t>
            </a:r>
            <a:endParaRPr lang="de" dirty="0"/>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325C0674-09CA-0E43-A4AA-1B4C41935B25}" type="slidenum">
              <a:rPr>
                <a:solidFill>
                  <a:srgbClr val="898989"/>
                </a:solidFill>
                <a:ea typeface="Helvetica" charset="0"/>
                <a:cs typeface="Helvetica" charset="0"/>
              </a:rPr>
              <a:pPr/>
              <a:t>6</a:t>
            </a:fld>
            <a:endParaRPr lang="de" altLang="fr-FR">
              <a:solidFill>
                <a:srgbClr val="898989"/>
              </a:solidFill>
              <a:ea typeface="Helvetica" charset="0"/>
              <a:cs typeface="Helvetica" charset="0"/>
            </a:endParaRPr>
          </a:p>
        </p:txBody>
      </p:sp>
      <p:pic>
        <p:nvPicPr>
          <p:cNvPr id="2048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908050"/>
            <a:ext cx="7907337"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706438" y="1200150"/>
            <a:ext cx="2112962" cy="287338"/>
          </a:xfrm>
          <a:prstGeom prst="rect">
            <a:avLst/>
          </a:prstGeom>
          <a:solidFill>
            <a:schemeClr val="bg1">
              <a:lumMod val="85000"/>
            </a:schemeClr>
          </a:solidFill>
          <a:ln w="12700">
            <a:noFill/>
            <a:miter lim="800000"/>
            <a:headEnd/>
            <a:tailEnd/>
          </a:ln>
        </p:spPr>
        <p:txBody>
          <a:bodyPr lIns="0" tIns="0" rIns="0" bIns="0"/>
          <a:lstStyle>
            <a:lvl1pPr marL="342900" indent="-342900">
              <a:defRPr>
                <a:solidFill>
                  <a:schemeClr val="tx1"/>
                </a:solidFill>
                <a:latin typeface="Arial" charset="0"/>
                <a:ea typeface="Arial" charset="0"/>
                <a:cs typeface="Arial" charset="0"/>
              </a:defRPr>
            </a:lvl1pPr>
            <a:lvl2pPr marL="87313">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lvl="1" algn="l" rtl="0">
              <a:lnSpc>
                <a:spcPct val="95000"/>
              </a:lnSpc>
              <a:spcBef>
                <a:spcPts val="600"/>
              </a:spcBef>
              <a:spcAft>
                <a:spcPts val="600"/>
              </a:spcAft>
              <a:buClr>
                <a:srgbClr val="00523F"/>
              </a:buClr>
            </a:pPr>
            <a:r>
              <a:rPr lang="de" b="0" i="0" u="none" baseline="0">
                <a:solidFill>
                  <a:srgbClr val="BD2B0B"/>
                </a:solidFill>
                <a:latin typeface="Calibri" charset="0"/>
              </a:rPr>
              <a:t>Sicherheitsbarrieren</a:t>
            </a:r>
          </a:p>
        </p:txBody>
      </p:sp>
      <p:sp>
        <p:nvSpPr>
          <p:cNvPr id="9" name="Rounded Rectangle 11"/>
          <p:cNvSpPr/>
          <p:nvPr/>
        </p:nvSpPr>
        <p:spPr bwMode="auto">
          <a:xfrm>
            <a:off x="1727200" y="5113338"/>
            <a:ext cx="6120000" cy="1008062"/>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rtl="0" eaLnBrk="1" hangingPunct="1"/>
            <a:r>
              <a:rPr lang="de" b="1" i="0" u="none" baseline="0" dirty="0">
                <a:solidFill>
                  <a:srgbClr val="BD2B0B"/>
                </a:solidFill>
                <a:latin typeface="Calibri" charset="0"/>
              </a:rPr>
              <a:t>Die Existenz und die Größe der Löcher der verschiedenen Barrieren (Technik, Organisation, Mensch) werden stark durch menschliche und organisatorische Faktoren beeinflusst. </a:t>
            </a:r>
            <a:endParaRPr lang="de" altLang="fr-FR" b="1" u="sng" dirty="0">
              <a:solidFill>
                <a:srgbClr val="BD2B0B"/>
              </a:solidFill>
              <a:latin typeface="Calibri" charset="0"/>
            </a:endParaRPr>
          </a:p>
        </p:txBody>
      </p:sp>
      <p:sp>
        <p:nvSpPr>
          <p:cNvPr id="10" name="Oval 2"/>
          <p:cNvSpPr/>
          <p:nvPr/>
        </p:nvSpPr>
        <p:spPr>
          <a:xfrm>
            <a:off x="498475" y="3141663"/>
            <a:ext cx="865188" cy="358775"/>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de" sz="1200" b="0" i="0" u="none" baseline="0">
                <a:solidFill>
                  <a:schemeClr val="bg1"/>
                </a:solidFill>
              </a:rPr>
              <a:t>RISIKO</a:t>
            </a:r>
          </a:p>
        </p:txBody>
      </p:sp>
      <p:sp>
        <p:nvSpPr>
          <p:cNvPr id="11" name="Oval 12"/>
          <p:cNvSpPr/>
          <p:nvPr/>
        </p:nvSpPr>
        <p:spPr>
          <a:xfrm>
            <a:off x="490538" y="3743325"/>
            <a:ext cx="863600" cy="360363"/>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de" sz="1200" b="0" i="0" u="none" baseline="0">
                <a:solidFill>
                  <a:schemeClr val="bg1"/>
                </a:solidFill>
              </a:rPr>
              <a:t>RISIKO</a:t>
            </a:r>
          </a:p>
        </p:txBody>
      </p:sp>
      <p:sp>
        <p:nvSpPr>
          <p:cNvPr id="12" name="Oval 13"/>
          <p:cNvSpPr/>
          <p:nvPr/>
        </p:nvSpPr>
        <p:spPr>
          <a:xfrm>
            <a:off x="684213" y="4411663"/>
            <a:ext cx="863600" cy="360362"/>
          </a:xfrm>
          <a:prstGeom prst="ellipse">
            <a:avLst/>
          </a:prstGeom>
          <a:solidFill>
            <a:srgbClr val="C00000"/>
          </a:solid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rtl="0" eaLnBrk="1" hangingPunct="1">
              <a:defRPr/>
            </a:pPr>
            <a:r>
              <a:rPr lang="de" sz="1200" b="0" i="0" u="none" baseline="0">
                <a:solidFill>
                  <a:schemeClr val="bg1"/>
                </a:solidFill>
              </a:rPr>
              <a:t>RISIKO</a:t>
            </a:r>
          </a:p>
        </p:txBody>
      </p:sp>
      <p:sp>
        <p:nvSpPr>
          <p:cNvPr id="13" name="Rectangle 12"/>
          <p:cNvSpPr/>
          <p:nvPr/>
        </p:nvSpPr>
        <p:spPr>
          <a:xfrm>
            <a:off x="2819400" y="4203700"/>
            <a:ext cx="1223963" cy="568325"/>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de" sz="1200" b="1" i="0" u="none" baseline="0">
                <a:solidFill>
                  <a:schemeClr val="tx1"/>
                </a:solidFill>
              </a:rPr>
              <a:t>Ausrüstung</a:t>
            </a:r>
          </a:p>
          <a:p>
            <a:pPr marL="95250" indent="-95250" algn="l" rtl="0" eaLnBrk="1" hangingPunct="1">
              <a:buFont typeface="Arial" panose="020B0604020202020204" pitchFamily="34" charset="0"/>
              <a:buChar char="•"/>
              <a:defRPr/>
            </a:pPr>
            <a:r>
              <a:rPr lang="de" sz="1200" b="1" i="0" u="none" baseline="0">
                <a:solidFill>
                  <a:schemeClr val="tx1"/>
                </a:solidFill>
              </a:rPr>
              <a:t>Design</a:t>
            </a:r>
          </a:p>
        </p:txBody>
      </p:sp>
      <p:sp>
        <p:nvSpPr>
          <p:cNvPr id="14" name="Rectangle 13"/>
          <p:cNvSpPr/>
          <p:nvPr/>
        </p:nvSpPr>
        <p:spPr>
          <a:xfrm>
            <a:off x="6516688" y="2682875"/>
            <a:ext cx="1655762" cy="374650"/>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de" sz="1400" b="1" i="0" u="none" baseline="0">
                <a:solidFill>
                  <a:schemeClr val="tx1"/>
                </a:solidFill>
              </a:rPr>
              <a:t>Personen</a:t>
            </a:r>
          </a:p>
        </p:txBody>
      </p:sp>
      <p:sp>
        <p:nvSpPr>
          <p:cNvPr id="15" name="Rectangle 14"/>
          <p:cNvSpPr/>
          <p:nvPr/>
        </p:nvSpPr>
        <p:spPr>
          <a:xfrm>
            <a:off x="4716463" y="3413125"/>
            <a:ext cx="2376487" cy="5111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5250" indent="-95250" algn="l" rtl="0" eaLnBrk="1" hangingPunct="1">
              <a:buFont typeface="Arial" panose="020B0604020202020204" pitchFamily="34" charset="0"/>
              <a:buChar char="•"/>
              <a:defRPr/>
            </a:pPr>
            <a:r>
              <a:rPr lang="de" sz="1200" b="1" i="0" u="none" baseline="0">
                <a:solidFill>
                  <a:schemeClr val="tx1"/>
                </a:solidFill>
              </a:rPr>
              <a:t>Verfahren</a:t>
            </a:r>
          </a:p>
          <a:p>
            <a:pPr marL="95250" indent="-95250" algn="l" rtl="0" eaLnBrk="1" hangingPunct="1">
              <a:buFont typeface="Arial" panose="020B0604020202020204" pitchFamily="34" charset="0"/>
              <a:buChar char="•"/>
              <a:defRPr/>
            </a:pPr>
            <a:r>
              <a:rPr lang="de" sz="1200" b="1" i="0" u="none" baseline="0">
                <a:solidFill>
                  <a:schemeClr val="tx1"/>
                </a:solidFill>
              </a:rPr>
              <a:t>Managementsysteme</a:t>
            </a:r>
          </a:p>
        </p:txBody>
      </p:sp>
      <p:sp>
        <p:nvSpPr>
          <p:cNvPr id="20493" name="TextBox 4"/>
          <p:cNvSpPr txBox="1">
            <a:spLocks noChangeArrowheads="1"/>
          </p:cNvSpPr>
          <p:nvPr/>
        </p:nvSpPr>
        <p:spPr bwMode="auto">
          <a:xfrm>
            <a:off x="5003800" y="3151188"/>
            <a:ext cx="13652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sz="1100" b="0" i="1" u="none" baseline="0"/>
              <a:t>Formalisierte Aktivitäten</a:t>
            </a:r>
          </a:p>
        </p:txBody>
      </p:sp>
      <p:sp>
        <p:nvSpPr>
          <p:cNvPr id="20494" name="TextBox 16"/>
          <p:cNvSpPr txBox="1">
            <a:spLocks noChangeArrowheads="1"/>
          </p:cNvSpPr>
          <p:nvPr/>
        </p:nvSpPr>
        <p:spPr bwMode="auto">
          <a:xfrm>
            <a:off x="6615113" y="2420938"/>
            <a:ext cx="1603375"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de" sz="1100" b="0" i="1" u="none" baseline="0"/>
              <a:t>Nicht formalisierte Aktivitäten</a:t>
            </a:r>
          </a:p>
        </p:txBody>
      </p:sp>
      <p:sp>
        <p:nvSpPr>
          <p:cNvPr id="1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down)">
                                      <p:cBhvr>
                                        <p:cTn id="7" dur="1000"/>
                                        <p:tgtEl>
                                          <p:spTgt spid="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wipe(down)">
                                      <p:cBhvr>
                                        <p:cTn id="10"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Was den Faktor Mensch ausmacht</a:t>
            </a:r>
            <a:endParaRPr lang="de" dirty="0"/>
          </a:p>
        </p:txBody>
      </p:sp>
      <p:sp>
        <p:nvSpPr>
          <p:cNvPr id="3" name="Espace réservé du texte 2"/>
          <p:cNvSpPr>
            <a:spLocks noGrp="1"/>
          </p:cNvSpPr>
          <p:nvPr>
            <p:ph type="body" sz="quarter" idx="12"/>
          </p:nvPr>
        </p:nvSpPr>
        <p:spPr/>
        <p:txBody>
          <a:bodyPr/>
          <a:lstStyle/>
          <a:p>
            <a:pPr algn="l" rtl="0">
              <a:spcAft>
                <a:spcPts val="1500"/>
              </a:spcAft>
            </a:pPr>
            <a:r>
              <a:rPr lang="de" b="0" i="0" u="none" baseline="0"/>
              <a:t>In Sachen Sicherheit wird der Faktor Mensch von folgendem bestimmt: </a:t>
            </a:r>
          </a:p>
          <a:p>
            <a:pPr lvl="1" algn="l" rtl="0">
              <a:spcAft>
                <a:spcPts val="1500"/>
              </a:spcAft>
            </a:pPr>
            <a:r>
              <a:rPr lang="de" b="0" i="0" u="none" baseline="0"/>
              <a:t>Die Wahrnehmung des Risikos (Signale und Beurteilung)</a:t>
            </a:r>
          </a:p>
          <a:p>
            <a:pPr lvl="1" algn="l" rtl="0">
              <a:spcAft>
                <a:spcPts val="1500"/>
              </a:spcAft>
            </a:pPr>
            <a:r>
              <a:rPr lang="de" b="0" i="0" u="none" baseline="0"/>
              <a:t>Die Bewertung des Risikos</a:t>
            </a:r>
          </a:p>
          <a:p>
            <a:pPr lvl="1" algn="l" rtl="0">
              <a:spcAft>
                <a:spcPts val="1500"/>
              </a:spcAft>
            </a:pPr>
            <a:r>
              <a:rPr lang="de" b="0" i="0" u="none" baseline="0"/>
              <a:t>Das Eingehen eines Risikos.</a:t>
            </a:r>
            <a:endParaRPr lang="de" dirty="0"/>
          </a:p>
        </p:txBody>
      </p:sp>
      <p:sp>
        <p:nvSpPr>
          <p:cNvPr id="5" name="Espace réservé du numéro de diapositive 4"/>
          <p:cNvSpPr>
            <a:spLocks noGrp="1"/>
          </p:cNvSpPr>
          <p:nvPr>
            <p:ph type="sldNum" sz="quarter" idx="14"/>
          </p:nvPr>
        </p:nvSpPr>
        <p:spPr/>
        <p:txBody>
          <a:bodyPr/>
          <a:lstStyle/>
          <a:p>
            <a:pPr algn="r" rtl="0"/>
            <a:fld id="{757FAC7F-35F1-4545-955D-AC0E4B400912}" type="slidenum">
              <a:rPr/>
              <a:pPr/>
              <a:t>7</a:t>
            </a:fld>
            <a:endParaRPr lang="de" altLang="fr-F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extLst>
      <p:ext uri="{BB962C8B-B14F-4D97-AF65-F5344CB8AC3E}">
        <p14:creationId xmlns:p14="http://schemas.microsoft.com/office/powerpoint/2010/main" val="164834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Die Wahrnehmung des Risikos</a:t>
            </a:r>
            <a:endParaRPr lang="de" dirty="0"/>
          </a:p>
        </p:txBody>
      </p:sp>
      <p:sp>
        <p:nvSpPr>
          <p:cNvPr id="4" name="Espace réservé du numéro de diapositive 3"/>
          <p:cNvSpPr>
            <a:spLocks noGrp="1"/>
          </p:cNvSpPr>
          <p:nvPr>
            <p:ph type="sldNum" sz="quarter" idx="11"/>
          </p:nvPr>
        </p:nvSpPr>
        <p:spPr/>
        <p:txBody>
          <a:bodyPr/>
          <a:lstStyle/>
          <a:p>
            <a:pPr algn="r" rtl="0"/>
            <a:fld id="{A2790189-416C-E549-83DE-8B3BF5286D36}" type="slidenum">
              <a:rPr/>
              <a:pPr/>
              <a:t>8</a:t>
            </a:fld>
            <a:endParaRPr lang="de" altLang="fr-FR"/>
          </a:p>
        </p:txBody>
      </p:sp>
      <p:sp>
        <p:nvSpPr>
          <p:cNvPr id="5" name="Espace réservé du pied de page 1"/>
          <p:cNvSpPr>
            <a:spLocks noGrp="1"/>
          </p:cNvSpPr>
          <p:nvPr>
            <p:ph type="ftr" sz="quarter" idx="4294967295"/>
          </p:nvPr>
        </p:nvSpPr>
        <p:spPr bwMode="auto">
          <a:xfrm>
            <a:off x="457200" y="6411913"/>
            <a:ext cx="5562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sz="900" b="0" i="0" u="none" baseline="0">
                <a:ea typeface="Helvetica" charset="0"/>
                <a:cs typeface="Helvetica" charset="0"/>
              </a:rPr>
              <a:t>H3SE-Integrationskit – TCT 4.1 – Faktor Mensch, schwache Signale und Kommunikation – V2</a:t>
            </a:r>
            <a:endParaRPr lang="de" altLang="fr-FR" sz="900" dirty="0" smtClean="0">
              <a:ea typeface="Helvetica" charset="0"/>
              <a:cs typeface="Helvetica" charset="0"/>
            </a:endParaRPr>
          </a:p>
        </p:txBody>
      </p:sp>
    </p:spTree>
    <p:extLst>
      <p:ext uri="{BB962C8B-B14F-4D97-AF65-F5344CB8AC3E}">
        <p14:creationId xmlns:p14="http://schemas.microsoft.com/office/powerpoint/2010/main" val="2101472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Die Wahrnehmung von Risiken basiert auf dem Empfang von und dem Umgang mit Signalen (1/2)</a:t>
            </a:r>
            <a:endParaRPr lang="de" dirty="0"/>
          </a:p>
        </p:txBody>
      </p:sp>
      <p:sp>
        <p:nvSpPr>
          <p:cNvPr id="23554" name="Espace réservé du texte 2"/>
          <p:cNvSpPr>
            <a:spLocks noGrp="1"/>
          </p:cNvSpPr>
          <p:nvPr>
            <p:ph type="body" sz="quarter" idx="12"/>
          </p:nvPr>
        </p:nvSpPr>
        <p:spPr>
          <a:xfrm>
            <a:off x="457200" y="2205038"/>
            <a:ext cx="8218488" cy="2087562"/>
          </a:xfrm>
        </p:spPr>
        <p:txBody>
          <a:bodyPr/>
          <a:lstStyle/>
          <a:p>
            <a:pPr marL="0" indent="0" algn="l" rtl="0" eaLnBrk="1" hangingPunct="1">
              <a:spcAft>
                <a:spcPts val="1500"/>
              </a:spcAft>
              <a:buFont typeface="Lucida Grande" charset="0"/>
              <a:buNone/>
            </a:pPr>
            <a:r>
              <a:rPr lang="de" b="0" i="0" u="none" baseline="0">
                <a:cs typeface="Arial" charset="0"/>
              </a:rPr>
              <a:t>Die Wahrnehmung von Risiken ist… </a:t>
            </a:r>
          </a:p>
          <a:p>
            <a:pPr algn="l" rtl="0" eaLnBrk="1" hangingPunct="1">
              <a:spcAft>
                <a:spcPts val="1500"/>
              </a:spcAft>
            </a:pPr>
            <a:r>
              <a:rPr lang="de" b="0" i="0" u="none" baseline="0">
                <a:cs typeface="Arial" charset="0"/>
              </a:rPr>
              <a:t>Die Wahrnehmung externer Signale, die als potenzielle Risiken angesehen werden können. </a:t>
            </a:r>
            <a:endParaRPr lang="de" altLang="fr-FR" dirty="0">
              <a:cs typeface="Arial" charset="0"/>
            </a:endParaRPr>
          </a:p>
          <a:p>
            <a:pPr algn="l" rtl="0" eaLnBrk="1" hangingPunct="1">
              <a:spcAft>
                <a:spcPts val="1500"/>
              </a:spcAft>
            </a:pPr>
            <a:r>
              <a:rPr lang="de" b="0" i="0" u="none" baseline="0">
                <a:cs typeface="Arial" charset="0"/>
              </a:rPr>
              <a:t>Die subjektive Beurteilung, die Einzelne bezüglich der Merkmale und dem Schweregrad des Risikos haben.</a:t>
            </a:r>
            <a:endParaRPr lang="de" altLang="fr-FR" dirty="0">
              <a:cs typeface="Arial" charset="0"/>
            </a:endParaRPr>
          </a:p>
          <a:p>
            <a:pPr marL="0" indent="0" algn="l" rtl="0" eaLnBrk="1" hangingPunct="1"/>
            <a:endParaRPr lang="de" altLang="fr-FR" dirty="0">
              <a:cs typeface="Arial" charset="0"/>
            </a:endParaRPr>
          </a:p>
        </p:txBody>
      </p:sp>
      <p:sp>
        <p:nvSpPr>
          <p:cNvPr id="23556"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7CBE1A4-0BBB-C34E-AB7C-D139AE59CB20}" type="slidenum">
              <a:rPr>
                <a:solidFill>
                  <a:srgbClr val="898989"/>
                </a:solidFill>
                <a:ea typeface="Helvetica" charset="0"/>
                <a:cs typeface="Helvetica" charset="0"/>
              </a:rPr>
              <a:pPr/>
              <a:t>9</a:t>
            </a:fld>
            <a:endParaRPr lang="de"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457200" y="6411913"/>
            <a:ext cx="5562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l" rtl="0" fontAlgn="base">
              <a:spcBef>
                <a:spcPct val="0"/>
              </a:spcBef>
              <a:spcAft>
                <a:spcPct val="0"/>
              </a:spcAft>
              <a:defRPr/>
            </a:pPr>
            <a:r>
              <a:rPr lang="de" b="0" i="0" u="none" baseline="0">
                <a:ea typeface="Helvetica" charset="0"/>
                <a:cs typeface="Helvetica" charset="0"/>
              </a:rPr>
              <a:t>H3SE-Integrationskit – TCT 4.1 – Faktor Mensch, schwache Signale und Kommunikation – V2</a:t>
            </a:r>
            <a:endParaRPr lang="de" altLang="fr-FR" dirty="0" smtClean="0">
              <a:ea typeface="Helvetica" charset="0"/>
              <a:cs typeface="Helvetica"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1913</TotalTime>
  <Words>2172</Words>
  <Application>Microsoft Office PowerPoint</Application>
  <PresentationFormat>Affichage à l'écran (4:3)</PresentationFormat>
  <Paragraphs>306</Paragraphs>
  <Slides>38</Slides>
  <Notes>9</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fr_total_modele_rouge_fonce</vt:lpstr>
      <vt:lpstr>Faktor Mensch, schwache Signale und Kommunikation</vt:lpstr>
      <vt:lpstr>Ziele des Moduls</vt:lpstr>
      <vt:lpstr>Der Faktor Mensch in der Sicherheit</vt:lpstr>
      <vt:lpstr>Die Apollo-Katastrophe</vt:lpstr>
      <vt:lpstr>Die verhinderte Katastrophe des Quantas-Flugs 32</vt:lpstr>
      <vt:lpstr>Der Faktor Mensch: Die letzte Barriere</vt:lpstr>
      <vt:lpstr>Was den Faktor Mensch ausmacht</vt:lpstr>
      <vt:lpstr>Die Wahrnehmung des Risikos</vt:lpstr>
      <vt:lpstr>Die Wahrnehmung von Risiken basiert auf dem Empfang von und dem Umgang mit Signalen (1/2)</vt:lpstr>
      <vt:lpstr>Die Wahrnehmung von Risiken basiert auf dem Empfang von und dem Umgang mit Signalen (2/2)</vt:lpstr>
      <vt:lpstr>Als neurologisches Phänomen kann die Wahrnehmung getrübt sein  </vt:lpstr>
      <vt:lpstr>Wie viele Pässe?</vt:lpstr>
      <vt:lpstr>Die schwachen Signale</vt:lpstr>
      <vt:lpstr>Die schwachen Signale (1/2)</vt:lpstr>
      <vt:lpstr>Die schwachen Signale (2/2)</vt:lpstr>
      <vt:lpstr>Die Bewertung des Risikos</vt:lpstr>
      <vt:lpstr>Die im Bermudadreieck verschwundene Fliegerstaffel</vt:lpstr>
      <vt:lpstr>Die im Bermudadreieck verschwundene Fliegerstaffel – die Fakten </vt:lpstr>
      <vt:lpstr>Der Fehler in der Risikobewertung</vt:lpstr>
      <vt:lpstr>Das Eingehen von Risiken</vt:lpstr>
      <vt:lpstr>Video eines Bahnübergangs</vt:lpstr>
      <vt:lpstr>Risikoanalysebeispiel – Das Bahngleis überqueren  </vt:lpstr>
      <vt:lpstr>Die Komponenten risikoreichen Verhaltens  </vt:lpstr>
      <vt:lpstr>Sie sind dran (1/3) </vt:lpstr>
      <vt:lpstr>Sie sind dran (2/3) </vt:lpstr>
      <vt:lpstr>Sie sind dran (3/3) </vt:lpstr>
      <vt:lpstr>Und für Sie?</vt:lpstr>
      <vt:lpstr>Die wichtige Rolle der Kommunikation</vt:lpstr>
      <vt:lpstr>Die letzten Minuten des Fluges AF447 (Rio – Paris)</vt:lpstr>
      <vt:lpstr>Das technische Kommunikationsmodell</vt:lpstr>
      <vt:lpstr>Die Metakommunikation zur Verbesserung der Kommunikation</vt:lpstr>
      <vt:lpstr>Aktives Zuhören – Punkt 1:  Hören Sie Ihrem Gesprächspartner zu und… formulieren Sie neu  </vt:lpstr>
      <vt:lpstr>Aktives Zuhören – Punkt 2: Hören Sie Ihrem Gesprächspartner zu und… lassen Sie ihn präzisieren </vt:lpstr>
      <vt:lpstr>Die Kommunikation – Fremdsprachen lustiges Video</vt:lpstr>
      <vt:lpstr>Die Kommunikation in einer Fremdsprache verbessern – 10 Tricks</vt:lpstr>
      <vt:lpstr>Die Besonderheiten vor Ort</vt:lpstr>
      <vt:lpstr>Wie kann die interkulturelle Kommunikation verbessert werden?</vt:lpstr>
      <vt:lpstr>Zusammenfassung</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Manuela Uribesolis</cp:lastModifiedBy>
  <cp:revision>57</cp:revision>
  <dcterms:created xsi:type="dcterms:W3CDTF">2015-09-07T13:13:13Z</dcterms:created>
  <dcterms:modified xsi:type="dcterms:W3CDTF">2017-06-26T20:45:56Z</dcterms:modified>
</cp:coreProperties>
</file>