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tiff" ContentType="image/tif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8"/>
  </p:notesMasterIdLst>
  <p:handoutMasterIdLst>
    <p:handoutMasterId r:id="rId9"/>
  </p:handoutMasterIdLst>
  <p:sldIdLst>
    <p:sldId id="256" r:id="rId2"/>
    <p:sldId id="268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4911" autoAdjust="0"/>
  </p:normalViewPr>
  <p:slideViewPr>
    <p:cSldViewPr snapToObjects="1">
      <p:cViewPr>
        <p:scale>
          <a:sx n="80" d="100"/>
          <a:sy n="80" d="100"/>
        </p:scale>
        <p:origin x="-624" y="-552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8BA8AE10-F897-CB4F-BB62-2A35700977C7}" type="datetimeFigureOut">
              <a:rPr lang="fr-FR" altLang="fr-FR"/>
              <a:pPr/>
              <a:t>21/03/2017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351E858-279A-B847-B7B1-FE6EA67E9D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07776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68C2B6E-8B1B-E547-B2D9-2B383D65937A}" type="datetimeFigureOut">
              <a:rPr lang="fr-FR" altLang="fr-FR"/>
              <a:pPr/>
              <a:t>21/03/2017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B274422-62A0-1243-BBAF-4DD6E654D43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2506620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65363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4D424F-DDF2-144D-B7CC-CDA80D06106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11700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6E8CB955-792E-9D4D-8CE7-0A3D3105938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6234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09F868-FFB9-834E-8CB9-B01ADB817FD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40199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737DE8-CF91-0B4D-825D-DA7FD09C573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20236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D2F890BC-F872-7B47-89FC-B33781A7A3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4331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3FBD6AA-F49F-E14F-8F7F-4A5427D0AC3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2715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6D6E728-EF5A-D840-98B5-42949B3BB90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57565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0EC2DBE-7006-C845-8430-55B4721413D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3246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56C2A1-019E-F243-83A6-E8A810EB7B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88145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8C9438D-7B48-004C-A5FC-E41FA8050D5A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 algn="l" rtl="0"/>
            <a:endParaRPr lang="it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 algn="l" rtl="0"/>
            <a:r>
              <a:rPr cap="none" b="1" i="0" u="none" baseline="0" lang="it">
                <a:cs typeface="Arial" charset="0"/>
              </a:rPr>
              <a:t>ANALISI DEI RISCHI</a:t>
            </a:r>
            <a:br>
              <a:rPr cap="none" lang="it">
                <a:cs typeface="Arial" charset="0"/>
              </a:rPr>
            </a:br>
            <a:r>
              <a:rPr cap="none" b="1" i="0" u="none" baseline="0" lang="it">
                <a:cs typeface="Arial" charset="0"/>
              </a:rPr>
              <a:t>Risorse</a:t>
            </a:r>
            <a:endParaRPr lang="it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 algn="l" rtl="0"/>
            <a:r>
              <a:rPr b="0" i="0" u="none" baseline="0" lang="it">
                <a:cs typeface="Arial" charset="0"/>
              </a:rPr>
              <a:t>Kit di inserimento H3SE</a:t>
            </a:r>
          </a:p>
          <a:p>
            <a:pPr eaLnBrk="1" hangingPunct="1" algn="l" rtl="0"/>
            <a:r>
              <a:rPr b="0" i="0" u="none" baseline="0" lang="it">
                <a:cs typeface="Arial" charset="0"/>
              </a:rPr>
              <a:t>Modulo TCT 5.1</a:t>
            </a:r>
            <a:endParaRPr lang="it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numéro de diapositive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r>
              <a:rPr b="0" i="0" u="none" baseline="0" lang="it"/>
              <a:t/>
            </a:r>
            <a:fld id="{4E5B7DB3-E6F9-CB42-A5B0-04C6615EFED9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it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19459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477963"/>
            <a:ext cx="24257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33375"/>
            <a:ext cx="30226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</p:spPr>
        <p:txBody>
          <a:bodyPr/>
          <a:lstStyle/>
          <a:p>
            <a:pPr algn="l" rtl="0"/>
            <a:r>
              <a:rPr b="1" i="0" u="none" baseline="0" lang="it"/>
              <a:t>PERICOLO o rischio?</a:t>
            </a:r>
            <a:endParaRPr lang="it" dirty="0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it"/>
              <a:t>Kit di inserimento H3SE - TCT 4.2 – ANALISI DEL RISCHIO S-V2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it"/>
              <a:t>PERICOLO</a:t>
            </a:r>
            <a:endParaRPr lang="it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it"/>
              <a:t>È una causa capace di provocare un'alterazione a qualcosa (danno corporale, danno all'ambiente o danni materiali, o una combinazione di questi elementi) che legittima una preoccupazione, che costituisce una minaccia tale da compromettere il buono stato o l'esistenza.</a:t>
            </a:r>
            <a:endParaRPr lang="it" dirty="0"/>
          </a:p>
          <a:p>
            <a:pPr marL="0" indent="0" algn="l" rtl="0">
              <a:buNone/>
            </a:pPr>
            <a:endParaRPr lang="it" dirty="0" smtClean="0"/>
          </a:p>
          <a:p>
            <a:pPr marL="0" indent="0" algn="l" rtl="0">
              <a:buNone/>
            </a:pPr>
            <a:r>
              <a:rPr b="0" i="0" u="none" baseline="0" lang="it"/>
              <a:t>Esempi di pericoli in materia di sicurezza in E&amp;P</a:t>
            </a:r>
          </a:p>
          <a:p>
            <a:pPr lvl="1" algn="l" rtl="0"/>
            <a:r>
              <a:rPr b="0" i="0" u="none" baseline="0" lang="it"/>
              <a:t>Fluidi tossici, infiammabili, esplosivi, corrosivi, caldi…</a:t>
            </a:r>
          </a:p>
          <a:p>
            <a:pPr lvl="1" algn="l" rtl="0"/>
            <a:r>
              <a:rPr b="0" i="0" u="none" baseline="0" lang="it"/>
              <a:t>Sistemi carichi di energia</a:t>
            </a:r>
          </a:p>
          <a:p>
            <a:pPr lvl="1" algn="l" rtl="0"/>
            <a:r>
              <a:rPr b="0" i="0" u="none" baseline="0" lang="it"/>
              <a:t>Ambiente estremo: clima, offshore, DW…</a:t>
            </a:r>
          </a:p>
          <a:p>
            <a:pPr lvl="1" algn="l" rtl="0"/>
            <a:r>
              <a:rPr b="0" i="0" u="none" baseline="0" lang="it"/>
              <a:t>Operazioni logistiche stradali, marine, aeree</a:t>
            </a:r>
          </a:p>
          <a:p>
            <a:pPr lvl="1" algn="l" rtl="0"/>
            <a:r>
              <a:rPr b="0" i="0" u="none" baseline="0" lang="it"/>
              <a:t>Manipolazione di strumenti</a:t>
            </a:r>
          </a:p>
          <a:p>
            <a:pPr lvl="1" algn="l" rtl="0"/>
            <a:r>
              <a:rPr b="0" i="0" u="none" baseline="0" lang="it"/>
              <a:t>Lavori in altezza</a:t>
            </a:r>
          </a:p>
          <a:p>
            <a:pPr lvl="1" algn="l" rtl="0"/>
            <a:r>
              <a:rPr b="0" i="0" u="none" baseline="0" lang="it"/>
              <a:t>Operazioni di sollevamento e movimentazione</a:t>
            </a:r>
          </a:p>
          <a:p>
            <a:pPr lvl="1" algn="l" rtl="0"/>
            <a:r>
              <a:rPr b="0" i="0" u="none" baseline="0" lang="it"/>
              <a:t>….</a:t>
            </a:r>
          </a:p>
          <a:p>
            <a:endParaRPr lang="it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it"/>
              <a:t/>
            </a:r>
            <a:fld id="{6E8CB955-792E-9D4D-8CE7-0A3D31059386}" type="slidenum">
              <a:rPr/>
              <a:pPr/>
              <a:t>3</a:t>
            </a:fld>
            <a:endParaRPr lang="it" altLang="fr-FR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it"/>
              <a:t>Kit di inserimento H3SE - TCT 4.2 – ANALISI DEL RISCHIO S-V2</a:t>
            </a:r>
          </a:p>
        </p:txBody>
      </p:sp>
    </p:spTree>
    <p:extLst>
      <p:ext uri="{BB962C8B-B14F-4D97-AF65-F5344CB8AC3E}">
        <p14:creationId xmlns:p14="http://schemas.microsoft.com/office/powerpoint/2010/main" xmlns="" val="1114821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it"/>
              <a:t>Esempio di differenza tra pericolo e rischio</a:t>
            </a:r>
            <a:endParaRPr lang="it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l" rtl="0"/>
            <a:r>
              <a:rPr b="1" i="0" u="none" baseline="0" lang="it"/>
              <a:t>Perché un rischio sussista, è necessario che ci sia un’esposizione al pericolo.</a:t>
            </a:r>
          </a:p>
          <a:p>
            <a:endParaRPr lang="it" dirty="0"/>
          </a:p>
          <a:p>
            <a:pPr algn="l" rtl="0"/>
            <a:r>
              <a:rPr b="0" i="0" u="none" baseline="0" lang="it"/>
              <a:t>La velocità in auto è un pericolo,</a:t>
            </a:r>
          </a:p>
          <a:p>
            <a:pPr lvl="1" algn="l" rtl="0"/>
            <a:r>
              <a:rPr b="0" i="0" u="none" baseline="0" lang="it"/>
              <a:t>Sono esposte al rischio di incidente soltanto le persone in contatto (reale o potenziale) con un'automobile (conducente, passeggero, pedone). Se non si utilizza un auto o se non si è in strada, non ci si espone al rischio.</a:t>
            </a:r>
          </a:p>
          <a:p>
            <a:pPr lvl="1" algn="l" rtl="0"/>
            <a:endParaRPr lang="it" dirty="0"/>
          </a:p>
          <a:p>
            <a:pPr algn="l" rtl="0"/>
            <a:r>
              <a:rPr b="0" i="0" u="none" baseline="0" lang="it"/>
              <a:t>Il rischio è insito in ogni attività umana.</a:t>
            </a:r>
          </a:p>
          <a:p>
            <a:pPr lvl="1" algn="l" rtl="0"/>
            <a:r>
              <a:rPr b="0" i="0" u="none" baseline="0" lang="it"/>
              <a:t>Poiché non si può vivere senza uscire da casa propria, ci si esporrà al rischio dell'incidente d'auto. Si deve allora limitare il rischio di incidente fino ad un livello accettabile.</a:t>
            </a:r>
          </a:p>
          <a:p>
            <a:endParaRPr lang="it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it"/>
              <a:t/>
            </a:r>
            <a:fld id="{6E8CB955-792E-9D4D-8CE7-0A3D31059386}" type="slidenum">
              <a:rPr/>
              <a:pPr/>
              <a:t>4</a:t>
            </a:fld>
            <a:endParaRPr lang="it" altLang="fr-FR"/>
          </a:p>
        </p:txBody>
      </p:sp>
      <p:sp>
        <p:nvSpPr>
          <p:cNvPr id="6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it"/>
              <a:t>Kit di inserimento H3SE - TCT 4.2 – ANALISI DEL RISCHIO S-V2</a:t>
            </a:r>
          </a:p>
        </p:txBody>
      </p:sp>
    </p:spTree>
    <p:extLst>
      <p:ext uri="{BB962C8B-B14F-4D97-AF65-F5344CB8AC3E}">
        <p14:creationId xmlns:p14="http://schemas.microsoft.com/office/powerpoint/2010/main" xmlns="" val="154456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b="1" i="0" u="none" baseline="0" lang="it"/>
              <a:t>rischio</a:t>
            </a:r>
            <a:endParaRPr lang="it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457200" y="2420888"/>
            <a:ext cx="3682752" cy="3600945"/>
          </a:xfrm>
        </p:spPr>
        <p:txBody>
          <a:bodyPr/>
          <a:lstStyle/>
          <a:p>
            <a:pPr algn="l" rtl="0"/>
            <a:r>
              <a:rPr b="1" i="0" u="none" baseline="0" lang="it"/>
              <a:t>Probabilità</a:t>
            </a:r>
            <a:r>
              <a:rPr b="0" i="0" u="none" baseline="0" lang="it"/>
              <a:t> che si verifichi non desiderato</a:t>
            </a:r>
          </a:p>
          <a:p>
            <a:pPr lvl="1" algn="l" rtl="0"/>
            <a:r>
              <a:rPr b="0" i="0" u="none" baseline="0" lang="it"/>
              <a:t>La probabilità di un incidente è una stima basata sul dato degli incidenti che si sono verificati. È espressa in numero di volte che un evento potrebbe toccare una persona.</a:t>
            </a:r>
          </a:p>
          <a:p>
            <a:pPr lvl="1" algn="l" rtl="0"/>
            <a:r>
              <a:rPr b="0" i="0" u="none" baseline="0" lang="it"/>
              <a:t>La probabilità è definita dalla risposta alla domanda: è probabile che si verifichi un incidente? </a:t>
            </a:r>
            <a:endParaRPr lang="it" altLang="fr-FR" b="1" dirty="0">
              <a:latin typeface="Times New Roman" charset="0"/>
            </a:endParaRPr>
          </a:p>
          <a:p>
            <a:endParaRPr lang="it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algn="r" rtl="0"/>
            <a:r>
              <a:rPr b="0" i="0" u="none" baseline="0" lang="it"/>
              <a:t/>
            </a:r>
            <a:fld id="{6E8CB955-792E-9D4D-8CE7-0A3D31059386}" type="slidenum">
              <a:rPr/>
              <a:pPr/>
              <a:t>5</a:t>
            </a:fld>
            <a:endParaRPr lang="it" altLang="fr-FR"/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4860032" y="2424708"/>
            <a:ext cx="3682752" cy="3600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120000"/>
              <a:buFont typeface="Lucida Grande" charset="0"/>
              <a:buChar char="●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1pPr>
            <a:lvl2pPr marL="447675" indent="-180975" algn="l" defTabSz="5334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Font typeface="Lucida Grande" charset="0"/>
              <a:buChar char="-"/>
              <a:defRPr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2pPr>
            <a:lvl3pPr marL="806450" indent="-180975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100000"/>
              <a:buFont typeface="Lucida Grande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Arial" charset="0"/>
                <a:cs typeface="Arial"/>
              </a:defRPr>
            </a:lvl3pPr>
            <a:lvl4pPr marL="1076325" indent="-171450" algn="l" defTabSz="457200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A90025"/>
              </a:buClr>
              <a:buSzPct val="80000"/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Helvetica" charset="0"/>
                <a:cs typeface="Helvetica"/>
              </a:defRPr>
            </a:lvl4pPr>
            <a:lvl5pPr marL="1258888" indent="-180975" algn="l" defTabSz="352425" rtl="0" eaLnBrk="0" fontAlgn="base" hangingPunct="0">
              <a:spcBef>
                <a:spcPts val="300"/>
              </a:spcBef>
              <a:spcAft>
                <a:spcPts val="300"/>
              </a:spcAft>
              <a:buClr>
                <a:srgbClr val="800000"/>
              </a:buClr>
              <a:buSzPct val="100000"/>
              <a:buFont typeface="Lucida Grande" charset="0"/>
              <a:defRPr sz="1600" kern="1200">
                <a:solidFill>
                  <a:schemeClr val="tx1"/>
                </a:solidFill>
                <a:latin typeface="+mn-lt"/>
                <a:ea typeface="Helvetica" charset="0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 algn="l" rtl="0"/>
            <a:r>
              <a:rPr b="1" i="0" u="none" baseline="0" lang="it"/>
              <a:t>Gravità</a:t>
            </a:r>
            <a:r>
              <a:rPr b="0" i="0" u="none" baseline="0" lang="it"/>
              <a:t> delle conseguenze sull'uomo, l’ambiente, l'impianto e l'impatto mediatico.</a:t>
            </a:r>
            <a:endParaRPr lang="it" altLang="fr-FR" b="1" dirty="0"/>
          </a:p>
          <a:p>
            <a:pPr lvl="1" eaLnBrk="1" hangingPunct="1" algn="l" rtl="0"/>
            <a:r>
              <a:rPr b="0" i="0" u="none" baseline="0" lang="it"/>
              <a:t>Le conseguenze di un incidente si misurano rispondendo alla domanda: come sarebbe classificata la peggior conseguenza realisticamente possibile se il pericolo evolvesse in incidente? </a:t>
            </a:r>
            <a:endParaRPr lang="it" altLang="fr-FR" b="1" dirty="0"/>
          </a:p>
        </p:txBody>
      </p:sp>
      <p:sp>
        <p:nvSpPr>
          <p:cNvPr id="7" name="Flèche vers la gauche 6"/>
          <p:cNvSpPr/>
          <p:nvPr/>
        </p:nvSpPr>
        <p:spPr>
          <a:xfrm rot="18593818">
            <a:off x="2591211" y="1256197"/>
            <a:ext cx="1584176" cy="648072"/>
          </a:xfrm>
          <a:prstGeom prst="lef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"/>
          </a:p>
        </p:txBody>
      </p:sp>
      <p:sp>
        <p:nvSpPr>
          <p:cNvPr id="8" name="Flèche vers la gauche 7"/>
          <p:cNvSpPr/>
          <p:nvPr/>
        </p:nvSpPr>
        <p:spPr>
          <a:xfrm rot="13520057">
            <a:off x="4705089" y="1232788"/>
            <a:ext cx="1584176" cy="648072"/>
          </a:xfrm>
          <a:prstGeom prst="lef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"/>
          </a:p>
        </p:txBody>
      </p:sp>
      <p:sp>
        <p:nvSpPr>
          <p:cNvPr id="9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57200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b="0" i="0" u="none" baseline="0" lang="it"/>
              <a:t>Kit di inserimento H3SE - TCT 4.2 – ANALISI DEL RISCHIO S-V2</a:t>
            </a:r>
          </a:p>
        </p:txBody>
      </p:sp>
    </p:spTree>
    <p:extLst>
      <p:ext uri="{BB962C8B-B14F-4D97-AF65-F5344CB8AC3E}">
        <p14:creationId xmlns:p14="http://schemas.microsoft.com/office/powerpoint/2010/main" xmlns="" val="51361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r>
              <a:rPr b="0" i="0" u="none" baseline="0" lang="it"/>
              <a:t/>
            </a:r>
            <a:fld id="{304D424F-DDF2-144D-B7CC-CDA80D061066}" type="slidenum">
              <a:rPr/>
              <a:pPr/>
              <a:t>6</a:t>
            </a:fld>
            <a:endParaRPr lang="it" alt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196752"/>
            <a:ext cx="7092280" cy="4584546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57200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sz="900" b="0" i="0" u="none" baseline="0" lang="it"/>
              <a:t>Kit di inserimento H3SE - TCT 4.2 – ANALISI DEL RISCHIO S-V2</a:t>
            </a:r>
          </a:p>
        </p:txBody>
      </p:sp>
    </p:spTree>
    <p:extLst>
      <p:ext uri="{BB962C8B-B14F-4D97-AF65-F5344CB8AC3E}">
        <p14:creationId xmlns:p14="http://schemas.microsoft.com/office/powerpoint/2010/main" xmlns="" val="481685221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802</TotalTime>
  <Words>383</Words>
  <Application>Microsoft Office PowerPoint</Application>
  <PresentationFormat>Affichage à l'écran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fr_total_modele_rouge_fonce</vt:lpstr>
      <vt:lpstr>ANALYSE DE RISQUES Documents Ressources</vt:lpstr>
      <vt:lpstr>DANGER ou risque?</vt:lpstr>
      <vt:lpstr>DANGER</vt:lpstr>
      <vt:lpstr>Exemple de différence entre danger et risque</vt:lpstr>
      <vt:lpstr>risque</vt:lpstr>
      <vt:lpstr>Diapositive 6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J0023432</cp:lastModifiedBy>
  <cp:revision>117</cp:revision>
  <dcterms:created xsi:type="dcterms:W3CDTF">2015-09-07T13:13:13Z</dcterms:created>
  <dcterms:modified xsi:type="dcterms:W3CDTF">2017-03-21T14:33:57Z</dcterms:modified>
</cp:coreProperties>
</file>