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56" r:id="rId5"/>
    <p:sldId id="273" r:id="rId6"/>
    <p:sldId id="386" r:id="rId7"/>
    <p:sldId id="387" r:id="rId8"/>
    <p:sldId id="388" r:id="rId9"/>
  </p:sldIdLst>
  <p:sldSz cx="12192000" cy="6858000"/>
  <p:notesSz cx="6797675" cy="9926638"/>
  <p:defaultTextStyle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2D050"/>
    <a:srgbClr val="7030A0"/>
    <a:srgbClr val="376092"/>
    <a:srgbClr val="FF9900"/>
    <a:srgbClr val="A6A6A6"/>
    <a:srgbClr val="A90025"/>
    <a:srgbClr val="AC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87996" autoAdjust="0"/>
  </p:normalViewPr>
  <p:slideViewPr>
    <p:cSldViewPr>
      <p:cViewPr varScale="1">
        <p:scale>
          <a:sx n="81" d="100"/>
          <a:sy n="81" d="100"/>
        </p:scale>
        <p:origin x="66" y="5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757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5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 noEditPoints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F9218-3AC4-4588-AD15-C8B9615A4193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 noEditPoints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 noEditPoints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1A043-F37E-42BC-90A9-BA46E9EBA48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61206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 noEditPoints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B1C22-5F7F-45DB-B066-C38515A5A04C}" type="datetimeFigureOut">
              <a:rPr lang="en-US" smtClean="0"/>
              <a:pPr/>
              <a:t>10/14/2020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 noEditPoints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 noEditPoints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BD1F9-669C-4CA0-8FBF-032659BF092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93047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>
            <a:normAutofit/>
          </a:bodyPr>
          <a:lstStyle/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 situations de </a:t>
            </a:r>
            <a:r>
              <a:rPr lang="en-US" sz="1200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crise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ces</a:t>
            </a:r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8 </a:t>
            </a:r>
            <a:r>
              <a:rPr lang="en-US" sz="1200" u="sng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dernières</a:t>
            </a:r>
            <a:r>
              <a:rPr lang="en-US" sz="1200" u="sng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u="sng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années</a:t>
            </a:r>
            <a:r>
              <a:rPr lang="en-US" sz="1200" u="sng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:</a:t>
            </a:r>
            <a:endParaRPr lang="en-US" sz="1200" u="sng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- 02/07/19 : MS, Nigeria, roll over third party (communication)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- 25/02/19 - 11/03/19 : RC, DGS/PLIF, pipeline spill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- 26/11/18 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28/11/18 : RC,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Hydrochloric acid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leak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- 22/03/16 : Holding, security (terrorism)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- 05/04/16 - 12/04/16 : RC,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Donges-Vern pipeline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- 2015 : Yemen LNG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- 20/10/14 :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C. De </a:t>
            </a:r>
            <a:r>
              <a:rPr lang="en-US" sz="1200" kern="1200" baseline="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Margerie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fatal accident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17/06/14 : Commissioning EGC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26/05/14 - 28/05/14 : </a:t>
            </a:r>
            <a:r>
              <a:rPr lang="fr-FR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C,</a:t>
            </a:r>
            <a:r>
              <a:rPr lang="fr-FR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fr-F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PLIF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(pipeline spill)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above all occurred AFTER the revision of DIR SEC 020 (2013), so not including e.g. Elgin G4 or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Ibewa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major crises in 2012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i="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summary: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2019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1 or 2 crisis events if we include the tanker truck roll over in Nigeria</a:t>
            </a: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2018 – 1 crisis event</a:t>
            </a: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2017 – 0</a:t>
            </a: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2016 – 2 crisis events</a:t>
            </a: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2015 – 4 crisis events with CSC mobilized (Ref 2017 group audit report)</a:t>
            </a:r>
          </a:p>
          <a:p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2014 – 1 major crisis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should also be noted that Total has more than 400 major incident/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HiPo’s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per year. Regardless of actual crisis, it is essential we apply the Rule to ensure an adequate and continuous state of readiness.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2803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810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01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269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620688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62110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1_">
    <p:bg>
      <p:bgPr>
        <a:solidFill>
          <a:srgbClr val="3760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TOTAL_LOGO_bandeau_01_haut_T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363225"/>
            <a:ext cx="6084167" cy="860932"/>
          </a:xfrm>
          <a:prstGeom prst="rect">
            <a:avLst/>
          </a:prstGeom>
        </p:spPr>
      </p:pic>
      <p:sp>
        <p:nvSpPr>
          <p:cNvPr id="14" name="Titre 4"/>
          <p:cNvSpPr>
            <a:spLocks noGrp="1"/>
          </p:cNvSpPr>
          <p:nvPr>
            <p:ph type="title" hasCustomPrompt="1"/>
          </p:nvPr>
        </p:nvSpPr>
        <p:spPr>
          <a:xfrm>
            <a:off x="1188000" y="1845592"/>
            <a:ext cx="9372496" cy="1487487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noProof="0" dirty="0"/>
              <a:t>COMPANY RULE TITLE</a:t>
            </a:r>
          </a:p>
        </p:txBody>
      </p:sp>
      <p:sp>
        <p:nvSpPr>
          <p:cNvPr id="15" name="Espace réservé du texte 15"/>
          <p:cNvSpPr>
            <a:spLocks noGrp="1"/>
          </p:cNvSpPr>
          <p:nvPr>
            <p:ph type="body" sz="quarter" idx="10" hasCustomPrompt="1"/>
          </p:nvPr>
        </p:nvSpPr>
        <p:spPr>
          <a:xfrm>
            <a:off x="1188000" y="4077072"/>
            <a:ext cx="9372496" cy="2232248"/>
          </a:xfrm>
          <a:prstGeom prst="rect">
            <a:avLst/>
          </a:prstGeom>
        </p:spPr>
        <p:txBody>
          <a:bodyPr lIns="0" rIns="0">
            <a:noAutofit/>
          </a:bodyPr>
          <a:lstStyle>
            <a:lvl1pPr marL="0" indent="0">
              <a:spcAft>
                <a:spcPts val="600"/>
              </a:spcAft>
              <a:buNone/>
              <a:defRPr sz="16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fr-FR" noProof="0" dirty="0" err="1"/>
              <a:t>Executive</a:t>
            </a:r>
            <a:r>
              <a:rPr lang="fr-FR" noProof="0" dirty="0"/>
              <a:t> </a:t>
            </a:r>
            <a:r>
              <a:rPr lang="fr-FR" noProof="0" dirty="0" err="1"/>
              <a:t>summary</a:t>
            </a:r>
            <a:endParaRPr lang="fr-FR" noProof="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6525344"/>
            <a:ext cx="12192000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6919" y="6631430"/>
            <a:ext cx="1458162" cy="16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433742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SIPCMContentMarking" descr="{&quot;HashCode&quot;:-234220969,&quot;Placement&quot;:&quot;Footer&quot;}">
            <a:extLst>
              <a:ext uri="{FF2B5EF4-FFF2-40B4-BE49-F238E27FC236}">
                <a16:creationId xmlns:a16="http://schemas.microsoft.com/office/drawing/2014/main" id="{E6D507D3-699B-4463-A635-4BC4D9CD1D82}"/>
              </a:ext>
            </a:extLst>
          </p:cNvPr>
          <p:cNvSpPr txBox="1"/>
          <p:nvPr userDrawn="1"/>
        </p:nvSpPr>
        <p:spPr>
          <a:xfrm>
            <a:off x="0" y="6440626"/>
            <a:ext cx="2564033" cy="4173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sz="1000">
                <a:solidFill>
                  <a:srgbClr val="000000"/>
                </a:solidFill>
                <a:latin typeface="Calibri" panose="020F0502020204030204" pitchFamily="34" charset="0"/>
              </a:rPr>
              <a:t>TOTAL Classification: Restricted Distribution
TOTAL - All rights reserved</a:t>
            </a:r>
            <a:endParaRPr lang="fr-FR" sz="10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80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363" y="2132856"/>
            <a:ext cx="10236592" cy="720080"/>
          </a:xfrm>
        </p:spPr>
        <p:txBody>
          <a:bodyPr/>
          <a:lstStyle/>
          <a:p>
            <a:r>
              <a:rPr lang="fr-FR" dirty="0"/>
              <a:t>CR-GR-HSE-418 – HSE </a:t>
            </a:r>
            <a:r>
              <a:rPr lang="fr-FR" dirty="0" err="1"/>
              <a:t>requirements</a:t>
            </a:r>
            <a:r>
              <a:rPr lang="fr-FR" dirty="0"/>
              <a:t> for site </a:t>
            </a:r>
            <a:r>
              <a:rPr lang="fr-FR" dirty="0" err="1"/>
              <a:t>traffic</a:t>
            </a:r>
            <a:endParaRPr lang="en-US" sz="2000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>
          <a:xfrm>
            <a:off x="593284" y="3356992"/>
            <a:ext cx="10111228" cy="2520280"/>
          </a:xfrm>
        </p:spPr>
        <p:txBody>
          <a:bodyPr/>
          <a:lstStyle/>
          <a:p>
            <a:pPr algn="just">
              <a:spcBef>
                <a:spcPts val="300"/>
              </a:spcBef>
            </a:pPr>
            <a:r>
              <a:rPr lang="fr-FR" b="1" dirty="0"/>
              <a:t>M&amp;S : </a:t>
            </a:r>
            <a:r>
              <a:rPr lang="fr-FR" b="1" dirty="0" err="1"/>
              <a:t>What</a:t>
            </a:r>
            <a:r>
              <a:rPr lang="fr-FR" b="1" dirty="0"/>
              <a:t> are the gaps </a:t>
            </a:r>
            <a:r>
              <a:rPr lang="fr-FR" b="1" dirty="0" err="1"/>
              <a:t>between</a:t>
            </a:r>
            <a:r>
              <a:rPr lang="fr-FR" b="1" dirty="0"/>
              <a:t> the CR-GR-HSE-418 and the CR-GR-HSEQ-201?</a:t>
            </a:r>
          </a:p>
          <a:p>
            <a:pPr algn="just"/>
            <a:endParaRPr lang="en-US" dirty="0"/>
          </a:p>
          <a:p>
            <a:pPr algn="just"/>
            <a:endParaRPr lang="fr-C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0150625"/>
              </p:ext>
            </p:extLst>
          </p:nvPr>
        </p:nvGraphicFramePr>
        <p:xfrm>
          <a:off x="551384" y="1142216"/>
          <a:ext cx="11161240" cy="43750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9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0405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</a:rPr>
                        <a:t>Purpose</a:t>
                      </a:r>
                      <a:endParaRPr lang="en-US" sz="16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/>
                      <a:r>
                        <a:rPr lang="en-US" sz="1600" noProof="0" dirty="0"/>
                        <a:t>This Group rule defines the minimum HSE requirements to be complied with for the management of risks related to site traffic for vehicles, </a:t>
                      </a:r>
                      <a:r>
                        <a:rPr lang="en-US" sz="1600" noProof="0" dirty="0" err="1"/>
                        <a:t>motorised</a:t>
                      </a:r>
                      <a:r>
                        <a:rPr lang="en-US" sz="1600" noProof="0" dirty="0"/>
                        <a:t> machines, and pedestrians inside sites operated by MS entities or affiliates, existing or as a project, including buildings, parking lots and work sites. </a:t>
                      </a:r>
                      <a:endParaRPr 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fr-F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Scope of application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1600" b="0" dirty="0">
                          <a:solidFill>
                            <a:schemeClr val="tx1"/>
                          </a:solidFill>
                        </a:rPr>
                        <a:t>This rule is applicable in all MS entities and affiliates, when relevant, in accordance with their respective decision-making rules and subject to compliance with locally applicable laws and regulations.</a:t>
                      </a:r>
                      <a:endParaRPr lang="fr-FR" sz="1800" b="0" i="0" u="none" strike="noStrike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Replace</a:t>
                      </a:r>
                    </a:p>
                    <a:p>
                      <a:r>
                        <a:rPr 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                                       (MS/LUB)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b="0" dirty="0"/>
                        <a:t>CR-MS-HSEQ-311 § 5 and § 7</a:t>
                      </a:r>
                    </a:p>
                    <a:p>
                      <a:r>
                        <a:rPr lang="en-US" sz="1600" b="0" dirty="0"/>
                        <a:t>OPD OM HSEQ ADO029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General </a:t>
                      </a:r>
                      <a:r>
                        <a:rPr lang="fr-FR" sz="16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safety</a:t>
                      </a:r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 </a:t>
                      </a:r>
                      <a:r>
                        <a:rPr lang="fr-FR" sz="16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rules</a:t>
                      </a:r>
                      <a:endParaRPr lang="fr-F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Site </a:t>
                      </a:r>
                      <a:r>
                        <a:rPr lang="fr-FR" sz="1600" b="0" dirty="0" err="1">
                          <a:solidFill>
                            <a:schemeClr val="tx1"/>
                          </a:solidFill>
                          <a:latin typeface="+mn-lt"/>
                        </a:rPr>
                        <a:t>traffic</a:t>
                      </a:r>
                      <a:endParaRPr lang="fr-F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3344">
                <a:tc>
                  <a:txBody>
                    <a:bodyPr/>
                    <a:lstStyle/>
                    <a:p>
                      <a:pPr algn="r"/>
                      <a:endParaRPr lang="en-US" sz="16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eaLnBrk="0" fontAlgn="base" hangingPunct="0"/>
                      <a:r>
                        <a:rPr lang="fr-FR" sz="1600" b="1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Context</a:t>
                      </a:r>
                      <a:endParaRPr lang="fr-FR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eaLnBrk="0" fontAlgn="base" hangingPunct="0"/>
                      <a:endParaRPr lang="fr-FR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eaLnBrk="0" fontAlgn="base" hangingPunct="0"/>
                      <a:endParaRPr lang="fr-FR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eaLnBrk="0" fontAlgn="base" hangingPunct="0"/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just" eaLnBrk="0" fontAlgn="base" hangingPunct="0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In the period 2008-2018, for the Group, 3% of deaths (3) and HIPOs (46) at the workstation are related to on-site traffic.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eaLnBrk="0" fontAlgn="base" hangingPunct="0"/>
                      <a:r>
                        <a:rPr lang="fr-FR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Application date</a:t>
                      </a:r>
                      <a:endParaRPr lang="en-US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eaLnBrk="0" fontAlgn="base" hangingPunct="0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+mn-lt"/>
                        </a:rPr>
                        <a:t>published on REFLEX on 02/10/20 and entered into force on 02/07/2021.</a:t>
                      </a:r>
                      <a:endParaRPr lang="fr-FR"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" name="Espace réservé du texte 16"/>
          <p:cNvSpPr txBox="1">
            <a:spLocks noEditPoints="1"/>
          </p:cNvSpPr>
          <p:nvPr/>
        </p:nvSpPr>
        <p:spPr>
          <a:xfrm>
            <a:off x="551384" y="116632"/>
            <a:ext cx="5760640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r>
              <a:rPr lang="fr-FR" dirty="0"/>
              <a:t>Introduction</a:t>
            </a:r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10560496" y="5680"/>
            <a:ext cx="1631504" cy="491715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sz="2000" dirty="0"/>
              <a:t>CR-GR-HSE-418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7131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6"/>
          <p:cNvSpPr txBox="1">
            <a:spLocks noEditPoints="1"/>
          </p:cNvSpPr>
          <p:nvPr/>
        </p:nvSpPr>
        <p:spPr>
          <a:xfrm>
            <a:off x="551384" y="116632"/>
            <a:ext cx="5760640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r>
              <a:rPr lang="fr-FR" dirty="0" err="1"/>
              <a:t>Requirements</a:t>
            </a:r>
            <a:r>
              <a:rPr lang="fr-FR" dirty="0"/>
              <a:t> </a:t>
            </a:r>
            <a:r>
              <a:rPr lang="fr-FR" dirty="0" err="1"/>
              <a:t>overview</a:t>
            </a:r>
            <a:endParaRPr lang="fr-FR" dirty="0"/>
          </a:p>
        </p:txBody>
      </p:sp>
      <p:sp>
        <p:nvSpPr>
          <p:cNvPr id="35" name="Titre 1">
            <a:extLst>
              <a:ext uri="{FF2B5EF4-FFF2-40B4-BE49-F238E27FC236}">
                <a16:creationId xmlns:a16="http://schemas.microsoft.com/office/drawing/2014/main" id="{0AA59FE6-B8C9-432D-83D3-70CF1C0DB961}"/>
              </a:ext>
            </a:extLst>
          </p:cNvPr>
          <p:cNvSpPr txBox="1">
            <a:spLocks/>
          </p:cNvSpPr>
          <p:nvPr/>
        </p:nvSpPr>
        <p:spPr>
          <a:xfrm>
            <a:off x="10560496" y="5680"/>
            <a:ext cx="1631504" cy="491715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sz="2000" dirty="0"/>
              <a:t>CR-GR-HSE-418</a:t>
            </a:r>
            <a:endParaRPr lang="en-US" sz="20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1CD5269-0574-4B14-8C46-0FCCB5A87F07}"/>
              </a:ext>
            </a:extLst>
          </p:cNvPr>
          <p:cNvSpPr txBox="1"/>
          <p:nvPr/>
        </p:nvSpPr>
        <p:spPr>
          <a:xfrm>
            <a:off x="275692" y="1124744"/>
            <a:ext cx="1164061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err="1"/>
              <a:t>Requirement</a:t>
            </a:r>
            <a:r>
              <a:rPr lang="fr-FR" sz="1600" b="1" dirty="0"/>
              <a:t> 3.1.1/</a:t>
            </a:r>
            <a:r>
              <a:rPr lang="en-US" sz="1600" b="1" dirty="0"/>
              <a:t>Risk Identification and Analysis of Site Traffic</a:t>
            </a:r>
          </a:p>
          <a:p>
            <a:endParaRPr lang="fr-FR" sz="1600" dirty="0"/>
          </a:p>
          <a:p>
            <a:pPr lvl="8" algn="l"/>
            <a:r>
              <a:rPr lang="fr-FR" sz="1600" dirty="0"/>
              <a:t>	</a:t>
            </a:r>
            <a:r>
              <a:rPr lang="fr-FR" sz="1600" dirty="0">
                <a:sym typeface="Wingdings" panose="05000000000000000000" pitchFamily="2" charset="2"/>
              </a:rPr>
              <a:t></a:t>
            </a:r>
            <a:r>
              <a:rPr lang="fr-FR" sz="1600" dirty="0"/>
              <a:t> </a:t>
            </a: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Clarification</a:t>
            </a:r>
          </a:p>
          <a:p>
            <a:pPr lvl="8" algn="l"/>
            <a:r>
              <a:rPr lang="fr-FR" sz="1600" dirty="0">
                <a:solidFill>
                  <a:schemeClr val="tx1"/>
                </a:solidFill>
              </a:rPr>
              <a:t>	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Minor Impact </a:t>
            </a:r>
            <a:r>
              <a:rPr lang="fr-FR" sz="1600" dirty="0" err="1">
                <a:solidFill>
                  <a:schemeClr val="tx1"/>
                </a:solidFill>
                <a:sym typeface="Wingdings" panose="05000000000000000000" pitchFamily="2" charset="2"/>
              </a:rPr>
              <a:t>related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 to R</a:t>
            </a:r>
            <a:r>
              <a:rPr lang="en-US" sz="1600" dirty="0" err="1">
                <a:solidFill>
                  <a:schemeClr val="tx1"/>
                </a:solidFill>
                <a:sym typeface="Wingdings" panose="05000000000000000000" pitchFamily="2" charset="2"/>
              </a:rPr>
              <a:t>isk</a:t>
            </a:r>
            <a:r>
              <a:rPr lang="en-US" sz="1600" dirty="0">
                <a:solidFill>
                  <a:schemeClr val="tx1"/>
                </a:solidFill>
                <a:sym typeface="Wingdings" panose="05000000000000000000" pitchFamily="2" charset="2"/>
              </a:rPr>
              <a:t> Identification and Analysis of Site Traffic </a:t>
            </a:r>
            <a:r>
              <a:rPr lang="en-US" sz="1600" dirty="0" err="1">
                <a:solidFill>
                  <a:schemeClr val="tx1"/>
                </a:solidFill>
                <a:sym typeface="Wingdings" panose="05000000000000000000" pitchFamily="2" charset="2"/>
              </a:rPr>
              <a:t>formalisation</a:t>
            </a:r>
            <a:r>
              <a:rPr lang="fr-FR" sz="1600" dirty="0">
                <a:solidFill>
                  <a:schemeClr val="tx1"/>
                </a:solidFill>
              </a:rPr>
              <a:t>. </a:t>
            </a:r>
            <a:r>
              <a:rPr lang="fr-FR" sz="1600" dirty="0" err="1">
                <a:solidFill>
                  <a:schemeClr val="tx1"/>
                </a:solidFill>
              </a:rPr>
              <a:t>Applied</a:t>
            </a:r>
            <a:r>
              <a:rPr lang="fr-FR" sz="1600" dirty="0">
                <a:solidFill>
                  <a:schemeClr val="tx1"/>
                </a:solidFill>
              </a:rPr>
              <a:t> by MS/LUB.</a:t>
            </a:r>
          </a:p>
          <a:p>
            <a:pPr lvl="8" algn="l"/>
            <a:r>
              <a:rPr lang="fr-FR" sz="1600" b="0" i="0" dirty="0">
                <a:solidFill>
                  <a:srgbClr val="000000"/>
                </a:solidFill>
                <a:latin typeface="Calibri" panose="020F0502020204030204" pitchFamily="34" charset="0"/>
              </a:rPr>
              <a:t>		</a:t>
            </a:r>
            <a:endParaRPr lang="fr-FR" sz="1600" dirty="0">
              <a:solidFill>
                <a:schemeClr val="accent6">
                  <a:lumMod val="75000"/>
                </a:schemeClr>
              </a:solidFill>
            </a:endParaRPr>
          </a:p>
          <a:p>
            <a:pPr lvl="8"/>
            <a:r>
              <a:rPr lang="fr-FR" sz="1600" b="1" dirty="0" err="1"/>
              <a:t>Requirement</a:t>
            </a:r>
            <a:r>
              <a:rPr lang="fr-FR" sz="1600" b="1" dirty="0"/>
              <a:t> 3.1.2 /</a:t>
            </a:r>
            <a:r>
              <a:rPr lang="en-US" sz="1600" b="1" dirty="0"/>
              <a:t>Identification of Risk Control Measures</a:t>
            </a:r>
          </a:p>
          <a:p>
            <a:pPr lvl="8"/>
            <a:endParaRPr lang="fr-FR" sz="1600" dirty="0"/>
          </a:p>
          <a:p>
            <a:pPr lvl="8" algn="l"/>
            <a:r>
              <a:rPr lang="fr-FR" sz="1600" dirty="0"/>
              <a:t>	</a:t>
            </a:r>
            <a:r>
              <a:rPr lang="fr-FR" sz="1600" dirty="0"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Clarification</a:t>
            </a:r>
          </a:p>
          <a:p>
            <a:pPr lvl="8" algn="l"/>
            <a:r>
              <a:rPr lang="fr-FR" sz="1600" dirty="0">
                <a:solidFill>
                  <a:schemeClr val="tx1"/>
                </a:solidFill>
              </a:rPr>
              <a:t>	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Minor impact </a:t>
            </a:r>
            <a:r>
              <a:rPr lang="fr-FR" sz="1600" dirty="0" err="1">
                <a:solidFill>
                  <a:schemeClr val="tx1"/>
                </a:solidFill>
                <a:sym typeface="Wingdings" panose="05000000000000000000" pitchFamily="2" charset="2"/>
              </a:rPr>
              <a:t>related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 </a:t>
            </a:r>
            <a:r>
              <a:rPr lang="en-US" sz="1600" dirty="0">
                <a:solidFill>
                  <a:schemeClr val="tx1"/>
                </a:solidFill>
                <a:sym typeface="Wingdings" panose="05000000000000000000" pitchFamily="2" charset="2"/>
              </a:rPr>
              <a:t>Identification of Risk Control Measures</a:t>
            </a:r>
            <a:r>
              <a:rPr lang="fr-FR" sz="1600" dirty="0">
                <a:sym typeface="Wingdings" panose="05000000000000000000" pitchFamily="2" charset="2"/>
              </a:rPr>
              <a:t>. </a:t>
            </a:r>
            <a:r>
              <a:rPr lang="fr-FR" sz="1600" dirty="0" err="1">
                <a:solidFill>
                  <a:schemeClr val="tx1"/>
                </a:solidFill>
              </a:rPr>
              <a:t>Applied</a:t>
            </a:r>
            <a:r>
              <a:rPr lang="fr-FR" sz="1600" dirty="0">
                <a:solidFill>
                  <a:schemeClr val="tx1"/>
                </a:solidFill>
              </a:rPr>
              <a:t> by MS/LUB.</a:t>
            </a:r>
          </a:p>
          <a:p>
            <a:pPr lvl="8" algn="l"/>
            <a:endParaRPr lang="fr-FR" sz="1600" dirty="0">
              <a:sym typeface="Wingdings" panose="05000000000000000000" pitchFamily="2" charset="2"/>
            </a:endParaRPr>
          </a:p>
          <a:p>
            <a:pPr lvl="8"/>
            <a:r>
              <a:rPr lang="fr-FR" sz="1600" b="1" dirty="0" err="1"/>
              <a:t>Requirement</a:t>
            </a:r>
            <a:r>
              <a:rPr lang="fr-FR" sz="1600" b="1" dirty="0"/>
              <a:t> 3.1.3/</a:t>
            </a:r>
            <a:r>
              <a:rPr lang="en-US" sz="1600" b="1" dirty="0"/>
              <a:t>Site Traffic Plan and Rules</a:t>
            </a:r>
          </a:p>
          <a:p>
            <a:pPr lvl="8"/>
            <a:endParaRPr lang="fr-FR" sz="1600" b="1" dirty="0"/>
          </a:p>
          <a:p>
            <a:pPr lvl="8"/>
            <a:r>
              <a:rPr lang="fr-FR" sz="1600" b="1" dirty="0">
                <a:sym typeface="Wingdings" panose="05000000000000000000" pitchFamily="2" charset="2"/>
              </a:rPr>
              <a:t>	 </a:t>
            </a:r>
            <a:r>
              <a:rPr lang="fr-FR" sz="1600" b="1" dirty="0">
                <a:solidFill>
                  <a:srgbClr val="FF0000"/>
                </a:solidFill>
                <a:sym typeface="Wingdings" panose="05000000000000000000" pitchFamily="2" charset="2"/>
              </a:rPr>
              <a:t>Main modifications </a:t>
            </a:r>
            <a:r>
              <a:rPr lang="fr-FR" sz="1600" dirty="0">
                <a:solidFill>
                  <a:srgbClr val="FF0000"/>
                </a:solidFill>
                <a:sym typeface="Wingdings" panose="05000000000000000000" pitchFamily="2" charset="2"/>
              </a:rPr>
              <a:t>(incl. Appendices 1 et 2)</a:t>
            </a:r>
            <a:endParaRPr lang="fr-FR" sz="1600" dirty="0">
              <a:solidFill>
                <a:srgbClr val="FF0000"/>
              </a:solidFill>
            </a:endParaRPr>
          </a:p>
          <a:p>
            <a:pPr lvl="8"/>
            <a:endParaRPr lang="fr-FR" sz="1600" b="1" dirty="0"/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fr-FR" sz="1600" dirty="0"/>
              <a:t>Speed </a:t>
            </a:r>
            <a:r>
              <a:rPr lang="fr-FR" sz="1600" dirty="0" err="1"/>
              <a:t>limits</a:t>
            </a:r>
            <a:r>
              <a:rPr lang="fr-FR" sz="1600" dirty="0"/>
              <a:t> and parking </a:t>
            </a:r>
            <a:r>
              <a:rPr lang="fr-FR" sz="1400" dirty="0">
                <a:solidFill>
                  <a:schemeClr val="tx1"/>
                </a:solidFill>
              </a:rPr>
              <a:t>(ex. : 30 km/h-18 miles/h) on free </a:t>
            </a:r>
            <a:r>
              <a:rPr lang="fr-FR" sz="1400" dirty="0" err="1">
                <a:solidFill>
                  <a:schemeClr val="tx1"/>
                </a:solidFill>
              </a:rPr>
              <a:t>roadways</a:t>
            </a:r>
            <a:r>
              <a:rPr lang="fr-FR" sz="1400" dirty="0">
                <a:solidFill>
                  <a:schemeClr val="tx1"/>
                </a:solidFill>
              </a:rPr>
              <a:t>, </a:t>
            </a:r>
            <a:r>
              <a:rPr lang="fr-FR" sz="1400" u="sng" dirty="0">
                <a:solidFill>
                  <a:schemeClr val="tx1"/>
                </a:solidFill>
              </a:rPr>
              <a:t>10 km/h-6 miles/h on </a:t>
            </a:r>
            <a:r>
              <a:rPr lang="fr-FR" sz="1400" u="sng" dirty="0" err="1">
                <a:solidFill>
                  <a:schemeClr val="tx1"/>
                </a:solidFill>
              </a:rPr>
              <a:t>regulated</a:t>
            </a:r>
            <a:r>
              <a:rPr lang="fr-FR" sz="1400" u="sng" dirty="0">
                <a:solidFill>
                  <a:schemeClr val="tx1"/>
                </a:solidFill>
              </a:rPr>
              <a:t> </a:t>
            </a:r>
            <a:r>
              <a:rPr lang="fr-FR" sz="1400" u="sng" dirty="0" err="1">
                <a:solidFill>
                  <a:schemeClr val="tx1"/>
                </a:solidFill>
              </a:rPr>
              <a:t>roadways</a:t>
            </a:r>
            <a:r>
              <a:rPr lang="fr-FR" sz="1400" dirty="0">
                <a:solidFill>
                  <a:schemeClr val="tx1"/>
                </a:solidFill>
              </a:rPr>
              <a:t>, </a:t>
            </a:r>
            <a:r>
              <a:rPr lang="fr-FR" sz="1400" u="sng" dirty="0">
                <a:solidFill>
                  <a:schemeClr val="tx1"/>
                </a:solidFill>
              </a:rPr>
              <a:t>12 km/h-7 miles/h </a:t>
            </a:r>
            <a:r>
              <a:rPr lang="fr-FR" sz="1400" u="sng" dirty="0" err="1">
                <a:solidFill>
                  <a:schemeClr val="tx1"/>
                </a:solidFill>
              </a:rPr>
              <a:t>forklifts</a:t>
            </a:r>
            <a:r>
              <a:rPr lang="fr-FR" sz="1400" u="sng" dirty="0">
                <a:solidFill>
                  <a:schemeClr val="tx1"/>
                </a:solidFill>
              </a:rPr>
              <a:t> </a:t>
            </a:r>
            <a:r>
              <a:rPr lang="fr-FR" sz="1400" dirty="0">
                <a:solidFill>
                  <a:schemeClr val="tx1"/>
                </a:solidFill>
              </a:rPr>
              <a:t>+ reverse parking) </a:t>
            </a:r>
            <a:r>
              <a:rPr lang="fr-FR" sz="14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400" b="1" dirty="0">
                <a:solidFill>
                  <a:schemeClr val="tx1"/>
                </a:solidFill>
                <a:sym typeface="Wingdings" panose="05000000000000000000" pitchFamily="2" charset="2"/>
              </a:rPr>
              <a:t>No impact</a:t>
            </a:r>
            <a:endParaRPr lang="fr-FR" sz="1400" b="1" dirty="0"/>
          </a:p>
          <a:p>
            <a:pPr lvl="4"/>
            <a:endParaRPr lang="fr-FR" sz="1600" dirty="0"/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en-US" sz="1600" dirty="0"/>
              <a:t>Specific Provisions for Pedestrians and Cyclists </a:t>
            </a:r>
            <a:r>
              <a:rPr lang="fr-FR" sz="1600" dirty="0"/>
              <a:t>(ex.: </a:t>
            </a:r>
            <a:r>
              <a:rPr lang="en-US" sz="1600" u="sng" dirty="0">
                <a:solidFill>
                  <a:schemeClr val="tx1"/>
                </a:solidFill>
              </a:rPr>
              <a:t>hold the handrail when taking the stairs and</a:t>
            </a:r>
            <a:r>
              <a:rPr lang="fr-FR" sz="1600" u="sng" dirty="0">
                <a:solidFill>
                  <a:schemeClr val="tx1"/>
                </a:solidFill>
              </a:rPr>
              <a:t> wear high-</a:t>
            </a:r>
            <a:r>
              <a:rPr lang="fr-FR" sz="1600" u="sng" dirty="0" err="1">
                <a:solidFill>
                  <a:schemeClr val="tx1"/>
                </a:solidFill>
              </a:rPr>
              <a:t>visibility</a:t>
            </a:r>
            <a:r>
              <a:rPr lang="fr-FR" sz="1600" u="sng" dirty="0">
                <a:solidFill>
                  <a:schemeClr val="tx1"/>
                </a:solidFill>
              </a:rPr>
              <a:t> </a:t>
            </a:r>
            <a:r>
              <a:rPr lang="fr-FR" sz="1600" u="sng" dirty="0" err="1">
                <a:solidFill>
                  <a:schemeClr val="tx1"/>
                </a:solidFill>
              </a:rPr>
              <a:t>clothing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No impact</a:t>
            </a:r>
            <a:endParaRPr lang="fr-FR" sz="1600" b="1" dirty="0"/>
          </a:p>
          <a:p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723094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6"/>
          <p:cNvSpPr txBox="1">
            <a:spLocks noEditPoints="1"/>
          </p:cNvSpPr>
          <p:nvPr/>
        </p:nvSpPr>
        <p:spPr>
          <a:xfrm>
            <a:off x="551384" y="116632"/>
            <a:ext cx="5760640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r>
              <a:rPr lang="fr-FR" dirty="0" err="1"/>
              <a:t>Requirements</a:t>
            </a:r>
            <a:r>
              <a:rPr lang="fr-FR" dirty="0"/>
              <a:t> </a:t>
            </a:r>
            <a:r>
              <a:rPr lang="fr-FR" dirty="0" err="1"/>
              <a:t>overview</a:t>
            </a:r>
            <a:endParaRPr lang="fr-FR" dirty="0"/>
          </a:p>
        </p:txBody>
      </p:sp>
      <p:sp>
        <p:nvSpPr>
          <p:cNvPr id="35" name="Titre 1">
            <a:extLst>
              <a:ext uri="{FF2B5EF4-FFF2-40B4-BE49-F238E27FC236}">
                <a16:creationId xmlns:a16="http://schemas.microsoft.com/office/drawing/2014/main" id="{0AA59FE6-B8C9-432D-83D3-70CF1C0DB961}"/>
              </a:ext>
            </a:extLst>
          </p:cNvPr>
          <p:cNvSpPr txBox="1">
            <a:spLocks/>
          </p:cNvSpPr>
          <p:nvPr/>
        </p:nvSpPr>
        <p:spPr>
          <a:xfrm>
            <a:off x="10560496" y="5680"/>
            <a:ext cx="1631504" cy="491715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sz="2000" dirty="0"/>
              <a:t>CR-GR-HSE-418</a:t>
            </a:r>
            <a:endParaRPr lang="en-US" sz="20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1CD5269-0574-4B14-8C46-0FCCB5A87F07}"/>
              </a:ext>
            </a:extLst>
          </p:cNvPr>
          <p:cNvSpPr txBox="1"/>
          <p:nvPr/>
        </p:nvSpPr>
        <p:spPr>
          <a:xfrm>
            <a:off x="335360" y="908720"/>
            <a:ext cx="11640616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8"/>
            <a:r>
              <a:rPr lang="fr-FR" sz="1600" b="1" dirty="0" err="1"/>
              <a:t>Requirement</a:t>
            </a:r>
            <a:r>
              <a:rPr lang="fr-FR" sz="1600" b="1" dirty="0"/>
              <a:t> 3.1.3/</a:t>
            </a:r>
            <a:r>
              <a:rPr lang="en-US" sz="1600" b="1" dirty="0"/>
              <a:t>Site Traffic Plan and Rules </a:t>
            </a:r>
            <a:r>
              <a:rPr lang="fr-FR" sz="1600" b="1" dirty="0"/>
              <a:t>(continuation)</a:t>
            </a:r>
          </a:p>
          <a:p>
            <a:pPr lvl="8"/>
            <a:endParaRPr lang="fr-FR" sz="1600" b="1" dirty="0"/>
          </a:p>
          <a:p>
            <a:pPr lvl="8"/>
            <a:r>
              <a:rPr lang="fr-FR" sz="1600" b="1" dirty="0">
                <a:sym typeface="Wingdings" panose="05000000000000000000" pitchFamily="2" charset="2"/>
              </a:rPr>
              <a:t>	 </a:t>
            </a:r>
            <a:r>
              <a:rPr lang="fr-FR" sz="1600" b="1" dirty="0">
                <a:solidFill>
                  <a:srgbClr val="FF0000"/>
                </a:solidFill>
                <a:sym typeface="Wingdings" panose="05000000000000000000" pitchFamily="2" charset="2"/>
              </a:rPr>
              <a:t>Main modifications </a:t>
            </a:r>
            <a:r>
              <a:rPr lang="fr-FR" sz="1600" dirty="0">
                <a:solidFill>
                  <a:srgbClr val="FF0000"/>
                </a:solidFill>
                <a:sym typeface="Wingdings" panose="05000000000000000000" pitchFamily="2" charset="2"/>
              </a:rPr>
              <a:t>(incl. Appendices 1 et 2)</a:t>
            </a:r>
            <a:endParaRPr lang="fr-FR" sz="1600" dirty="0">
              <a:solidFill>
                <a:srgbClr val="FF0000"/>
              </a:solidFill>
            </a:endParaRPr>
          </a:p>
          <a:p>
            <a:pPr marL="285750" lvl="4" indent="-285750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285750" lvl="4" indent="-285750">
              <a:buFont typeface="Arial" panose="020B0604020202020204" pitchFamily="34" charset="0"/>
              <a:buChar char="•"/>
            </a:pPr>
            <a:r>
              <a:rPr lang="en-US" sz="1600" dirty="0"/>
              <a:t>Specific Provisions for </a:t>
            </a:r>
            <a:r>
              <a:rPr lang="en-US" sz="1600" dirty="0" err="1"/>
              <a:t>Motorised</a:t>
            </a:r>
            <a:r>
              <a:rPr lang="en-US" sz="1600" dirty="0"/>
              <a:t> Machines </a:t>
            </a:r>
            <a:r>
              <a:rPr lang="fr-FR" sz="1600" dirty="0">
                <a:solidFill>
                  <a:schemeClr val="tx1"/>
                </a:solidFill>
              </a:rPr>
              <a:t>(ex. : </a:t>
            </a:r>
            <a:r>
              <a:rPr lang="en-US" sz="1600" dirty="0">
                <a:solidFill>
                  <a:schemeClr val="tx1"/>
                </a:solidFill>
              </a:rPr>
              <a:t>no movement if equipment is unsafe or deployed in an extended position</a:t>
            </a:r>
            <a:r>
              <a:rPr lang="fr-FR" sz="1600" dirty="0">
                <a:solidFill>
                  <a:schemeClr val="tx1"/>
                </a:solidFill>
              </a:rPr>
              <a:t>. </a:t>
            </a:r>
            <a:r>
              <a:rPr lang="en-US" sz="1600" u="sng" dirty="0">
                <a:solidFill>
                  <a:schemeClr val="tx1"/>
                </a:solidFill>
              </a:rPr>
              <a:t>When visibility moving forward is poor due to the bulk of the load, the driver is guided by a “spotter” or moves the forklift in reverse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Limited impact</a:t>
            </a:r>
            <a:endParaRPr lang="fr-FR" sz="1600" b="1" dirty="0">
              <a:sym typeface="Wingdings" panose="05000000000000000000" pitchFamily="2" charset="2"/>
            </a:endParaRPr>
          </a:p>
          <a:p>
            <a:pPr lvl="8" algn="l"/>
            <a:endParaRPr lang="fr-FR" sz="1600" dirty="0">
              <a:sym typeface="Wingdings" panose="05000000000000000000" pitchFamily="2" charset="2"/>
            </a:endParaRPr>
          </a:p>
          <a:p>
            <a:pPr marL="285750" lvl="4" indent="-285750" algn="l">
              <a:buFont typeface="Arial" panose="020B0604020202020204" pitchFamily="34" charset="0"/>
              <a:buChar char="•"/>
            </a:pPr>
            <a:r>
              <a:rPr lang="en-US" sz="1600" dirty="0">
                <a:sym typeface="Wingdings" panose="05000000000000000000" pitchFamily="2" charset="2"/>
              </a:rPr>
              <a:t>Minimum Provisions for Drivers of Vehicles and </a:t>
            </a:r>
            <a:r>
              <a:rPr lang="en-US" sz="1600" dirty="0" err="1">
                <a:sym typeface="Wingdings" panose="05000000000000000000" pitchFamily="2" charset="2"/>
              </a:rPr>
              <a:t>Motorised</a:t>
            </a:r>
            <a:r>
              <a:rPr lang="en-US" sz="1600" dirty="0">
                <a:sym typeface="Wingdings" panose="05000000000000000000" pitchFamily="2" charset="2"/>
              </a:rPr>
              <a:t> Machines </a:t>
            </a:r>
            <a:r>
              <a:rPr lang="fr-FR" sz="1600" dirty="0">
                <a:solidFill>
                  <a:schemeClr val="tx1"/>
                </a:solidFill>
              </a:rPr>
              <a:t>(ex. : </a:t>
            </a:r>
            <a:r>
              <a:rPr lang="en-US" sz="1600" u="sng" dirty="0">
                <a:solidFill>
                  <a:schemeClr val="tx1"/>
                </a:solidFill>
              </a:rPr>
              <a:t>loads are properly loaded and secured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</a:p>
          <a:p>
            <a:pPr lvl="4" algn="l"/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     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No impact</a:t>
            </a:r>
            <a:endParaRPr lang="fr-FR" sz="1600" b="1" dirty="0"/>
          </a:p>
          <a:p>
            <a:pPr lvl="8"/>
            <a:endParaRPr lang="fr-FR" sz="1600" b="1" dirty="0"/>
          </a:p>
          <a:p>
            <a:pPr lvl="8"/>
            <a:r>
              <a:rPr lang="fr-FR" sz="1600" b="1" dirty="0" err="1"/>
              <a:t>Requirement</a:t>
            </a:r>
            <a:r>
              <a:rPr lang="fr-FR" sz="1600" b="1" dirty="0"/>
              <a:t> 3.1.4/Communication</a:t>
            </a:r>
          </a:p>
          <a:p>
            <a:pPr lvl="8"/>
            <a:endParaRPr lang="fr-FR" sz="16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lvl="8" algn="just"/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</a:rPr>
              <a:t>	                   </a:t>
            </a:r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fr-FR" sz="1600" dirty="0"/>
              <a:t> </a:t>
            </a: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Clarification</a:t>
            </a:r>
          </a:p>
          <a:p>
            <a:pPr lvl="8" algn="just"/>
            <a:r>
              <a:rPr lang="fr-FR" sz="1600" dirty="0">
                <a:solidFill>
                  <a:schemeClr val="tx1"/>
                </a:solidFill>
              </a:rPr>
              <a:t>	               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</a:rPr>
              <a:t>Minor impact </a:t>
            </a:r>
            <a:r>
              <a:rPr lang="fr-FR" sz="1600" dirty="0" err="1">
                <a:solidFill>
                  <a:schemeClr val="tx1"/>
                </a:solidFill>
              </a:rPr>
              <a:t>related</a:t>
            </a:r>
            <a:r>
              <a:rPr lang="fr-FR" sz="1600" dirty="0">
                <a:solidFill>
                  <a:schemeClr val="tx1"/>
                </a:solidFill>
              </a:rPr>
              <a:t> to site </a:t>
            </a:r>
            <a:r>
              <a:rPr lang="fr-FR" sz="1600" dirty="0" err="1">
                <a:solidFill>
                  <a:schemeClr val="tx1"/>
                </a:solidFill>
              </a:rPr>
              <a:t>traffic</a:t>
            </a:r>
            <a:r>
              <a:rPr lang="fr-FR" sz="1600" dirty="0">
                <a:solidFill>
                  <a:schemeClr val="tx1"/>
                </a:solidFill>
              </a:rPr>
              <a:t> plan and </a:t>
            </a:r>
            <a:r>
              <a:rPr lang="fr-FR" sz="1600" dirty="0" err="1">
                <a:solidFill>
                  <a:schemeClr val="tx1"/>
                </a:solidFill>
              </a:rPr>
              <a:t>rules</a:t>
            </a:r>
            <a:r>
              <a:rPr lang="fr-FR" sz="1600" dirty="0">
                <a:solidFill>
                  <a:schemeClr val="tx1"/>
                </a:solidFill>
              </a:rPr>
              <a:t> to </a:t>
            </a:r>
            <a:r>
              <a:rPr lang="fr-FR" sz="1600" dirty="0" err="1">
                <a:solidFill>
                  <a:schemeClr val="tx1"/>
                </a:solidFill>
              </a:rPr>
              <a:t>be</a:t>
            </a:r>
            <a:r>
              <a:rPr lang="fr-FR" sz="1600" dirty="0">
                <a:solidFill>
                  <a:schemeClr val="tx1"/>
                </a:solidFill>
              </a:rPr>
              <a:t> </a:t>
            </a:r>
            <a:r>
              <a:rPr lang="fr-FR" sz="1600" dirty="0" err="1">
                <a:solidFill>
                  <a:schemeClr val="tx1"/>
                </a:solidFill>
              </a:rPr>
              <a:t>communicated</a:t>
            </a:r>
            <a:r>
              <a:rPr lang="fr-FR" sz="1600" dirty="0">
                <a:solidFill>
                  <a:schemeClr val="tx1"/>
                </a:solidFill>
              </a:rPr>
              <a:t> to all people </a:t>
            </a:r>
            <a:r>
              <a:rPr lang="fr-FR" sz="1600" dirty="0" err="1">
                <a:solidFill>
                  <a:schemeClr val="tx1"/>
                </a:solidFill>
              </a:rPr>
              <a:t>accessing</a:t>
            </a:r>
            <a:r>
              <a:rPr lang="fr-FR" sz="1600" dirty="0">
                <a:solidFill>
                  <a:schemeClr val="tx1"/>
                </a:solidFill>
              </a:rPr>
              <a:t> the site </a:t>
            </a:r>
            <a:r>
              <a:rPr lang="fr-FR" sz="1800" dirty="0"/>
              <a:t>	</a:t>
            </a:r>
          </a:p>
          <a:p>
            <a:pPr lvl="8" algn="just"/>
            <a:endParaRPr lang="fr-FR" sz="1800" b="1" dirty="0">
              <a:solidFill>
                <a:schemeClr val="accent6">
                  <a:lumMod val="75000"/>
                </a:schemeClr>
              </a:solidFill>
              <a:sym typeface="Wingdings" panose="05000000000000000000" pitchFamily="2" charset="2"/>
            </a:endParaRPr>
          </a:p>
          <a:p>
            <a:pPr lvl="8" algn="just"/>
            <a:r>
              <a:rPr lang="fr-FR" sz="1600" b="1" dirty="0" err="1"/>
              <a:t>Requirement</a:t>
            </a:r>
            <a:r>
              <a:rPr lang="fr-FR" sz="1600" b="1" dirty="0"/>
              <a:t> 3.2.1/</a:t>
            </a:r>
            <a:r>
              <a:rPr lang="en-US" sz="1600" b="1" dirty="0" err="1"/>
              <a:t>Authorisation</a:t>
            </a:r>
            <a:r>
              <a:rPr lang="en-US" sz="1600" b="1" dirty="0"/>
              <a:t> for Driving and Maintenance of Vehicles and </a:t>
            </a:r>
            <a:r>
              <a:rPr lang="en-US" sz="1600" b="1" dirty="0" err="1"/>
              <a:t>Motorised</a:t>
            </a:r>
            <a:r>
              <a:rPr lang="en-US" sz="1600" b="1" dirty="0"/>
              <a:t> Machines On Site</a:t>
            </a:r>
          </a:p>
          <a:p>
            <a:pPr lvl="8" algn="just"/>
            <a:endParaRPr lang="fr-FR" sz="1600" b="1" dirty="0"/>
          </a:p>
          <a:p>
            <a:pPr lvl="8" algn="just"/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	                  </a:t>
            </a:r>
            <a:r>
              <a:rPr lang="fr-FR" sz="1600" dirty="0"/>
              <a:t> </a:t>
            </a:r>
            <a:r>
              <a:rPr lang="fr-FR" sz="1600" b="1" dirty="0">
                <a:solidFill>
                  <a:schemeClr val="accent6">
                    <a:lumMod val="75000"/>
                  </a:schemeClr>
                </a:solidFill>
                <a:sym typeface="Wingdings" panose="05000000000000000000" pitchFamily="2" charset="2"/>
              </a:rPr>
              <a:t>Clarification</a:t>
            </a:r>
          </a:p>
          <a:p>
            <a:pPr lvl="8" algn="just"/>
            <a:r>
              <a:rPr lang="fr-FR" sz="1600" dirty="0">
                <a:solidFill>
                  <a:schemeClr val="tx1"/>
                </a:solidFill>
              </a:rPr>
              <a:t>	              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</a:rPr>
              <a:t>Minor impact </a:t>
            </a:r>
            <a:r>
              <a:rPr lang="fr-FR" sz="1600" dirty="0" err="1">
                <a:solidFill>
                  <a:schemeClr val="tx1"/>
                </a:solidFill>
              </a:rPr>
              <a:t>related</a:t>
            </a:r>
            <a:r>
              <a:rPr lang="fr-FR" sz="1600" dirty="0">
                <a:solidFill>
                  <a:schemeClr val="tx1"/>
                </a:solidFill>
              </a:rPr>
              <a:t> to </a:t>
            </a:r>
            <a:r>
              <a:rPr lang="fr-FR" sz="1600" dirty="0" err="1">
                <a:solidFill>
                  <a:schemeClr val="tx1"/>
                </a:solidFill>
              </a:rPr>
              <a:t>authorization</a:t>
            </a:r>
            <a:r>
              <a:rPr lang="fr-FR" sz="1600" dirty="0">
                <a:solidFill>
                  <a:schemeClr val="tx1"/>
                </a:solidFill>
              </a:rPr>
              <a:t> </a:t>
            </a:r>
            <a:r>
              <a:rPr lang="fr-FR" sz="1600" dirty="0" err="1">
                <a:solidFill>
                  <a:schemeClr val="tx1"/>
                </a:solidFill>
              </a:rPr>
              <a:t>criterias</a:t>
            </a:r>
            <a:r>
              <a:rPr lang="fr-FR" sz="1600" dirty="0">
                <a:solidFill>
                  <a:schemeClr val="tx1"/>
                </a:solidFill>
              </a:rPr>
              <a:t> (</a:t>
            </a:r>
            <a:r>
              <a:rPr lang="en-US" sz="1600" dirty="0">
                <a:solidFill>
                  <a:schemeClr val="tx1"/>
                </a:solidFill>
              </a:rPr>
              <a:t>validation of medical fitness; training; knowledge of the </a:t>
            </a:r>
          </a:p>
          <a:p>
            <a:pPr lvl="8" algn="just"/>
            <a:r>
              <a:rPr lang="en-US" sz="1600" dirty="0">
                <a:solidFill>
                  <a:schemeClr val="tx1"/>
                </a:solidFill>
              </a:rPr>
              <a:t>                                   site's traffic rules)</a:t>
            </a:r>
            <a:endParaRPr lang="fr-FR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309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16"/>
          <p:cNvSpPr txBox="1">
            <a:spLocks noEditPoints="1"/>
          </p:cNvSpPr>
          <p:nvPr/>
        </p:nvSpPr>
        <p:spPr>
          <a:xfrm>
            <a:off x="551384" y="116632"/>
            <a:ext cx="5760640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r>
              <a:rPr lang="fr-FR" dirty="0" err="1"/>
              <a:t>Requirements</a:t>
            </a:r>
            <a:r>
              <a:rPr lang="fr-FR" dirty="0"/>
              <a:t> </a:t>
            </a:r>
            <a:r>
              <a:rPr lang="fr-FR" dirty="0" err="1"/>
              <a:t>overview</a:t>
            </a:r>
            <a:endParaRPr lang="fr-FR" dirty="0"/>
          </a:p>
        </p:txBody>
      </p:sp>
      <p:sp>
        <p:nvSpPr>
          <p:cNvPr id="35" name="Titre 1">
            <a:extLst>
              <a:ext uri="{FF2B5EF4-FFF2-40B4-BE49-F238E27FC236}">
                <a16:creationId xmlns:a16="http://schemas.microsoft.com/office/drawing/2014/main" id="{0AA59FE6-B8C9-432D-83D3-70CF1C0DB961}"/>
              </a:ext>
            </a:extLst>
          </p:cNvPr>
          <p:cNvSpPr txBox="1">
            <a:spLocks/>
          </p:cNvSpPr>
          <p:nvPr/>
        </p:nvSpPr>
        <p:spPr>
          <a:xfrm>
            <a:off x="10560496" y="5680"/>
            <a:ext cx="1631504" cy="491715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sz="2000" dirty="0"/>
              <a:t>CR-GR-HSE-418</a:t>
            </a:r>
            <a:endParaRPr lang="en-US" sz="2000" dirty="0"/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1CD5269-0574-4B14-8C46-0FCCB5A87F07}"/>
              </a:ext>
            </a:extLst>
          </p:cNvPr>
          <p:cNvSpPr txBox="1"/>
          <p:nvPr/>
        </p:nvSpPr>
        <p:spPr>
          <a:xfrm>
            <a:off x="275692" y="1124744"/>
            <a:ext cx="11640616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sz="1600" dirty="0"/>
          </a:p>
          <a:p>
            <a:pPr lvl="8"/>
            <a:r>
              <a:rPr lang="fr-FR" sz="1600" b="1" dirty="0" err="1"/>
              <a:t>Requirement</a:t>
            </a:r>
            <a:r>
              <a:rPr lang="fr-FR" sz="1600" b="1" dirty="0"/>
              <a:t> 3.2.2/</a:t>
            </a:r>
            <a:r>
              <a:rPr lang="en-US" sz="1600" b="1" dirty="0"/>
              <a:t>Safety Specifications and Maintenance of Vehicles and </a:t>
            </a:r>
            <a:r>
              <a:rPr lang="en-US" sz="1600" b="1" dirty="0" err="1"/>
              <a:t>Motorised</a:t>
            </a:r>
            <a:r>
              <a:rPr lang="en-US" sz="1600" b="1" dirty="0"/>
              <a:t> Machines</a:t>
            </a:r>
          </a:p>
          <a:p>
            <a:pPr lvl="8"/>
            <a:endParaRPr lang="fr-FR" sz="1600" b="1" dirty="0"/>
          </a:p>
          <a:p>
            <a:pPr lvl="8"/>
            <a:r>
              <a:rPr lang="fr-FR" sz="1600" b="1" dirty="0">
                <a:sym typeface="Wingdings" panose="05000000000000000000" pitchFamily="2" charset="2"/>
              </a:rPr>
              <a:t>	 </a:t>
            </a:r>
            <a:r>
              <a:rPr lang="fr-FR" sz="1600" b="1" dirty="0">
                <a:solidFill>
                  <a:srgbClr val="FF0000"/>
                </a:solidFill>
                <a:sym typeface="Wingdings" panose="05000000000000000000" pitchFamily="2" charset="2"/>
              </a:rPr>
              <a:t>Main modifications </a:t>
            </a:r>
            <a:r>
              <a:rPr lang="fr-FR" sz="1600" dirty="0">
                <a:solidFill>
                  <a:srgbClr val="FF0000"/>
                </a:solidFill>
                <a:sym typeface="Wingdings" panose="05000000000000000000" pitchFamily="2" charset="2"/>
              </a:rPr>
              <a:t>(incl. Appendix 3)</a:t>
            </a:r>
            <a:endParaRPr lang="fr-FR" sz="1600" dirty="0">
              <a:solidFill>
                <a:srgbClr val="FF0000"/>
              </a:solidFill>
            </a:endParaRPr>
          </a:p>
          <a:p>
            <a:pPr lvl="8"/>
            <a:endParaRPr lang="fr-FR" sz="1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err="1"/>
              <a:t>Vehicles</a:t>
            </a:r>
            <a:r>
              <a:rPr lang="fr-FR" sz="1600" dirty="0"/>
              <a:t> or </a:t>
            </a:r>
            <a:r>
              <a:rPr lang="fr-FR" sz="1600" dirty="0" err="1"/>
              <a:t>Motorised</a:t>
            </a:r>
            <a:r>
              <a:rPr lang="fr-FR" sz="1600" dirty="0"/>
              <a:t> Machines (</a:t>
            </a:r>
            <a:r>
              <a:rPr lang="en-US" sz="1400" dirty="0">
                <a:solidFill>
                  <a:schemeClr val="tx1"/>
                </a:solidFill>
              </a:rPr>
              <a:t>The </a:t>
            </a:r>
            <a:r>
              <a:rPr lang="en-US" sz="1400" dirty="0" err="1">
                <a:solidFill>
                  <a:schemeClr val="tx1"/>
                </a:solidFill>
              </a:rPr>
              <a:t>authorised</a:t>
            </a:r>
            <a:r>
              <a:rPr lang="en-US" sz="1400" dirty="0">
                <a:solidFill>
                  <a:schemeClr val="tx1"/>
                </a:solidFill>
              </a:rPr>
              <a:t> means for transport are vehicles or </a:t>
            </a:r>
            <a:r>
              <a:rPr lang="en-US" sz="1400" dirty="0" err="1">
                <a:solidFill>
                  <a:schemeClr val="tx1"/>
                </a:solidFill>
              </a:rPr>
              <a:t>motorised</a:t>
            </a:r>
            <a:r>
              <a:rPr lang="en-US" sz="1400" dirty="0">
                <a:solidFill>
                  <a:schemeClr val="tx1"/>
                </a:solidFill>
              </a:rPr>
              <a:t> machines with fixed driver protection as well as bicycles without electric assistance. The use of other two-wheeled </a:t>
            </a:r>
            <a:r>
              <a:rPr lang="en-US" sz="1400" dirty="0" err="1">
                <a:solidFill>
                  <a:schemeClr val="tx1"/>
                </a:solidFill>
              </a:rPr>
              <a:t>motorised</a:t>
            </a:r>
            <a:r>
              <a:rPr lang="en-US" sz="1400" dirty="0">
                <a:solidFill>
                  <a:schemeClr val="tx1"/>
                </a:solidFill>
              </a:rPr>
              <a:t> vehicles is prohibited.</a:t>
            </a:r>
            <a:r>
              <a:rPr lang="fr-FR" sz="1600" dirty="0">
                <a:solidFill>
                  <a:schemeClr val="tx1"/>
                </a:solidFill>
              </a:rPr>
              <a:t>)</a:t>
            </a:r>
            <a:r>
              <a:rPr lang="fr-FR" sz="160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Minor impact</a:t>
            </a:r>
            <a:endParaRPr lang="fr-FR" sz="1800" b="1" dirty="0">
              <a:solidFill>
                <a:schemeClr val="tx1"/>
              </a:solidFill>
            </a:endParaRPr>
          </a:p>
          <a:p>
            <a:pPr marL="285750" indent="-285750" eaLnBrk="1" fontAlgn="auto" latinLnBrk="0" hangingPunct="1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600" dirty="0" err="1"/>
              <a:t>Safety</a:t>
            </a:r>
            <a:r>
              <a:rPr lang="fr-FR" sz="1600" dirty="0"/>
              <a:t> </a:t>
            </a:r>
            <a:r>
              <a:rPr lang="fr-FR" sz="1600" dirty="0" err="1"/>
              <a:t>belts</a:t>
            </a:r>
            <a:r>
              <a:rPr lang="fr-FR" sz="1600" dirty="0"/>
              <a:t> </a:t>
            </a:r>
            <a:r>
              <a:rPr lang="fr-FR" sz="1400" dirty="0"/>
              <a:t>(</a:t>
            </a:r>
            <a:r>
              <a:rPr lang="en-US" sz="1400" dirty="0"/>
              <a:t>Any vehicle or </a:t>
            </a:r>
            <a:r>
              <a:rPr lang="en-US" sz="1400" dirty="0" err="1"/>
              <a:t>motorised</a:t>
            </a:r>
            <a:r>
              <a:rPr lang="en-US" sz="1400" dirty="0"/>
              <a:t> machine with a seated driver are equipped with safety belts excepting for forklift trucks with the operator's seat facing sideways</a:t>
            </a:r>
            <a:r>
              <a:rPr lang="fr-FR" sz="1400" dirty="0"/>
              <a:t>)</a:t>
            </a:r>
            <a:r>
              <a:rPr lang="fr-FR" sz="1400" dirty="0"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Minor impact</a:t>
            </a:r>
            <a:endParaRPr lang="fr-FR" sz="1800" b="1" dirty="0">
              <a:solidFill>
                <a:schemeClr val="tx1"/>
              </a:solidFill>
            </a:endParaRPr>
          </a:p>
          <a:p>
            <a:pPr marL="285750" indent="-285750" eaLnBrk="1" fontAlgn="auto" latinLnBrk="0" hangingPunct="1">
              <a:buFont typeface="Arial" panose="020B0604020202020204" pitchFamily="34" charset="0"/>
              <a:buChar char="•"/>
            </a:pPr>
            <a:endParaRPr lang="fr-FR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/>
              <a:t>Manoeuvres</a:t>
            </a:r>
            <a:r>
              <a:rPr lang="en-US" sz="1600" dirty="0"/>
              <a:t> guiding (“spotter” or traffic guide and/or anti-collision systems are used </a:t>
            </a:r>
            <a:r>
              <a:rPr lang="en-US" sz="1600" dirty="0" err="1"/>
              <a:t>whend</a:t>
            </a:r>
            <a:r>
              <a:rPr lang="en-US" sz="1600" dirty="0"/>
              <a:t> there is a risk of collision with structures or people, and for </a:t>
            </a:r>
            <a:r>
              <a:rPr lang="fr-FR" sz="1600" dirty="0"/>
              <a:t>collective transport </a:t>
            </a:r>
            <a:r>
              <a:rPr lang="fr-FR" sz="1600" dirty="0" err="1"/>
              <a:t>vehicles</a:t>
            </a:r>
            <a:r>
              <a:rPr lang="en-US" sz="1600" dirty="0"/>
              <a:t>)</a:t>
            </a:r>
            <a:r>
              <a:rPr lang="fr-FR" sz="1600" dirty="0">
                <a:sym typeface="Wingdings" panose="05000000000000000000" pitchFamily="2" charset="2"/>
              </a:rPr>
              <a:t> </a:t>
            </a:r>
            <a:r>
              <a:rPr lang="fr-FR" sz="1600" b="1" dirty="0">
                <a:solidFill>
                  <a:schemeClr val="tx1"/>
                </a:solidFill>
                <a:sym typeface="Wingdings" panose="05000000000000000000" pitchFamily="2" charset="2"/>
              </a:rPr>
              <a:t>Minor impact</a:t>
            </a:r>
            <a:endParaRPr lang="fr-FR" sz="1800" b="1" dirty="0">
              <a:solidFill>
                <a:schemeClr val="tx1"/>
              </a:solidFill>
            </a:endParaRPr>
          </a:p>
          <a:p>
            <a:pPr lvl="8"/>
            <a:r>
              <a:rPr lang="fr-FR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	</a:t>
            </a:r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</a:rPr>
              <a:t>		</a:t>
            </a:r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		</a:t>
            </a:r>
            <a:endParaRPr lang="fr-FR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lvl="8"/>
            <a:r>
              <a:rPr lang="fr-FR" sz="1600" b="1" dirty="0" err="1"/>
              <a:t>Requirement</a:t>
            </a:r>
            <a:r>
              <a:rPr lang="fr-FR" sz="1600" b="1" dirty="0"/>
              <a:t> 3.3.1/</a:t>
            </a:r>
            <a:r>
              <a:rPr lang="fr-FR" sz="1600" b="1" dirty="0" err="1"/>
              <a:t>Roadway</a:t>
            </a:r>
            <a:r>
              <a:rPr lang="fr-FR" sz="1600" b="1" dirty="0"/>
              <a:t> Maintenance</a:t>
            </a:r>
          </a:p>
          <a:p>
            <a:pPr lvl="8"/>
            <a:endParaRPr lang="fr-FR" sz="16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lvl="8"/>
            <a:r>
              <a:rPr lang="fr-FR" sz="18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	</a:t>
            </a:r>
            <a:r>
              <a:rPr lang="fr-FR" sz="1600" dirty="0">
                <a:solidFill>
                  <a:srgbClr val="00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fr-FR" sz="1600" dirty="0"/>
              <a:t> </a:t>
            </a:r>
            <a:r>
              <a:rPr lang="fr-FR" sz="1600" b="1" dirty="0">
                <a:solidFill>
                  <a:srgbClr val="00B050"/>
                </a:solidFill>
                <a:sym typeface="Wingdings" panose="05000000000000000000" pitchFamily="2" charset="2"/>
              </a:rPr>
              <a:t>No modification</a:t>
            </a:r>
            <a:endParaRPr lang="fr-FR" sz="1600" b="1" dirty="0">
              <a:solidFill>
                <a:srgbClr val="00B050"/>
              </a:solidFill>
              <a:latin typeface="Calibri" panose="020F0502020204030204" pitchFamily="34" charset="0"/>
            </a:endParaRPr>
          </a:p>
          <a:p>
            <a:pPr lvl="8"/>
            <a:endParaRPr lang="fr-FR" sz="18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7130333"/>
      </p:ext>
    </p:extLst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5997F783EAA44AA0A8C9F937F52C3E" ma:contentTypeVersion="2" ma:contentTypeDescription="Crée un document." ma:contentTypeScope="" ma:versionID="d88588d8b392ae7cd211b277c5bd0dfa">
  <xsd:schema xmlns:xsd="http://www.w3.org/2001/XMLSchema" xmlns:xs="http://www.w3.org/2001/XMLSchema" xmlns:p="http://schemas.microsoft.com/office/2006/metadata/properties" xmlns:ns2="d53d6302-fb0d-49f0-90cc-8cd241067010" targetNamespace="http://schemas.microsoft.com/office/2006/metadata/properties" ma:root="true" ma:fieldsID="1f86c209460c51cb9977168abcdbe6fe" ns2:_="">
    <xsd:import namespace="d53d6302-fb0d-49f0-90cc-8cd24106701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3d6302-fb0d-49f0-90cc-8cd2410670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420633-C588-4445-BBED-6661526659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902004-C30B-4644-A286-7A98D7AE66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53d6302-fb0d-49f0-90cc-8cd24106701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DC2F71-2F44-4D72-A353-986768787840}">
  <ds:schemaRefs>
    <ds:schemaRef ds:uri="d53d6302-fb0d-49f0-90cc-8cd241067010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</TotalTime>
  <Words>886</Words>
  <Application>Microsoft Office PowerPoint</Application>
  <PresentationFormat>Grand écran</PresentationFormat>
  <Paragraphs>99</Paragraphs>
  <Slides>5</Slides>
  <Notes>4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/>
      <vt:lpstr>CR-GR-HSE-418 – HSE requirements for site traffic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Sebastien MUNERET</dc:creator>
  <cp:lastModifiedBy>Aurelie SALA</cp:lastModifiedBy>
  <cp:revision>324</cp:revision>
  <cp:lastPrinted>2019-07-22T11:06:08Z</cp:lastPrinted>
  <dcterms:modified xsi:type="dcterms:W3CDTF">2020-10-14T16:09:29Z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0x010100785997F783EAA44AA0A8C9F937F52C3E</vt:lpwstr>
  </property>
  <property fmtid="{D5CDD505-2E9C-101B-9397-08002B2CF9AE}" pid="3" name="MSIP_Label_2b30ed1b-e95f-40b5-af89-828263f287a7_Enabled">
    <vt:lpwstr>True</vt:lpwstr>
  </property>
  <property fmtid="{D5CDD505-2E9C-101B-9397-08002B2CF9AE}" pid="4" name="MSIP_Label_2b30ed1b-e95f-40b5-af89-828263f287a7_SiteId">
    <vt:lpwstr>329e91b0-e21f-48fb-a071-456717ecc28e</vt:lpwstr>
  </property>
  <property fmtid="{D5CDD505-2E9C-101B-9397-08002B2CF9AE}" pid="5" name="MSIP_Label_2b30ed1b-e95f-40b5-af89-828263f287a7_Owner">
    <vt:lpwstr>aurelie.sala@total.com</vt:lpwstr>
  </property>
  <property fmtid="{D5CDD505-2E9C-101B-9397-08002B2CF9AE}" pid="6" name="MSIP_Label_2b30ed1b-e95f-40b5-af89-828263f287a7_SetDate">
    <vt:lpwstr>2020-07-23T15:10:44.0736386Z</vt:lpwstr>
  </property>
  <property fmtid="{D5CDD505-2E9C-101B-9397-08002B2CF9AE}" pid="7" name="MSIP_Label_2b30ed1b-e95f-40b5-af89-828263f287a7_Name">
    <vt:lpwstr>Restricted</vt:lpwstr>
  </property>
  <property fmtid="{D5CDD505-2E9C-101B-9397-08002B2CF9AE}" pid="8" name="MSIP_Label_2b30ed1b-e95f-40b5-af89-828263f287a7_Application">
    <vt:lpwstr>Microsoft Azure Information Protection</vt:lpwstr>
  </property>
  <property fmtid="{D5CDD505-2E9C-101B-9397-08002B2CF9AE}" pid="9" name="MSIP_Label_2b30ed1b-e95f-40b5-af89-828263f287a7_ActionId">
    <vt:lpwstr>d5f1111c-38c3-48c2-97e7-b26821c1e53b</vt:lpwstr>
  </property>
  <property fmtid="{D5CDD505-2E9C-101B-9397-08002B2CF9AE}" pid="10" name="MSIP_Label_2b30ed1b-e95f-40b5-af89-828263f287a7_Extended_MSFT_Method">
    <vt:lpwstr>Automatic</vt:lpwstr>
  </property>
  <property fmtid="{D5CDD505-2E9C-101B-9397-08002B2CF9AE}" pid="11" name="Sensitivity">
    <vt:lpwstr>Restricted</vt:lpwstr>
  </property>
</Properties>
</file>