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36" r:id="rId6"/>
    <p:sldId id="461" r:id="rId7"/>
    <p:sldId id="427" r:id="rId8"/>
    <p:sldId id="458" r:id="rId9"/>
    <p:sldId id="454" r:id="rId10"/>
    <p:sldId id="428" r:id="rId11"/>
    <p:sldId id="455" r:id="rId12"/>
    <p:sldId id="281" r:id="rId13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  <a:srgbClr val="A90025"/>
    <a:srgbClr val="376092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3979" autoAdjust="0"/>
  </p:normalViewPr>
  <p:slideViewPr>
    <p:cSldViewPr>
      <p:cViewPr varScale="1">
        <p:scale>
          <a:sx n="79" d="100"/>
          <a:sy n="79" d="100"/>
        </p:scale>
        <p:origin x="96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2A0F-F846-4DB8-96D1-E80767F4E8A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8F4942-E5DE-451A-A16A-3D61CC351B0D}">
      <dgm:prSet phldrT="[Texte]" custT="1"/>
      <dgm:spPr/>
      <dgm:t>
        <a:bodyPr/>
        <a:lstStyle/>
        <a:p>
          <a:r>
            <a:rPr lang="fr-FR" sz="1400" b="1" dirty="0"/>
            <a:t>Appréciation du changement</a:t>
          </a:r>
        </a:p>
      </dgm:t>
    </dgm:pt>
    <dgm:pt modelId="{F6E22F3B-A821-49DA-A622-27BDCFBA2E6D}" type="parTrans" cxnId="{ABF1F2B0-4B0D-47F7-9A80-D86D40A6A70A}">
      <dgm:prSet/>
      <dgm:spPr/>
      <dgm:t>
        <a:bodyPr/>
        <a:lstStyle/>
        <a:p>
          <a:endParaRPr lang="en-US" sz="1400" b="1"/>
        </a:p>
      </dgm:t>
    </dgm:pt>
    <dgm:pt modelId="{C0625770-BDD7-4DF3-A9C3-CB3BC59479F1}" type="sibTrans" cxnId="{ABF1F2B0-4B0D-47F7-9A80-D86D40A6A70A}">
      <dgm:prSet custT="1"/>
      <dgm:spPr/>
      <dgm:t>
        <a:bodyPr/>
        <a:lstStyle/>
        <a:p>
          <a:endParaRPr lang="fr-FR" sz="1400" b="1" dirty="0"/>
        </a:p>
      </dgm:t>
    </dgm:pt>
    <dgm:pt modelId="{9CEB793C-8266-4303-A21A-1CB3E9C9DCA7}">
      <dgm:prSet phldrT="[Texte]" custT="1"/>
      <dgm:spPr/>
      <dgm:t>
        <a:bodyPr/>
        <a:lstStyle/>
        <a:p>
          <a:r>
            <a:rPr lang="fr-FR" sz="1400" b="0" dirty="0"/>
            <a:t>Demande initiée, justifiée, documentée, consignée  avec objectifs clairs</a:t>
          </a:r>
        </a:p>
      </dgm:t>
    </dgm:pt>
    <dgm:pt modelId="{BA289928-63A4-4FE7-8E06-94A9FAB830D5}" type="par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909B1F7A-EB75-44F9-9DCA-B578DB6FCA11}" type="sib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E8AAD0A1-CF05-41E9-A5B2-CCF04A4B7C74}">
      <dgm:prSet phldrT="[Texte]" custT="1"/>
      <dgm:spPr/>
      <dgm:t>
        <a:bodyPr/>
        <a:lstStyle/>
        <a:p>
          <a:r>
            <a:rPr lang="fr-FR" sz="1400" b="1" dirty="0"/>
            <a:t>Mise en œuvre du changement</a:t>
          </a:r>
        </a:p>
      </dgm:t>
    </dgm:pt>
    <dgm:pt modelId="{A2AA78F9-F2DD-4F6B-AFB0-B22D4C0A7076}" type="parTrans" cxnId="{AF4BD56D-A602-4DF6-BFAA-232F9BB4A44E}">
      <dgm:prSet/>
      <dgm:spPr/>
      <dgm:t>
        <a:bodyPr/>
        <a:lstStyle/>
        <a:p>
          <a:endParaRPr lang="en-US" sz="1400" b="1"/>
        </a:p>
      </dgm:t>
    </dgm:pt>
    <dgm:pt modelId="{C4433B84-F055-40B2-9489-AF92BFC974F6}" type="sibTrans" cxnId="{AF4BD56D-A602-4DF6-BFAA-232F9BB4A44E}">
      <dgm:prSet custT="1"/>
      <dgm:spPr/>
      <dgm:t>
        <a:bodyPr/>
        <a:lstStyle/>
        <a:p>
          <a:endParaRPr lang="fr-FR" sz="1400" b="1" dirty="0"/>
        </a:p>
      </dgm:t>
    </dgm:pt>
    <dgm:pt modelId="{D0D8FC98-9CAC-409B-94D5-71AFA9C0FC1E}">
      <dgm:prSet phldrT="[Texte]" custT="1"/>
      <dgm:spPr/>
      <dgm:t>
        <a:bodyPr/>
        <a:lstStyle/>
        <a:p>
          <a:r>
            <a:rPr lang="fr-FR" sz="1400" b="0" dirty="0"/>
            <a:t>(In)Formation du personnel et contractants concernés</a:t>
          </a:r>
        </a:p>
      </dgm:t>
    </dgm:pt>
    <dgm:pt modelId="{0AE4D564-B186-4F51-939A-ADEA29A1A701}" type="par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98B0D89-A74E-449F-B428-40827C874132}" type="sib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D4FA587-686C-4903-B540-332E2782828B}">
      <dgm:prSet phldrT="[Texte]" custT="1"/>
      <dgm:spPr/>
      <dgm:t>
        <a:bodyPr/>
        <a:lstStyle/>
        <a:p>
          <a:r>
            <a:rPr lang="fr-FR" sz="1400" b="1" dirty="0"/>
            <a:t>Revue de performance</a:t>
          </a:r>
        </a:p>
      </dgm:t>
    </dgm:pt>
    <dgm:pt modelId="{87B5A153-B977-4C3C-97CF-EB3A94B2D153}" type="par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27A6D082-79A0-48DF-806A-FDD85BAA480F}" type="sib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B3A762C1-C564-4A6F-9F4B-3F8CA6438E0C}">
      <dgm:prSet phldrT="[Texte]" custT="1"/>
      <dgm:spPr/>
      <dgm:t>
        <a:bodyPr/>
        <a:lstStyle/>
        <a:p>
          <a:r>
            <a:rPr lang="fr-FR" sz="1400" b="0" dirty="0"/>
            <a:t>Evaluation du processus MOC périodique pour le respect des exigences précédentes</a:t>
          </a:r>
        </a:p>
      </dgm:t>
    </dgm:pt>
    <dgm:pt modelId="{CA8B373B-1449-4155-ABFC-131C89F7BED6}" type="par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62EA7FA2-ED09-4E8B-953C-1AEB3336F567}" type="sib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C0253C99-9772-45DA-AFF1-90589010D922}">
      <dgm:prSet custT="1"/>
      <dgm:spPr/>
      <dgm:t>
        <a:bodyPr/>
        <a:lstStyle/>
        <a:p>
          <a:r>
            <a:rPr lang="fr-FR" sz="1400" b="0" dirty="0"/>
            <a:t>Impacts évalués avec disciplines concernées,  mesures de </a:t>
          </a:r>
          <a:r>
            <a:rPr lang="fr-FR" sz="1400" b="0" noProof="0" dirty="0"/>
            <a:t>contrôle définies</a:t>
          </a:r>
        </a:p>
      </dgm:t>
    </dgm:pt>
    <dgm:pt modelId="{06B04FF9-EADC-4D73-9B3D-799B574DAA8D}" type="parTrans" cxnId="{8CF3D59A-B021-4934-8AB6-ABB4E9795530}">
      <dgm:prSet/>
      <dgm:spPr/>
      <dgm:t>
        <a:bodyPr/>
        <a:lstStyle/>
        <a:p>
          <a:endParaRPr lang="en-US" sz="1400" b="1"/>
        </a:p>
      </dgm:t>
    </dgm:pt>
    <dgm:pt modelId="{9DA78BEB-7EAD-4ECF-8BA4-CA69BF6826CF}" type="sibTrans" cxnId="{8CF3D59A-B021-4934-8AB6-ABB4E9795530}">
      <dgm:prSet/>
      <dgm:spPr/>
      <dgm:t>
        <a:bodyPr/>
        <a:lstStyle/>
        <a:p>
          <a:endParaRPr lang="en-US" sz="1400" b="1"/>
        </a:p>
      </dgm:t>
    </dgm:pt>
    <dgm:pt modelId="{9E9D25DD-F79E-4C12-80CC-909CC97BEED1}">
      <dgm:prSet custT="1"/>
      <dgm:spPr/>
      <dgm:t>
        <a:bodyPr/>
        <a:lstStyle/>
        <a:p>
          <a:r>
            <a:rPr lang="fr-FR" sz="1400" b="0" dirty="0"/>
            <a:t>Changement documenté et disponible à la mise en œuvre</a:t>
          </a:r>
        </a:p>
      </dgm:t>
    </dgm:pt>
    <dgm:pt modelId="{E5D71BE7-A4D4-4044-86AC-7BDE5620C481}" type="par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5A0AAA41-B340-4106-8B33-2EDB6A94C470}" type="sib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3785ADBF-71AA-4745-B967-0F74639EF38C}">
      <dgm:prSet custT="1"/>
      <dgm:spPr/>
      <dgm:t>
        <a:bodyPr/>
        <a:lstStyle/>
        <a:p>
          <a:r>
            <a:rPr lang="fr-FR" sz="1400" b="0" dirty="0"/>
            <a:t>Revue de démarrage si changement significatif</a:t>
          </a:r>
        </a:p>
      </dgm:t>
    </dgm:pt>
    <dgm:pt modelId="{7C640E13-30C8-48DB-BEF6-9C2AB216DD49}" type="parTrans" cxnId="{6636654C-E8FD-4CD7-ADB7-1A91A5F82C84}">
      <dgm:prSet/>
      <dgm:spPr/>
      <dgm:t>
        <a:bodyPr/>
        <a:lstStyle/>
        <a:p>
          <a:endParaRPr lang="en-US" sz="1400" b="1"/>
        </a:p>
      </dgm:t>
    </dgm:pt>
    <dgm:pt modelId="{976D1B8F-F67D-4DC6-BD49-3204C02A34B7}" type="sibTrans" cxnId="{6636654C-E8FD-4CD7-ADB7-1A91A5F82C84}">
      <dgm:prSet/>
      <dgm:spPr/>
      <dgm:t>
        <a:bodyPr/>
        <a:lstStyle/>
        <a:p>
          <a:endParaRPr lang="en-US" sz="1400" b="1"/>
        </a:p>
      </dgm:t>
    </dgm:pt>
    <dgm:pt modelId="{A799449C-06AE-45AB-884C-178DF866EB04}" type="pres">
      <dgm:prSet presAssocID="{28E02A0F-F846-4DB8-96D1-E80767F4E8A2}" presName="linearFlow" presStyleCnt="0">
        <dgm:presLayoutVars>
          <dgm:dir/>
          <dgm:animLvl val="lvl"/>
          <dgm:resizeHandles val="exact"/>
        </dgm:presLayoutVars>
      </dgm:prSet>
      <dgm:spPr/>
    </dgm:pt>
    <dgm:pt modelId="{9064A74D-B6DA-4C3D-AE6B-AD856A48A48E}" type="pres">
      <dgm:prSet presAssocID="{D68F4942-E5DE-451A-A16A-3D61CC351B0D}" presName="composite" presStyleCnt="0"/>
      <dgm:spPr/>
    </dgm:pt>
    <dgm:pt modelId="{878B6263-3139-40C1-AE37-1A58AB465D43}" type="pres">
      <dgm:prSet presAssocID="{D68F4942-E5DE-451A-A16A-3D61CC351B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C145133-33A5-425B-B30C-A5E2D2F3551F}" type="pres">
      <dgm:prSet presAssocID="{D68F4942-E5DE-451A-A16A-3D61CC351B0D}" presName="parSh" presStyleLbl="node1" presStyleIdx="0" presStyleCnt="3" custScaleX="113237"/>
      <dgm:spPr/>
    </dgm:pt>
    <dgm:pt modelId="{99025C4E-4ADE-4FDD-BD6F-CE11F96BB260}" type="pres">
      <dgm:prSet presAssocID="{D68F4942-E5DE-451A-A16A-3D61CC351B0D}" presName="desTx" presStyleLbl="fgAcc1" presStyleIdx="0" presStyleCnt="3" custScaleX="118444">
        <dgm:presLayoutVars>
          <dgm:bulletEnabled val="1"/>
        </dgm:presLayoutVars>
      </dgm:prSet>
      <dgm:spPr/>
    </dgm:pt>
    <dgm:pt modelId="{25380B37-0323-4636-BC1D-B30A30BCFF0B}" type="pres">
      <dgm:prSet presAssocID="{C0625770-BDD7-4DF3-A9C3-CB3BC59479F1}" presName="sibTrans" presStyleLbl="sibTrans2D1" presStyleIdx="0" presStyleCnt="2"/>
      <dgm:spPr/>
    </dgm:pt>
    <dgm:pt modelId="{FEF613D8-F048-4393-AEB9-0FD30E7C52C0}" type="pres">
      <dgm:prSet presAssocID="{C0625770-BDD7-4DF3-A9C3-CB3BC59479F1}" presName="connTx" presStyleLbl="sibTrans2D1" presStyleIdx="0" presStyleCnt="2"/>
      <dgm:spPr/>
    </dgm:pt>
    <dgm:pt modelId="{923C70EC-6821-4EAB-9F20-0570068EC5CC}" type="pres">
      <dgm:prSet presAssocID="{E8AAD0A1-CF05-41E9-A5B2-CCF04A4B7C74}" presName="composite" presStyleCnt="0"/>
      <dgm:spPr/>
    </dgm:pt>
    <dgm:pt modelId="{9F4EFF28-EAAD-4B49-9AFC-433D12EC4281}" type="pres">
      <dgm:prSet presAssocID="{E8AAD0A1-CF05-41E9-A5B2-CCF04A4B7C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7E1138E-3E0A-4C87-98C7-B3B573832F9E}" type="pres">
      <dgm:prSet presAssocID="{E8AAD0A1-CF05-41E9-A5B2-CCF04A4B7C74}" presName="parSh" presStyleLbl="node1" presStyleIdx="1" presStyleCnt="3" custScaleX="127379"/>
      <dgm:spPr/>
    </dgm:pt>
    <dgm:pt modelId="{CF8B7346-ED3A-4F2C-9DA5-871B7C2D44B3}" type="pres">
      <dgm:prSet presAssocID="{E8AAD0A1-CF05-41E9-A5B2-CCF04A4B7C74}" presName="desTx" presStyleLbl="fgAcc1" presStyleIdx="1" presStyleCnt="3" custScaleX="121211">
        <dgm:presLayoutVars>
          <dgm:bulletEnabled val="1"/>
        </dgm:presLayoutVars>
      </dgm:prSet>
      <dgm:spPr/>
    </dgm:pt>
    <dgm:pt modelId="{A14E4FE8-81CD-43C9-AD91-74EABE8E50DD}" type="pres">
      <dgm:prSet presAssocID="{C4433B84-F055-40B2-9489-AF92BFC974F6}" presName="sibTrans" presStyleLbl="sibTrans2D1" presStyleIdx="1" presStyleCnt="2"/>
      <dgm:spPr/>
    </dgm:pt>
    <dgm:pt modelId="{11B286B0-077B-450C-812A-886E5F245DFD}" type="pres">
      <dgm:prSet presAssocID="{C4433B84-F055-40B2-9489-AF92BFC974F6}" presName="connTx" presStyleLbl="sibTrans2D1" presStyleIdx="1" presStyleCnt="2"/>
      <dgm:spPr/>
    </dgm:pt>
    <dgm:pt modelId="{83C6A2F4-027A-48B1-9E10-A4206E0438AC}" type="pres">
      <dgm:prSet presAssocID="{FD4FA587-686C-4903-B540-332E2782828B}" presName="composite" presStyleCnt="0"/>
      <dgm:spPr/>
    </dgm:pt>
    <dgm:pt modelId="{09AD7BCE-0A7C-45FE-BC5C-E9A6441A651C}" type="pres">
      <dgm:prSet presAssocID="{FD4FA587-686C-4903-B540-332E278282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395CFB-FE60-4053-83F6-8F4AB041D4A1}" type="pres">
      <dgm:prSet presAssocID="{FD4FA587-686C-4903-B540-332E2782828B}" presName="parSh" presStyleLbl="node1" presStyleIdx="2" presStyleCnt="3"/>
      <dgm:spPr/>
    </dgm:pt>
    <dgm:pt modelId="{DE940D48-E31F-460A-B502-740D395B6073}" type="pres">
      <dgm:prSet presAssocID="{FD4FA587-686C-4903-B540-332E2782828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0E1ED07-BBD5-4A94-BC4D-14C17487C290}" type="presOf" srcId="{B3A762C1-C564-4A6F-9F4B-3F8CA6438E0C}" destId="{DE940D48-E31F-460A-B502-740D395B6073}" srcOrd="0" destOrd="0" presId="urn:microsoft.com/office/officeart/2005/8/layout/process3"/>
    <dgm:cxn modelId="{2654BF0E-9DCA-429F-A943-A33164602DC9}" srcId="{28E02A0F-F846-4DB8-96D1-E80767F4E8A2}" destId="{FD4FA587-686C-4903-B540-332E2782828B}" srcOrd="2" destOrd="0" parTransId="{87B5A153-B977-4C3C-97CF-EB3A94B2D153}" sibTransId="{27A6D082-79A0-48DF-806A-FDD85BAA480F}"/>
    <dgm:cxn modelId="{10387517-1AF2-4411-858F-57D30B10B580}" type="presOf" srcId="{9CEB793C-8266-4303-A21A-1CB3E9C9DCA7}" destId="{99025C4E-4ADE-4FDD-BD6F-CE11F96BB260}" srcOrd="0" destOrd="0" presId="urn:microsoft.com/office/officeart/2005/8/layout/process3"/>
    <dgm:cxn modelId="{A706EB1A-5888-4317-99F4-2E0E1ACE1ADB}" type="presOf" srcId="{C4433B84-F055-40B2-9489-AF92BFC974F6}" destId="{A14E4FE8-81CD-43C9-AD91-74EABE8E50DD}" srcOrd="0" destOrd="0" presId="urn:microsoft.com/office/officeart/2005/8/layout/process3"/>
    <dgm:cxn modelId="{A08CF62C-A03B-4D16-B491-7C2EE1942993}" type="presOf" srcId="{3785ADBF-71AA-4745-B967-0F74639EF38C}" destId="{CF8B7346-ED3A-4F2C-9DA5-871B7C2D44B3}" srcOrd="0" destOrd="2" presId="urn:microsoft.com/office/officeart/2005/8/layout/process3"/>
    <dgm:cxn modelId="{09B91B69-2F14-469E-B0AE-F54A63E3F6E2}" type="presOf" srcId="{C0625770-BDD7-4DF3-A9C3-CB3BC59479F1}" destId="{25380B37-0323-4636-BC1D-B30A30BCFF0B}" srcOrd="0" destOrd="0" presId="urn:microsoft.com/office/officeart/2005/8/layout/process3"/>
    <dgm:cxn modelId="{52B6B049-ED46-4496-A585-15B36A6602DC}" type="presOf" srcId="{C0625770-BDD7-4DF3-A9C3-CB3BC59479F1}" destId="{FEF613D8-F048-4393-AEB9-0FD30E7C52C0}" srcOrd="1" destOrd="0" presId="urn:microsoft.com/office/officeart/2005/8/layout/process3"/>
    <dgm:cxn modelId="{6636654C-E8FD-4CD7-ADB7-1A91A5F82C84}" srcId="{E8AAD0A1-CF05-41E9-A5B2-CCF04A4B7C74}" destId="{3785ADBF-71AA-4745-B967-0F74639EF38C}" srcOrd="2" destOrd="0" parTransId="{7C640E13-30C8-48DB-BEF6-9C2AB216DD49}" sibTransId="{976D1B8F-F67D-4DC6-BD49-3204C02A34B7}"/>
    <dgm:cxn modelId="{AF4BD56D-A602-4DF6-BFAA-232F9BB4A44E}" srcId="{28E02A0F-F846-4DB8-96D1-E80767F4E8A2}" destId="{E8AAD0A1-CF05-41E9-A5B2-CCF04A4B7C74}" srcOrd="1" destOrd="0" parTransId="{A2AA78F9-F2DD-4F6B-AFB0-B22D4C0A7076}" sibTransId="{C4433B84-F055-40B2-9489-AF92BFC974F6}"/>
    <dgm:cxn modelId="{6A28654F-6B11-4BC7-9877-547BDA67EC36}" srcId="{D68F4942-E5DE-451A-A16A-3D61CC351B0D}" destId="{9CEB793C-8266-4303-A21A-1CB3E9C9DCA7}" srcOrd="0" destOrd="0" parTransId="{BA289928-63A4-4FE7-8E06-94A9FAB830D5}" sibTransId="{909B1F7A-EB75-44F9-9DCA-B578DB6FCA11}"/>
    <dgm:cxn modelId="{80E48F59-A910-4065-998C-4F398409DBC9}" type="presOf" srcId="{FD4FA587-686C-4903-B540-332E2782828B}" destId="{09AD7BCE-0A7C-45FE-BC5C-E9A6441A651C}" srcOrd="0" destOrd="0" presId="urn:microsoft.com/office/officeart/2005/8/layout/process3"/>
    <dgm:cxn modelId="{1F70D98A-9550-4EA2-B511-4A9F23D0CBCA}" type="presOf" srcId="{C4433B84-F055-40B2-9489-AF92BFC974F6}" destId="{11B286B0-077B-450C-812A-886E5F245DFD}" srcOrd="1" destOrd="0" presId="urn:microsoft.com/office/officeart/2005/8/layout/process3"/>
    <dgm:cxn modelId="{0B022892-7DE0-451B-8871-330F9E7EE508}" type="presOf" srcId="{28E02A0F-F846-4DB8-96D1-E80767F4E8A2}" destId="{A799449C-06AE-45AB-884C-178DF866EB04}" srcOrd="0" destOrd="0" presId="urn:microsoft.com/office/officeart/2005/8/layout/process3"/>
    <dgm:cxn modelId="{1EE6D292-E6A0-459C-ABD7-D208399CF5B1}" type="presOf" srcId="{D0D8FC98-9CAC-409B-94D5-71AFA9C0FC1E}" destId="{CF8B7346-ED3A-4F2C-9DA5-871B7C2D44B3}" srcOrd="0" destOrd="0" presId="urn:microsoft.com/office/officeart/2005/8/layout/process3"/>
    <dgm:cxn modelId="{041B1A98-84E8-4467-98F0-C4D27104F4EE}" type="presOf" srcId="{D68F4942-E5DE-451A-A16A-3D61CC351B0D}" destId="{878B6263-3139-40C1-AE37-1A58AB465D43}" srcOrd="0" destOrd="0" presId="urn:microsoft.com/office/officeart/2005/8/layout/process3"/>
    <dgm:cxn modelId="{8CF3D59A-B021-4934-8AB6-ABB4E9795530}" srcId="{D68F4942-E5DE-451A-A16A-3D61CC351B0D}" destId="{C0253C99-9772-45DA-AFF1-90589010D922}" srcOrd="1" destOrd="0" parTransId="{06B04FF9-EADC-4D73-9B3D-799B574DAA8D}" sibTransId="{9DA78BEB-7EAD-4ECF-8BA4-CA69BF6826CF}"/>
    <dgm:cxn modelId="{ABF1F2B0-4B0D-47F7-9A80-D86D40A6A70A}" srcId="{28E02A0F-F846-4DB8-96D1-E80767F4E8A2}" destId="{D68F4942-E5DE-451A-A16A-3D61CC351B0D}" srcOrd="0" destOrd="0" parTransId="{F6E22F3B-A821-49DA-A622-27BDCFBA2E6D}" sibTransId="{C0625770-BDD7-4DF3-A9C3-CB3BC59479F1}"/>
    <dgm:cxn modelId="{FF08BAC6-7D5C-47E3-9C02-3EE744F61697}" srcId="{E8AAD0A1-CF05-41E9-A5B2-CCF04A4B7C74}" destId="{9E9D25DD-F79E-4C12-80CC-909CC97BEED1}" srcOrd="1" destOrd="0" parTransId="{E5D71BE7-A4D4-4044-86AC-7BDE5620C481}" sibTransId="{5A0AAA41-B340-4106-8B33-2EDB6A94C470}"/>
    <dgm:cxn modelId="{6E6634C9-8572-49B4-B0E4-276C2A87F4BD}" type="presOf" srcId="{E8AAD0A1-CF05-41E9-A5B2-CCF04A4B7C74}" destId="{9F4EFF28-EAAD-4B49-9AFC-433D12EC4281}" srcOrd="0" destOrd="0" presId="urn:microsoft.com/office/officeart/2005/8/layout/process3"/>
    <dgm:cxn modelId="{7C7FD9D4-EA24-419F-B488-DE6C41A28B71}" type="presOf" srcId="{D68F4942-E5DE-451A-A16A-3D61CC351B0D}" destId="{8C145133-33A5-425B-B30C-A5E2D2F3551F}" srcOrd="1" destOrd="0" presId="urn:microsoft.com/office/officeart/2005/8/layout/process3"/>
    <dgm:cxn modelId="{1A87C7D6-D168-44C8-97C3-D74240ED8ACB}" type="presOf" srcId="{C0253C99-9772-45DA-AFF1-90589010D922}" destId="{99025C4E-4ADE-4FDD-BD6F-CE11F96BB260}" srcOrd="0" destOrd="1" presId="urn:microsoft.com/office/officeart/2005/8/layout/process3"/>
    <dgm:cxn modelId="{EF8E97D8-C5B4-47C2-9AC9-49FD654C9A8C}" srcId="{FD4FA587-686C-4903-B540-332E2782828B}" destId="{B3A762C1-C564-4A6F-9F4B-3F8CA6438E0C}" srcOrd="0" destOrd="0" parTransId="{CA8B373B-1449-4155-ABFC-131C89F7BED6}" sibTransId="{62EA7FA2-ED09-4E8B-953C-1AEB3336F567}"/>
    <dgm:cxn modelId="{C08918E0-4A94-420C-98EA-9300954DE6C3}" type="presOf" srcId="{FD4FA587-686C-4903-B540-332E2782828B}" destId="{41395CFB-FE60-4053-83F6-8F4AB041D4A1}" srcOrd="1" destOrd="0" presId="urn:microsoft.com/office/officeart/2005/8/layout/process3"/>
    <dgm:cxn modelId="{487D38E0-8CB3-403F-BBA5-4BB3FED25BE9}" type="presOf" srcId="{9E9D25DD-F79E-4C12-80CC-909CC97BEED1}" destId="{CF8B7346-ED3A-4F2C-9DA5-871B7C2D44B3}" srcOrd="0" destOrd="1" presId="urn:microsoft.com/office/officeart/2005/8/layout/process3"/>
    <dgm:cxn modelId="{6CD789F1-0E21-4B3F-9C5C-D826B7A20A03}" srcId="{E8AAD0A1-CF05-41E9-A5B2-CCF04A4B7C74}" destId="{D0D8FC98-9CAC-409B-94D5-71AFA9C0FC1E}" srcOrd="0" destOrd="0" parTransId="{0AE4D564-B186-4F51-939A-ADEA29A1A701}" sibTransId="{F98B0D89-A74E-449F-B428-40827C874132}"/>
    <dgm:cxn modelId="{28A382F7-F9AB-44A2-A831-F89B7D43EA63}" type="presOf" srcId="{E8AAD0A1-CF05-41E9-A5B2-CCF04A4B7C74}" destId="{87E1138E-3E0A-4C87-98C7-B3B573832F9E}" srcOrd="1" destOrd="0" presId="urn:microsoft.com/office/officeart/2005/8/layout/process3"/>
    <dgm:cxn modelId="{7058E131-E8CD-4138-B8B5-17FB9BB1B988}" type="presParOf" srcId="{A799449C-06AE-45AB-884C-178DF866EB04}" destId="{9064A74D-B6DA-4C3D-AE6B-AD856A48A48E}" srcOrd="0" destOrd="0" presId="urn:microsoft.com/office/officeart/2005/8/layout/process3"/>
    <dgm:cxn modelId="{E483A240-3910-4BBB-AA4F-64EE588517F0}" type="presParOf" srcId="{9064A74D-B6DA-4C3D-AE6B-AD856A48A48E}" destId="{878B6263-3139-40C1-AE37-1A58AB465D43}" srcOrd="0" destOrd="0" presId="urn:microsoft.com/office/officeart/2005/8/layout/process3"/>
    <dgm:cxn modelId="{E8861C44-A71A-4C7D-AEE1-D3A837053F81}" type="presParOf" srcId="{9064A74D-B6DA-4C3D-AE6B-AD856A48A48E}" destId="{8C145133-33A5-425B-B30C-A5E2D2F3551F}" srcOrd="1" destOrd="0" presId="urn:microsoft.com/office/officeart/2005/8/layout/process3"/>
    <dgm:cxn modelId="{2E246714-4980-486E-866F-65D859A47D2D}" type="presParOf" srcId="{9064A74D-B6DA-4C3D-AE6B-AD856A48A48E}" destId="{99025C4E-4ADE-4FDD-BD6F-CE11F96BB260}" srcOrd="2" destOrd="0" presId="urn:microsoft.com/office/officeart/2005/8/layout/process3"/>
    <dgm:cxn modelId="{AD27045E-EE6F-48E0-8129-F85E06F5626B}" type="presParOf" srcId="{A799449C-06AE-45AB-884C-178DF866EB04}" destId="{25380B37-0323-4636-BC1D-B30A30BCFF0B}" srcOrd="1" destOrd="0" presId="urn:microsoft.com/office/officeart/2005/8/layout/process3"/>
    <dgm:cxn modelId="{897E1B39-6E97-464F-A0EE-473B98F45F40}" type="presParOf" srcId="{25380B37-0323-4636-BC1D-B30A30BCFF0B}" destId="{FEF613D8-F048-4393-AEB9-0FD30E7C52C0}" srcOrd="0" destOrd="0" presId="urn:microsoft.com/office/officeart/2005/8/layout/process3"/>
    <dgm:cxn modelId="{65D199F5-15A7-416D-8D0C-A7AFCB38AEEE}" type="presParOf" srcId="{A799449C-06AE-45AB-884C-178DF866EB04}" destId="{923C70EC-6821-4EAB-9F20-0570068EC5CC}" srcOrd="2" destOrd="0" presId="urn:microsoft.com/office/officeart/2005/8/layout/process3"/>
    <dgm:cxn modelId="{D6E41C61-5888-459A-81D9-03F8CB10AD82}" type="presParOf" srcId="{923C70EC-6821-4EAB-9F20-0570068EC5CC}" destId="{9F4EFF28-EAAD-4B49-9AFC-433D12EC4281}" srcOrd="0" destOrd="0" presId="urn:microsoft.com/office/officeart/2005/8/layout/process3"/>
    <dgm:cxn modelId="{48F9656A-8A4A-4138-8EA1-4BF116F9FF92}" type="presParOf" srcId="{923C70EC-6821-4EAB-9F20-0570068EC5CC}" destId="{87E1138E-3E0A-4C87-98C7-B3B573832F9E}" srcOrd="1" destOrd="0" presId="urn:microsoft.com/office/officeart/2005/8/layout/process3"/>
    <dgm:cxn modelId="{A9F839E7-57BE-4935-980F-C74AA9AE454F}" type="presParOf" srcId="{923C70EC-6821-4EAB-9F20-0570068EC5CC}" destId="{CF8B7346-ED3A-4F2C-9DA5-871B7C2D44B3}" srcOrd="2" destOrd="0" presId="urn:microsoft.com/office/officeart/2005/8/layout/process3"/>
    <dgm:cxn modelId="{2F377CA3-EDCF-4DBB-AFBF-579A8D7FC9DB}" type="presParOf" srcId="{A799449C-06AE-45AB-884C-178DF866EB04}" destId="{A14E4FE8-81CD-43C9-AD91-74EABE8E50DD}" srcOrd="3" destOrd="0" presId="urn:microsoft.com/office/officeart/2005/8/layout/process3"/>
    <dgm:cxn modelId="{899A8B59-5925-4831-BBCF-B8D20B0AF826}" type="presParOf" srcId="{A14E4FE8-81CD-43C9-AD91-74EABE8E50DD}" destId="{11B286B0-077B-450C-812A-886E5F245DFD}" srcOrd="0" destOrd="0" presId="urn:microsoft.com/office/officeart/2005/8/layout/process3"/>
    <dgm:cxn modelId="{F260C346-9E4B-4D66-B34F-0C2E58AECAC1}" type="presParOf" srcId="{A799449C-06AE-45AB-884C-178DF866EB04}" destId="{83C6A2F4-027A-48B1-9E10-A4206E0438AC}" srcOrd="4" destOrd="0" presId="urn:microsoft.com/office/officeart/2005/8/layout/process3"/>
    <dgm:cxn modelId="{1ED887D3-F75A-4831-AF01-3F269D780B88}" type="presParOf" srcId="{83C6A2F4-027A-48B1-9E10-A4206E0438AC}" destId="{09AD7BCE-0A7C-45FE-BC5C-E9A6441A651C}" srcOrd="0" destOrd="0" presId="urn:microsoft.com/office/officeart/2005/8/layout/process3"/>
    <dgm:cxn modelId="{316B80E0-8E5F-423C-A03C-6BC70F47ED83}" type="presParOf" srcId="{83C6A2F4-027A-48B1-9E10-A4206E0438AC}" destId="{41395CFB-FE60-4053-83F6-8F4AB041D4A1}" srcOrd="1" destOrd="0" presId="urn:microsoft.com/office/officeart/2005/8/layout/process3"/>
    <dgm:cxn modelId="{0C24F2B7-09CF-4065-9464-AAE282A07526}" type="presParOf" srcId="{83C6A2F4-027A-48B1-9E10-A4206E0438AC}" destId="{DE940D48-E31F-460A-B502-740D395B60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45133-33A5-425B-B30C-A5E2D2F3551F}">
      <dsp:nvSpPr>
        <dsp:cNvPr id="0" name=""/>
        <dsp:cNvSpPr/>
      </dsp:nvSpPr>
      <dsp:spPr>
        <a:xfrm>
          <a:off x="364" y="1059"/>
          <a:ext cx="2491730" cy="1036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Appréciation du changement</a:t>
          </a:r>
        </a:p>
      </dsp:txBody>
      <dsp:txXfrm>
        <a:off x="364" y="1059"/>
        <a:ext cx="2491730" cy="691200"/>
      </dsp:txXfrm>
    </dsp:sp>
    <dsp:sp modelId="{99025C4E-4ADE-4FDD-BD6F-CE11F96BB260}">
      <dsp:nvSpPr>
        <dsp:cNvPr id="0" name=""/>
        <dsp:cNvSpPr/>
      </dsp:nvSpPr>
      <dsp:spPr>
        <a:xfrm>
          <a:off x="393771" y="692259"/>
          <a:ext cx="2606308" cy="218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Demande initiée, justifiée, documentée, consignée  avec objectifs clairs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Impacts évalués avec disciplines concernées,  mesures de </a:t>
          </a:r>
          <a:r>
            <a:rPr lang="fr-FR" sz="1400" b="0" kern="1200" noProof="0" dirty="0"/>
            <a:t>contrôle définies</a:t>
          </a:r>
        </a:p>
      </dsp:txBody>
      <dsp:txXfrm>
        <a:off x="457826" y="756314"/>
        <a:ext cx="2478198" cy="2058890"/>
      </dsp:txXfrm>
    </dsp:sp>
    <dsp:sp modelId="{25380B37-0323-4636-BC1D-B30A30BCFF0B}">
      <dsp:nvSpPr>
        <dsp:cNvPr id="0" name=""/>
        <dsp:cNvSpPr/>
      </dsp:nvSpPr>
      <dsp:spPr>
        <a:xfrm>
          <a:off x="2839998" y="72735"/>
          <a:ext cx="737555" cy="547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2839998" y="182305"/>
        <a:ext cx="573200" cy="328709"/>
      </dsp:txXfrm>
    </dsp:sp>
    <dsp:sp modelId="{87E1138E-3E0A-4C87-98C7-B3B573832F9E}">
      <dsp:nvSpPr>
        <dsp:cNvPr id="0" name=""/>
        <dsp:cNvSpPr/>
      </dsp:nvSpPr>
      <dsp:spPr>
        <a:xfrm>
          <a:off x="3883709" y="1059"/>
          <a:ext cx="2802919" cy="1036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Mise en œuvre du changement</a:t>
          </a:r>
        </a:p>
      </dsp:txBody>
      <dsp:txXfrm>
        <a:off x="3883709" y="1059"/>
        <a:ext cx="2802919" cy="691200"/>
      </dsp:txXfrm>
    </dsp:sp>
    <dsp:sp modelId="{CF8B7346-ED3A-4F2C-9DA5-871B7C2D44B3}">
      <dsp:nvSpPr>
        <dsp:cNvPr id="0" name=""/>
        <dsp:cNvSpPr/>
      </dsp:nvSpPr>
      <dsp:spPr>
        <a:xfrm>
          <a:off x="4402267" y="692259"/>
          <a:ext cx="2667194" cy="218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(In)Formation du personnel et contractants concernés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Changement documenté et disponible à la mise en œuvre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Revue de démarrage si changement significatif</a:t>
          </a:r>
        </a:p>
      </dsp:txBody>
      <dsp:txXfrm>
        <a:off x="4466322" y="756314"/>
        <a:ext cx="2539084" cy="2058890"/>
      </dsp:txXfrm>
    </dsp:sp>
    <dsp:sp modelId="{A14E4FE8-81CD-43C9-AD91-74EABE8E50DD}">
      <dsp:nvSpPr>
        <dsp:cNvPr id="0" name=""/>
        <dsp:cNvSpPr/>
      </dsp:nvSpPr>
      <dsp:spPr>
        <a:xfrm>
          <a:off x="7003243" y="72735"/>
          <a:ext cx="671225" cy="547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</dsp:txBody>
      <dsp:txXfrm>
        <a:off x="7003243" y="182305"/>
        <a:ext cx="506870" cy="328709"/>
      </dsp:txXfrm>
    </dsp:sp>
    <dsp:sp modelId="{41395CFB-FE60-4053-83F6-8F4AB041D4A1}">
      <dsp:nvSpPr>
        <dsp:cNvPr id="0" name=""/>
        <dsp:cNvSpPr/>
      </dsp:nvSpPr>
      <dsp:spPr>
        <a:xfrm>
          <a:off x="7953091" y="1059"/>
          <a:ext cx="2200456" cy="1036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Revue de performance</a:t>
          </a:r>
        </a:p>
      </dsp:txBody>
      <dsp:txXfrm>
        <a:off x="7953091" y="1059"/>
        <a:ext cx="2200456" cy="691200"/>
      </dsp:txXfrm>
    </dsp:sp>
    <dsp:sp modelId="{DE940D48-E31F-460A-B502-740D395B6073}">
      <dsp:nvSpPr>
        <dsp:cNvPr id="0" name=""/>
        <dsp:cNvSpPr/>
      </dsp:nvSpPr>
      <dsp:spPr>
        <a:xfrm>
          <a:off x="8403786" y="692259"/>
          <a:ext cx="2200456" cy="218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/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0" kern="1200" dirty="0"/>
            <a:t>Evaluation du processus MOC périodique pour le respect des exigences précédentes</a:t>
          </a:r>
        </a:p>
      </dsp:txBody>
      <dsp:txXfrm>
        <a:off x="8467841" y="756314"/>
        <a:ext cx="2072346" cy="205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3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8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2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/>
              <a:t>COMPANY RULE TITLE</a:t>
            </a:r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/>
              <a:t>Executive</a:t>
            </a:r>
            <a:r>
              <a:rPr lang="fr-FR" noProof="0" dirty="0"/>
              <a:t> </a:t>
            </a:r>
            <a:r>
              <a:rPr lang="fr-FR" noProof="0" dirty="0" err="1"/>
              <a:t>summary</a:t>
            </a:r>
            <a:endParaRPr lang="fr-FR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REQUIREMENTS REMOVED IN NEW RULE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737600" y="6411917"/>
            <a:ext cx="967317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09600" y="1125539"/>
            <a:ext cx="109584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0" y="6411917"/>
            <a:ext cx="7416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GB" b="1" dirty="0">
                <a:solidFill>
                  <a:srgbClr val="F5911F"/>
                </a:solidFill>
              </a:rPr>
              <a:t>#SafeDriver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Campagne de sensibilisation aux risques routiers, février 2017 </a:t>
            </a:r>
          </a:p>
        </p:txBody>
      </p:sp>
    </p:spTree>
    <p:extLst>
      <p:ext uri="{BB962C8B-B14F-4D97-AF65-F5344CB8AC3E}">
        <p14:creationId xmlns:p14="http://schemas.microsoft.com/office/powerpoint/2010/main" val="13768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/>
              <a:t>List </a:t>
            </a:r>
            <a:r>
              <a:rPr lang="fr-FR" dirty="0" err="1"/>
              <a:t>highlights</a:t>
            </a:r>
            <a:endParaRPr lang="fr-FR" dirty="0"/>
          </a:p>
          <a:p>
            <a:pPr lvl="0"/>
            <a:endParaRPr lang="fr-FR" dirty="0"/>
          </a:p>
          <a:p>
            <a:pPr lvl="1"/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260648"/>
            <a:ext cx="576064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99E7EF9-00D7-4571-B955-5A2BDEE842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1" y="0"/>
            <a:ext cx="12181417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03467AA-DBF7-4121-8B8B-0891A4D16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596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B85BBE4-5D72-47C7-BDE3-ACDA26493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3" y="260648"/>
            <a:ext cx="576064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89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95" r:id="rId3"/>
    <p:sldLayoutId id="2147483697" r:id="rId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olbox-hse.total.com/fr/one-maestro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at.corp.local/sites/s215/fr-FR/Pages/actualites/2019/CR-GR-HSE-302-Gestion-du-changement-.asp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crescendo4all.rm.corp.local/sites/Ref_MS/Pages/Home.aspx" TargetMode="External"/><Relationship Id="rId4" Type="http://schemas.openxmlformats.org/officeDocument/2006/relationships/hyperlink" Target="https://reflex.sinequa.corp.loc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CR-GR-HSE-302 Gestion du changement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9732536" cy="1778000"/>
          </a:xfrm>
        </p:spPr>
        <p:txBody>
          <a:bodyPr/>
          <a:lstStyle/>
          <a:p>
            <a:r>
              <a:rPr lang="fr-FR" dirty="0"/>
              <a:t> </a:t>
            </a:r>
          </a:p>
          <a:p>
            <a:r>
              <a:rPr lang="fr-FR" sz="1800" dirty="0"/>
              <a:t>Nouvelle règle pour M&amp;S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80267" y="764704"/>
            <a:ext cx="5743725" cy="5256584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pPr algn="just">
              <a:spcAft>
                <a:spcPts val="900"/>
              </a:spcAft>
            </a:pPr>
            <a:r>
              <a:rPr lang="fr-FR" b="1" dirty="0"/>
              <a:t>Objet : </a:t>
            </a:r>
            <a:r>
              <a:rPr lang="fr-FR" dirty="0"/>
              <a:t>Exigences HSE de gestion des risques dus à des </a:t>
            </a:r>
            <a:r>
              <a:rPr lang="fr-FR" u="sng" dirty="0"/>
              <a:t>changements permanents, temporaires ou urgents</a:t>
            </a:r>
            <a:r>
              <a:rPr lang="fr-FR" dirty="0"/>
              <a:t> effectués dans les installations.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fr-FR" dirty="0"/>
              <a:t>        La règle complète les exigences de la Règle d'or 11.</a:t>
            </a:r>
          </a:p>
          <a:p>
            <a:pPr algn="just"/>
            <a:r>
              <a:rPr lang="fr-FR" b="1" dirty="0"/>
              <a:t>Champ d’application : </a:t>
            </a:r>
            <a:r>
              <a:rPr lang="fr-FR" dirty="0"/>
              <a:t>Toutes entités et filiales opérant une installation à risques majeurs :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/>
              <a:t>Seveso seuil bas (réglementairement soumise ou pas) ;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/>
              <a:t>installations pétrolières et gazières en mer ;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/>
              <a:t>puits et installations associées et les pipelines.</a:t>
            </a:r>
            <a:endParaRPr lang="fr-FR" sz="1200" dirty="0"/>
          </a:p>
          <a:p>
            <a:pPr algn="just">
              <a:spcBef>
                <a:spcPts val="900"/>
              </a:spcBef>
              <a:spcAft>
                <a:spcPts val="600"/>
              </a:spcAft>
            </a:pPr>
            <a:r>
              <a:rPr lang="fr-FR" b="1" u="sng" dirty="0">
                <a:solidFill>
                  <a:schemeClr val="tx1"/>
                </a:solidFill>
              </a:rPr>
              <a:t>Nouvelle règle à déployer pour la branche M&amp;S</a:t>
            </a:r>
            <a:endParaRPr lang="fr-FR" b="1" dirty="0">
              <a:solidFill>
                <a:schemeClr val="tx1"/>
              </a:solidFill>
            </a:endParaRPr>
          </a:p>
          <a:p>
            <a:pPr algn="just">
              <a:spcBef>
                <a:spcPts val="900"/>
              </a:spcBef>
              <a:spcAft>
                <a:spcPts val="600"/>
              </a:spcAft>
            </a:pPr>
            <a:r>
              <a:rPr lang="fr-FR" b="1" dirty="0"/>
              <a:t>Contribution : </a:t>
            </a:r>
            <a:r>
              <a:rPr lang="fr-FR" dirty="0"/>
              <a:t>10 % de nos </a:t>
            </a:r>
            <a:r>
              <a:rPr lang="fr-FR" i="1" dirty="0"/>
              <a:t>Process Safety Events </a:t>
            </a:r>
            <a:r>
              <a:rPr lang="fr-FR" dirty="0"/>
              <a:t>dus à un MOC défaillant en tant que cause immédiate </a:t>
            </a:r>
          </a:p>
          <a:p>
            <a:pPr algn="just">
              <a:spcBef>
                <a:spcPts val="900"/>
              </a:spcBef>
              <a:spcAft>
                <a:spcPts val="600"/>
              </a:spcAft>
            </a:pPr>
            <a:r>
              <a:rPr lang="fr-FR" b="1" dirty="0"/>
              <a:t>Date de publication dans REFLEX : </a:t>
            </a:r>
            <a:r>
              <a:rPr lang="fr-FR" dirty="0"/>
              <a:t>22/07/2019</a:t>
            </a:r>
          </a:p>
          <a:p>
            <a:pPr algn="just">
              <a:spcBef>
                <a:spcPts val="900"/>
              </a:spcBef>
              <a:spcAft>
                <a:spcPts val="600"/>
              </a:spcAft>
            </a:pPr>
            <a:r>
              <a:rPr lang="fr-FR" b="1" dirty="0"/>
              <a:t>Date d’application : </a:t>
            </a:r>
            <a:r>
              <a:rPr lang="fr-FR" dirty="0"/>
              <a:t>6 mois après publication </a:t>
            </a:r>
          </a:p>
          <a:p>
            <a:pPr marL="346075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ARTICULATION DES EXIGENCES</a:t>
            </a:r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747976" y="3212976"/>
          <a:ext cx="1060460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207568" y="1259729"/>
            <a:ext cx="7416824" cy="14911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Processus MOC</a:t>
            </a:r>
            <a:endParaRPr lang="fr-FR" sz="16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 Processus MOC est mis en œuvre.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Il est décrit dans une procédure (étapes, tâches et responsabilités, approbations, etc.)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Une fonction est désignée pour coordonner les demandes de changement.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5360" y="1052736"/>
            <a:ext cx="11089232" cy="5184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400256" y="480451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92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Processus </a:t>
            </a:r>
            <a:r>
              <a:rPr lang="en-GB" i="1" dirty="0"/>
              <a:t>MOC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07368" y="790280"/>
            <a:ext cx="11325290" cy="436691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900"/>
              </a:spcAft>
            </a:pPr>
            <a:r>
              <a:rPr lang="fr-FR" dirty="0">
                <a:solidFill>
                  <a:schemeClr val="tx1"/>
                </a:solidFill>
              </a:rPr>
              <a:t>Exigence 3.1.1 : Processus </a:t>
            </a:r>
            <a:r>
              <a:rPr lang="fr-FR" i="1" dirty="0">
                <a:solidFill>
                  <a:schemeClr val="tx1"/>
                </a:solidFill>
              </a:rPr>
              <a:t>MOC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Un processus est mis en œuvre pour gérer les changements permanents, temporaires ou des changements urgents qui présentent un impact potentiel sur le niveau de risque HSE et qui concernent :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les installations (ex. : équipements, procédés, technologies, matériaux, seuls/paramètres de sécurité) ;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les conditions opératoires et procédures opératoires ;</a:t>
            </a:r>
          </a:p>
          <a:p>
            <a:pPr marL="285750" lvl="4" indent="-285750" algn="l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l’organisation, y compris le personnel d’exploitation.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Une fonction est désignée pour coordonner et suivre toutes les demandes de changement de l’entité ou la filiale.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6" y="3244334"/>
            <a:ext cx="41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37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Processus </a:t>
            </a:r>
            <a:r>
              <a:rPr lang="en-GB" i="1" dirty="0"/>
              <a:t>MOC</a:t>
            </a:r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41301" y="764704"/>
            <a:ext cx="11325290" cy="5112568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900"/>
              </a:spcAft>
            </a:pPr>
            <a:r>
              <a:rPr lang="fr-FR" dirty="0">
                <a:solidFill>
                  <a:schemeClr val="tx1"/>
                </a:solidFill>
              </a:rPr>
              <a:t>Exigence 3.1.2 : Contenu minimum de la procédure </a:t>
            </a:r>
            <a:r>
              <a:rPr lang="fr-FR" i="1" dirty="0">
                <a:solidFill>
                  <a:schemeClr val="tx1"/>
                </a:solidFill>
              </a:rPr>
              <a:t>MOC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L’entité décrit le processus MOC dans une procédure qui traite au minimum les aspects suivants :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la coordination du processus MOC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les étapes d’approbation du changement (planification, coordination, contrôle, etc.)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la liste des changements typiques soumis au processus MOC et les changements à l’identique non couverts par ce processus; 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les tâches de chaque acteur impliqué dans le processus MOC (ex. : initiateur, membres de l’équipe d’appréciation, autorité d’approbation, le leader de la revue de démarrage [Pre-Start Up Safety Review : PSSR])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la formation nécessaire à la mise en œuvre du processus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l’évaluation du processus MOC.</a:t>
            </a:r>
          </a:p>
          <a:p>
            <a:pPr marL="0" indent="0" algn="l">
              <a:spcAft>
                <a:spcPts val="600"/>
              </a:spcAft>
            </a:pPr>
            <a:endParaRPr lang="en-US" sz="1400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6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Appréciation du changement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18" y="620688"/>
            <a:ext cx="1132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fr-FR" sz="2000" b="1" dirty="0">
                <a:solidFill>
                  <a:schemeClr val="tx1"/>
                </a:solidFill>
                <a:latin typeface="+mj-lt"/>
              </a:rPr>
              <a:t>Exigence 3.2.1 : Initiation du changement</a:t>
            </a:r>
          </a:p>
          <a:p>
            <a:pPr algn="just">
              <a:spcAft>
                <a:spcPts val="600"/>
              </a:spcAft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La demande de changement, y compris sa justification, est formellement consignée et documentée afin que ses objectifs :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restent clairs durant les phases d’évaluation et de mise en œuvre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soient communiqués aux parties concernées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restent toujours traçables après la réalisation du changement.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406" y="3239731"/>
            <a:ext cx="1132084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fr-FR" sz="2000" b="1" dirty="0">
                <a:solidFill>
                  <a:schemeClr val="tx1"/>
                </a:solidFill>
                <a:latin typeface="+mj-lt"/>
              </a:rPr>
              <a:t>Exigence 3.2.2 : Appréciation du changement y compris des risques et des impacts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L'appréciation du changement inclut l’évaluation des impacts et des risques HSE du changement. Cette évaluation implique :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la fonction en charge des aspects HSE ainsi que les représentants des disciplines appropriées en fonction de la nature du changement (ex. : inspection, maintenance, exploitation, engineering)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d’autres parties impactées ou influencées par le changement ;</a:t>
            </a:r>
          </a:p>
          <a:p>
            <a:pPr marL="285750" lvl="4" indent="-285750" algn="l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1600" dirty="0">
                <a:solidFill>
                  <a:schemeClr val="tx1"/>
                </a:solidFill>
                <a:latin typeface="+mj-lt"/>
              </a:rPr>
              <a:t>l’identification des dispositions réglementaires, standards et de REX applicables.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H" sz="1600" dirty="0">
                <a:solidFill>
                  <a:schemeClr val="tx1"/>
                </a:solidFill>
                <a:latin typeface="+mj-lt"/>
              </a:rPr>
              <a:t>Le cas échéant, les impacts et les risques HSE sont traités à travers la définition de mesures de contrôle. 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17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Mise en </a:t>
            </a:r>
            <a:r>
              <a:rPr lang="fr-FR" dirty="0"/>
              <a:t>œuvre </a:t>
            </a:r>
            <a:r>
              <a:rPr lang="en-GB" dirty="0"/>
              <a:t>du changement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8522" y="620688"/>
            <a:ext cx="11305256" cy="5544616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3.3.1 : </a:t>
            </a:r>
            <a:r>
              <a:rPr lang="fr-FR" dirty="0">
                <a:solidFill>
                  <a:schemeClr val="tx1"/>
                </a:solidFill>
              </a:rPr>
              <a:t>Formation et communication</a:t>
            </a: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Selon les besoins, la formation du personnel (y compris les sous-traitants et les fournisseurs) directement concerné par le changement est définie, planifiée et organisée avant le changement.</a:t>
            </a: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Le personnel et les tiers pouvant être affectés sont informés du changement et des mesures de gestion des risques associées.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</a:pPr>
            <a:endParaRPr lang="fr-FR" sz="1400" b="0" dirty="0">
              <a:solidFill>
                <a:srgbClr val="FF0000"/>
              </a:solidFill>
            </a:endParaRP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3.3.2 : </a:t>
            </a:r>
            <a:r>
              <a:rPr lang="fr-FR" dirty="0">
                <a:solidFill>
                  <a:schemeClr val="tx1"/>
                </a:solidFill>
              </a:rPr>
              <a:t>Mise à jour de la documentation</a:t>
            </a: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Tous les documents impactés par la modification sont mis à jour et disponibles dès que la modification est réalisée.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</a:pPr>
            <a:endParaRPr lang="fr-FR" sz="1400" b="0" dirty="0">
              <a:solidFill>
                <a:srgbClr val="FF0000"/>
              </a:solidFill>
            </a:endParaRP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3.3.3 : </a:t>
            </a:r>
            <a:r>
              <a:rPr lang="fr-FR" dirty="0">
                <a:solidFill>
                  <a:schemeClr val="tx1"/>
                </a:solidFill>
              </a:rPr>
              <a:t>Revue de démarrage</a:t>
            </a: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Avant de redémarrer une installation physiquement modifiée après un changement significatif, une revue de démarrage (PSSR) est effectuée.</a:t>
            </a:r>
          </a:p>
          <a:p>
            <a:pPr marL="0" indent="0" algn="just"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Tous les documents requis pour la mise en service sont mis à disposition pour la PSSR.</a:t>
            </a: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8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REVUE DES EXIGENCES : Revue de performance</a:t>
            </a:r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2048" y="764704"/>
            <a:ext cx="11280576" cy="432048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Exigence 3.4.1 : </a:t>
            </a:r>
            <a:r>
              <a:rPr lang="fr-FR" dirty="0">
                <a:solidFill>
                  <a:schemeClr val="tx1"/>
                </a:solidFill>
              </a:rPr>
              <a:t>Evaluation du processus MOC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</a:pPr>
            <a:r>
              <a:rPr lang="fr-FR" sz="1600" b="0" dirty="0">
                <a:solidFill>
                  <a:schemeClr val="tx1"/>
                </a:solidFill>
              </a:rPr>
              <a:t>La performance du processus MOC est évaluée périodiquement.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u="sng" dirty="0">
              <a:solidFill>
                <a:srgbClr val="FF0000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418058"/>
          </a:xfrm>
          <a:solidFill>
            <a:srgbClr val="376092"/>
          </a:solidFill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Où trouver des informations complémentaires et documents 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09600" y="1629049"/>
            <a:ext cx="10958400" cy="5040311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Publication sur WAT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http://wat.corp.local/sites/s215/fr-FR/Pages/actualites/2019/CR-GR-HSE-302-Gestion-du-changement-.aspx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HSE </a:t>
            </a:r>
            <a:r>
              <a:rPr lang="fr-FR" dirty="0" err="1"/>
              <a:t>toolbox</a:t>
            </a:r>
            <a:r>
              <a:rPr lang="fr-FR" dirty="0"/>
              <a:t>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https://www.toolbox-hse.total.com/fr/one-maestro</a:t>
            </a:r>
            <a:endParaRPr lang="en-US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REFLEX: référentiel des textes normatifs Groupe: </a:t>
            </a:r>
            <a:r>
              <a:rPr lang="fr-FR" dirty="0">
                <a:hlinkClick r:id="rId4"/>
              </a:rPr>
              <a:t>https://reflex.sinequa.corp.local/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M&amp;S Référentiel Branche : </a:t>
            </a:r>
            <a:r>
              <a:rPr lang="fr-FR" dirty="0">
                <a:hlinkClick r:id="rId5"/>
              </a:rPr>
              <a:t>http://crescendo4all.rm.corp.local/sites/Ref_MS/Pages/Home.aspx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TOTAL_AD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7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884340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Structur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structures organisationnelles</TermName>
          <TermId xmlns="http://schemas.microsoft.com/office/infopath/2007/PartnerControls">c4bb9c23-2c4c-4150-9738-50d0ceb648ec</TermId>
        </TermInfo>
      </Terms>
    </OrganizationStructureTaxHTField0>
    <TwingCount xmlns="26ca36b3-22a5-4c03-beea-d9082fda911d" xsi:nil="true"/>
    <Metier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H3SEQ</TermName>
          <TermId xmlns="http://schemas.microsoft.com/office/infopath/2007/PartnerControls">1a49191b-7ec0-475b-ba04-e5bafe48b8b4</TermId>
        </TermInfo>
      </Terms>
    </MetierTaxHTField0>
    <Country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pays</TermName>
          <TermId xmlns="http://schemas.microsoft.com/office/infopath/2007/PartnerControls">de099b83-0153-463f-a92c-1666929f7084</TermId>
        </TermInfo>
      </Terms>
    </CountryTaxHTField0>
    <VariationGroupID xmlns="26ca36b3-22a5-4c03-beea-d9082fda911d">d7ff3403-87d2-467f-aba0-f7985b4c5057</VariationGroupID>
    <Branch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branches</TermName>
          <TermId xmlns="http://schemas.microsoft.com/office/infopath/2007/PartnerControls">d8c5459c-c634-4dad-b3a5-1a2375c988a9</TermId>
        </TermInfo>
      </Terms>
    </BranchTaxHTField0>
    <ThematicID xmlns="26ca36b3-22a5-4c03-beea-d9082fda911d">7285f05b-4f51-4e04-9a14-6c5d014a9ee8</ThematicID>
    <Sit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sites</TermName>
          <TermId xmlns="http://schemas.microsoft.com/office/infopath/2007/PartnerControls">26f15989-d479-4e08-b5e6-c4ab22359765</TermId>
        </TermInfo>
      </Terms>
    </SiteTaxHTField0>
    <RelevantLanguage xmlns="26ca36b3-22a5-4c03-beea-d9082fda911d">1036;3082;1043;1031;2070</RelevantLanguage>
    <IsThematic xmlns="26ca36b3-22a5-4c03-beea-d9082fda911d">true</IsThematic>
    <TaxCatchAll xmlns="6976bd83-f208-4589-bff3-a75963e94f6e">
      <Value>5</Value>
      <Value>4</Value>
      <Value>3</Value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73449EDCA51458FAA15C14DBA0E95" ma:contentTypeVersion="16" ma:contentTypeDescription="Crée un document." ma:contentTypeScope="" ma:versionID="839b9953c28822155395fc620e234d29">
  <xsd:schema xmlns:xsd="http://www.w3.org/2001/XMLSchema" xmlns:xs="http://www.w3.org/2001/XMLSchema" xmlns:p="http://schemas.microsoft.com/office/2006/metadata/properties" xmlns:ns2="26ca36b3-22a5-4c03-beea-d9082fda911d" xmlns:ns3="6976bd83-f208-4589-bff3-a75963e94f6e" targetNamespace="http://schemas.microsoft.com/office/2006/metadata/properties" ma:root="true" ma:fieldsID="34a00d64dfa625b9f8d98bc82219a4ae" ns2:_="" ns3:_="">
    <xsd:import namespace="26ca36b3-22a5-4c03-beea-d9082fda911d"/>
    <xsd:import namespace="6976bd83-f208-4589-bff3-a75963e94f6e"/>
    <xsd:element name="properties">
      <xsd:complexType>
        <xsd:sequence>
          <xsd:element name="documentManagement">
            <xsd:complexType>
              <xsd:all>
                <xsd:element ref="ns2:IsThematic" minOccurs="0"/>
                <xsd:element ref="ns2:VariationGroupID" minOccurs="0"/>
                <xsd:element ref="ns2:OrganizationStructureTaxHTField0" minOccurs="0"/>
                <xsd:element ref="ns3:TaxCatchAll" minOccurs="0"/>
                <xsd:element ref="ns2:MetierTaxHTField0" minOccurs="0"/>
                <xsd:element ref="ns2:SiteTaxHTField0" minOccurs="0"/>
                <xsd:element ref="ns2:BranchTaxHTField0" minOccurs="0"/>
                <xsd:element ref="ns2:CountryTaxHTField0" minOccurs="0"/>
                <xsd:element ref="ns2:RelevantLanguage" minOccurs="0"/>
                <xsd:element ref="ns2:ThematicID" minOccurs="0"/>
                <xsd:element ref="ns2:Tw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a36b3-22a5-4c03-beea-d9082fda911d" elementFormDefault="qualified">
    <xsd:import namespace="http://schemas.microsoft.com/office/2006/documentManagement/types"/>
    <xsd:import namespace="http://schemas.microsoft.com/office/infopath/2007/PartnerControls"/>
    <xsd:element name="IsThematic" ma:index="8" nillable="true" ma:displayName="IsThematic" ma:internalName="IsThematic">
      <xsd:simpleType>
        <xsd:restriction base="dms:Boolean"/>
      </xsd:simpleType>
    </xsd:element>
    <xsd:element name="VariationGroupID" ma:index="9" nillable="true" ma:displayName="Variation Group ID" ma:internalName="VariationGroupID">
      <xsd:simpleType>
        <xsd:restriction base="dms:Text"/>
      </xsd:simpleType>
    </xsd:element>
    <xsd:element name="OrganizationStructureTaxHTField0" ma:index="11" nillable="true" ma:taxonomy="true" ma:internalName="OrganizationStructureTaxHTField0" ma:taxonomyFieldName="OrganizationStructure" ma:displayName="Structures organisationnelles" ma:fieldId="{d4789308-6a24-4d47-9d27-3f386d404da3}" ma:taxonomyMulti="true" ma:sspId="5e13f9b5-2255-4d96-951a-207b37861865" ma:termSetId="9c836ecf-91cc-4204-9fa8-2b09fed1c9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ierTaxHTField0" ma:index="14" nillable="true" ma:taxonomy="true" ma:internalName="MetierTaxHTField0" ma:taxonomyFieldName="Metier" ma:displayName="Métiers" ma:fieldId="{77e9a047-fa2e-4b88-9127-e85e9d6b9d28}" ma:taxonomyMulti="true" ma:sspId="5e13f9b5-2255-4d96-951a-207b37861865" ma:termSetId="913146e6-88cd-43cd-8dd2-67fad05530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TaxHTField0" ma:index="16" nillable="true" ma:taxonomy="true" ma:internalName="SiteTaxHTField0" ma:taxonomyFieldName="Site" ma:displayName="Site" ma:fieldId="{a6d30efa-312b-498c-a40e-a93a96439f24}" ma:taxonomyMulti="true" ma:sspId="5e13f9b5-2255-4d96-951a-207b37861865" ma:termSetId="ef87b464-ebc2-436f-b533-994e8e4d40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ranchTaxHTField0" ma:index="18" nillable="true" ma:taxonomy="true" ma:internalName="BranchTaxHTField0" ma:taxonomyFieldName="Branch" ma:displayName="Branche" ma:fieldId="{a3f753d6-2cf2-45ee-80b6-8abbc6f6870b}" ma:taxonomyMulti="true" ma:sspId="5e13f9b5-2255-4d96-951a-207b37861865" ma:termSetId="7d07145e-2bb9-486a-b8b6-a78f0894b2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ryTaxHTField0" ma:index="20" nillable="true" ma:taxonomy="true" ma:internalName="CountryTaxHTField0" ma:taxonomyFieldName="Country" ma:displayName="Pays" ma:fieldId="{a60b14d2-742a-48d9-a73e-a1c4390c9889}" ma:taxonomyMulti="true" ma:sspId="5e13f9b5-2255-4d96-951a-207b37861865" ma:termSetId="f894f5e3-5096-4f56-8f02-89d8377daf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evantLanguage" ma:index="21" nillable="true" ma:displayName="Langue usuelle" ma:internalName="RelevantLanguage">
      <xsd:simpleType>
        <xsd:restriction base="dms:Text"/>
      </xsd:simpleType>
    </xsd:element>
    <xsd:element name="ThematicID" ma:index="22" nillable="true" ma:displayName="ThematicID" ma:internalName="ThematicID">
      <xsd:simpleType>
        <xsd:restriction base="dms:Text"/>
      </xsd:simpleType>
    </xsd:element>
    <xsd:element name="TwingCount" ma:index="23" nillable="true" ma:displayName="Nombre de Twings" ma:decimals="0" ma:hidden="true" ma:internalName="TwingCount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bd83-f208-4589-bff3-a75963e94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onne Attraper tout de Taxonomie" ma:description="" ma:hidden="true" ma:list="{f11ad8d0-1821-4bb0-832f-2998add6fa25}" ma:internalName="TaxCatchAll" ma:showField="CatchAllData" ma:web="6976bd83-f208-4589-bff3-a75963e94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88F68-0A51-4E62-AAE4-E730753D58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9F6862-519E-4D3B-959E-8B8E74B90771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6976bd83-f208-4589-bff3-a75963e94f6e"/>
    <ds:schemaRef ds:uri="http://schemas.microsoft.com/office/2006/documentManagement/types"/>
    <ds:schemaRef ds:uri="26ca36b3-22a5-4c03-beea-d9082fda911d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EDE723-3A19-40ED-896D-A096591E33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a36b3-22a5-4c03-beea-d9082fda911d"/>
    <ds:schemaRef ds:uri="6976bd83-f208-4589-bff3-a75963e94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895</Words>
  <Application>Microsoft Office PowerPoint</Application>
  <PresentationFormat>Grand écran</PresentationFormat>
  <Paragraphs>89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/>
      <vt:lpstr>CR-GR-HSE-302 Gestion du changement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trouver des informations complémentaires et documents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Alexandra PAPILLON</cp:lastModifiedBy>
  <cp:revision>147</cp:revision>
  <cp:lastPrinted>2018-09-13T16:16:27Z</cp:lastPrinted>
  <dcterms:modified xsi:type="dcterms:W3CDTF">2019-09-10T12:21:55Z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0x01010075873449EDCA51458FAA15C14DBA0E95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5" name="Metier">
    <vt:lpwstr>5;#H3SEQ|1a49191b-7ec0-475b-ba04-e5bafe48b8b4</vt:lpwstr>
  </property>
  <property fmtid="{D5CDD505-2E9C-101B-9397-08002B2CF9AE}" pid="6" name="Site">
    <vt:lpwstr>3;#Tous les sites|26f15989-d479-4e08-b5e6-c4ab22359765</vt:lpwstr>
  </property>
  <property fmtid="{D5CDD505-2E9C-101B-9397-08002B2CF9AE}" pid="7" name="Country">
    <vt:lpwstr>4;#Tous les pays|de099b83-0153-463f-a92c-1666929f7084</vt:lpwstr>
  </property>
</Properties>
</file>