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98" r:id="rId5"/>
    <p:sldMasterId id="2147483707" r:id="rId6"/>
  </p:sldMasterIdLst>
  <p:notesMasterIdLst>
    <p:notesMasterId r:id="rId13"/>
  </p:notesMasterIdLst>
  <p:handoutMasterIdLst>
    <p:handoutMasterId r:id="rId14"/>
  </p:handoutMasterIdLst>
  <p:sldIdLst>
    <p:sldId id="270" r:id="rId7"/>
    <p:sldId id="264" r:id="rId8"/>
    <p:sldId id="265" r:id="rId9"/>
    <p:sldId id="266" r:id="rId10"/>
    <p:sldId id="267" r:id="rId11"/>
    <p:sldId id="268"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0">
          <p15:clr>
            <a:srgbClr val="A4A3A4"/>
          </p15:clr>
        </p15:guide>
        <p15:guide id="2" orient="horz" pos="3412">
          <p15:clr>
            <a:srgbClr val="A4A3A4"/>
          </p15:clr>
        </p15:guide>
        <p15:guide id="3" orient="horz" pos="2251">
          <p15:clr>
            <a:srgbClr val="A4A3A4"/>
          </p15:clr>
        </p15:guide>
        <p15:guide id="4" orient="horz" pos="709">
          <p15:clr>
            <a:srgbClr val="A4A3A4"/>
          </p15:clr>
        </p15:guide>
        <p15:guide id="5" orient="horz" pos="2296">
          <p15:clr>
            <a:srgbClr val="A4A3A4"/>
          </p15:clr>
        </p15:guide>
        <p15:guide id="6" pos="703">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ie BILLEY" initials="TB" lastIdx="4" clrIdx="0">
    <p:extLst>
      <p:ext uri="{19B8F6BF-5375-455C-9EA6-DF929625EA0E}">
        <p15:presenceInfo xmlns:p15="http://schemas.microsoft.com/office/powerpoint/2012/main" userId="S-1-5-21-1688137703-1013256711-2629252250-67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3F18"/>
    <a:srgbClr val="BD2B0B"/>
    <a:srgbClr val="7ABFC0"/>
    <a:srgbClr val="CAEBEA"/>
    <a:srgbClr val="55DD61"/>
    <a:srgbClr val="3AAFC3"/>
    <a:srgbClr val="FFAA00"/>
    <a:srgbClr val="ABCE36"/>
    <a:srgbClr val="00241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92" autoAdjust="0"/>
  </p:normalViewPr>
  <p:slideViewPr>
    <p:cSldViewPr snapToObjects="1" showGuides="1">
      <p:cViewPr varScale="1">
        <p:scale>
          <a:sx n="91" d="100"/>
          <a:sy n="91" d="100"/>
        </p:scale>
        <p:origin x="1070" y="62"/>
      </p:cViewPr>
      <p:guideLst>
        <p:guide orient="horz" pos="1330"/>
        <p:guide orient="horz" pos="3412"/>
        <p:guide orient="horz" pos="2251"/>
        <p:guide orient="horz" pos="709"/>
        <p:guide orient="horz" pos="2296"/>
        <p:guide pos="703"/>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15/10/2018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15/10/2018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3089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spcAft>
                <a:spcPts val="600"/>
              </a:spcAft>
            </a:pPr>
            <a:r>
              <a:rPr lang="fr-FR" sz="1100" b="0" dirty="0" smtClean="0">
                <a:solidFill>
                  <a:schemeClr val="tx1"/>
                </a:solidFill>
                <a:latin typeface="+mn-lt"/>
              </a:rPr>
              <a:t>Un guide Groupe</a:t>
            </a:r>
            <a:r>
              <a:rPr lang="fr-FR" sz="1100" b="0" baseline="0" dirty="0" smtClean="0">
                <a:solidFill>
                  <a:schemeClr val="tx1"/>
                </a:solidFill>
                <a:latin typeface="+mn-lt"/>
              </a:rPr>
              <a:t> existe déjà sur le sujet.</a:t>
            </a:r>
          </a:p>
          <a:p>
            <a:pPr marL="0" indent="0" algn="l">
              <a:spcAft>
                <a:spcPts val="600"/>
              </a:spcAft>
            </a:pPr>
            <a:endParaRPr lang="fr-FR" sz="1100" b="0" baseline="0" dirty="0" smtClean="0">
              <a:solidFill>
                <a:schemeClr val="tx1"/>
              </a:solidFill>
              <a:latin typeface="+mn-lt"/>
            </a:endParaRPr>
          </a:p>
          <a:p>
            <a:r>
              <a:rPr lang="fr-FR" sz="1100" b="0" baseline="0" dirty="0" smtClean="0">
                <a:solidFill>
                  <a:schemeClr val="tx1"/>
                </a:solidFill>
                <a:latin typeface="+mn-lt"/>
              </a:rPr>
              <a:t>Nb d’HIPO : </a:t>
            </a:r>
            <a:r>
              <a:rPr lang="fr-FR" sz="1100" baseline="0" dirty="0" smtClean="0"/>
              <a:t>&gt; info demandée à Francesco</a:t>
            </a:r>
          </a:p>
          <a:p>
            <a:pPr marL="0" indent="0" algn="l">
              <a:spcAft>
                <a:spcPts val="600"/>
              </a:spcAft>
            </a:pPr>
            <a:endParaRPr lang="en-US" sz="1100" b="0" dirty="0" smtClean="0">
              <a:solidFill>
                <a:schemeClr val="tx1"/>
              </a:solidFill>
              <a:latin typeface="+mn-lt"/>
            </a:endParaRPr>
          </a:p>
          <a:p>
            <a:pPr marL="0" indent="0" algn="l">
              <a:spcAft>
                <a:spcPts val="600"/>
              </a:spcAft>
            </a:pPr>
            <a:r>
              <a:rPr lang="en-US" sz="1100" b="0" dirty="0" smtClean="0">
                <a:solidFill>
                  <a:schemeClr val="tx1"/>
                </a:solidFill>
                <a:latin typeface="+mn-lt"/>
              </a:rPr>
              <a:t>High pressure is defined as mentioned below</a:t>
            </a:r>
            <a:r>
              <a:rPr lang="fr-FR" sz="1100" b="0" dirty="0" smtClean="0">
                <a:solidFill>
                  <a:schemeClr val="tx1"/>
                </a:solidFill>
                <a:latin typeface="+mn-lt"/>
              </a:rPr>
              <a:t>:</a:t>
            </a:r>
          </a:p>
          <a:p>
            <a:pPr marL="285750" indent="-285750" algn="l">
              <a:spcAft>
                <a:spcPts val="600"/>
              </a:spcAft>
              <a:buFont typeface="Wingdings" panose="05000000000000000000" pitchFamily="2" charset="2"/>
              <a:buChar char="q"/>
            </a:pPr>
            <a:r>
              <a:rPr lang="en-US" sz="1100" b="0" dirty="0" smtClean="0">
                <a:solidFill>
                  <a:schemeClr val="tx1"/>
                </a:solidFill>
                <a:latin typeface="+mn-lt"/>
              </a:rPr>
              <a:t>Working pressure &gt; 250 bar</a:t>
            </a:r>
          </a:p>
          <a:p>
            <a:pPr marL="0" indent="0" algn="l">
              <a:spcAft>
                <a:spcPts val="600"/>
              </a:spcAft>
            </a:pPr>
            <a:r>
              <a:rPr lang="en-US" sz="1100" b="0" dirty="0" smtClean="0">
                <a:solidFill>
                  <a:schemeClr val="tx1"/>
                </a:solidFill>
                <a:latin typeface="+mn-lt"/>
              </a:rPr>
              <a:t>       Or</a:t>
            </a:r>
          </a:p>
          <a:p>
            <a:pPr marL="285750" indent="-285750" algn="l">
              <a:spcAft>
                <a:spcPts val="600"/>
              </a:spcAft>
              <a:buFont typeface="Wingdings" panose="05000000000000000000" pitchFamily="2" charset="2"/>
              <a:buChar char="q"/>
            </a:pPr>
            <a:r>
              <a:rPr lang="en-US" sz="1100" b="0" dirty="0" smtClean="0">
                <a:solidFill>
                  <a:schemeClr val="tx1"/>
                </a:solidFill>
                <a:latin typeface="+mn-lt"/>
              </a:rPr>
              <a:t>Working pressure &gt; 25 bar provided by equipment with a power &gt; 10 kW</a:t>
            </a:r>
            <a:endParaRPr lang="fr-FR" sz="1100" b="0" dirty="0">
              <a:solidFill>
                <a:schemeClr val="tx1"/>
              </a:solidFill>
              <a:latin typeface="+mn-lt"/>
            </a:endParaRP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1829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dirty="0" smtClean="0">
                <a:solidFill>
                  <a:schemeClr val="tx1"/>
                </a:solidFill>
                <a:latin typeface="+mn-lt"/>
              </a:rPr>
              <a:t>&gt;</a:t>
            </a:r>
            <a:r>
              <a:rPr lang="fr-FR" sz="1100" b="0" i="1" dirty="0" smtClean="0">
                <a:solidFill>
                  <a:schemeClr val="tx1"/>
                </a:solidFill>
                <a:latin typeface="+mn-lt"/>
              </a:rPr>
              <a:t> La présence d’une personne supervisant en continu l’operateur et capable d’arrêter immédiatement l’opération est un élément fondamental pour la prévention des accidents !</a:t>
            </a:r>
          </a:p>
          <a:p>
            <a:endParaRPr lang="fr-FR" sz="1100" b="1" dirty="0" smtClean="0"/>
          </a:p>
          <a:p>
            <a:r>
              <a:rPr lang="fr-FR" sz="1100" b="1" dirty="0" smtClean="0"/>
              <a:t>Exemples des REX associés à l’exigence de la composition d’équipe:</a:t>
            </a:r>
          </a:p>
          <a:p>
            <a:pPr marL="171450" indent="-171450">
              <a:buFont typeface="Wingdings" panose="05000000000000000000" pitchFamily="2" charset="2"/>
              <a:buChar char="q"/>
            </a:pPr>
            <a:r>
              <a:rPr lang="fr-FR" sz="1100" dirty="0" smtClean="0"/>
              <a:t>Accident à la LOR (2017): opérateur sans commande de mise hors pression instantanée à action maintenue (pédale) </a:t>
            </a:r>
          </a:p>
          <a:p>
            <a:pPr marL="171450" indent="-171450">
              <a:buFont typeface="Wingdings" panose="05000000000000000000" pitchFamily="2" charset="2"/>
              <a:buChar char="q"/>
            </a:pPr>
            <a:r>
              <a:rPr lang="fr-FR" sz="1100" dirty="0" smtClean="0"/>
              <a:t>Accident au Qatar, QAPCO </a:t>
            </a:r>
          </a:p>
          <a:p>
            <a:pPr marL="171450" indent="-171450">
              <a:buFont typeface="Wingdings" panose="05000000000000000000" pitchFamily="2" charset="2"/>
              <a:buChar char="q"/>
            </a:pPr>
            <a:r>
              <a:rPr lang="fr-FR" sz="1100" dirty="0" smtClean="0"/>
              <a:t>(2015): absence de surveillant</a:t>
            </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50574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b="1" dirty="0" smtClean="0"/>
              <a:t>Exemples des REX associés aux conditions de déroulement de l’opération :</a:t>
            </a:r>
          </a:p>
          <a:p>
            <a:pPr marL="171450" indent="-171450">
              <a:buFont typeface="Wingdings" panose="05000000000000000000" pitchFamily="2" charset="2"/>
              <a:buChar char="q"/>
            </a:pPr>
            <a:r>
              <a:rPr lang="fr-FR" sz="1100" dirty="0" smtClean="0"/>
              <a:t>Accident à TRA (2015): ergonomie de la zone pas bonne, ils auraient du prévoir une plateforme pour faire le travail proprement </a:t>
            </a:r>
          </a:p>
          <a:p>
            <a:pPr marL="171450" indent="-171450">
              <a:buFont typeface="Wingdings" panose="05000000000000000000" pitchFamily="2" charset="2"/>
              <a:buChar char="q"/>
            </a:pPr>
            <a:r>
              <a:rPr lang="fr-FR" sz="1100" dirty="0" smtClean="0"/>
              <a:t>Accident E&amp;P (2007): position instable de l’opérateur</a:t>
            </a:r>
          </a:p>
          <a:p>
            <a:r>
              <a:rPr lang="fr-FR" sz="1100" b="1" dirty="0" smtClean="0"/>
              <a:t>Exemples des REX liés à l’obligation d’outil à action maintenue :</a:t>
            </a:r>
          </a:p>
          <a:p>
            <a:pPr marL="228600" indent="-228600">
              <a:buFont typeface="Wingdings" panose="05000000000000000000" pitchFamily="2" charset="2"/>
              <a:buChar char="q"/>
            </a:pPr>
            <a:r>
              <a:rPr lang="fr-FR" sz="1100" dirty="0" smtClean="0"/>
              <a:t>Accident de RN (2014): rinçage du sol avec flexible sans outil muni de commande à action maintenue</a:t>
            </a:r>
          </a:p>
          <a:p>
            <a:pPr marL="228600" indent="-228600">
              <a:buFont typeface="Wingdings" panose="05000000000000000000" pitchFamily="2" charset="2"/>
              <a:buChar char="q"/>
            </a:pPr>
            <a:r>
              <a:rPr lang="fr-FR" sz="1100" dirty="0" smtClean="0"/>
              <a:t>Accident LOR (2017): nettoyage HP au furet sans commande à action maintenue</a:t>
            </a:r>
          </a:p>
          <a:p>
            <a:r>
              <a:rPr lang="fr-FR" sz="1100" b="1" dirty="0" smtClean="0"/>
              <a:t>Exemples de REX liés au nettoyage des échangeurs :</a:t>
            </a:r>
          </a:p>
          <a:p>
            <a:pPr marL="171450" indent="-171450">
              <a:buFont typeface="Wingdings" panose="05000000000000000000" pitchFamily="2" charset="2"/>
              <a:buChar char="q"/>
            </a:pPr>
            <a:r>
              <a:rPr lang="fr-FR" sz="1100" dirty="0" smtClean="0"/>
              <a:t>Écran de protection: Accident TRN (2014) et LOR (2011): rupture de buse retrouvée à</a:t>
            </a:r>
            <a:r>
              <a:rPr lang="fr-FR" sz="1100" baseline="0" dirty="0" smtClean="0"/>
              <a:t> une </a:t>
            </a:r>
            <a:r>
              <a:rPr lang="fr-FR" sz="1100" dirty="0" smtClean="0"/>
              <a:t>dizaine de mètres de l’équipement à nettoyer / Accident</a:t>
            </a:r>
          </a:p>
          <a:p>
            <a:pPr marL="171450" indent="-171450">
              <a:buFont typeface="Wingdings" panose="05000000000000000000" pitchFamily="2" charset="2"/>
              <a:buChar char="q"/>
            </a:pPr>
            <a:r>
              <a:rPr lang="fr-FR" sz="1100" dirty="0" smtClean="0"/>
              <a:t>Système de retenue: </a:t>
            </a:r>
            <a:r>
              <a:rPr lang="fr-FR" sz="1100" dirty="0" err="1" smtClean="0"/>
              <a:t>Oudalle</a:t>
            </a:r>
            <a:r>
              <a:rPr lang="fr-FR" sz="1100" dirty="0" smtClean="0"/>
              <a:t> (2015) / Carling (2016) / LOR (2017) / </a:t>
            </a:r>
            <a:r>
              <a:rPr lang="fr-FR" sz="1100" dirty="0" err="1" smtClean="0"/>
              <a:t>Qatargas</a:t>
            </a:r>
            <a:r>
              <a:rPr lang="fr-FR" sz="1100" dirty="0" smtClean="0"/>
              <a:t> (2 en 2017) : nettoyage au furet sans système de retenue. Sortie soudain du flexible de l’équipement.</a:t>
            </a:r>
          </a:p>
          <a:p>
            <a:r>
              <a:rPr lang="fr-FR" sz="1100" b="1" dirty="0" smtClean="0"/>
              <a:t>Exemples REX conformité matériel</a:t>
            </a:r>
            <a:r>
              <a:rPr lang="fr-FR" sz="1100" b="1" baseline="0" dirty="0" smtClean="0"/>
              <a:t> :</a:t>
            </a:r>
            <a:endParaRPr lang="fr-FR" sz="1100" b="1" dirty="0" smtClean="0"/>
          </a:p>
          <a:p>
            <a:pPr marL="171450" indent="-171450">
              <a:buFont typeface="Wingdings" panose="05000000000000000000" pitchFamily="2" charset="2"/>
              <a:buChar char="q"/>
            </a:pPr>
            <a:r>
              <a:rPr lang="fr-FR" sz="1100" dirty="0" err="1" smtClean="0"/>
              <a:t>Oudalle</a:t>
            </a:r>
            <a:r>
              <a:rPr lang="fr-FR" sz="1100" dirty="0" smtClean="0"/>
              <a:t> (2015)</a:t>
            </a:r>
          </a:p>
          <a:p>
            <a:r>
              <a:rPr lang="fr-FR" sz="1100" b="1" dirty="0" smtClean="0"/>
              <a:t>Exemples des REX associés à la formation / compétence du personnel intervenante :</a:t>
            </a:r>
          </a:p>
          <a:p>
            <a:pPr marL="171450" indent="-171450">
              <a:buFont typeface="Wingdings" panose="05000000000000000000" pitchFamily="2" charset="2"/>
              <a:buChar char="q"/>
            </a:pPr>
            <a:r>
              <a:rPr lang="fr-FR" sz="1100" dirty="0" smtClean="0"/>
              <a:t>accident à </a:t>
            </a:r>
            <a:r>
              <a:rPr lang="fr-FR" sz="1100" dirty="0" err="1" smtClean="0"/>
              <a:t>Feluy</a:t>
            </a:r>
            <a:r>
              <a:rPr lang="fr-FR" sz="1100" dirty="0" smtClean="0"/>
              <a:t> (2016): personnel non certifié SIR et ayant échoué à plus reprises l’examen</a:t>
            </a:r>
          </a:p>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68116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41779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Intérêts</a:t>
            </a:r>
            <a:r>
              <a:rPr lang="fr-FR" sz="1100" baseline="0" dirty="0" smtClean="0"/>
              <a:t> autre que pour la sécurité de faire les travaux en mode semi-auto et automatique plutôt qu’en manuel &gt; info demandée à Francesco</a:t>
            </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52206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Titre 4"/>
          <p:cNvSpPr>
            <a:spLocks noGrp="1"/>
          </p:cNvSpPr>
          <p:nvPr>
            <p:ph type="title"/>
          </p:nvPr>
        </p:nvSpPr>
        <p:spPr>
          <a:xfrm>
            <a:off x="1188000" y="2106612"/>
            <a:ext cx="7276629" cy="1487487"/>
          </a:xfrm>
        </p:spPr>
        <p:txBody>
          <a:bodyPr lIns="0" rIns="0" anchor="b">
            <a:noAutofit/>
          </a:bodyPr>
          <a:lstStyle>
            <a:lvl1pPr>
              <a:defRPr sz="3200"/>
            </a:lvl1pPr>
          </a:lstStyle>
          <a:p>
            <a:r>
              <a:rPr lang="fr-FR" noProof="0" smtClean="0"/>
              <a:t>Modifiez le style du titre</a:t>
            </a:r>
            <a:endParaRPr lang="fr-FR" noProof="0" dirty="0"/>
          </a:p>
        </p:txBody>
      </p:sp>
      <p:sp>
        <p:nvSpPr>
          <p:cNvPr id="16" name="Espace réservé du texte 15"/>
          <p:cNvSpPr>
            <a:spLocks noGrp="1"/>
          </p:cNvSpPr>
          <p:nvPr>
            <p:ph type="body" sz="quarter" idx="10" hasCustomPrompt="1"/>
          </p:nvPr>
        </p:nvSpPr>
        <p:spPr>
          <a:xfrm>
            <a:off x="1188000" y="3638550"/>
            <a:ext cx="7276629" cy="1778000"/>
          </a:xfrm>
        </p:spPr>
        <p:txBody>
          <a:bodyPr lIns="0" rIns="0">
            <a:noAutofit/>
          </a:bodyPr>
          <a:lstStyle>
            <a:lvl1pPr marL="0" indent="0">
              <a:buNone/>
              <a:defRPr>
                <a:solidFill>
                  <a:schemeClr val="accent5">
                    <a:lumMod val="75000"/>
                  </a:schemeClr>
                </a:solidFill>
              </a:defRPr>
            </a:lvl1pPr>
          </a:lstStyle>
          <a:p>
            <a:pPr lvl="0"/>
            <a:r>
              <a:rPr lang="fr-FR" noProof="0" dirty="0" smtClean="0"/>
              <a:t>Cliquez pour modifier les styles des sous-titres du masque</a:t>
            </a:r>
          </a:p>
        </p:txBody>
      </p:sp>
      <p:pic>
        <p:nvPicPr>
          <p:cNvPr id="6" name="Image 5" descr="TOTAL_logo_RVB_fond_gris_powerpoin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400"/>
            <a:ext cx="9144000" cy="8473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smtClean="0"/>
              <a:t>Titre de la Présentation – Lieu et Pays – Date Jour Mois Année</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2106001"/>
            <a:ext cx="7299402" cy="1487487"/>
          </a:xfrm>
          <a:prstGeom prst="rect">
            <a:avLst/>
          </a:prstGeom>
        </p:spPr>
        <p:txBody>
          <a:bodyPr lIns="0" rIns="0" anchor="b">
            <a:noAutofit/>
          </a:bodyPr>
          <a:lstStyle>
            <a:lvl1pPr>
              <a:defRPr sz="24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3639600"/>
            <a:ext cx="7299402"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spTree>
    <p:extLst>
      <p:ext uri="{BB962C8B-B14F-4D97-AF65-F5344CB8AC3E}">
        <p14:creationId xmlns:p14="http://schemas.microsoft.com/office/powerpoint/2010/main" val="1660700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1845593"/>
            <a:ext cx="7029372" cy="1487487"/>
          </a:xfrm>
          <a:prstGeom prst="rect">
            <a:avLst/>
          </a:prstGeom>
        </p:spPr>
        <p:txBody>
          <a:bodyPr lIns="0" rIns="0" anchor="b">
            <a:noAutofit/>
          </a:bodyPr>
          <a:lstStyle>
            <a:lvl1pPr>
              <a:defRPr sz="24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4077072"/>
            <a:ext cx="7029372" cy="2232248"/>
          </a:xfrm>
          <a:prstGeom prst="rect">
            <a:avLst/>
          </a:prstGeom>
        </p:spPr>
        <p:txBody>
          <a:bodyPr lIns="0" rIns="0">
            <a:noAutofit/>
          </a:bodyPr>
          <a:lstStyle>
            <a:lvl1pPr marL="0" indent="0">
              <a:spcAft>
                <a:spcPts val="450"/>
              </a:spcAft>
              <a:buNone/>
              <a:defRPr sz="12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777813" y="3672830"/>
            <a:ext cx="7142560" cy="476250"/>
          </a:xfrm>
          <a:prstGeom prst="rect">
            <a:avLst/>
          </a:prstGeom>
          <a:noFill/>
          <a:ln w="9525">
            <a:noFill/>
            <a:miter lim="800000"/>
            <a:headEnd/>
            <a:tailEnd/>
          </a:ln>
          <a:effectLst/>
        </p:spPr>
      </p:pic>
    </p:spTree>
    <p:extLst>
      <p:ext uri="{BB962C8B-B14F-4D97-AF65-F5344CB8AC3E}">
        <p14:creationId xmlns:p14="http://schemas.microsoft.com/office/powerpoint/2010/main" val="1451125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17145" y="0"/>
            <a:ext cx="910971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14288"/>
            <a:ext cx="4806534"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33524994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31785" y="0"/>
            <a:ext cx="908043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4148596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9144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7055355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re 3"/>
          <p:cNvSpPr>
            <a:spLocks noGrp="1"/>
          </p:cNvSpPr>
          <p:nvPr userDrawn="1">
            <p:ph type="title" hasCustomPrompt="1"/>
          </p:nvPr>
        </p:nvSpPr>
        <p:spPr>
          <a:xfrm rot="10800000" flipV="1">
            <a:off x="0" y="0"/>
            <a:ext cx="484203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
        <p:nvSpPr>
          <p:cNvPr id="6"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1871700" y="6327472"/>
            <a:ext cx="1080120" cy="463338"/>
          </a:xfrm>
          <a:prstGeom prst="rect">
            <a:avLst/>
          </a:prstGeom>
          <a:noFill/>
          <a:ln w="9525">
            <a:noFill/>
            <a:miter lim="800000"/>
            <a:headEnd/>
            <a:tailEnd/>
          </a:ln>
          <a:effectLst/>
        </p:spPr>
      </p:pic>
    </p:spTree>
    <p:extLst>
      <p:ext uri="{BB962C8B-B14F-4D97-AF65-F5344CB8AC3E}">
        <p14:creationId xmlns:p14="http://schemas.microsoft.com/office/powerpoint/2010/main" val="3345597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342900" y="6453336"/>
            <a:ext cx="88011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20" y="6497366"/>
            <a:ext cx="594066" cy="316010"/>
          </a:xfrm>
          <a:prstGeom prst="rect">
            <a:avLst/>
          </a:prstGeom>
        </p:spPr>
      </p:pic>
      <p:sp>
        <p:nvSpPr>
          <p:cNvPr id="11" name="ZoneTexte 10"/>
          <p:cNvSpPr txBox="1"/>
          <p:nvPr userDrawn="1"/>
        </p:nvSpPr>
        <p:spPr>
          <a:xfrm>
            <a:off x="305526" y="6525345"/>
            <a:ext cx="486054" cy="207749"/>
          </a:xfrm>
          <a:prstGeom prst="rect">
            <a:avLst/>
          </a:prstGeom>
          <a:noFill/>
        </p:spPr>
        <p:txBody>
          <a:bodyPr wrap="square" rtlCol="0">
            <a:spAutoFit/>
          </a:bodyPr>
          <a:lstStyle/>
          <a:p>
            <a:pPr defTabSz="685800"/>
            <a:fld id="{97EE1926-FF4E-457F-A2D1-6C00F261D3E8}" type="slidenum">
              <a:rPr lang="en-US" sz="750" kern="0" smtClean="0">
                <a:solidFill>
                  <a:sysClr val="windowText" lastClr="000000"/>
                </a:solidFill>
              </a:rPr>
              <a:pPr defTabSz="685800"/>
              <a:t>‹#›</a:t>
            </a:fld>
            <a:endParaRPr lang="en-US" sz="750" kern="0" dirty="0">
              <a:solidFill>
                <a:sysClr val="windowText" lastClr="000000"/>
              </a:solidFill>
            </a:endParaRPr>
          </a:p>
        </p:txBody>
      </p:sp>
      <p:pic>
        <p:nvPicPr>
          <p:cNvPr id="12" name="Picture 2"/>
          <p:cNvPicPr>
            <a:picLocks noChangeAspect="1" noChangeArrowheads="1"/>
          </p:cNvPicPr>
          <p:nvPr userDrawn="1"/>
        </p:nvPicPr>
        <p:blipFill>
          <a:blip r:embed="rId3" cstate="print"/>
          <a:srcRect/>
          <a:stretch>
            <a:fillRect/>
          </a:stretch>
        </p:blipFill>
        <p:spPr bwMode="auto">
          <a:xfrm>
            <a:off x="4085946" y="6604556"/>
            <a:ext cx="921478" cy="136812"/>
          </a:xfrm>
          <a:prstGeom prst="rect">
            <a:avLst/>
          </a:prstGeom>
          <a:noFill/>
          <a:ln w="9525">
            <a:noFill/>
            <a:miter lim="800000"/>
            <a:headEnd/>
            <a:tailEnd/>
          </a:ln>
          <a:effectLst/>
        </p:spPr>
      </p:pic>
      <p:sp>
        <p:nvSpPr>
          <p:cNvPr id="24" name="Rectangle 23"/>
          <p:cNvSpPr/>
          <p:nvPr userDrawn="1"/>
        </p:nvSpPr>
        <p:spPr>
          <a:xfrm>
            <a:off x="0" y="0"/>
            <a:ext cx="9144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sp>
        <p:nvSpPr>
          <p:cNvPr id="26" name="Espace réservé du texte 16"/>
          <p:cNvSpPr>
            <a:spLocks noGrp="1"/>
          </p:cNvSpPr>
          <p:nvPr>
            <p:ph type="body" sz="quarter" idx="11" hasCustomPrompt="1"/>
          </p:nvPr>
        </p:nvSpPr>
        <p:spPr>
          <a:xfrm>
            <a:off x="305526" y="0"/>
            <a:ext cx="372641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lvl="0"/>
            <a:r>
              <a:rPr lang="fr-FR" dirty="0" smtClean="0"/>
              <a:t>DOCUMENTS USED FOR THE GAP ANALYSIS</a:t>
            </a:r>
            <a:endParaRPr lang="en-US" dirty="0"/>
          </a:p>
        </p:txBody>
      </p:sp>
    </p:spTree>
    <p:extLst>
      <p:ext uri="{BB962C8B-B14F-4D97-AF65-F5344CB8AC3E}">
        <p14:creationId xmlns:p14="http://schemas.microsoft.com/office/powerpoint/2010/main" val="218183308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0"/>
            <a:ext cx="9144000" cy="6858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18509" y="-6350"/>
            <a:ext cx="4691063"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1597940" y="6165304"/>
            <a:ext cx="1458162"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43508" y="764704"/>
            <a:ext cx="4307794" cy="5256584"/>
          </a:xfrm>
          <a:prstGeom prst="rect">
            <a:avLst/>
          </a:prstGeom>
          <a:solidFill>
            <a:schemeClr val="bg1">
              <a:alpha val="20000"/>
            </a:schemeClr>
          </a:solidFill>
        </p:spPr>
        <p:txBody>
          <a:bodyPr anchor="ctr"/>
          <a:lstStyle>
            <a:lvl1pPr marL="192881" indent="-192881" algn="ctr">
              <a:buFont typeface="Wingdings" pitchFamily="2" charset="2"/>
              <a:buNone/>
              <a:defRPr sz="3038" b="0" baseline="0">
                <a:latin typeface="+mj-lt"/>
              </a:defRPr>
            </a:lvl1pPr>
            <a:lvl2pPr>
              <a:buFont typeface="Wingdings" pitchFamily="2" charset="2"/>
              <a:buChar char="q"/>
              <a:defRPr sz="900"/>
            </a:lvl2pPr>
          </a:lstStyle>
          <a:p>
            <a:pPr lvl="0"/>
            <a:r>
              <a:rPr lang="fr-FR" dirty="0" smtClean="0"/>
              <a:t>BACK UP SLIDES</a:t>
            </a:r>
          </a:p>
          <a:p>
            <a:pPr lvl="0"/>
            <a:endParaRPr lang="fr-FR" dirty="0" smtClean="0"/>
          </a:p>
          <a:p>
            <a:pPr lvl="1"/>
            <a:endParaRPr lang="en-US" dirty="0"/>
          </a:p>
        </p:txBody>
      </p:sp>
    </p:spTree>
    <p:extLst>
      <p:ext uri="{BB962C8B-B14F-4D97-AF65-F5344CB8AC3E}">
        <p14:creationId xmlns:p14="http://schemas.microsoft.com/office/powerpoint/2010/main" val="34322347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2106001"/>
            <a:ext cx="7299402" cy="1487487"/>
          </a:xfrm>
          <a:prstGeom prst="rect">
            <a:avLst/>
          </a:prstGeom>
        </p:spPr>
        <p:txBody>
          <a:bodyPr lIns="0" rIns="0" anchor="b">
            <a:noAutofit/>
          </a:bodyPr>
          <a:lstStyle>
            <a:lvl1pPr>
              <a:defRPr sz="24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3639600"/>
            <a:ext cx="7299402"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spTree>
    <p:extLst>
      <p:ext uri="{BB962C8B-B14F-4D97-AF65-F5344CB8AC3E}">
        <p14:creationId xmlns:p14="http://schemas.microsoft.com/office/powerpoint/2010/main" val="2374471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Modifiez le style du titre</a:t>
            </a:r>
            <a:endParaRPr lang="fr-FR" noProof="0" dirty="0"/>
          </a:p>
        </p:txBody>
      </p:sp>
      <p:sp>
        <p:nvSpPr>
          <p:cNvPr id="3" name="Espace réservé du pied de page 2"/>
          <p:cNvSpPr>
            <a:spLocks noGrp="1"/>
          </p:cNvSpPr>
          <p:nvPr>
            <p:ph type="ftr" sz="quarter" idx="10"/>
          </p:nvPr>
        </p:nvSpPr>
        <p:spPr/>
        <p:txBody>
          <a:bodyPr/>
          <a:lstStyle/>
          <a:p>
            <a:r>
              <a:rPr lang="fr-FR" noProof="0" smtClean="0"/>
              <a:t>Titre de la Présentation – Lieu et Pays – Date Jour Mois Année</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lvl5pPr marL="1260000">
              <a:buNone/>
              <a:defRPr/>
            </a:lvl5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1845593"/>
            <a:ext cx="7029372" cy="1487487"/>
          </a:xfrm>
          <a:prstGeom prst="rect">
            <a:avLst/>
          </a:prstGeom>
        </p:spPr>
        <p:txBody>
          <a:bodyPr lIns="0" rIns="0" anchor="b">
            <a:noAutofit/>
          </a:bodyPr>
          <a:lstStyle>
            <a:lvl1pPr>
              <a:defRPr sz="24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4077072"/>
            <a:ext cx="7029372" cy="2232248"/>
          </a:xfrm>
          <a:prstGeom prst="rect">
            <a:avLst/>
          </a:prstGeom>
        </p:spPr>
        <p:txBody>
          <a:bodyPr lIns="0" rIns="0">
            <a:noAutofit/>
          </a:bodyPr>
          <a:lstStyle>
            <a:lvl1pPr marL="0" indent="0">
              <a:spcAft>
                <a:spcPts val="450"/>
              </a:spcAft>
              <a:buNone/>
              <a:defRPr sz="12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777813" y="3672830"/>
            <a:ext cx="7142560" cy="476250"/>
          </a:xfrm>
          <a:prstGeom prst="rect">
            <a:avLst/>
          </a:prstGeom>
          <a:noFill/>
          <a:ln w="9525">
            <a:noFill/>
            <a:miter lim="800000"/>
            <a:headEnd/>
            <a:tailEnd/>
          </a:ln>
          <a:effectLst/>
        </p:spPr>
      </p:pic>
    </p:spTree>
    <p:extLst>
      <p:ext uri="{BB962C8B-B14F-4D97-AF65-F5344CB8AC3E}">
        <p14:creationId xmlns:p14="http://schemas.microsoft.com/office/powerpoint/2010/main" val="3073318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17145" y="0"/>
            <a:ext cx="910971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14288"/>
            <a:ext cx="4806534"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1660893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31785" y="0"/>
            <a:ext cx="908043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33876710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9144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11448044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re 3"/>
          <p:cNvSpPr>
            <a:spLocks noGrp="1"/>
          </p:cNvSpPr>
          <p:nvPr userDrawn="1">
            <p:ph type="title" hasCustomPrompt="1"/>
          </p:nvPr>
        </p:nvSpPr>
        <p:spPr>
          <a:xfrm rot="10800000" flipV="1">
            <a:off x="0" y="0"/>
            <a:ext cx="484203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
        <p:nvSpPr>
          <p:cNvPr id="6"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1871700" y="6327472"/>
            <a:ext cx="1080120" cy="463338"/>
          </a:xfrm>
          <a:prstGeom prst="rect">
            <a:avLst/>
          </a:prstGeom>
          <a:noFill/>
          <a:ln w="9525">
            <a:noFill/>
            <a:miter lim="800000"/>
            <a:headEnd/>
            <a:tailEnd/>
          </a:ln>
          <a:effectLst/>
        </p:spPr>
      </p:pic>
    </p:spTree>
    <p:extLst>
      <p:ext uri="{BB962C8B-B14F-4D97-AF65-F5344CB8AC3E}">
        <p14:creationId xmlns:p14="http://schemas.microsoft.com/office/powerpoint/2010/main" val="3778843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342900" y="6453336"/>
            <a:ext cx="88011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20" y="6497366"/>
            <a:ext cx="594066" cy="316010"/>
          </a:xfrm>
          <a:prstGeom prst="rect">
            <a:avLst/>
          </a:prstGeom>
        </p:spPr>
      </p:pic>
      <p:sp>
        <p:nvSpPr>
          <p:cNvPr id="11" name="ZoneTexte 10"/>
          <p:cNvSpPr txBox="1"/>
          <p:nvPr userDrawn="1"/>
        </p:nvSpPr>
        <p:spPr>
          <a:xfrm>
            <a:off x="305526" y="6525345"/>
            <a:ext cx="486054" cy="207749"/>
          </a:xfrm>
          <a:prstGeom prst="rect">
            <a:avLst/>
          </a:prstGeom>
          <a:noFill/>
        </p:spPr>
        <p:txBody>
          <a:bodyPr wrap="square" rtlCol="0">
            <a:spAutoFit/>
          </a:bodyPr>
          <a:lstStyle/>
          <a:p>
            <a:pPr defTabSz="685800"/>
            <a:fld id="{97EE1926-FF4E-457F-A2D1-6C00F261D3E8}" type="slidenum">
              <a:rPr lang="en-US" sz="750" kern="0" smtClean="0">
                <a:solidFill>
                  <a:sysClr val="windowText" lastClr="000000"/>
                </a:solidFill>
              </a:rPr>
              <a:pPr defTabSz="685800"/>
              <a:t>‹#›</a:t>
            </a:fld>
            <a:endParaRPr lang="en-US" sz="750" kern="0" dirty="0">
              <a:solidFill>
                <a:sysClr val="windowText" lastClr="000000"/>
              </a:solidFill>
            </a:endParaRPr>
          </a:p>
        </p:txBody>
      </p:sp>
      <p:pic>
        <p:nvPicPr>
          <p:cNvPr id="12" name="Picture 2"/>
          <p:cNvPicPr>
            <a:picLocks noChangeAspect="1" noChangeArrowheads="1"/>
          </p:cNvPicPr>
          <p:nvPr userDrawn="1"/>
        </p:nvPicPr>
        <p:blipFill>
          <a:blip r:embed="rId3" cstate="print"/>
          <a:srcRect/>
          <a:stretch>
            <a:fillRect/>
          </a:stretch>
        </p:blipFill>
        <p:spPr bwMode="auto">
          <a:xfrm>
            <a:off x="4085946" y="6604556"/>
            <a:ext cx="921478" cy="136812"/>
          </a:xfrm>
          <a:prstGeom prst="rect">
            <a:avLst/>
          </a:prstGeom>
          <a:noFill/>
          <a:ln w="9525">
            <a:noFill/>
            <a:miter lim="800000"/>
            <a:headEnd/>
            <a:tailEnd/>
          </a:ln>
          <a:effectLst/>
        </p:spPr>
      </p:pic>
      <p:sp>
        <p:nvSpPr>
          <p:cNvPr id="24" name="Rectangle 23"/>
          <p:cNvSpPr/>
          <p:nvPr userDrawn="1"/>
        </p:nvSpPr>
        <p:spPr>
          <a:xfrm>
            <a:off x="0" y="0"/>
            <a:ext cx="9144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sp>
        <p:nvSpPr>
          <p:cNvPr id="26" name="Espace réservé du texte 16"/>
          <p:cNvSpPr>
            <a:spLocks noGrp="1"/>
          </p:cNvSpPr>
          <p:nvPr>
            <p:ph type="body" sz="quarter" idx="11" hasCustomPrompt="1"/>
          </p:nvPr>
        </p:nvSpPr>
        <p:spPr>
          <a:xfrm>
            <a:off x="305526" y="0"/>
            <a:ext cx="372641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lvl="0"/>
            <a:r>
              <a:rPr lang="fr-FR" dirty="0" smtClean="0"/>
              <a:t>DOCUMENTS USED FOR THE GAP ANALYSIS</a:t>
            </a:r>
            <a:endParaRPr lang="en-US" dirty="0"/>
          </a:p>
        </p:txBody>
      </p:sp>
    </p:spTree>
    <p:extLst>
      <p:ext uri="{BB962C8B-B14F-4D97-AF65-F5344CB8AC3E}">
        <p14:creationId xmlns:p14="http://schemas.microsoft.com/office/powerpoint/2010/main" val="3713195298"/>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0"/>
            <a:ext cx="9144000" cy="6858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18509" y="-6350"/>
            <a:ext cx="4691063"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1597940" y="6165304"/>
            <a:ext cx="1458162"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43508" y="764704"/>
            <a:ext cx="4307794" cy="5256584"/>
          </a:xfrm>
          <a:prstGeom prst="rect">
            <a:avLst/>
          </a:prstGeom>
          <a:solidFill>
            <a:schemeClr val="bg1">
              <a:alpha val="20000"/>
            </a:schemeClr>
          </a:solidFill>
        </p:spPr>
        <p:txBody>
          <a:bodyPr anchor="ctr"/>
          <a:lstStyle>
            <a:lvl1pPr marL="192881" indent="-192881" algn="ctr">
              <a:buFont typeface="Wingdings" pitchFamily="2" charset="2"/>
              <a:buNone/>
              <a:defRPr sz="3038" b="0" baseline="0">
                <a:latin typeface="+mj-lt"/>
              </a:defRPr>
            </a:lvl1pPr>
            <a:lvl2pPr>
              <a:buFont typeface="Wingdings" pitchFamily="2" charset="2"/>
              <a:buChar char="q"/>
              <a:defRPr sz="900"/>
            </a:lvl2pPr>
          </a:lstStyle>
          <a:p>
            <a:pPr lvl="0"/>
            <a:r>
              <a:rPr lang="fr-FR" dirty="0" smtClean="0"/>
              <a:t>BACK UP SLIDES</a:t>
            </a:r>
          </a:p>
          <a:p>
            <a:pPr lvl="0"/>
            <a:endParaRPr lang="fr-FR" dirty="0" smtClean="0"/>
          </a:p>
          <a:p>
            <a:pPr lvl="1"/>
            <a:endParaRPr lang="en-US" dirty="0"/>
          </a:p>
        </p:txBody>
      </p:sp>
    </p:spTree>
    <p:extLst>
      <p:ext uri="{BB962C8B-B14F-4D97-AF65-F5344CB8AC3E}">
        <p14:creationId xmlns:p14="http://schemas.microsoft.com/office/powerpoint/2010/main" val="454296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5">
                    <a:lumMod val="75000"/>
                  </a:schemeClr>
                </a:solidFill>
              </a:defRPr>
            </a:lvl1pPr>
          </a:lstStyle>
          <a:p>
            <a:r>
              <a:rPr lang="fr-FR" noProof="0" smtClean="0"/>
              <a:t>Modifiez le style du titre</a:t>
            </a:r>
            <a:endParaRPr lang="fr-FR" noProof="0" dirty="0"/>
          </a:p>
        </p:txBody>
      </p:sp>
      <p:sp>
        <p:nvSpPr>
          <p:cNvPr id="5" name="Espace réservé du pied de page 4"/>
          <p:cNvSpPr>
            <a:spLocks noGrp="1"/>
          </p:cNvSpPr>
          <p:nvPr>
            <p:ph type="ftr" sz="quarter" idx="11"/>
          </p:nvPr>
        </p:nvSpPr>
        <p:spPr/>
        <p:txBody>
          <a:bodyPr/>
          <a:lstStyle/>
          <a:p>
            <a:r>
              <a:rPr lang="fr-FR" noProof="0" smtClean="0"/>
              <a:t>Titre de la Présentation – Lieu et Pays – Date Jour Mois Année</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7" name="Rectangle 6"/>
          <p:cNvSpPr/>
          <p:nvPr userDrawn="1"/>
        </p:nvSpPr>
        <p:spPr>
          <a:xfrm>
            <a:off x="8928000" y="0"/>
            <a:ext cx="216000" cy="6858000"/>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smtClean="0"/>
              <a:t>Modifiez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fr-FR" noProof="0" smtClean="0"/>
              <a:t>Titre de la Présentation – Lieu et Pays – Date Jour Mois Année</a:t>
            </a:r>
            <a:endParaRPr lang="fr-FR" noProof="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Graphique barres</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Titre graph type barres</a:t>
            </a:r>
            <a:endParaRPr lang="fr-FR" dirty="0"/>
          </a:p>
        </p:txBody>
      </p:sp>
      <p:sp>
        <p:nvSpPr>
          <p:cNvPr id="9"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Graphique barres</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Graphique barres</a:t>
            </a: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a:lvl1pPr>
          </a:lstStyle>
          <a:p>
            <a:pPr lvl="0"/>
            <a:r>
              <a:rPr lang="fr-FR" dirty="0" smtClean="0"/>
              <a:t>Graphique anneau</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Titre graph type anneau</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Tableau</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smtClean="0"/>
              <a:t>Modifiez le style du titre</a:t>
            </a:r>
            <a:endParaRPr lang="fr-FR" noProof="0" dirty="0"/>
          </a:p>
        </p:txBody>
      </p:sp>
      <p:sp>
        <p:nvSpPr>
          <p:cNvPr id="5" name="Espace réservé du pied de page 4"/>
          <p:cNvSpPr>
            <a:spLocks noGrp="1"/>
          </p:cNvSpPr>
          <p:nvPr>
            <p:ph type="ftr" sz="quarter" idx="11"/>
          </p:nvPr>
        </p:nvSpPr>
        <p:spPr/>
        <p:txBody>
          <a:bodyPr/>
          <a:lstStyle/>
          <a:p>
            <a:r>
              <a:rPr lang="fr-FR" noProof="0" smtClean="0"/>
              <a:t>Titre de la Présentation – Lieu et Pays – Date Jour Mois Année</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fr-FR" dirty="0" smtClean="0"/>
              <a:t>Titre de la Présentation – Lieu et Pays – Date Jour Mois Année</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a:t>
            </a:fld>
            <a:endParaRPr lang="fr-FR" dirty="0"/>
          </a:p>
        </p:txBody>
      </p:sp>
      <p:sp>
        <p:nvSpPr>
          <p:cNvPr id="7" name="Rectangle 6"/>
          <p:cNvSpPr/>
          <p:nvPr/>
        </p:nvSpPr>
        <p:spPr>
          <a:xfrm>
            <a:off x="9031305" y="0"/>
            <a:ext cx="112695"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5">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3" name="Image 2" descr="TOTAL_logo_RVB_powerpoint.ps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56318" y="6368938"/>
            <a:ext cx="1298992" cy="45464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8056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040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405" y="1772816"/>
            <a:ext cx="7299402" cy="1487487"/>
          </a:xfrm>
        </p:spPr>
        <p:txBody>
          <a:bodyPr/>
          <a:lstStyle/>
          <a:p>
            <a:r>
              <a:rPr lang="fr-FR" sz="3200" dirty="0"/>
              <a:t>Travaux par jet d’eau sous haute pression</a:t>
            </a:r>
          </a:p>
        </p:txBody>
      </p:sp>
      <p:sp>
        <p:nvSpPr>
          <p:cNvPr id="3" name="Espace réservé du texte 2"/>
          <p:cNvSpPr>
            <a:spLocks noGrp="1"/>
          </p:cNvSpPr>
          <p:nvPr>
            <p:ph type="body" sz="quarter" idx="10"/>
          </p:nvPr>
        </p:nvSpPr>
        <p:spPr>
          <a:xfrm>
            <a:off x="893958" y="3174752"/>
            <a:ext cx="7782498" cy="2110302"/>
          </a:xfrm>
        </p:spPr>
        <p:txBody>
          <a:bodyPr/>
          <a:lstStyle/>
          <a:p>
            <a:r>
              <a:rPr lang="en-US" sz="2000" dirty="0" smtClean="0"/>
              <a:t>REGLE HSE GROUPE (CR GR HSE 424)</a:t>
            </a:r>
          </a:p>
          <a:p>
            <a:endParaRPr lang="en-US" dirty="0"/>
          </a:p>
          <a:p>
            <a:endParaRPr lang="en-US" dirty="0" smtClean="0"/>
          </a:p>
          <a:p>
            <a:pPr>
              <a:spcAft>
                <a:spcPts val="600"/>
              </a:spcAft>
            </a:pPr>
            <a:r>
              <a:rPr lang="en-US" sz="1600" b="1" i="1" smtClean="0"/>
              <a:t>SYNTHÈSE</a:t>
            </a:r>
            <a:endParaRPr lang="en-US" sz="1600" b="1" i="1" dirty="0" smtClean="0"/>
          </a:p>
          <a:p>
            <a:r>
              <a:rPr lang="fr-FR" sz="1600" dirty="0" smtClean="0"/>
              <a:t>La présente </a:t>
            </a:r>
            <a:r>
              <a:rPr lang="fr-FR" sz="1600" dirty="0"/>
              <a:t>règle définit les exigences minimales, notamment de caractère organisationnel, applicables aux travaux par jet d’eau sous Haute Pression (HP). Elle ne reprend pas l’ensemble des aspects techniques et organisationnels à prendre en compte tels que décrits dans la réglementation locale et les référentiels professionnels retenus.</a:t>
            </a:r>
            <a:r>
              <a:rPr lang="en-US" dirty="0" smtClean="0"/>
              <a:t>	</a:t>
            </a:r>
          </a:p>
          <a:p>
            <a:endParaRPr lang="en-GB" dirty="0"/>
          </a:p>
          <a:p>
            <a:endParaRPr lang="en-GB" dirty="0" smtClean="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13489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43508" y="620688"/>
            <a:ext cx="4644516" cy="5617369"/>
          </a:xfrm>
        </p:spPr>
        <p:txBody>
          <a:bodyPr/>
          <a:lstStyle/>
          <a:p>
            <a:pPr>
              <a:spcBef>
                <a:spcPts val="300"/>
              </a:spcBef>
              <a:spcAft>
                <a:spcPts val="300"/>
              </a:spcAft>
            </a:pPr>
            <a:r>
              <a:rPr lang="fr-FR" sz="1400" dirty="0"/>
              <a:t>Remplace les règles existantes RC (CR-RC-HSE-080) et MS (CR-MS-HSEQ-202, § 16</a:t>
            </a:r>
            <a:r>
              <a:rPr lang="fr-FR" sz="1400" dirty="0" smtClean="0"/>
              <a:t>). </a:t>
            </a:r>
          </a:p>
          <a:p>
            <a:pPr>
              <a:spcBef>
                <a:spcPts val="300"/>
              </a:spcBef>
              <a:spcAft>
                <a:spcPts val="300"/>
              </a:spcAft>
            </a:pPr>
            <a:r>
              <a:rPr lang="fr-FR" sz="1400" dirty="0" smtClean="0"/>
              <a:t>Définit 5 exigences:</a:t>
            </a:r>
            <a:endParaRPr lang="fr-FR" sz="1400" dirty="0"/>
          </a:p>
          <a:p>
            <a:pPr marL="630238">
              <a:spcBef>
                <a:spcPts val="300"/>
              </a:spcBef>
              <a:spcAft>
                <a:spcPts val="300"/>
              </a:spcAft>
            </a:pPr>
            <a:r>
              <a:rPr lang="fr-FR" sz="1300" dirty="0"/>
              <a:t>Les référentiels professionnels à utiliser en absence de référentiel dans le </a:t>
            </a:r>
            <a:r>
              <a:rPr lang="fr-FR" sz="1300" dirty="0" smtClean="0"/>
              <a:t>pays</a:t>
            </a:r>
            <a:r>
              <a:rPr lang="fr-FR" sz="1300" dirty="0"/>
              <a:t>. </a:t>
            </a:r>
            <a:endParaRPr lang="fr-FR" sz="1300" dirty="0" smtClean="0"/>
          </a:p>
          <a:p>
            <a:pPr marL="630238">
              <a:spcBef>
                <a:spcPts val="300"/>
              </a:spcBef>
              <a:spcAft>
                <a:spcPts val="300"/>
              </a:spcAft>
            </a:pPr>
            <a:r>
              <a:rPr lang="fr-FR" sz="1300" dirty="0" smtClean="0"/>
              <a:t>Exigences supplémentaires issues </a:t>
            </a:r>
            <a:r>
              <a:rPr lang="fr-FR" sz="1300" dirty="0"/>
              <a:t>des REX internes/externes non couvertes par tous les référentiels professionnels reconnus</a:t>
            </a:r>
            <a:r>
              <a:rPr lang="fr-FR" sz="1300" dirty="0" smtClean="0"/>
              <a:t>.</a:t>
            </a:r>
            <a:endParaRPr lang="fr-FR" sz="1300" dirty="0"/>
          </a:p>
          <a:p>
            <a:pPr marL="630238">
              <a:spcBef>
                <a:spcPts val="300"/>
              </a:spcBef>
              <a:spcAft>
                <a:spcPts val="300"/>
              </a:spcAft>
            </a:pPr>
            <a:r>
              <a:rPr lang="fr-FR" sz="1300" dirty="0" smtClean="0"/>
              <a:t>L’identification </a:t>
            </a:r>
            <a:r>
              <a:rPr lang="fr-FR" sz="1300" dirty="0"/>
              <a:t>d'un coordinateur de travaux HP </a:t>
            </a:r>
            <a:r>
              <a:rPr lang="fr-FR" sz="1300" dirty="0" smtClean="0"/>
              <a:t>formé.</a:t>
            </a:r>
            <a:endParaRPr lang="fr-FR" sz="1300" dirty="0"/>
          </a:p>
          <a:p>
            <a:pPr marL="630238">
              <a:spcBef>
                <a:spcPts val="300"/>
              </a:spcBef>
              <a:spcAft>
                <a:spcPts val="300"/>
              </a:spcAft>
            </a:pPr>
            <a:r>
              <a:rPr lang="fr-FR" sz="1300" dirty="0"/>
              <a:t>Réalisation des visites de conformité régulières par </a:t>
            </a:r>
            <a:r>
              <a:rPr lang="fr-FR" sz="1300" dirty="0" smtClean="0"/>
              <a:t>l’entité ou la filiale.</a:t>
            </a:r>
          </a:p>
          <a:p>
            <a:pPr marL="630238">
              <a:spcBef>
                <a:spcPts val="300"/>
              </a:spcBef>
              <a:spcAft>
                <a:spcPts val="300"/>
              </a:spcAft>
            </a:pPr>
            <a:r>
              <a:rPr lang="fr-FR" sz="1300" dirty="0"/>
              <a:t>La promotion des techniques automatiques ou semi-automatiques avec la tenue d’indicateurs dédiés</a:t>
            </a:r>
            <a:r>
              <a:rPr lang="fr-FR" sz="1300" dirty="0" smtClean="0"/>
              <a:t>.</a:t>
            </a:r>
          </a:p>
          <a:p>
            <a:pPr marL="266700" indent="-266700">
              <a:spcBef>
                <a:spcPts val="300"/>
              </a:spcBef>
              <a:spcAft>
                <a:spcPts val="300"/>
              </a:spcAft>
            </a:pPr>
            <a:r>
              <a:rPr lang="fr-FR" sz="1400" dirty="0"/>
              <a:t>Date de publication dans REFLEX : </a:t>
            </a:r>
            <a:r>
              <a:rPr lang="fr-FR" sz="1400" dirty="0" smtClean="0"/>
              <a:t>22/10/2018 </a:t>
            </a:r>
            <a:endParaRPr lang="fr-FR" sz="1400" dirty="0"/>
          </a:p>
          <a:p>
            <a:pPr marL="266700" indent="-266700">
              <a:spcBef>
                <a:spcPts val="300"/>
              </a:spcBef>
              <a:spcAft>
                <a:spcPts val="300"/>
              </a:spcAft>
            </a:pPr>
            <a:r>
              <a:rPr lang="fr-FR" sz="1400" dirty="0"/>
              <a:t>Date d’application : </a:t>
            </a:r>
            <a:r>
              <a:rPr lang="fr-FR" sz="1400" dirty="0" smtClean="0"/>
              <a:t>6 </a:t>
            </a:r>
            <a:r>
              <a:rPr lang="fr-FR" sz="1400" dirty="0"/>
              <a:t>mois après publication dans REFLEX</a:t>
            </a:r>
          </a:p>
          <a:p>
            <a:pPr>
              <a:spcAft>
                <a:spcPts val="900"/>
              </a:spcAft>
            </a:pPr>
            <a:endParaRPr lang="fr-FR" sz="975" dirty="0"/>
          </a:p>
          <a:p>
            <a:pPr marL="0" indent="0">
              <a:spcAft>
                <a:spcPts val="900"/>
              </a:spcAft>
              <a:buNone/>
            </a:pPr>
            <a:endParaRPr lang="en-US" dirty="0" smtClean="0">
              <a:solidFill>
                <a:schemeClr val="tx1"/>
              </a:solidFill>
            </a:endParaRPr>
          </a:p>
        </p:txBody>
      </p:sp>
      <p:sp>
        <p:nvSpPr>
          <p:cNvPr id="3" name="Espace réservé du texte 2"/>
          <p:cNvSpPr>
            <a:spLocks noGrp="1"/>
          </p:cNvSpPr>
          <p:nvPr>
            <p:ph type="body" sz="quarter" idx="12"/>
          </p:nvPr>
        </p:nvSpPr>
        <p:spPr/>
        <p:txBody>
          <a:bodyPr/>
          <a:lstStyle/>
          <a:p>
            <a:r>
              <a:rPr lang="fr-FR" sz="2000" dirty="0"/>
              <a:t>Travaux par jet d’eau sous haute pression</a:t>
            </a:r>
            <a:endParaRPr lang="en-US" sz="2000" dirty="0"/>
          </a:p>
        </p:txBody>
      </p:sp>
      <p:pic>
        <p:nvPicPr>
          <p:cNvPr id="4" name="Image 3"/>
          <p:cNvPicPr/>
          <p:nvPr/>
        </p:nvPicPr>
        <p:blipFill>
          <a:blip r:embed="rId3"/>
          <a:stretch>
            <a:fillRect/>
          </a:stretch>
        </p:blipFill>
        <p:spPr>
          <a:xfrm>
            <a:off x="755576" y="4437112"/>
            <a:ext cx="3618402" cy="1737878"/>
          </a:xfrm>
          <a:prstGeom prst="rect">
            <a:avLst/>
          </a:prstGeom>
        </p:spPr>
      </p:pic>
    </p:spTree>
    <p:extLst>
      <p:ext uri="{BB962C8B-B14F-4D97-AF65-F5344CB8AC3E}">
        <p14:creationId xmlns:p14="http://schemas.microsoft.com/office/powerpoint/2010/main" val="42036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smtClean="0"/>
              <a:t>CR </a:t>
            </a:r>
            <a:r>
              <a:rPr lang="en-US" dirty="0"/>
              <a:t>GR HSE 424 </a:t>
            </a:r>
            <a:r>
              <a:rPr lang="fr-FR" dirty="0"/>
              <a:t>Travaux par jet d’eau sous haute pression</a:t>
            </a:r>
            <a:endParaRPr lang="en-US" dirty="0"/>
          </a:p>
        </p:txBody>
      </p:sp>
      <p:sp>
        <p:nvSpPr>
          <p:cNvPr id="11" name="Espace réservé du texte 1"/>
          <p:cNvSpPr txBox="1">
            <a:spLocks/>
          </p:cNvSpPr>
          <p:nvPr/>
        </p:nvSpPr>
        <p:spPr>
          <a:xfrm>
            <a:off x="179512" y="764704"/>
            <a:ext cx="8370930" cy="288032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en-US" sz="1600" kern="0" dirty="0" err="1">
                <a:solidFill>
                  <a:prstClr val="black"/>
                </a:solidFill>
              </a:rPr>
              <a:t>Référentiel</a:t>
            </a:r>
            <a:r>
              <a:rPr lang="en-US" sz="1600" kern="0" dirty="0">
                <a:solidFill>
                  <a:prstClr val="black"/>
                </a:solidFill>
              </a:rPr>
              <a:t> </a:t>
            </a:r>
            <a:r>
              <a:rPr lang="en-US" sz="1600" kern="0" dirty="0" err="1" smtClean="0">
                <a:solidFill>
                  <a:prstClr val="black"/>
                </a:solidFill>
              </a:rPr>
              <a:t>professionnel</a:t>
            </a:r>
            <a:r>
              <a:rPr lang="en-US" sz="1600" kern="0" dirty="0" smtClean="0">
                <a:solidFill>
                  <a:prstClr val="black"/>
                </a:solidFill>
              </a:rPr>
              <a:t> </a:t>
            </a:r>
            <a:r>
              <a:rPr lang="en-US" sz="1600" kern="0" dirty="0">
                <a:solidFill>
                  <a:prstClr val="black"/>
                </a:solidFill>
              </a:rPr>
              <a:t>(Exigence 3.1)</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prstClr val="black"/>
                </a:solidFill>
              </a:rPr>
              <a:t>Exécution des travaux HP selon le référentiel professionnel utilisé dans le </a:t>
            </a:r>
            <a:r>
              <a:rPr lang="fr-FR" sz="1400" b="0" kern="0" dirty="0" smtClean="0">
                <a:solidFill>
                  <a:prstClr val="black"/>
                </a:solidFill>
              </a:rPr>
              <a:t>pays.</a:t>
            </a:r>
            <a:endParaRPr lang="fr-FR" sz="1400" b="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prstClr val="black"/>
                </a:solidFill>
              </a:rPr>
              <a:t>En absence de référentiel professionnel dans le pays, obligation de suivre un des ceux listés dans la </a:t>
            </a:r>
            <a:r>
              <a:rPr lang="fr-FR" sz="1400" b="0" kern="0" dirty="0" smtClean="0">
                <a:solidFill>
                  <a:prstClr val="black"/>
                </a:solidFill>
              </a:rPr>
              <a:t>règle.</a:t>
            </a:r>
            <a:endParaRPr lang="en-US" sz="1400" b="0" kern="0" dirty="0">
              <a:solidFill>
                <a:prstClr val="black"/>
              </a:solidFill>
            </a:endParaRPr>
          </a:p>
          <a:p>
            <a:pPr marL="0" indent="0" defTabSz="685800">
              <a:spcAft>
                <a:spcPts val="450"/>
              </a:spcAft>
            </a:pPr>
            <a:endParaRPr lang="fr-FR" sz="1400" b="0" kern="0" dirty="0" smtClean="0">
              <a:solidFill>
                <a:srgbClr val="FF0000"/>
              </a:solidFill>
            </a:endParaRPr>
          </a:p>
          <a:p>
            <a:pPr marL="0" indent="0" defTabSz="685800">
              <a:spcAft>
                <a:spcPts val="450"/>
              </a:spcAft>
            </a:pPr>
            <a:r>
              <a:rPr lang="fr-FR" sz="1400" b="0" u="sng" kern="0" dirty="0">
                <a:solidFill>
                  <a:srgbClr val="FF0000"/>
                </a:solidFill>
              </a:rPr>
              <a:t>C</a:t>
            </a:r>
            <a:r>
              <a:rPr lang="fr-FR" sz="1400" b="0" u="sng" kern="0" dirty="0" smtClean="0">
                <a:solidFill>
                  <a:srgbClr val="FF0000"/>
                </a:solidFill>
              </a:rPr>
              <a:t>hangements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285750" indent="-285750" defTabSz="685800">
              <a:spcAft>
                <a:spcPts val="450"/>
              </a:spcAft>
              <a:buFont typeface="Arial" panose="020B0604020202020204" pitchFamily="34" charset="0"/>
              <a:buChar char="•"/>
            </a:pPr>
            <a:r>
              <a:rPr lang="fr-FR" sz="1400" b="0" i="1" kern="0" dirty="0">
                <a:solidFill>
                  <a:prstClr val="black"/>
                </a:solidFill>
              </a:rPr>
              <a:t>Pas de changement par rapport la règle RC </a:t>
            </a:r>
            <a:r>
              <a:rPr lang="fr-FR" sz="1400" b="0" i="1" kern="0" dirty="0" smtClean="0">
                <a:solidFill>
                  <a:prstClr val="black"/>
                </a:solidFill>
              </a:rPr>
              <a:t>existante.</a:t>
            </a:r>
            <a:endParaRPr lang="fr-FR" sz="1400" b="0" i="1" kern="0" dirty="0">
              <a:solidFill>
                <a:prstClr val="black"/>
              </a:solidFill>
            </a:endParaRPr>
          </a:p>
          <a:p>
            <a:pPr marL="0" indent="0" defTabSz="685800">
              <a:spcAft>
                <a:spcPts val="450"/>
              </a:spcAft>
            </a:pPr>
            <a:r>
              <a:rPr lang="fr-FR" sz="1100" b="0" i="1" u="sng" kern="0" dirty="0" smtClean="0">
                <a:solidFill>
                  <a:prstClr val="black"/>
                </a:solidFill>
              </a:rPr>
              <a:t>Note</a:t>
            </a:r>
            <a:r>
              <a:rPr lang="fr-FR" sz="1125" b="0" i="1" kern="0" dirty="0" smtClean="0">
                <a:solidFill>
                  <a:prstClr val="black"/>
                </a:solidFill>
              </a:rPr>
              <a:t> </a:t>
            </a:r>
            <a:r>
              <a:rPr lang="fr-FR" sz="1125" b="0" i="1" kern="0" dirty="0">
                <a:solidFill>
                  <a:prstClr val="black"/>
                </a:solidFill>
              </a:rPr>
              <a:t>: dans la plupart des accidents, une des causes est liée au non respect des règles de base écrites dans les référentiels professionnels</a:t>
            </a:r>
          </a:p>
          <a:p>
            <a:pPr marL="0" indent="0" defTabSz="685800">
              <a:spcAft>
                <a:spcPts val="450"/>
              </a:spcAft>
            </a:pPr>
            <a:endParaRPr lang="en-US" sz="1350" b="0" kern="0" dirty="0">
              <a:solidFill>
                <a:prstClr val="black"/>
              </a:solidFill>
            </a:endParaRPr>
          </a:p>
        </p:txBody>
      </p:sp>
      <p:sp>
        <p:nvSpPr>
          <p:cNvPr id="7" name="Espace réservé du texte 1"/>
          <p:cNvSpPr txBox="1">
            <a:spLocks/>
          </p:cNvSpPr>
          <p:nvPr/>
        </p:nvSpPr>
        <p:spPr>
          <a:xfrm>
            <a:off x="305526" y="3374994"/>
            <a:ext cx="8370930" cy="20522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450"/>
              </a:spcAft>
            </a:pPr>
            <a:endParaRPr lang="fr-FR" sz="1400" b="0" i="1" dirty="0">
              <a:solidFill>
                <a:schemeClr val="tx1"/>
              </a:solidFill>
            </a:endParaRPr>
          </a:p>
        </p:txBody>
      </p:sp>
      <p:sp>
        <p:nvSpPr>
          <p:cNvPr id="8"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smtClean="0"/>
              <a:t>REVUE DES EXIGENCES</a:t>
            </a:r>
            <a:endParaRPr lang="en-GB" sz="2000" kern="0" dirty="0"/>
          </a:p>
        </p:txBody>
      </p:sp>
    </p:spTree>
    <p:extLst>
      <p:ext uri="{BB962C8B-B14F-4D97-AF65-F5344CB8AC3E}">
        <p14:creationId xmlns:p14="http://schemas.microsoft.com/office/powerpoint/2010/main" val="68460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a:t>CR GR HSE 424 </a:t>
            </a:r>
            <a:r>
              <a:rPr lang="fr-FR" dirty="0"/>
              <a:t>Travaux par jet d’eau sous haute pression</a:t>
            </a:r>
            <a:endParaRPr lang="en-US" dirty="0"/>
          </a:p>
        </p:txBody>
      </p:sp>
      <p:sp>
        <p:nvSpPr>
          <p:cNvPr id="11" name="Espace réservé du texte 1"/>
          <p:cNvSpPr txBox="1">
            <a:spLocks/>
          </p:cNvSpPr>
          <p:nvPr/>
        </p:nvSpPr>
        <p:spPr>
          <a:xfrm>
            <a:off x="305526" y="620688"/>
            <a:ext cx="8730970" cy="583264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450"/>
              </a:spcAft>
            </a:pPr>
            <a:r>
              <a:rPr lang="fr-FR" sz="1600" kern="0" dirty="0">
                <a:solidFill>
                  <a:schemeClr val="tx1"/>
                </a:solidFill>
              </a:rPr>
              <a:t>Dispositions contractuelles </a:t>
            </a:r>
            <a:r>
              <a:rPr lang="en-US" sz="1600" kern="0" dirty="0" smtClean="0">
                <a:solidFill>
                  <a:schemeClr val="tx1"/>
                </a:solidFill>
              </a:rPr>
              <a:t>(</a:t>
            </a:r>
            <a:r>
              <a:rPr lang="en-US" sz="1600" kern="0" dirty="0">
                <a:solidFill>
                  <a:schemeClr val="tx1"/>
                </a:solidFill>
              </a:rPr>
              <a:t>Exigence 3.2) </a:t>
            </a:r>
            <a:endParaRPr lang="en-US" sz="1600" kern="0" dirty="0" smtClean="0">
              <a:solidFill>
                <a:schemeClr val="tx1"/>
              </a:solidFill>
            </a:endParaRPr>
          </a:p>
          <a:p>
            <a:pPr marL="0" indent="0" defTabSz="685800">
              <a:spcAft>
                <a:spcPts val="450"/>
              </a:spcAft>
            </a:pPr>
            <a:r>
              <a:rPr lang="en-US" sz="1400" b="0" dirty="0" smtClean="0">
                <a:solidFill>
                  <a:schemeClr val="tx1"/>
                </a:solidFill>
                <a:latin typeface="+mn-lt"/>
              </a:rPr>
              <a:t>Le respect du </a:t>
            </a:r>
            <a:r>
              <a:rPr lang="en-US" sz="1400" b="0" dirty="0" err="1" smtClean="0">
                <a:solidFill>
                  <a:schemeClr val="tx1"/>
                </a:solidFill>
                <a:latin typeface="+mn-lt"/>
              </a:rPr>
              <a:t>référentiel</a:t>
            </a:r>
            <a:r>
              <a:rPr lang="en-US" sz="1400" b="0" dirty="0" smtClean="0">
                <a:solidFill>
                  <a:schemeClr val="tx1"/>
                </a:solidFill>
                <a:latin typeface="+mn-lt"/>
              </a:rPr>
              <a:t> </a:t>
            </a:r>
            <a:r>
              <a:rPr lang="en-US" sz="1400" b="0" dirty="0" err="1" smtClean="0">
                <a:solidFill>
                  <a:schemeClr val="tx1"/>
                </a:solidFill>
                <a:latin typeface="+mn-lt"/>
              </a:rPr>
              <a:t>professionnel</a:t>
            </a:r>
            <a:r>
              <a:rPr lang="en-US" sz="1400" b="0" dirty="0" smtClean="0">
                <a:solidFill>
                  <a:schemeClr val="tx1"/>
                </a:solidFill>
                <a:latin typeface="+mn-lt"/>
              </a:rPr>
              <a:t> et, </a:t>
            </a:r>
            <a:r>
              <a:rPr lang="en-US" sz="1400" b="0" dirty="0" err="1" smtClean="0">
                <a:solidFill>
                  <a:schemeClr val="tx1"/>
                </a:solidFill>
                <a:latin typeface="+mn-lt"/>
              </a:rPr>
              <a:t>si</a:t>
            </a:r>
            <a:r>
              <a:rPr lang="en-US" sz="1400" b="0" dirty="0" smtClean="0">
                <a:solidFill>
                  <a:schemeClr val="tx1"/>
                </a:solidFill>
                <a:latin typeface="+mn-lt"/>
              </a:rPr>
              <a:t> </a:t>
            </a:r>
            <a:r>
              <a:rPr lang="en-US" sz="1400" b="0" dirty="0" err="1" smtClean="0">
                <a:solidFill>
                  <a:schemeClr val="tx1"/>
                </a:solidFill>
                <a:latin typeface="+mn-lt"/>
              </a:rPr>
              <a:t>elles</a:t>
            </a:r>
            <a:r>
              <a:rPr lang="en-US" sz="1400" b="0" dirty="0" smtClean="0">
                <a:solidFill>
                  <a:schemeClr val="tx1"/>
                </a:solidFill>
                <a:latin typeface="+mn-lt"/>
              </a:rPr>
              <a:t> </a:t>
            </a:r>
            <a:r>
              <a:rPr lang="en-US" sz="1400" b="0" dirty="0" err="1" smtClean="0">
                <a:solidFill>
                  <a:schemeClr val="tx1"/>
                </a:solidFill>
                <a:latin typeface="+mn-lt"/>
              </a:rPr>
              <a:t>n’y</a:t>
            </a:r>
            <a:r>
              <a:rPr lang="en-US" sz="1400" b="0" dirty="0" smtClean="0">
                <a:solidFill>
                  <a:schemeClr val="tx1"/>
                </a:solidFill>
                <a:latin typeface="+mn-lt"/>
              </a:rPr>
              <a:t> </a:t>
            </a:r>
            <a:r>
              <a:rPr lang="en-US" sz="1400" b="0" dirty="0" err="1" smtClean="0">
                <a:solidFill>
                  <a:schemeClr val="tx1"/>
                </a:solidFill>
                <a:latin typeface="+mn-lt"/>
              </a:rPr>
              <a:t>figurent</a:t>
            </a:r>
            <a:r>
              <a:rPr lang="en-US" sz="1400" b="0" dirty="0" smtClean="0">
                <a:solidFill>
                  <a:schemeClr val="tx1"/>
                </a:solidFill>
                <a:latin typeface="+mn-lt"/>
              </a:rPr>
              <a:t> pas, des </a:t>
            </a:r>
            <a:r>
              <a:rPr lang="en-US" sz="1400" b="0" dirty="0" err="1" smtClean="0">
                <a:solidFill>
                  <a:schemeClr val="tx1"/>
                </a:solidFill>
                <a:latin typeface="+mn-lt"/>
              </a:rPr>
              <a:t>exigences</a:t>
            </a:r>
            <a:r>
              <a:rPr lang="en-US" sz="1400" b="0" dirty="0" smtClean="0">
                <a:solidFill>
                  <a:schemeClr val="tx1"/>
                </a:solidFill>
                <a:latin typeface="+mn-lt"/>
              </a:rPr>
              <a:t> </a:t>
            </a:r>
            <a:r>
              <a:rPr lang="en-US" sz="1400" b="0" dirty="0" err="1" smtClean="0">
                <a:solidFill>
                  <a:schemeClr val="tx1"/>
                </a:solidFill>
                <a:latin typeface="+mn-lt"/>
              </a:rPr>
              <a:t>suivantes</a:t>
            </a:r>
            <a:r>
              <a:rPr lang="en-US" sz="1400" b="0" dirty="0" smtClean="0">
                <a:solidFill>
                  <a:schemeClr val="tx1"/>
                </a:solidFill>
                <a:latin typeface="+mn-lt"/>
              </a:rPr>
              <a:t> </a:t>
            </a:r>
            <a:r>
              <a:rPr lang="en-US" sz="1400" b="0" dirty="0" err="1" smtClean="0">
                <a:solidFill>
                  <a:schemeClr val="tx1"/>
                </a:solidFill>
                <a:latin typeface="+mn-lt"/>
              </a:rPr>
              <a:t>est</a:t>
            </a:r>
            <a:r>
              <a:rPr lang="en-US" sz="1400" b="0" dirty="0" smtClean="0">
                <a:solidFill>
                  <a:schemeClr val="tx1"/>
                </a:solidFill>
                <a:latin typeface="+mn-lt"/>
              </a:rPr>
              <a:t> </a:t>
            </a:r>
            <a:r>
              <a:rPr lang="en-US" sz="1400" b="0" dirty="0" err="1" smtClean="0">
                <a:solidFill>
                  <a:schemeClr val="tx1"/>
                </a:solidFill>
                <a:latin typeface="+mn-lt"/>
              </a:rPr>
              <a:t>exigé</a:t>
            </a:r>
            <a:r>
              <a:rPr lang="en-US" sz="1400" b="0" dirty="0" smtClean="0">
                <a:solidFill>
                  <a:schemeClr val="tx1"/>
                </a:solidFill>
                <a:latin typeface="+mn-lt"/>
              </a:rPr>
              <a:t> </a:t>
            </a:r>
            <a:r>
              <a:rPr lang="en-US" sz="1400" b="0" dirty="0" err="1" smtClean="0">
                <a:solidFill>
                  <a:schemeClr val="tx1"/>
                </a:solidFill>
                <a:latin typeface="+mn-lt"/>
              </a:rPr>
              <a:t>contractuellement</a:t>
            </a:r>
            <a:r>
              <a:rPr lang="en-US" sz="1400" b="0" dirty="0" smtClean="0">
                <a:solidFill>
                  <a:schemeClr val="tx1"/>
                </a:solidFill>
                <a:latin typeface="+mn-lt"/>
              </a:rPr>
              <a:t> des </a:t>
            </a:r>
            <a:r>
              <a:rPr lang="en-US" sz="1400" b="0" dirty="0" err="1" smtClean="0">
                <a:solidFill>
                  <a:schemeClr val="tx1"/>
                </a:solidFill>
                <a:latin typeface="+mn-lt"/>
              </a:rPr>
              <a:t>prestataires</a:t>
            </a:r>
            <a:r>
              <a:rPr lang="en-US" sz="1400" b="0" dirty="0" smtClean="0">
                <a:solidFill>
                  <a:schemeClr val="tx1"/>
                </a:solidFill>
                <a:latin typeface="+mn-lt"/>
              </a:rPr>
              <a:t> des </a:t>
            </a:r>
            <a:r>
              <a:rPr lang="en-US" sz="1400" b="0" dirty="0" err="1" smtClean="0">
                <a:solidFill>
                  <a:schemeClr val="tx1"/>
                </a:solidFill>
                <a:latin typeface="+mn-lt"/>
              </a:rPr>
              <a:t>travaux</a:t>
            </a:r>
            <a:r>
              <a:rPr lang="en-US" sz="1400" b="0" dirty="0" smtClean="0">
                <a:solidFill>
                  <a:schemeClr val="tx1"/>
                </a:solidFill>
                <a:latin typeface="+mn-lt"/>
              </a:rPr>
              <a:t> à jet </a:t>
            </a:r>
            <a:r>
              <a:rPr lang="en-US" sz="1400" b="0" dirty="0" err="1" smtClean="0">
                <a:solidFill>
                  <a:schemeClr val="tx1"/>
                </a:solidFill>
                <a:latin typeface="+mn-lt"/>
              </a:rPr>
              <a:t>d’eau</a:t>
            </a:r>
            <a:r>
              <a:rPr lang="en-US" sz="1400" b="0" dirty="0" smtClean="0">
                <a:solidFill>
                  <a:schemeClr val="tx1"/>
                </a:solidFill>
                <a:latin typeface="+mn-lt"/>
              </a:rPr>
              <a:t> sous HP.</a:t>
            </a:r>
          </a:p>
          <a:p>
            <a:pPr marL="0" indent="0" defTabSz="685800">
              <a:spcBef>
                <a:spcPts val="600"/>
              </a:spcBef>
              <a:spcAft>
                <a:spcPts val="450"/>
              </a:spcAft>
            </a:pPr>
            <a:r>
              <a:rPr lang="en-US" sz="1400" u="sng" kern="0" dirty="0" err="1" smtClean="0">
                <a:solidFill>
                  <a:prstClr val="black"/>
                </a:solidFill>
              </a:rPr>
              <a:t>Organisation</a:t>
            </a:r>
            <a:r>
              <a:rPr lang="en-US" sz="1400" kern="0" dirty="0" smtClean="0">
                <a:solidFill>
                  <a:prstClr val="black"/>
                </a:solidFill>
              </a:rPr>
              <a:t> </a:t>
            </a:r>
            <a:r>
              <a:rPr lang="en-US" sz="1400" kern="0" dirty="0">
                <a:solidFill>
                  <a:prstClr val="black"/>
                </a:solidFill>
              </a:rPr>
              <a:t>: </a:t>
            </a:r>
            <a:endParaRPr lang="en-US" sz="1400" kern="0" dirty="0" smtClean="0">
              <a:solidFill>
                <a:prstClr val="black"/>
              </a:solidFill>
            </a:endParaRPr>
          </a:p>
          <a:p>
            <a:pPr lvl="1" indent="-342900" defTabSz="685800">
              <a:spcAft>
                <a:spcPts val="450"/>
              </a:spcAft>
              <a:buFont typeface="Arial" panose="020B0604020202020204" pitchFamily="34" charset="0"/>
              <a:buChar char="•"/>
            </a:pPr>
            <a:r>
              <a:rPr lang="fr-FR" sz="1400" b="0" kern="0" dirty="0" smtClean="0">
                <a:solidFill>
                  <a:prstClr val="black"/>
                </a:solidFill>
              </a:rPr>
              <a:t>Composition </a:t>
            </a:r>
            <a:r>
              <a:rPr lang="fr-FR" sz="1400" b="0" kern="0" dirty="0">
                <a:solidFill>
                  <a:prstClr val="black"/>
                </a:solidFill>
              </a:rPr>
              <a:t>minimale de l’équipe intervenante et rôle du surveillant.</a:t>
            </a:r>
            <a:endParaRPr lang="en-US" sz="1400" b="0" kern="0" dirty="0">
              <a:solidFill>
                <a:prstClr val="black"/>
              </a:solidFill>
            </a:endParaRPr>
          </a:p>
          <a:p>
            <a:pPr marL="627063" indent="-285750" defTabSz="685800">
              <a:spcAft>
                <a:spcPts val="200"/>
              </a:spcAft>
            </a:pPr>
            <a:r>
              <a:rPr lang="fr-FR" sz="1400" b="0" u="sng" kern="0" dirty="0" smtClean="0">
                <a:solidFill>
                  <a:srgbClr val="FF0000"/>
                </a:solidFill>
              </a:rPr>
              <a:t>Changements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627063" indent="-285750" algn="just" defTabSz="685800" fontAlgn="ctr">
              <a:spcAft>
                <a:spcPts val="450"/>
              </a:spcAft>
              <a:buFont typeface="Arial" panose="020B0604020202020204" pitchFamily="34" charset="0"/>
              <a:buChar char="•"/>
            </a:pPr>
            <a:r>
              <a:rPr lang="fr-FR" sz="1400" b="0" i="1" dirty="0">
                <a:solidFill>
                  <a:schemeClr val="tx1"/>
                </a:solidFill>
              </a:rPr>
              <a:t>N’était pas précisé dans la règle RC </a:t>
            </a:r>
            <a:r>
              <a:rPr lang="fr-FR" sz="1400" b="0" i="1" dirty="0" smtClean="0">
                <a:solidFill>
                  <a:schemeClr val="tx1"/>
                </a:solidFill>
              </a:rPr>
              <a:t>existante.</a:t>
            </a:r>
            <a:endParaRPr lang="fr-FR" sz="1400" b="0" kern="0" dirty="0">
              <a:solidFill>
                <a:prstClr val="black"/>
              </a:solidFill>
            </a:endParaRPr>
          </a:p>
          <a:p>
            <a:pPr marL="0" indent="0" defTabSz="685800">
              <a:spcBef>
                <a:spcPts val="600"/>
              </a:spcBef>
              <a:spcAft>
                <a:spcPts val="450"/>
              </a:spcAft>
            </a:pPr>
            <a:r>
              <a:rPr lang="fr-FR" sz="1400" u="sng" kern="0" dirty="0" smtClean="0">
                <a:solidFill>
                  <a:prstClr val="black"/>
                </a:solidFill>
              </a:rPr>
              <a:t>Techniques</a:t>
            </a:r>
            <a:r>
              <a:rPr lang="fr-FR" sz="1400" kern="0" dirty="0" smtClean="0">
                <a:solidFill>
                  <a:prstClr val="black"/>
                </a:solidFill>
              </a:rPr>
              <a:t> :</a:t>
            </a:r>
          </a:p>
          <a:p>
            <a:pPr marL="328613" lvl="1" indent="-214313" defTabSz="685800">
              <a:spcAft>
                <a:spcPts val="450"/>
              </a:spcAft>
              <a:buFont typeface="Arial" panose="020B0604020202020204" pitchFamily="34" charset="0"/>
              <a:buChar char="•"/>
            </a:pPr>
            <a:r>
              <a:rPr lang="fr-FR" sz="1400" b="0" kern="0" dirty="0" smtClean="0">
                <a:solidFill>
                  <a:prstClr val="black"/>
                </a:solidFill>
              </a:rPr>
              <a:t>Interdiction </a:t>
            </a:r>
            <a:r>
              <a:rPr lang="fr-FR" sz="1400" b="0" kern="0" dirty="0">
                <a:solidFill>
                  <a:prstClr val="black"/>
                </a:solidFill>
              </a:rPr>
              <a:t>d’effectuer des travaux HP à partir d’échelles ou de petites embarcations. L’activité doit se dérouler dans des conditions adaptées pour permettre une utilisation sûre de l'outil pendant </a:t>
            </a:r>
            <a:r>
              <a:rPr lang="fr-FR" sz="1400" b="0" kern="0" dirty="0" smtClean="0">
                <a:solidFill>
                  <a:prstClr val="black"/>
                </a:solidFill>
              </a:rPr>
              <a:t>l’opération.</a:t>
            </a:r>
            <a:endParaRPr lang="fr-FR" sz="1400" b="0" kern="0" dirty="0">
              <a:solidFill>
                <a:prstClr val="black"/>
              </a:solidFill>
            </a:endParaRPr>
          </a:p>
          <a:p>
            <a:pPr marL="328613" lvl="1" indent="-214313" defTabSz="685800">
              <a:spcAft>
                <a:spcPts val="450"/>
              </a:spcAft>
              <a:buFont typeface="Arial" panose="020B0604020202020204" pitchFamily="34" charset="0"/>
              <a:buChar char="•"/>
            </a:pPr>
            <a:r>
              <a:rPr lang="fr-FR" sz="1400" b="0" kern="0" dirty="0">
                <a:solidFill>
                  <a:prstClr val="black"/>
                </a:solidFill>
              </a:rPr>
              <a:t>Interdiction de projeter de l’eau sous HP sans outil avec commande à action </a:t>
            </a:r>
            <a:r>
              <a:rPr lang="fr-FR" sz="1400" b="0" kern="0" dirty="0" smtClean="0">
                <a:solidFill>
                  <a:prstClr val="black"/>
                </a:solidFill>
              </a:rPr>
              <a:t>maintenue.</a:t>
            </a:r>
            <a:endParaRPr lang="fr-FR" sz="1400" b="0" kern="0" dirty="0">
              <a:solidFill>
                <a:prstClr val="black"/>
              </a:solidFill>
            </a:endParaRPr>
          </a:p>
          <a:p>
            <a:pPr marL="328613" lvl="1" indent="-214313" defTabSz="685800">
              <a:spcAft>
                <a:spcPts val="450"/>
              </a:spcAft>
              <a:buFont typeface="Arial" panose="020B0604020202020204" pitchFamily="34" charset="0"/>
              <a:buChar char="•"/>
            </a:pPr>
            <a:r>
              <a:rPr lang="fr-FR" sz="1400" b="0" kern="0" dirty="0">
                <a:solidFill>
                  <a:prstClr val="black"/>
                </a:solidFill>
              </a:rPr>
              <a:t>Mise en place </a:t>
            </a:r>
            <a:r>
              <a:rPr lang="fr-FR" sz="1400" b="0" kern="0" dirty="0" smtClean="0">
                <a:solidFill>
                  <a:prstClr val="black"/>
                </a:solidFill>
              </a:rPr>
              <a:t>d’un </a:t>
            </a:r>
            <a:r>
              <a:rPr lang="fr-FR" sz="1400" b="0" kern="0" dirty="0">
                <a:solidFill>
                  <a:prstClr val="black"/>
                </a:solidFill>
              </a:rPr>
              <a:t>écran de protection et d’un système de retenue pour le nettoyage d’échangeurs et canalisations au </a:t>
            </a:r>
            <a:r>
              <a:rPr lang="fr-FR" sz="1400" b="0" kern="0" dirty="0" smtClean="0">
                <a:solidFill>
                  <a:prstClr val="black"/>
                </a:solidFill>
              </a:rPr>
              <a:t>flexible.</a:t>
            </a:r>
            <a:endParaRPr lang="fr-FR" sz="1400" b="0" kern="0" dirty="0">
              <a:solidFill>
                <a:prstClr val="black"/>
              </a:solidFill>
            </a:endParaRPr>
          </a:p>
          <a:p>
            <a:pPr marL="328613" lvl="1" indent="-214313" defTabSz="685800">
              <a:spcAft>
                <a:spcPts val="450"/>
              </a:spcAft>
              <a:buFont typeface="Arial" panose="020B0604020202020204" pitchFamily="34" charset="0"/>
              <a:buChar char="•"/>
            </a:pPr>
            <a:r>
              <a:rPr lang="fr-FR" sz="1400" b="0" kern="0" dirty="0">
                <a:solidFill>
                  <a:prstClr val="black"/>
                </a:solidFill>
              </a:rPr>
              <a:t>Mise en place d’un système qualité pour le suivi de la conformité du matériel </a:t>
            </a:r>
            <a:r>
              <a:rPr lang="fr-FR" sz="1400" b="0" kern="0" dirty="0" smtClean="0">
                <a:solidFill>
                  <a:prstClr val="black"/>
                </a:solidFill>
              </a:rPr>
              <a:t>utilisé.</a:t>
            </a:r>
            <a:endParaRPr lang="fr-FR" sz="1400" b="0" kern="0" dirty="0">
              <a:solidFill>
                <a:prstClr val="black"/>
              </a:solidFill>
            </a:endParaRPr>
          </a:p>
          <a:p>
            <a:pPr marL="355600" indent="0" defTabSz="685800">
              <a:spcAft>
                <a:spcPts val="200"/>
              </a:spcAft>
            </a:pPr>
            <a:r>
              <a:rPr lang="fr-FR" sz="1400" b="0" u="sng" kern="0" dirty="0">
                <a:solidFill>
                  <a:srgbClr val="FF0000"/>
                </a:solidFill>
              </a:rPr>
              <a:t>C</a:t>
            </a:r>
            <a:r>
              <a:rPr lang="fr-FR" sz="1400" b="0" u="sng" kern="0" dirty="0" smtClean="0">
                <a:solidFill>
                  <a:srgbClr val="FF0000"/>
                </a:solidFill>
              </a:rPr>
              <a:t>hangements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627063" indent="-285750" algn="just" defTabSz="685800" fontAlgn="ctr">
              <a:spcAft>
                <a:spcPts val="450"/>
              </a:spcAft>
              <a:buFont typeface="Arial" panose="020B0604020202020204" pitchFamily="34" charset="0"/>
              <a:buChar char="•"/>
            </a:pPr>
            <a:r>
              <a:rPr lang="fr-FR" sz="1400" b="0" i="1" dirty="0">
                <a:solidFill>
                  <a:schemeClr val="tx1"/>
                </a:solidFill>
              </a:rPr>
              <a:t>Nouvelles exigences comparé aux règles MS et RC existantes.</a:t>
            </a:r>
          </a:p>
          <a:p>
            <a:pPr marL="0" indent="0" defTabSz="685800">
              <a:spcBef>
                <a:spcPts val="600"/>
              </a:spcBef>
              <a:spcAft>
                <a:spcPts val="450"/>
              </a:spcAft>
            </a:pPr>
            <a:r>
              <a:rPr lang="en-US" sz="1400" u="sng" kern="0" dirty="0">
                <a:solidFill>
                  <a:prstClr val="black"/>
                </a:solidFill>
              </a:rPr>
              <a:t>Formation / </a:t>
            </a:r>
            <a:r>
              <a:rPr lang="en-US" sz="1400" u="sng" kern="0" dirty="0" err="1">
                <a:solidFill>
                  <a:prstClr val="black"/>
                </a:solidFill>
              </a:rPr>
              <a:t>Compétences</a:t>
            </a:r>
            <a:r>
              <a:rPr lang="en-US" sz="1400" u="sng" kern="0" dirty="0">
                <a:solidFill>
                  <a:prstClr val="black"/>
                </a:solidFill>
              </a:rPr>
              <a:t> :</a:t>
            </a:r>
          </a:p>
          <a:p>
            <a:pPr marL="328613" lvl="1" indent="-214313" defTabSz="685800">
              <a:spcAft>
                <a:spcPts val="450"/>
              </a:spcAft>
              <a:buFont typeface="Arial" panose="020B0604020202020204" pitchFamily="34" charset="0"/>
              <a:buChar char="•"/>
            </a:pPr>
            <a:r>
              <a:rPr lang="fr-FR" sz="1400" kern="0" dirty="0">
                <a:solidFill>
                  <a:prstClr val="black"/>
                </a:solidFill>
              </a:rPr>
              <a:t>Formation obligatoire pour le personnel intervenant, ainsi que la certification individuelle dans les pays où elle est </a:t>
            </a:r>
            <a:r>
              <a:rPr lang="fr-FR" sz="1400" kern="0" dirty="0" smtClean="0">
                <a:solidFill>
                  <a:prstClr val="black"/>
                </a:solidFill>
              </a:rPr>
              <a:t>disponible.</a:t>
            </a:r>
            <a:endParaRPr lang="fr-FR" sz="1400" kern="0" dirty="0">
              <a:solidFill>
                <a:prstClr val="black"/>
              </a:solidFill>
            </a:endParaRPr>
          </a:p>
          <a:p>
            <a:pPr marL="355600" indent="0" defTabSz="685800">
              <a:spcAft>
                <a:spcPts val="200"/>
              </a:spcAft>
            </a:pPr>
            <a:r>
              <a:rPr lang="fr-FR" sz="1400" b="0" u="sng" kern="0" dirty="0">
                <a:solidFill>
                  <a:srgbClr val="FF0000"/>
                </a:solidFill>
              </a:rPr>
              <a:t>Changements</a:t>
            </a:r>
            <a:r>
              <a:rPr lang="fr-FR" sz="1400" b="0" kern="0" dirty="0">
                <a:solidFill>
                  <a:srgbClr val="FF0000"/>
                </a:solidFill>
              </a:rPr>
              <a:t> :</a:t>
            </a:r>
            <a:endParaRPr lang="en-US" sz="1400" b="0" kern="0" dirty="0">
              <a:solidFill>
                <a:srgbClr val="FF0000"/>
              </a:solidFill>
            </a:endParaRPr>
          </a:p>
          <a:p>
            <a:pPr marL="627063" indent="-285750" algn="just" defTabSz="685800" fontAlgn="ctr">
              <a:spcAft>
                <a:spcPts val="450"/>
              </a:spcAft>
              <a:buFont typeface="Arial" panose="020B0604020202020204" pitchFamily="34" charset="0"/>
              <a:buChar char="•"/>
            </a:pPr>
            <a:r>
              <a:rPr lang="fr-FR" sz="1400" b="0" i="1" dirty="0">
                <a:solidFill>
                  <a:schemeClr val="tx1"/>
                </a:solidFill>
              </a:rPr>
              <a:t>Pas de changement par rapport aux règles RC et MS existantes.</a:t>
            </a:r>
          </a:p>
          <a:p>
            <a:pPr marL="214313" indent="-214313" defTabSz="685800">
              <a:spcAft>
                <a:spcPts val="450"/>
              </a:spcAft>
              <a:buFont typeface="Wingdings" panose="05000000000000000000" pitchFamily="2" charset="2"/>
              <a:buChar char="§"/>
            </a:pPr>
            <a:endParaRPr lang="fr-FR" sz="1400" b="0" kern="0" dirty="0">
              <a:solidFill>
                <a:prstClr val="black"/>
              </a:solidFill>
            </a:endParaRPr>
          </a:p>
        </p:txBody>
      </p:sp>
      <p:sp>
        <p:nvSpPr>
          <p:cNvPr id="6"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smtClean="0"/>
              <a:t>REVUE DES EXIGENCES</a:t>
            </a:r>
            <a:endParaRPr lang="en-GB" sz="2000" kern="0" dirty="0"/>
          </a:p>
        </p:txBody>
      </p:sp>
    </p:spTree>
    <p:extLst>
      <p:ext uri="{BB962C8B-B14F-4D97-AF65-F5344CB8AC3E}">
        <p14:creationId xmlns:p14="http://schemas.microsoft.com/office/powerpoint/2010/main" val="383987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a:t>CR GR HSE 424 </a:t>
            </a:r>
            <a:r>
              <a:rPr lang="fr-FR" dirty="0"/>
              <a:t>Travaux par jet d’eau sous haute pression</a:t>
            </a:r>
            <a:endParaRPr lang="en-US" dirty="0"/>
          </a:p>
        </p:txBody>
      </p:sp>
      <p:sp>
        <p:nvSpPr>
          <p:cNvPr id="11" name="Espace réservé du texte 1"/>
          <p:cNvSpPr txBox="1">
            <a:spLocks/>
          </p:cNvSpPr>
          <p:nvPr/>
        </p:nvSpPr>
        <p:spPr>
          <a:xfrm>
            <a:off x="305526" y="692696"/>
            <a:ext cx="8370930" cy="225025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en-US" sz="1600" kern="0" dirty="0" err="1">
                <a:solidFill>
                  <a:prstClr val="black"/>
                </a:solidFill>
              </a:rPr>
              <a:t>Coordinateur</a:t>
            </a:r>
            <a:r>
              <a:rPr lang="en-US" sz="1600" kern="0" dirty="0">
                <a:solidFill>
                  <a:prstClr val="black"/>
                </a:solidFill>
              </a:rPr>
              <a:t> </a:t>
            </a:r>
            <a:r>
              <a:rPr lang="en-US" sz="1600" kern="0" dirty="0" smtClean="0">
                <a:solidFill>
                  <a:prstClr val="black"/>
                </a:solidFill>
              </a:rPr>
              <a:t>de </a:t>
            </a:r>
            <a:r>
              <a:rPr lang="en-US" sz="1600" kern="0" dirty="0" err="1" smtClean="0">
                <a:solidFill>
                  <a:prstClr val="black"/>
                </a:solidFill>
              </a:rPr>
              <a:t>travaux</a:t>
            </a:r>
            <a:r>
              <a:rPr lang="en-US" sz="1600" kern="0" dirty="0" smtClean="0">
                <a:solidFill>
                  <a:prstClr val="black"/>
                </a:solidFill>
              </a:rPr>
              <a:t> </a:t>
            </a:r>
            <a:r>
              <a:rPr lang="en-US" sz="1600" kern="0" dirty="0">
                <a:solidFill>
                  <a:prstClr val="black"/>
                </a:solidFill>
              </a:rPr>
              <a:t>HP (Exigence 3.3)</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prstClr val="black"/>
                </a:solidFill>
              </a:rPr>
              <a:t>Identification d’un coordinateur HP formé et, </a:t>
            </a:r>
            <a:r>
              <a:rPr lang="en-US" sz="1400" b="0" dirty="0" err="1">
                <a:solidFill>
                  <a:schemeClr val="tx1"/>
                </a:solidFill>
              </a:rPr>
              <a:t>dans</a:t>
            </a:r>
            <a:r>
              <a:rPr lang="en-US" sz="1400" b="0" dirty="0">
                <a:solidFill>
                  <a:schemeClr val="tx1"/>
                </a:solidFill>
              </a:rPr>
              <a:t> les pays </a:t>
            </a:r>
            <a:r>
              <a:rPr lang="en-US" sz="1400" b="0" dirty="0" err="1">
                <a:solidFill>
                  <a:schemeClr val="tx1"/>
                </a:solidFill>
              </a:rPr>
              <a:t>où</a:t>
            </a:r>
            <a:r>
              <a:rPr lang="en-US" sz="1400" b="0" dirty="0">
                <a:solidFill>
                  <a:schemeClr val="tx1"/>
                </a:solidFill>
              </a:rPr>
              <a:t> </a:t>
            </a:r>
            <a:r>
              <a:rPr lang="en-US" sz="1400" b="0" dirty="0" err="1">
                <a:solidFill>
                  <a:schemeClr val="tx1"/>
                </a:solidFill>
              </a:rPr>
              <a:t>une</a:t>
            </a:r>
            <a:r>
              <a:rPr lang="en-US" sz="1400" b="0" dirty="0">
                <a:solidFill>
                  <a:schemeClr val="tx1"/>
                </a:solidFill>
              </a:rPr>
              <a:t> certification </a:t>
            </a:r>
            <a:r>
              <a:rPr lang="en-US" sz="1400" b="0" dirty="0" err="1">
                <a:solidFill>
                  <a:schemeClr val="tx1"/>
                </a:solidFill>
              </a:rPr>
              <a:t>existe</a:t>
            </a:r>
            <a:r>
              <a:rPr lang="fr-FR" sz="1400" b="0" kern="0" dirty="0" smtClean="0">
                <a:solidFill>
                  <a:schemeClr val="tx1"/>
                </a:solidFill>
              </a:rPr>
              <a:t>, certifié</a:t>
            </a:r>
            <a:r>
              <a:rPr lang="fr-FR" sz="1400" b="0" kern="0" dirty="0" smtClean="0">
                <a:solidFill>
                  <a:prstClr val="black"/>
                </a:solidFill>
              </a:rPr>
              <a:t>.</a:t>
            </a:r>
            <a:endParaRPr lang="fr-FR" sz="1400" b="0" kern="0" dirty="0">
              <a:solidFill>
                <a:prstClr val="black"/>
              </a:solidFill>
            </a:endParaRPr>
          </a:p>
          <a:p>
            <a:pPr marL="0" indent="0" defTabSz="685800">
              <a:spcBef>
                <a:spcPts val="600"/>
              </a:spcBef>
              <a:spcAft>
                <a:spcPts val="450"/>
              </a:spcAft>
            </a:pPr>
            <a:r>
              <a:rPr lang="fr-FR" sz="1400" b="0" u="sng" kern="0" dirty="0" smtClean="0">
                <a:solidFill>
                  <a:srgbClr val="FF0000"/>
                </a:solidFill>
              </a:rPr>
              <a:t>Changements</a:t>
            </a:r>
            <a:r>
              <a:rPr lang="fr-FR" sz="1400" b="0" kern="0" dirty="0">
                <a:solidFill>
                  <a:srgbClr val="FF0000"/>
                </a:solidFill>
              </a:rPr>
              <a:t>:</a:t>
            </a:r>
            <a:endParaRPr lang="en-US" sz="1400" b="0" kern="0" dirty="0">
              <a:solidFill>
                <a:srgbClr val="FF0000"/>
              </a:solidFill>
            </a:endParaRPr>
          </a:p>
          <a:p>
            <a:pPr marL="285750" indent="-285750" defTabSz="685800">
              <a:spcAft>
                <a:spcPts val="450"/>
              </a:spcAft>
              <a:buFont typeface="Arial" panose="020B0604020202020204" pitchFamily="34" charset="0"/>
              <a:buChar char="•"/>
            </a:pPr>
            <a:r>
              <a:rPr lang="fr-FR" sz="1400" b="0" i="1" kern="0" dirty="0">
                <a:solidFill>
                  <a:prstClr val="black"/>
                </a:solidFill>
              </a:rPr>
              <a:t>Pas de changement par rapport à la règle RC </a:t>
            </a:r>
            <a:r>
              <a:rPr lang="fr-FR" sz="1400" b="0" i="1" kern="0" dirty="0" smtClean="0">
                <a:solidFill>
                  <a:prstClr val="black"/>
                </a:solidFill>
              </a:rPr>
              <a:t>existante.</a:t>
            </a:r>
            <a:endParaRPr lang="fr-FR" sz="1400" b="0" i="1" kern="0" dirty="0">
              <a:solidFill>
                <a:prstClr val="black"/>
              </a:solidFill>
            </a:endParaRPr>
          </a:p>
          <a:p>
            <a:pPr marL="285750" indent="-285750" defTabSz="685800">
              <a:spcAft>
                <a:spcPts val="450"/>
              </a:spcAft>
              <a:buFont typeface="Arial" panose="020B0604020202020204" pitchFamily="34" charset="0"/>
              <a:buChar char="•"/>
            </a:pPr>
            <a:r>
              <a:rPr lang="fr-FR" sz="1400" b="0" i="1" kern="0" dirty="0">
                <a:solidFill>
                  <a:prstClr val="black"/>
                </a:solidFill>
              </a:rPr>
              <a:t>Besoin d’avoir un référent technique capable de «dialoguer» avec l’entreprise intervenante lors de la préparation de l’intervention (préparation cahier des charges, revue de l’analyse de risque et du mode opératoire, etc.)</a:t>
            </a:r>
          </a:p>
          <a:p>
            <a:pPr marL="214313" indent="-214313" defTabSz="685800">
              <a:spcAft>
                <a:spcPts val="450"/>
              </a:spcAft>
              <a:buFont typeface="Wingdings" panose="05000000000000000000" pitchFamily="2" charset="2"/>
              <a:buChar char="§"/>
            </a:pPr>
            <a:endParaRPr lang="fr-FR" sz="1350" b="0" kern="0" dirty="0">
              <a:solidFill>
                <a:prstClr val="black"/>
              </a:solidFill>
            </a:endParaRPr>
          </a:p>
          <a:p>
            <a:pPr marL="214313" indent="-214313" defTabSz="685800">
              <a:spcAft>
                <a:spcPts val="450"/>
              </a:spcAft>
              <a:buFont typeface="Wingdings" panose="05000000000000000000" pitchFamily="2" charset="2"/>
              <a:buChar char="§"/>
            </a:pPr>
            <a:endParaRPr lang="fr-FR" sz="1350" b="0" kern="0" dirty="0">
              <a:solidFill>
                <a:prstClr val="black"/>
              </a:solidFill>
            </a:endParaRPr>
          </a:p>
        </p:txBody>
      </p:sp>
      <p:sp>
        <p:nvSpPr>
          <p:cNvPr id="7" name="Espace réservé du texte 1"/>
          <p:cNvSpPr txBox="1">
            <a:spLocks/>
          </p:cNvSpPr>
          <p:nvPr/>
        </p:nvSpPr>
        <p:spPr>
          <a:xfrm>
            <a:off x="305526" y="3320988"/>
            <a:ext cx="8370930" cy="20522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en-US" sz="1600" kern="0" dirty="0" err="1">
                <a:solidFill>
                  <a:prstClr val="black"/>
                </a:solidFill>
              </a:rPr>
              <a:t>Visites</a:t>
            </a:r>
            <a:r>
              <a:rPr lang="en-US" sz="1600" kern="0" dirty="0">
                <a:solidFill>
                  <a:prstClr val="black"/>
                </a:solidFill>
              </a:rPr>
              <a:t> de </a:t>
            </a:r>
            <a:r>
              <a:rPr lang="en-US" sz="1600" kern="0" dirty="0" err="1">
                <a:solidFill>
                  <a:prstClr val="black"/>
                </a:solidFill>
              </a:rPr>
              <a:t>conformité</a:t>
            </a:r>
            <a:r>
              <a:rPr lang="en-US" sz="1600" kern="0" dirty="0">
                <a:solidFill>
                  <a:prstClr val="black"/>
                </a:solidFill>
              </a:rPr>
              <a:t> (</a:t>
            </a:r>
            <a:r>
              <a:rPr lang="en-US" sz="1600" kern="0" dirty="0" err="1">
                <a:solidFill>
                  <a:prstClr val="black"/>
                </a:solidFill>
              </a:rPr>
              <a:t>Exigence</a:t>
            </a:r>
            <a:r>
              <a:rPr lang="en-US" sz="1600" kern="0" dirty="0">
                <a:solidFill>
                  <a:prstClr val="black"/>
                </a:solidFill>
              </a:rPr>
              <a:t> 3.4)</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prstClr val="black"/>
                </a:solidFill>
              </a:rPr>
              <a:t>Visites régulières (selon une fréquence à définir par chaque </a:t>
            </a:r>
            <a:r>
              <a:rPr lang="fr-FR" sz="1400" b="0" kern="0" dirty="0" smtClean="0">
                <a:solidFill>
                  <a:prstClr val="black"/>
                </a:solidFill>
              </a:rPr>
              <a:t>entité ou filiale) </a:t>
            </a:r>
            <a:r>
              <a:rPr lang="fr-FR" sz="1400" b="0" kern="0" dirty="0">
                <a:solidFill>
                  <a:prstClr val="black"/>
                </a:solidFill>
              </a:rPr>
              <a:t>des chantiers, par le personnel de l’entité </a:t>
            </a:r>
            <a:r>
              <a:rPr lang="fr-FR" sz="1400" b="0" kern="0" dirty="0" smtClean="0">
                <a:solidFill>
                  <a:prstClr val="black"/>
                </a:solidFill>
              </a:rPr>
              <a:t>ou filiale avec </a:t>
            </a:r>
            <a:r>
              <a:rPr lang="fr-FR" sz="1400" b="0" kern="0" dirty="0">
                <a:solidFill>
                  <a:prstClr val="black"/>
                </a:solidFill>
              </a:rPr>
              <a:t>une liste d’exigences à vérifier </a:t>
            </a:r>
            <a:r>
              <a:rPr lang="fr-FR" sz="1400" b="0" i="1" kern="0" dirty="0">
                <a:solidFill>
                  <a:prstClr val="black"/>
                </a:solidFill>
              </a:rPr>
              <a:t>a </a:t>
            </a:r>
            <a:r>
              <a:rPr lang="fr-FR" sz="1400" b="0" i="1" kern="0" dirty="0" smtClean="0">
                <a:solidFill>
                  <a:prstClr val="black"/>
                </a:solidFill>
              </a:rPr>
              <a:t>minima.</a:t>
            </a:r>
            <a:endParaRPr lang="en-US" sz="1400" b="0" kern="0" dirty="0">
              <a:solidFill>
                <a:prstClr val="black"/>
              </a:solidFill>
            </a:endParaRPr>
          </a:p>
          <a:p>
            <a:pPr marL="0" indent="0" defTabSz="685800">
              <a:spcBef>
                <a:spcPts val="600"/>
              </a:spcBef>
              <a:spcAft>
                <a:spcPts val="450"/>
              </a:spcAft>
            </a:pPr>
            <a:r>
              <a:rPr lang="fr-FR" sz="1400" b="0" u="sng" kern="0" dirty="0" smtClean="0">
                <a:solidFill>
                  <a:srgbClr val="FF0000"/>
                </a:solidFill>
              </a:rPr>
              <a:t>Changements </a:t>
            </a:r>
            <a:r>
              <a:rPr lang="fr-FR" sz="1400" b="0" kern="0" dirty="0" smtClean="0">
                <a:solidFill>
                  <a:srgbClr val="FF0000"/>
                </a:solidFill>
              </a:rPr>
              <a:t>:</a:t>
            </a:r>
            <a:endParaRPr lang="en-US" sz="1400" b="0" kern="0" dirty="0">
              <a:solidFill>
                <a:srgbClr val="FF0000"/>
              </a:solidFill>
            </a:endParaRPr>
          </a:p>
          <a:p>
            <a:pPr marL="285750" indent="-285750" defTabSz="685800">
              <a:spcAft>
                <a:spcPts val="450"/>
              </a:spcAft>
              <a:buFont typeface="Arial" panose="020B0604020202020204" pitchFamily="34" charset="0"/>
              <a:buChar char="•"/>
            </a:pPr>
            <a:r>
              <a:rPr lang="fr-FR" sz="1400" b="0" i="1" kern="0" dirty="0">
                <a:solidFill>
                  <a:prstClr val="black"/>
                </a:solidFill>
              </a:rPr>
              <a:t>Pas de changement significatif par rapport à la règle RC </a:t>
            </a:r>
            <a:r>
              <a:rPr lang="fr-FR" sz="1400" b="0" i="1" kern="0" dirty="0" smtClean="0">
                <a:solidFill>
                  <a:prstClr val="black"/>
                </a:solidFill>
              </a:rPr>
              <a:t>existant.</a:t>
            </a:r>
            <a:endParaRPr lang="fr-FR" sz="1400" b="0" i="1" kern="0" dirty="0">
              <a:solidFill>
                <a:prstClr val="black"/>
              </a:solidFill>
            </a:endParaRPr>
          </a:p>
          <a:p>
            <a:pPr marL="285750" indent="-285750" defTabSz="685800">
              <a:spcAft>
                <a:spcPts val="450"/>
              </a:spcAft>
              <a:buFont typeface="Arial" panose="020B0604020202020204" pitchFamily="34" charset="0"/>
              <a:buChar char="•"/>
            </a:pPr>
            <a:r>
              <a:rPr lang="fr-FR" sz="1400" b="0" i="1" kern="0" dirty="0">
                <a:solidFill>
                  <a:prstClr val="black"/>
                </a:solidFill>
              </a:rPr>
              <a:t>L’exigence répond à un besoin de présence terrain et permet de vérifier le respect des exigences fondamentales de prévention sans se substituer à l’entreprise extérieure.</a:t>
            </a:r>
          </a:p>
          <a:p>
            <a:pPr marL="214313" indent="-214313" defTabSz="685800">
              <a:spcAft>
                <a:spcPts val="450"/>
              </a:spcAft>
              <a:buFont typeface="Wingdings" panose="05000000000000000000" pitchFamily="2" charset="2"/>
              <a:buChar char="§"/>
            </a:pPr>
            <a:endParaRPr lang="fr-FR" sz="1350" b="0" kern="0" dirty="0">
              <a:solidFill>
                <a:prstClr val="black"/>
              </a:solidFill>
            </a:endParaRPr>
          </a:p>
        </p:txBody>
      </p:sp>
      <p:cxnSp>
        <p:nvCxnSpPr>
          <p:cNvPr id="10" name="Connecteur droit 9"/>
          <p:cNvCxnSpPr/>
          <p:nvPr/>
        </p:nvCxnSpPr>
        <p:spPr>
          <a:xfrm>
            <a:off x="216024" y="3104964"/>
            <a:ext cx="8568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smtClean="0"/>
              <a:t>REVUE DES EXIGENCES</a:t>
            </a:r>
            <a:endParaRPr lang="en-GB" sz="2000" kern="0" dirty="0"/>
          </a:p>
        </p:txBody>
      </p:sp>
    </p:spTree>
    <p:extLst>
      <p:ext uri="{BB962C8B-B14F-4D97-AF65-F5344CB8AC3E}">
        <p14:creationId xmlns:p14="http://schemas.microsoft.com/office/powerpoint/2010/main" val="2805439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a:t>CR GR HSE 424 </a:t>
            </a:r>
            <a:r>
              <a:rPr lang="fr-FR" dirty="0"/>
              <a:t>Travaux par jet d’eau sous haute pression</a:t>
            </a:r>
            <a:endParaRPr lang="en-US" dirty="0"/>
          </a:p>
        </p:txBody>
      </p:sp>
      <p:sp>
        <p:nvSpPr>
          <p:cNvPr id="11" name="Espace réservé du texte 1"/>
          <p:cNvSpPr txBox="1">
            <a:spLocks/>
          </p:cNvSpPr>
          <p:nvPr/>
        </p:nvSpPr>
        <p:spPr>
          <a:xfrm>
            <a:off x="305526" y="713646"/>
            <a:ext cx="8370930" cy="311434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fr-FR" sz="1600" kern="0" dirty="0">
                <a:solidFill>
                  <a:prstClr val="black"/>
                </a:solidFill>
              </a:rPr>
              <a:t>Travaux par jet d’eau sous HP automatique </a:t>
            </a:r>
            <a:r>
              <a:rPr lang="fr-FR" sz="1600" kern="0" dirty="0" smtClean="0">
                <a:solidFill>
                  <a:prstClr val="black"/>
                </a:solidFill>
              </a:rPr>
              <a:t>ou semi-automatique </a:t>
            </a:r>
            <a:r>
              <a:rPr lang="en-US" sz="1600" kern="0" dirty="0" smtClean="0">
                <a:solidFill>
                  <a:prstClr val="black"/>
                </a:solidFill>
              </a:rPr>
              <a:t>(</a:t>
            </a:r>
            <a:r>
              <a:rPr lang="en-US" sz="1600" kern="0" dirty="0">
                <a:solidFill>
                  <a:prstClr val="black"/>
                </a:solidFill>
              </a:rPr>
              <a:t>Exigence 3.5)</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prstClr val="black"/>
                </a:solidFill>
              </a:rPr>
              <a:t>Analyse des techniques disponibles en privilégiant les techniques automatiques ou </a:t>
            </a:r>
            <a:r>
              <a:rPr lang="fr-FR" sz="1400" b="0" kern="0" dirty="0" smtClean="0">
                <a:solidFill>
                  <a:prstClr val="black"/>
                </a:solidFill>
              </a:rPr>
              <a:t>semi-automatiques.</a:t>
            </a:r>
            <a:endParaRPr lang="fr-FR" sz="1400" b="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schemeClr val="tx1"/>
                </a:solidFill>
              </a:rPr>
              <a:t>Mise en place d’un indicateur local portant sur le taux de réalisation en automatique ou semi-automatique vis-à-vis les travaux par jet d’eau sous HP réalisés en manuel</a:t>
            </a:r>
            <a:r>
              <a:rPr lang="en-US" sz="1400" b="0" kern="0" dirty="0" smtClean="0">
                <a:solidFill>
                  <a:schemeClr val="tx1"/>
                </a:solidFill>
              </a:rPr>
              <a:t>. </a:t>
            </a:r>
            <a:endParaRPr lang="fr-FR" sz="1400" b="0" kern="0" dirty="0">
              <a:solidFill>
                <a:schemeClr val="tx1"/>
              </a:solidFill>
            </a:endParaRPr>
          </a:p>
          <a:p>
            <a:pPr marL="0" indent="0" defTabSz="685800">
              <a:spcBef>
                <a:spcPts val="600"/>
              </a:spcBef>
              <a:spcAft>
                <a:spcPts val="450"/>
              </a:spcAft>
            </a:pPr>
            <a:r>
              <a:rPr lang="fr-FR" sz="1400" b="0" u="sng" kern="0" dirty="0" smtClean="0">
                <a:solidFill>
                  <a:srgbClr val="FF0000"/>
                </a:solidFill>
              </a:rPr>
              <a:t>Changements</a:t>
            </a:r>
            <a:r>
              <a:rPr lang="fr-FR" sz="1400" b="0" kern="0" dirty="0" smtClean="0">
                <a:solidFill>
                  <a:srgbClr val="FF0000"/>
                </a:solidFill>
              </a:rPr>
              <a:t> :</a:t>
            </a:r>
            <a:endParaRPr lang="en-US" sz="1400" b="0" kern="0" dirty="0">
              <a:solidFill>
                <a:srgbClr val="FF0000"/>
              </a:solidFill>
            </a:endParaRPr>
          </a:p>
          <a:p>
            <a:pPr marL="214313" indent="-214313" defTabSz="685800">
              <a:spcAft>
                <a:spcPts val="450"/>
              </a:spcAft>
              <a:buFont typeface="Wingdings" panose="05000000000000000000" pitchFamily="2" charset="2"/>
              <a:buChar char="§"/>
            </a:pPr>
            <a:r>
              <a:rPr lang="fr-FR" sz="1400" b="0" i="1" kern="0" dirty="0">
                <a:solidFill>
                  <a:prstClr val="black"/>
                </a:solidFill>
              </a:rPr>
              <a:t>Nouvelle </a:t>
            </a:r>
            <a:r>
              <a:rPr lang="fr-FR" sz="1400" b="0" i="1" kern="0" dirty="0" smtClean="0">
                <a:solidFill>
                  <a:prstClr val="black"/>
                </a:solidFill>
              </a:rPr>
              <a:t>exigence. Principes </a:t>
            </a:r>
            <a:r>
              <a:rPr lang="fr-FR" sz="1400" b="0" i="1" kern="0" dirty="0">
                <a:solidFill>
                  <a:prstClr val="black"/>
                </a:solidFill>
              </a:rPr>
              <a:t>déjà existants mais pas systématiquement appliqués. </a:t>
            </a:r>
          </a:p>
          <a:p>
            <a:pPr marL="214313" indent="-214313" defTabSz="685800">
              <a:spcAft>
                <a:spcPts val="450"/>
              </a:spcAft>
              <a:buFont typeface="Wingdings" panose="05000000000000000000" pitchFamily="2" charset="2"/>
              <a:buChar char="§"/>
            </a:pPr>
            <a:r>
              <a:rPr lang="fr-FR" sz="1400" b="0" i="1" kern="0" dirty="0">
                <a:solidFill>
                  <a:prstClr val="black"/>
                </a:solidFill>
              </a:rPr>
              <a:t>Pour info: exemple Dow Chemical a supprimé les nettoyages manuels sur les grands sites industriels en 10 </a:t>
            </a:r>
            <a:r>
              <a:rPr lang="fr-FR" sz="1400" b="0" i="1" kern="0" dirty="0" smtClean="0">
                <a:solidFill>
                  <a:prstClr val="black"/>
                </a:solidFill>
              </a:rPr>
              <a:t>ans.</a:t>
            </a:r>
            <a:endParaRPr lang="fr-FR" sz="1400" b="0" i="1" kern="0" dirty="0">
              <a:solidFill>
                <a:prstClr val="black"/>
              </a:solidFill>
            </a:endParaRPr>
          </a:p>
        </p:txBody>
      </p:sp>
      <p:sp>
        <p:nvSpPr>
          <p:cNvPr id="5"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smtClean="0"/>
              <a:t>REVUE DES EXIGENCES</a:t>
            </a:r>
            <a:endParaRPr lang="en-GB" sz="2000" kern="0" dirty="0"/>
          </a:p>
        </p:txBody>
      </p:sp>
    </p:spTree>
    <p:extLst>
      <p:ext uri="{BB962C8B-B14F-4D97-AF65-F5344CB8AC3E}">
        <p14:creationId xmlns:p14="http://schemas.microsoft.com/office/powerpoint/2010/main" val="155860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5976ec1c-bd1e-444e-a2a4-b2e8a1677640</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583fb673-9ddf-4e2f-97df-534affdf9ec8</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2018-10-22T09:39:32+00:00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1DD02A6B-7D5F-4E17-842A-8526CD69F778}"/>
</file>

<file path=customXml/itemProps2.xml><?xml version="1.0" encoding="utf-8"?>
<ds:datastoreItem xmlns:ds="http://schemas.openxmlformats.org/officeDocument/2006/customXml" ds:itemID="{46C08A88-D3B9-451D-9DDE-937F4EACBDD6}">
  <ds:schemaRefs>
    <ds:schemaRef ds:uri="http://schemas.microsoft.com/sharepoint/v3/contenttype/forms"/>
  </ds:schemaRefs>
</ds:datastoreItem>
</file>

<file path=customXml/itemProps3.xml><?xml version="1.0" encoding="utf-8"?>
<ds:datastoreItem xmlns:ds="http://schemas.openxmlformats.org/officeDocument/2006/customXml" ds:itemID="{7EE1F201-5765-4AC0-879C-24C4E0AA61F1}">
  <ds:schemaRefs>
    <ds:schemaRef ds:uri="http://purl.org/dc/dcmitype/"/>
    <ds:schemaRef ds:uri="http://www.w3.org/XML/1998/namespace"/>
    <ds:schemaRef ds:uri="http://schemas.microsoft.com/office/2006/metadata/properties"/>
    <ds:schemaRef ds:uri="http://purl.org/dc/elements/1.1/"/>
    <ds:schemaRef ds:uri="http://purl.org/dc/terms/"/>
    <ds:schemaRef ds:uri="28b10d9e-9bab-43ba-be68-5e2b56a56d82"/>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1087</Words>
  <Application>Microsoft Office PowerPoint</Application>
  <PresentationFormat>On-screen Show (4:3)</PresentationFormat>
  <Paragraphs>104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Lucida Grande</vt:lpstr>
      <vt:lpstr>Arial</vt:lpstr>
      <vt:lpstr>Calibri</vt:lpstr>
      <vt:lpstr>Helvetica</vt:lpstr>
      <vt:lpstr>Wingdings</vt:lpstr>
      <vt:lpstr>fr_total_modele_blanc</vt:lpstr>
      <vt:lpstr>Conception personnalisée</vt:lpstr>
      <vt:lpstr>1_Conception personnalisée</vt:lpstr>
      <vt:lpstr>Travaux par jet d’eau sous haute pression</vt:lpstr>
      <vt:lpstr>PowerPoint Presentation</vt:lpstr>
      <vt:lpstr>PowerPoint Presentation</vt:lpstr>
      <vt:lpstr>PowerPoint Presentation</vt:lpstr>
      <vt:lpstr>PowerPoint Presentation</vt:lpstr>
      <vt:lpstr>PowerPoint Presentation</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COMEX – REGLES HSE GROUPE</dc:title>
  <dc:creator>Jerome DUPONT</dc:creator>
  <cp:lastModifiedBy>Tiffanie BILLEY</cp:lastModifiedBy>
  <cp:revision>23</cp:revision>
  <dcterms:created xsi:type="dcterms:W3CDTF">2018-05-07T13:43:14Z</dcterms:created>
  <dcterms:modified xsi:type="dcterms:W3CDTF">2018-10-15T09:39:56Z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Order">
    <vt:r8>22000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Branch">
    <vt:lpwstr>2;#Toutes les branches|d8c5459c-c634-4dad-b3a5-1a2375c988a9</vt:lpwstr>
  </property>
  <property fmtid="{D5CDD505-2E9C-101B-9397-08002B2CF9AE}" pid="9" name="OrganizationStructure">
    <vt:lpwstr>1;#Toutes les structures organisationnelles|c4bb9c23-2c4c-4150-9738-50d0ceb648ec</vt:lpwstr>
  </property>
  <property fmtid="{D5CDD505-2E9C-101B-9397-08002B2CF9AE}" pid="10" name="Site">
    <vt:lpwstr>3;#Tous les sites|26f15989-d479-4e08-b5e6-c4ab22359765</vt:lpwstr>
  </property>
  <property fmtid="{D5CDD505-2E9C-101B-9397-08002B2CF9AE}" pid="11" name="Country">
    <vt:lpwstr>4;#Tous les pays|de099b83-0153-463f-a92c-1666929f7084</vt:lpwstr>
  </property>
  <property fmtid="{D5CDD505-2E9C-101B-9397-08002B2CF9AE}" pid="12" name="Metier">
    <vt:lpwstr>5;#H3SEQ|1a49191b-7ec0-475b-ba04-e5bafe48b8b4</vt:lpwstr>
  </property>
</Properties>
</file>