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handoutMasterIdLst>
    <p:handoutMasterId r:id="rId22"/>
  </p:handoutMasterIdLst>
  <p:sldIdLst>
    <p:sldId id="273" r:id="rId5"/>
    <p:sldId id="492" r:id="rId6"/>
    <p:sldId id="436" r:id="rId7"/>
    <p:sldId id="462" r:id="rId8"/>
    <p:sldId id="477" r:id="rId9"/>
    <p:sldId id="493" r:id="rId10"/>
    <p:sldId id="494" r:id="rId11"/>
    <p:sldId id="495" r:id="rId12"/>
    <p:sldId id="496" r:id="rId13"/>
    <p:sldId id="478" r:id="rId14"/>
    <p:sldId id="497" r:id="rId15"/>
    <p:sldId id="498" r:id="rId16"/>
    <p:sldId id="499" r:id="rId17"/>
    <p:sldId id="500" r:id="rId18"/>
    <p:sldId id="501" r:id="rId19"/>
    <p:sldId id="502" r:id="rId20"/>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SHARP" userId="S::graeme.sharp@total.com::6797b9a1-fd93-40e5-af49-78527b3d8e7d" providerId="AD" clId="Web-{4E5408E8-C1E7-F3BE-EA16-73F129BB7E8C}"/>
    <pc:docChg chg="modSld">
      <pc:chgData name="Graeme SHARP" userId="S::graeme.sharp@total.com::6797b9a1-fd93-40e5-af49-78527b3d8e7d" providerId="AD" clId="Web-{4E5408E8-C1E7-F3BE-EA16-73F129BB7E8C}" dt="2019-09-12T07:23:31.706" v="0" actId="20577"/>
      <pc:docMkLst>
        <pc:docMk/>
      </pc:docMkLst>
      <pc:sldChg chg="modSp">
        <pc:chgData name="Graeme SHARP" userId="S::graeme.sharp@total.com::6797b9a1-fd93-40e5-af49-78527b3d8e7d" providerId="AD" clId="Web-{4E5408E8-C1E7-F3BE-EA16-73F129BB7E8C}" dt="2019-09-12T07:23:31.706" v="0" actId="20577"/>
        <pc:sldMkLst>
          <pc:docMk/>
          <pc:sldMk cId="233606649" sldId="436"/>
        </pc:sldMkLst>
        <pc:spChg chg="mod">
          <ac:chgData name="Graeme SHARP" userId="S::graeme.sharp@total.com::6797b9a1-fd93-40e5-af49-78527b3d8e7d" providerId="AD" clId="Web-{4E5408E8-C1E7-F3BE-EA16-73F129BB7E8C}" dt="2019-09-12T07:23:31.706" v="0" actId="20577"/>
          <ac:spMkLst>
            <pc:docMk/>
            <pc:sldMk cId="233606649" sldId="436"/>
            <ac:spMk id="2" creationId="{00000000-0000-0000-0000-000000000000}"/>
          </ac:spMkLst>
        </pc:spChg>
      </pc:sldChg>
    </pc:docChg>
  </pc:docChgLst>
  <pc:docChgLst>
    <pc:chgData name="Cyril CHAMPIGNY" userId="8331ef57-2eda-4549-a9c3-149072f322d1" providerId="ADAL" clId="{D0DAF7C1-B543-4031-A0B8-DA80D6234A8F}"/>
    <pc:docChg chg="custSel modSld">
      <pc:chgData name="Cyril CHAMPIGNY" userId="8331ef57-2eda-4549-a9c3-149072f322d1" providerId="ADAL" clId="{D0DAF7C1-B543-4031-A0B8-DA80D6234A8F}" dt="2019-09-24T15:43:55.574" v="25" actId="20577"/>
      <pc:docMkLst>
        <pc:docMk/>
      </pc:docMkLst>
      <pc:sldChg chg="modSp">
        <pc:chgData name="Cyril CHAMPIGNY" userId="8331ef57-2eda-4549-a9c3-149072f322d1" providerId="ADAL" clId="{D0DAF7C1-B543-4031-A0B8-DA80D6234A8F}" dt="2019-09-24T15:00:31.114" v="16" actId="114"/>
        <pc:sldMkLst>
          <pc:docMk/>
          <pc:sldMk cId="1008445572" sldId="493"/>
        </pc:sldMkLst>
        <pc:spChg chg="mod">
          <ac:chgData name="Cyril CHAMPIGNY" userId="8331ef57-2eda-4549-a9c3-149072f322d1" providerId="ADAL" clId="{D0DAF7C1-B543-4031-A0B8-DA80D6234A8F}" dt="2019-09-24T15:00:31.114" v="16" actId="114"/>
          <ac:spMkLst>
            <pc:docMk/>
            <pc:sldMk cId="1008445572" sldId="493"/>
            <ac:spMk id="7" creationId="{00000000-0000-0000-0000-000000000000}"/>
          </ac:spMkLst>
        </pc:spChg>
      </pc:sldChg>
      <pc:sldChg chg="modSp">
        <pc:chgData name="Cyril CHAMPIGNY" userId="8331ef57-2eda-4549-a9c3-149072f322d1" providerId="ADAL" clId="{D0DAF7C1-B543-4031-A0B8-DA80D6234A8F}" dt="2019-09-24T15:43:55.574" v="25" actId="20577"/>
        <pc:sldMkLst>
          <pc:docMk/>
          <pc:sldMk cId="3754744674" sldId="497"/>
        </pc:sldMkLst>
        <pc:spChg chg="mod">
          <ac:chgData name="Cyril CHAMPIGNY" userId="8331ef57-2eda-4549-a9c3-149072f322d1" providerId="ADAL" clId="{D0DAF7C1-B543-4031-A0B8-DA80D6234A8F}" dt="2019-09-24T15:43:55.574" v="25" actId="20577"/>
          <ac:spMkLst>
            <pc:docMk/>
            <pc:sldMk cId="3754744674" sldId="497"/>
            <ac:spMk id="7" creationId="{00000000-0000-0000-0000-000000000000}"/>
          </ac:spMkLst>
        </pc:spChg>
      </pc:sldChg>
      <pc:sldChg chg="delSp">
        <pc:chgData name="Cyril CHAMPIGNY" userId="8331ef57-2eda-4549-a9c3-149072f322d1" providerId="ADAL" clId="{D0DAF7C1-B543-4031-A0B8-DA80D6234A8F}" dt="2019-09-24T14:42:19.586" v="8" actId="478"/>
        <pc:sldMkLst>
          <pc:docMk/>
          <pc:sldMk cId="3300993677" sldId="500"/>
        </pc:sldMkLst>
        <pc:spChg chg="del">
          <ac:chgData name="Cyril CHAMPIGNY" userId="8331ef57-2eda-4549-a9c3-149072f322d1" providerId="ADAL" clId="{D0DAF7C1-B543-4031-A0B8-DA80D6234A8F}" dt="2019-09-24T14:42:19.586" v="8" actId="478"/>
          <ac:spMkLst>
            <pc:docMk/>
            <pc:sldMk cId="3300993677" sldId="500"/>
            <ac:spMk id="5" creationId="{00000000-0000-0000-0000-000000000000}"/>
          </ac:spMkLst>
        </pc:spChg>
      </pc:sldChg>
      <pc:sldChg chg="delSp modSp">
        <pc:chgData name="Cyril CHAMPIGNY" userId="8331ef57-2eda-4549-a9c3-149072f322d1" providerId="ADAL" clId="{D0DAF7C1-B543-4031-A0B8-DA80D6234A8F}" dt="2019-09-24T14:45:09.972" v="12" actId="20577"/>
        <pc:sldMkLst>
          <pc:docMk/>
          <pc:sldMk cId="2347063973" sldId="501"/>
        </pc:sldMkLst>
        <pc:spChg chg="del">
          <ac:chgData name="Cyril CHAMPIGNY" userId="8331ef57-2eda-4549-a9c3-149072f322d1" providerId="ADAL" clId="{D0DAF7C1-B543-4031-A0B8-DA80D6234A8F}" dt="2019-09-24T14:43:27.874" v="9" actId="478"/>
          <ac:spMkLst>
            <pc:docMk/>
            <pc:sldMk cId="2347063973" sldId="501"/>
            <ac:spMk id="5" creationId="{00000000-0000-0000-0000-000000000000}"/>
          </ac:spMkLst>
        </pc:spChg>
        <pc:spChg chg="mod">
          <ac:chgData name="Cyril CHAMPIGNY" userId="8331ef57-2eda-4549-a9c3-149072f322d1" providerId="ADAL" clId="{D0DAF7C1-B543-4031-A0B8-DA80D6234A8F}" dt="2019-09-24T14:45:09.972" v="12" actId="20577"/>
          <ac:spMkLst>
            <pc:docMk/>
            <pc:sldMk cId="2347063973" sldId="501"/>
            <ac:spMk id="7" creationId="{00000000-0000-0000-0000-000000000000}"/>
          </ac:spMkLst>
        </pc:spChg>
      </pc:sldChg>
    </pc:docChg>
  </pc:docChgLst>
  <pc:docChgLst>
    <pc:chgData name="Graeme SHARP" userId="S::graeme.sharp@total.com::6797b9a1-fd93-40e5-af49-78527b3d8e7d" providerId="AD" clId="Web-{1536EFDE-4FBB-CD53-1C67-888F6EEFBADE}"/>
    <pc:docChg chg="modSld">
      <pc:chgData name="Graeme SHARP" userId="S::graeme.sharp@total.com::6797b9a1-fd93-40e5-af49-78527b3d8e7d" providerId="AD" clId="Web-{1536EFDE-4FBB-CD53-1C67-888F6EEFBADE}" dt="2019-09-06T09:16:53.204" v="45" actId="20577"/>
      <pc:docMkLst>
        <pc:docMk/>
      </pc:docMkLst>
      <pc:sldChg chg="modSp">
        <pc:chgData name="Graeme SHARP" userId="S::graeme.sharp@total.com::6797b9a1-fd93-40e5-af49-78527b3d8e7d" providerId="AD" clId="Web-{1536EFDE-4FBB-CD53-1C67-888F6EEFBADE}" dt="2019-09-06T09:16:53.204" v="45" actId="20577"/>
        <pc:sldMkLst>
          <pc:docMk/>
          <pc:sldMk cId="233606649" sldId="436"/>
        </pc:sldMkLst>
        <pc:spChg chg="mod">
          <ac:chgData name="Graeme SHARP" userId="S::graeme.sharp@total.com::6797b9a1-fd93-40e5-af49-78527b3d8e7d" providerId="AD" clId="Web-{1536EFDE-4FBB-CD53-1C67-888F6EEFBADE}" dt="2019-09-06T09:16:53.204" v="45" actId="20577"/>
          <ac:spMkLst>
            <pc:docMk/>
            <pc:sldMk cId="233606649" sldId="436"/>
            <ac:spMk id="2" creationId="{00000000-0000-0000-0000-000000000000}"/>
          </ac:spMkLst>
        </pc:spChg>
      </pc:sldChg>
    </pc:docChg>
  </pc:docChgLst>
  <pc:docChgLst>
    <pc:chgData name="Laurent BOURDEAUX" userId="S::laurent.bourdeaux@total.com::bda5758c-b560-4856-bd1d-e0e212483231" providerId="AD" clId="Web-{8552D7ED-5772-4E18-AEB5-B69AEA972C4C}"/>
    <pc:docChg chg="modSld">
      <pc:chgData name="Laurent BOURDEAUX" userId="S::laurent.bourdeaux@total.com::bda5758c-b560-4856-bd1d-e0e212483231" providerId="AD" clId="Web-{8552D7ED-5772-4E18-AEB5-B69AEA972C4C}" dt="2019-09-11T15:28:02.159" v="90" actId="20577"/>
      <pc:docMkLst>
        <pc:docMk/>
      </pc:docMkLst>
      <pc:sldChg chg="modSp">
        <pc:chgData name="Laurent BOURDEAUX" userId="S::laurent.bourdeaux@total.com::bda5758c-b560-4856-bd1d-e0e212483231" providerId="AD" clId="Web-{8552D7ED-5772-4E18-AEB5-B69AEA972C4C}" dt="2019-09-11T15:13:54.347" v="56" actId="20577"/>
        <pc:sldMkLst>
          <pc:docMk/>
          <pc:sldMk cId="233606649" sldId="436"/>
        </pc:sldMkLst>
        <pc:spChg chg="mod">
          <ac:chgData name="Laurent BOURDEAUX" userId="S::laurent.bourdeaux@total.com::bda5758c-b560-4856-bd1d-e0e212483231" providerId="AD" clId="Web-{8552D7ED-5772-4E18-AEB5-B69AEA972C4C}" dt="2019-09-11T15:13:54.347" v="56" actId="20577"/>
          <ac:spMkLst>
            <pc:docMk/>
            <pc:sldMk cId="233606649" sldId="436"/>
            <ac:spMk id="2" creationId="{00000000-0000-0000-0000-000000000000}"/>
          </ac:spMkLst>
        </pc:spChg>
      </pc:sldChg>
      <pc:sldChg chg="modSp">
        <pc:chgData name="Laurent BOURDEAUX" userId="S::laurent.bourdeaux@total.com::bda5758c-b560-4856-bd1d-e0e212483231" providerId="AD" clId="Web-{8552D7ED-5772-4E18-AEB5-B69AEA972C4C}" dt="2019-09-11T15:20:28.987" v="58" actId="20577"/>
        <pc:sldMkLst>
          <pc:docMk/>
          <pc:sldMk cId="2724786202" sldId="462"/>
        </pc:sldMkLst>
        <pc:spChg chg="mod">
          <ac:chgData name="Laurent BOURDEAUX" userId="S::laurent.bourdeaux@total.com::bda5758c-b560-4856-bd1d-e0e212483231" providerId="AD" clId="Web-{8552D7ED-5772-4E18-AEB5-B69AEA972C4C}" dt="2019-09-11T15:20:28.987" v="58" actId="20577"/>
          <ac:spMkLst>
            <pc:docMk/>
            <pc:sldMk cId="2724786202" sldId="462"/>
            <ac:spMk id="7" creationId="{00000000-0000-0000-0000-000000000000}"/>
          </ac:spMkLst>
        </pc:spChg>
      </pc:sldChg>
      <pc:sldChg chg="modSp">
        <pc:chgData name="Laurent BOURDEAUX" userId="S::laurent.bourdeaux@total.com::bda5758c-b560-4856-bd1d-e0e212483231" providerId="AD" clId="Web-{8552D7ED-5772-4E18-AEB5-B69AEA972C4C}" dt="2019-09-11T15:27:03.940" v="85" actId="20577"/>
        <pc:sldMkLst>
          <pc:docMk/>
          <pc:sldMk cId="3500892905" sldId="473"/>
        </pc:sldMkLst>
        <pc:spChg chg="mod">
          <ac:chgData name="Laurent BOURDEAUX" userId="S::laurent.bourdeaux@total.com::bda5758c-b560-4856-bd1d-e0e212483231" providerId="AD" clId="Web-{8552D7ED-5772-4E18-AEB5-B69AEA972C4C}" dt="2019-09-11T15:27:03.940" v="85" actId="20577"/>
          <ac:spMkLst>
            <pc:docMk/>
            <pc:sldMk cId="3500892905" sldId="473"/>
            <ac:spMk id="7" creationId="{00000000-0000-0000-0000-000000000000}"/>
          </ac:spMkLst>
        </pc:spChg>
      </pc:sldChg>
      <pc:sldChg chg="modSp">
        <pc:chgData name="Laurent BOURDEAUX" userId="S::laurent.bourdeaux@total.com::bda5758c-b560-4856-bd1d-e0e212483231" providerId="AD" clId="Web-{8552D7ED-5772-4E18-AEB5-B69AEA972C4C}" dt="2019-09-11T15:28:02.159" v="90" actId="20577"/>
        <pc:sldMkLst>
          <pc:docMk/>
          <pc:sldMk cId="3640554047" sldId="476"/>
        </pc:sldMkLst>
        <pc:spChg chg="mod">
          <ac:chgData name="Laurent BOURDEAUX" userId="S::laurent.bourdeaux@total.com::bda5758c-b560-4856-bd1d-e0e212483231" providerId="AD" clId="Web-{8552D7ED-5772-4E18-AEB5-B69AEA972C4C}" dt="2019-09-11T15:28:02.159" v="90" actId="20577"/>
          <ac:spMkLst>
            <pc:docMk/>
            <pc:sldMk cId="3640554047" sldId="476"/>
            <ac:spMk id="7" creationId="{00000000-0000-0000-0000-000000000000}"/>
          </ac:spMkLst>
        </pc:spChg>
      </pc:sldChg>
    </pc:docChg>
  </pc:docChgLst>
  <pc:docChgLst>
    <pc:chgData name="Laurent BOURDEAUX" userId="S::laurent.bourdeaux@total.com::bda5758c-b560-4856-bd1d-e0e212483231" providerId="AD" clId="Web-{249FF1BD-8B8C-CC71-6232-F316A88374C2}"/>
    <pc:docChg chg="modSld">
      <pc:chgData name="Laurent BOURDEAUX" userId="S::laurent.bourdeaux@total.com::bda5758c-b560-4856-bd1d-e0e212483231" providerId="AD" clId="Web-{249FF1BD-8B8C-CC71-6232-F316A88374C2}" dt="2019-09-11T15:30:13.777" v="14" actId="20577"/>
      <pc:docMkLst>
        <pc:docMk/>
      </pc:docMkLst>
      <pc:sldChg chg="modSp">
        <pc:chgData name="Laurent BOURDEAUX" userId="S::laurent.bourdeaux@total.com::bda5758c-b560-4856-bd1d-e0e212483231" providerId="AD" clId="Web-{249FF1BD-8B8C-CC71-6232-F316A88374C2}" dt="2019-09-11T15:30:13.777" v="14" actId="20577"/>
        <pc:sldMkLst>
          <pc:docMk/>
          <pc:sldMk cId="3640554047" sldId="476"/>
        </pc:sldMkLst>
        <pc:spChg chg="mod">
          <ac:chgData name="Laurent BOURDEAUX" userId="S::laurent.bourdeaux@total.com::bda5758c-b560-4856-bd1d-e0e212483231" providerId="AD" clId="Web-{249FF1BD-8B8C-CC71-6232-F316A88374C2}" dt="2019-09-11T15:30:13.777" v="14" actId="20577"/>
          <ac:spMkLst>
            <pc:docMk/>
            <pc:sldMk cId="3640554047" sldId="47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9/24/2019</a:t>
            </a:fld>
            <a:endParaRPr lang="en-US"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9/24/2019</a:t>
            </a:fld>
            <a:endParaRPr lang="en-US"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59338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60631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211743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114080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405091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179558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368826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148817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57702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46784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94268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188580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311430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b="1" dirty="0"/>
              <a:t>Sécurité des stockages de liquides inflammables et combustibles</a:t>
            </a:r>
            <a:r>
              <a:rPr lang="en-US" dirty="0"/>
              <a:t>​</a:t>
            </a:r>
            <a:br>
              <a:rPr lang="en-US" dirty="0"/>
            </a:br>
            <a:r>
              <a:rPr lang="fr-FR" sz="2000" dirty="0"/>
              <a:t>REGLE HSE GROUPE (CR-GR-HSE-417)</a:t>
            </a:r>
            <a:br>
              <a:rPr lang="fr-FR" dirty="0"/>
            </a:br>
            <a:endParaRPr lang="en-US" dirty="0"/>
          </a:p>
        </p:txBody>
      </p:sp>
      <p:sp>
        <p:nvSpPr>
          <p:cNvPr id="3" name="Espace réservé du texte 2"/>
          <p:cNvSpPr>
            <a:spLocks noGrp="1"/>
          </p:cNvSpPr>
          <p:nvPr>
            <p:ph type="body" sz="quarter" idx="10"/>
          </p:nvPr>
        </p:nvSpPr>
        <p:spPr>
          <a:xfrm>
            <a:off x="1188000" y="3429000"/>
            <a:ext cx="10380608" cy="2813736"/>
          </a:xfrm>
        </p:spPr>
        <p:txBody>
          <a:bodyPr/>
          <a:lstStyle/>
          <a:p>
            <a:endParaRPr lang="en-US" dirty="0"/>
          </a:p>
          <a:p>
            <a:pPr>
              <a:spcAft>
                <a:spcPts val="600"/>
              </a:spcAft>
            </a:pPr>
            <a:r>
              <a:rPr lang="en-GB" b="1" i="1" dirty="0"/>
              <a:t>SYNTHÈSE</a:t>
            </a:r>
          </a:p>
          <a:p>
            <a:pPr algn="just"/>
            <a:r>
              <a:rPr lang="fr-FR" sz="1600" dirty="0"/>
              <a:t>Cette règle définit les exigences à respecter pour la gestion des risques liés aux réservoirs aériens de stockage de liquides inflammables et combustibles.</a:t>
            </a:r>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Classement des zones (Exigence 3.3.1)</a:t>
            </a:r>
          </a:p>
          <a:p>
            <a:pPr marL="0" indent="0" algn="just">
              <a:spcBef>
                <a:spcPts val="600"/>
              </a:spcBef>
              <a:spcAft>
                <a:spcPts val="600"/>
              </a:spcAft>
            </a:pPr>
            <a:r>
              <a:rPr lang="fr-FR" sz="1600" b="0" dirty="0">
                <a:solidFill>
                  <a:schemeClr val="tx1"/>
                </a:solidFill>
              </a:rPr>
              <a:t>Les installations de stockage sont classées en zones à atmosphères potentiellement explosives selon la réglementation locale et à défaut selon les prescriptions de la directive européenne « ATEX » n° 1999/92/CE ou du standard international IEC60079-10-1.</a:t>
            </a:r>
          </a:p>
          <a:p>
            <a:pPr marL="0" indent="0" algn="l">
              <a:spcBef>
                <a:spcPts val="600"/>
              </a:spcBef>
              <a:spcAft>
                <a:spcPts val="600"/>
              </a:spcAft>
            </a:pPr>
            <a:r>
              <a:rPr lang="fr-FR" sz="1400" b="0" u="sng" dirty="0">
                <a:solidFill>
                  <a:srgbClr val="FF0000"/>
                </a:solidFill>
              </a:rPr>
              <a:t>Pas d’impact</a:t>
            </a:r>
            <a:endParaRPr lang="fr-FR" sz="800" u="sng"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Protection contre les risques liés à la foudre (Exigence 3.3.2)</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Tous les réservoirs et leurs accessoires sont protégés contre la foudre.</a:t>
            </a:r>
          </a:p>
          <a:p>
            <a:pPr marL="0" indent="0" algn="just">
              <a:spcBef>
                <a:spcPts val="600"/>
              </a:spcBef>
              <a:spcAft>
                <a:spcPts val="600"/>
              </a:spcAft>
            </a:pPr>
            <a:r>
              <a:rPr lang="fr-FR" sz="1600" b="0" dirty="0">
                <a:solidFill>
                  <a:schemeClr val="tx1"/>
                </a:solidFill>
              </a:rPr>
              <a:t>Les réservoirs aériens à toit fixe sans écran flottant interne, dans lesquels une atmosphère explosive est susceptible de se former dans les conditions normales d’exploitation, font l’objet de mesures de protection contre l’explosion. </a:t>
            </a:r>
          </a:p>
          <a:p>
            <a:pPr marL="0" indent="0" algn="just">
              <a:spcBef>
                <a:spcPts val="600"/>
              </a:spcBef>
              <a:spcAft>
                <a:spcPts val="600"/>
              </a:spcAft>
            </a:pPr>
            <a:r>
              <a:rPr lang="fr-FR" sz="1600" b="0" dirty="0">
                <a:solidFill>
                  <a:schemeClr val="tx1"/>
                </a:solidFill>
              </a:rPr>
              <a:t>Ces mesures sont définies sur la base d’une analyse préalable des risques foudre.</a:t>
            </a:r>
          </a:p>
          <a:p>
            <a:pPr marL="0" indent="0" algn="l">
              <a:spcBef>
                <a:spcPts val="600"/>
              </a:spcBef>
              <a:spcAft>
                <a:spcPts val="600"/>
              </a:spcAft>
            </a:pPr>
            <a:r>
              <a:rPr lang="fr-FR" sz="1400" b="0" u="sng" dirty="0">
                <a:solidFill>
                  <a:srgbClr val="FF0000"/>
                </a:solidFill>
              </a:rPr>
              <a:t>Pas d’impact</a:t>
            </a:r>
            <a:endParaRPr lang="fr-FR" sz="800" u="sng"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563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Protection contre les risques liés à l’électricité statique (Exigence 3.3.3)</a:t>
            </a:r>
          </a:p>
          <a:p>
            <a:pPr marL="0" indent="0" algn="just">
              <a:spcBef>
                <a:spcPts val="600"/>
              </a:spcBef>
              <a:spcAft>
                <a:spcPts val="600"/>
              </a:spcAft>
            </a:pPr>
            <a:r>
              <a:rPr lang="fr-FR" sz="1600" b="0" dirty="0">
                <a:solidFill>
                  <a:schemeClr val="tx1"/>
                </a:solidFill>
              </a:rPr>
              <a:t>Pour éviter l’accumulation excessive de charges électrostatiques, la vitesse linéaire de transfert des produits lors du remplissage des réservoirs contenant des produits susceptibles de présenter un risque d’explosion en cas de décharge d’électricité statique, respecte les recommandations de l’API RP 2003. </a:t>
            </a:r>
          </a:p>
          <a:p>
            <a:pPr marL="0" indent="0" algn="l">
              <a:spcBef>
                <a:spcPts val="600"/>
              </a:spcBef>
              <a:spcAft>
                <a:spcPts val="600"/>
              </a:spcAft>
            </a:pPr>
            <a:r>
              <a:rPr lang="fr-FR" sz="1400" b="0" u="sng" dirty="0">
                <a:solidFill>
                  <a:srgbClr val="FF0000"/>
                </a:solidFill>
              </a:rPr>
              <a:t>Pas d’impact</a:t>
            </a:r>
            <a:endParaRPr lang="fr-FR" sz="800" u="sng"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Moyens d’isolements en cas d’incendie (Exigence 3.3.4)</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Les réservoirs de liquides inflammables sont équipés de moyens d’isolement résistants au feu et situés au plus près du réservoir.</a:t>
            </a:r>
          </a:p>
          <a:p>
            <a:pPr marL="0" indent="0" algn="l"/>
            <a:r>
              <a:rPr lang="fr-FR" sz="1400" b="0" u="sng" dirty="0">
                <a:solidFill>
                  <a:srgbClr val="FF0000"/>
                </a:solidFill>
              </a:rPr>
              <a:t>RC : pas de changement</a:t>
            </a:r>
          </a:p>
          <a:p>
            <a:pPr marL="0" indent="0" algn="l"/>
            <a:r>
              <a:rPr lang="fr-FR" sz="1400" b="0" u="sng" dirty="0">
                <a:solidFill>
                  <a:srgbClr val="FF0000"/>
                </a:solidFill>
              </a:rPr>
              <a:t>EP : application à l’existant de la GS-EP-SAF-341 de l’EP </a:t>
            </a:r>
          </a:p>
          <a:p>
            <a:pPr marL="0" indent="0" algn="l"/>
            <a:r>
              <a:rPr lang="fr-FR" sz="1400" b="0" u="sng" dirty="0">
                <a:solidFill>
                  <a:srgbClr val="FF0000"/>
                </a:solidFill>
              </a:rPr>
              <a:t>MS : déjà en place selon la règle CR-MS-EXP-001</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75474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Défense contre incendie (Exigence 3.3.5)</a:t>
            </a:r>
          </a:p>
          <a:p>
            <a:pPr marL="0" indent="0" algn="just">
              <a:spcBef>
                <a:spcPts val="600"/>
              </a:spcBef>
              <a:spcAft>
                <a:spcPts val="600"/>
              </a:spcAft>
            </a:pPr>
            <a:r>
              <a:rPr lang="fr-FR" sz="1600" b="0" dirty="0">
                <a:solidFill>
                  <a:schemeClr val="tx1"/>
                </a:solidFill>
              </a:rPr>
              <a:t>Les stockages de liquides inflammables et combustibles sont équipés d’une DCI adaptée aux quantités et à la nature des produits stockés et aux scenarios identifiés.</a:t>
            </a:r>
          </a:p>
          <a:p>
            <a:pPr marL="0" indent="0" algn="just">
              <a:spcBef>
                <a:spcPts val="600"/>
              </a:spcBef>
              <a:spcAft>
                <a:spcPts val="600"/>
              </a:spcAft>
            </a:pPr>
            <a:r>
              <a:rPr lang="fr-FR" sz="1600" b="0" dirty="0">
                <a:solidFill>
                  <a:schemeClr val="tx1"/>
                </a:solidFill>
              </a:rPr>
              <a:t>Les moyens DCI sont dimensionnés a minima sur la base des scenarios de :</a:t>
            </a:r>
          </a:p>
          <a:p>
            <a:pPr marL="609750" indent="-285750" algn="just">
              <a:buFont typeface="Arial" panose="020B0604020202020204" pitchFamily="34" charset="0"/>
              <a:buChar char="•"/>
            </a:pPr>
            <a:r>
              <a:rPr lang="fr-FR" sz="1600" b="0" dirty="0">
                <a:solidFill>
                  <a:schemeClr val="tx1"/>
                </a:solidFill>
              </a:rPr>
              <a:t>feux de réservoirs de liquides inflammables et combustibles ;</a:t>
            </a:r>
          </a:p>
          <a:p>
            <a:pPr marL="609750" indent="-285750" algn="just">
              <a:buFont typeface="Arial" panose="020B0604020202020204" pitchFamily="34" charset="0"/>
              <a:buChar char="•"/>
            </a:pPr>
            <a:r>
              <a:rPr lang="fr-FR" sz="1600" b="0" dirty="0">
                <a:solidFill>
                  <a:schemeClr val="tx1"/>
                </a:solidFill>
              </a:rPr>
              <a:t>feux de rétention de liquides inflammables ;</a:t>
            </a:r>
          </a:p>
          <a:p>
            <a:pPr marL="609750" indent="-285750" algn="just">
              <a:buFont typeface="Arial" panose="020B0604020202020204" pitchFamily="34" charset="0"/>
              <a:buChar char="•"/>
            </a:pPr>
            <a:r>
              <a:rPr lang="fr-FR" sz="1600" b="0" dirty="0">
                <a:solidFill>
                  <a:schemeClr val="tx1"/>
                </a:solidFill>
              </a:rPr>
              <a:t>feux de </a:t>
            </a:r>
            <a:r>
              <a:rPr lang="fr-FR" sz="1600" b="0" dirty="0" err="1">
                <a:solidFill>
                  <a:schemeClr val="tx1"/>
                </a:solidFill>
              </a:rPr>
              <a:t>pomperie</a:t>
            </a:r>
            <a:r>
              <a:rPr lang="fr-FR" sz="1600" b="0" dirty="0">
                <a:solidFill>
                  <a:schemeClr val="tx1"/>
                </a:solidFill>
              </a:rPr>
              <a:t> de liquides inflammables et combustibles ;</a:t>
            </a:r>
          </a:p>
          <a:p>
            <a:pPr marL="609750" indent="-285750" algn="just">
              <a:buFont typeface="Arial" panose="020B0604020202020204" pitchFamily="34" charset="0"/>
              <a:buChar char="•"/>
            </a:pPr>
            <a:r>
              <a:rPr lang="fr-FR" sz="1600" b="0" dirty="0">
                <a:solidFill>
                  <a:schemeClr val="tx1"/>
                </a:solidFill>
              </a:rPr>
              <a:t>refroidissement des réservoirs exposés en cas d’incendie, pour éviter l’extension de celui-ci.</a:t>
            </a:r>
          </a:p>
          <a:p>
            <a:pPr marL="0" indent="0" algn="l">
              <a:spcBef>
                <a:spcPts val="600"/>
              </a:spcBef>
              <a:spcAft>
                <a:spcPts val="600"/>
              </a:spcAft>
            </a:pPr>
            <a:r>
              <a:rPr lang="fr-FR" sz="1400" b="0" u="sng" dirty="0">
                <a:solidFill>
                  <a:srgbClr val="FF0000"/>
                </a:solidFill>
              </a:rPr>
              <a:t>Pas d’impact</a:t>
            </a:r>
            <a:endParaRPr lang="fr-FR" sz="800" u="sng" dirty="0">
              <a:solidFill>
                <a:schemeClr val="tx1"/>
              </a:solidFill>
            </a:endParaRPr>
          </a:p>
          <a:p>
            <a:pPr marL="0" indent="0" algn="l">
              <a:spcAft>
                <a:spcPts val="1200"/>
              </a:spcAft>
            </a:pPr>
            <a:r>
              <a:rPr lang="fr-FR" u="sng" dirty="0">
                <a:solidFill>
                  <a:schemeClr val="tx1"/>
                </a:solidFill>
              </a:rPr>
              <a:t>Plan d’intervention d’urgence (Exigence 3.3.6)</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Tout site de stockage fait l’objet d’un plan d’intervention d’urgence qui traite les scenarios d’incendies et d’explosions ainsi que des fuites et épandages.</a:t>
            </a:r>
          </a:p>
          <a:p>
            <a:pPr marL="0" indent="0" algn="just">
              <a:spcBef>
                <a:spcPts val="600"/>
              </a:spcBef>
              <a:spcAft>
                <a:spcPts val="600"/>
              </a:spcAft>
            </a:pPr>
            <a:r>
              <a:rPr lang="fr-FR" sz="1600" b="0" dirty="0">
                <a:solidFill>
                  <a:schemeClr val="tx1"/>
                </a:solidFill>
              </a:rPr>
              <a:t>Ce plan d’intervention contient des fiches réflexes permettant de faire face a minima aux cas suivants : débordement d’un réservoir, atteinte d’un Niveau Très Haut dans un réservoir et détection de produit dans le confinement secondaire.</a:t>
            </a:r>
          </a:p>
          <a:p>
            <a:pPr marL="0" indent="0" algn="just">
              <a:spcBef>
                <a:spcPts val="600"/>
              </a:spcBef>
              <a:spcAft>
                <a:spcPts val="600"/>
              </a:spcAft>
            </a:pPr>
            <a:r>
              <a:rPr lang="fr-FR" sz="1600" b="0" dirty="0">
                <a:solidFill>
                  <a:schemeClr val="tx1"/>
                </a:solidFill>
              </a:rPr>
              <a:t>Il est régulièrement mis à jour pour refléter les évolutions de configurations, d’équipements et d’organisation et au minimum tous les 5 ans.</a:t>
            </a:r>
          </a:p>
          <a:p>
            <a:pPr marL="0" indent="0" algn="l">
              <a:spcBef>
                <a:spcPts val="600"/>
              </a:spcBef>
              <a:spcAft>
                <a:spcPts val="600"/>
              </a:spcAft>
            </a:pPr>
            <a:r>
              <a:rPr lang="fr-FR" sz="1400" b="0" u="sng" dirty="0">
                <a:solidFill>
                  <a:srgbClr val="FF0000"/>
                </a:solidFill>
              </a:rPr>
              <a:t>Pas d’impact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0889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Tests et exercices (Exigence 3.3.7)</a:t>
            </a:r>
          </a:p>
          <a:p>
            <a:pPr marL="0" indent="0" algn="just">
              <a:spcBef>
                <a:spcPts val="600"/>
              </a:spcBef>
              <a:spcAft>
                <a:spcPts val="600"/>
              </a:spcAft>
            </a:pPr>
            <a:r>
              <a:rPr lang="fr-FR" sz="1600" b="0" dirty="0">
                <a:solidFill>
                  <a:schemeClr val="tx1"/>
                </a:solidFill>
              </a:rPr>
              <a:t>Les moyens de DCI sont mis en œuvre lors d’exercices réguliers, selon une périodicité définie dans le plan d’intervention d’urgence et au minimum une fois par an. Ces exercices font l’objet de comptes rendus écrits disponibles sur le site.</a:t>
            </a:r>
          </a:p>
          <a:p>
            <a:pPr marL="0" indent="0" algn="just">
              <a:spcBef>
                <a:spcPts val="600"/>
              </a:spcBef>
              <a:spcAft>
                <a:spcPts val="600"/>
              </a:spcAft>
            </a:pPr>
            <a:r>
              <a:rPr lang="fr-FR" sz="1400" b="0" u="sng" dirty="0">
                <a:solidFill>
                  <a:srgbClr val="FF0000"/>
                </a:solidFill>
              </a:rPr>
              <a:t>Pas d’impact</a:t>
            </a:r>
          </a:p>
          <a:p>
            <a:pPr marL="0" indent="0" algn="l">
              <a:spcAft>
                <a:spcPts val="12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5333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Sécurité des opérations d’exploitation</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Procédure d’exploitation (Exigence 3.4.1)</a:t>
            </a:r>
          </a:p>
          <a:p>
            <a:pPr marL="0" indent="0" algn="just">
              <a:spcBef>
                <a:spcPts val="600"/>
              </a:spcBef>
              <a:spcAft>
                <a:spcPts val="600"/>
              </a:spcAft>
            </a:pPr>
            <a:r>
              <a:rPr lang="fr-FR" sz="1600" b="0" dirty="0">
                <a:solidFill>
                  <a:schemeClr val="tx1"/>
                </a:solidFill>
              </a:rPr>
              <a:t>La (ou les) procédure(s) d’exploitation intègre(nt) a minima les éléments suivants : </a:t>
            </a:r>
          </a:p>
          <a:p>
            <a:pPr marL="609750" indent="-285750" algn="just">
              <a:buFont typeface="Arial" panose="020B0604020202020204" pitchFamily="34" charset="0"/>
              <a:buChar char="•"/>
            </a:pPr>
            <a:r>
              <a:rPr lang="fr-FR" sz="1600" b="0" dirty="0">
                <a:solidFill>
                  <a:schemeClr val="tx1"/>
                </a:solidFill>
              </a:rPr>
              <a:t>les aspects de planification des mouvements de produits ;</a:t>
            </a:r>
          </a:p>
          <a:p>
            <a:pPr marL="609750" indent="-285750" algn="just">
              <a:buFont typeface="Arial" panose="020B0604020202020204" pitchFamily="34" charset="0"/>
              <a:buChar char="•"/>
            </a:pPr>
            <a:r>
              <a:rPr lang="fr-FR" sz="1600" b="0" dirty="0">
                <a:solidFill>
                  <a:schemeClr val="tx1"/>
                </a:solidFill>
              </a:rPr>
              <a:t>la surveillance des paramètres opératoires et les informations à échanger entre intervenants au cours des opérations ; </a:t>
            </a:r>
          </a:p>
          <a:p>
            <a:pPr marL="609750" indent="-285750" algn="just">
              <a:buFont typeface="Arial" panose="020B0604020202020204" pitchFamily="34" charset="0"/>
              <a:buChar char="•"/>
            </a:pPr>
            <a:r>
              <a:rPr lang="fr-FR" sz="1600" b="0" dirty="0">
                <a:solidFill>
                  <a:schemeClr val="tx1"/>
                </a:solidFill>
              </a:rPr>
              <a:t>la continuité de la supervision </a:t>
            </a:r>
          </a:p>
          <a:p>
            <a:pPr marL="609750" indent="-285750" algn="just">
              <a:buFont typeface="Arial" panose="020B0604020202020204" pitchFamily="34" charset="0"/>
              <a:buChar char="•"/>
            </a:pPr>
            <a:r>
              <a:rPr lang="fr-FR" sz="1600" b="0" dirty="0">
                <a:solidFill>
                  <a:schemeClr val="tx1"/>
                </a:solidFill>
              </a:rPr>
              <a:t>la traçabilité des informations clés transmises à l’occasion des relèves ;</a:t>
            </a:r>
          </a:p>
          <a:p>
            <a:pPr marL="609750" indent="-285750" algn="just">
              <a:buFont typeface="Arial" panose="020B0604020202020204" pitchFamily="34" charset="0"/>
              <a:buChar char="•"/>
            </a:pPr>
            <a:r>
              <a:rPr lang="fr-FR" sz="1600" b="0" dirty="0">
                <a:solidFill>
                  <a:schemeClr val="tx1"/>
                </a:solidFill>
              </a:rPr>
              <a:t>les moyens de communication et le test de leur fiabilité, pour être en mesure d’arrêter les mouvements de produit en cas d’urgence.</a:t>
            </a:r>
          </a:p>
          <a:p>
            <a:pPr marL="0" indent="0" algn="l">
              <a:spcBef>
                <a:spcPts val="600"/>
              </a:spcBef>
              <a:spcAft>
                <a:spcPts val="600"/>
              </a:spcAft>
            </a:pPr>
            <a:r>
              <a:rPr lang="fr-FR" sz="1400" b="0" u="sng" dirty="0">
                <a:solidFill>
                  <a:srgbClr val="FF0000"/>
                </a:solidFill>
              </a:rPr>
              <a:t>RC-MS : pas d’impact</a:t>
            </a:r>
            <a:br>
              <a:rPr lang="fr-FR" sz="1400" b="0" u="sng" dirty="0">
                <a:solidFill>
                  <a:srgbClr val="FF0000"/>
                </a:solidFill>
              </a:rPr>
            </a:br>
            <a:r>
              <a:rPr lang="fr-FR" sz="1400" b="0" u="sng" dirty="0">
                <a:solidFill>
                  <a:srgbClr val="FF0000"/>
                </a:solidFill>
              </a:rPr>
              <a:t>EP : formalisation de certaines opérations à prévoir (jaugeage, échantillonnage,…)</a:t>
            </a:r>
          </a:p>
          <a:p>
            <a:pPr marL="0" indent="0" algn="l">
              <a:spcAft>
                <a:spcPts val="1200"/>
              </a:spcAft>
            </a:pPr>
            <a:endParaRPr lang="fr-FR" u="sng" dirty="0">
              <a:solidFill>
                <a:schemeClr val="tx1"/>
              </a:solidFill>
            </a:endParaRPr>
          </a:p>
          <a:p>
            <a:pPr marL="0" indent="0" algn="l">
              <a:spcAft>
                <a:spcPts val="1200"/>
              </a:spcAft>
            </a:pPr>
            <a:r>
              <a:rPr lang="fr-FR" u="sng" dirty="0">
                <a:solidFill>
                  <a:schemeClr val="tx1"/>
                </a:solidFill>
              </a:rPr>
              <a:t>Protection contre les niveaux bas (Exigence 3.4.2)</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Si un niveau bas est susceptible d’entraîner un risque pour la sécurité, tout réservoir d’une capacité &gt; 100 m3 est équipé d’un dispositif d’alarme niveau bas.</a:t>
            </a:r>
          </a:p>
          <a:p>
            <a:pPr marL="0" indent="0" algn="l">
              <a:spcBef>
                <a:spcPts val="600"/>
              </a:spcBef>
              <a:spcAft>
                <a:spcPts val="600"/>
              </a:spcAft>
            </a:pPr>
            <a:r>
              <a:rPr lang="fr-FR" sz="1400" b="0" u="sng" dirty="0">
                <a:solidFill>
                  <a:srgbClr val="FF0000"/>
                </a:solidFill>
              </a:rPr>
              <a:t>Pas d’impact</a:t>
            </a:r>
            <a:br>
              <a:rPr lang="fr-FR" sz="1400" b="0" u="sng" dirty="0">
                <a:solidFill>
                  <a:srgbClr val="FF0000"/>
                </a:solidFill>
              </a:rPr>
            </a:b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30099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Sécurité des opérations d’exploitation</a:t>
            </a:r>
            <a:r>
              <a:rPr lang="en-GB" dirty="0"/>
              <a:t>  </a:t>
            </a:r>
          </a:p>
        </p:txBody>
      </p:sp>
      <p:sp>
        <p:nvSpPr>
          <p:cNvPr id="7" name="Espace réservé du texte 1"/>
          <p:cNvSpPr txBox="1">
            <a:spLocks/>
          </p:cNvSpPr>
          <p:nvPr/>
        </p:nvSpPr>
        <p:spPr>
          <a:xfrm>
            <a:off x="400712"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Surveillance de la température (Exigence 3.4.3)</a:t>
            </a:r>
          </a:p>
          <a:p>
            <a:pPr marL="0" indent="0" algn="just">
              <a:spcBef>
                <a:spcPts val="600"/>
              </a:spcBef>
              <a:spcAft>
                <a:spcPts val="600"/>
              </a:spcAft>
            </a:pPr>
            <a:r>
              <a:rPr lang="fr-FR" sz="1600" b="0" dirty="0">
                <a:solidFill>
                  <a:schemeClr val="tx1"/>
                </a:solidFill>
              </a:rPr>
              <a:t>Tout réservoir dans lequel l’élévation de température est susceptible de conduire à des phénomènes dangereux est équipé de capteurs de température et d’alarmes associées.</a:t>
            </a:r>
          </a:p>
          <a:p>
            <a:pPr marL="0" indent="0" algn="l">
              <a:spcBef>
                <a:spcPts val="600"/>
              </a:spcBef>
              <a:spcAft>
                <a:spcPts val="600"/>
              </a:spcAft>
            </a:pPr>
            <a:r>
              <a:rPr lang="fr-FR" sz="1400" b="0" u="sng" dirty="0">
                <a:solidFill>
                  <a:srgbClr val="FF0000"/>
                </a:solidFill>
              </a:rPr>
              <a:t>Pas d’impact</a:t>
            </a:r>
            <a:br>
              <a:rPr lang="fr-FR" sz="1400" b="0" u="sng" dirty="0">
                <a:solidFill>
                  <a:srgbClr val="FF0000"/>
                </a:solidFill>
              </a:rPr>
            </a:br>
            <a:endParaRPr lang="fr-FR" sz="1400" b="0" u="sng" dirty="0">
              <a:solidFill>
                <a:srgbClr val="FF0000"/>
              </a:solidFill>
            </a:endParaRPr>
          </a:p>
          <a:p>
            <a:pPr marL="0" indent="0" algn="l">
              <a:spcAft>
                <a:spcPts val="1200"/>
              </a:spcAft>
            </a:pPr>
            <a:r>
              <a:rPr lang="fr-FR" u="sng" dirty="0">
                <a:solidFill>
                  <a:schemeClr val="tx1"/>
                </a:solidFill>
              </a:rPr>
              <a:t>Contrôle des purges d’eau (Exigence 3.4.4)</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Lorsque la purge de l’eau des réservoirs est préconisée, elle est réalisée sous contrôle.</a:t>
            </a:r>
          </a:p>
          <a:p>
            <a:pPr marL="0" indent="0" algn="l">
              <a:spcBef>
                <a:spcPts val="600"/>
              </a:spcBef>
              <a:spcAft>
                <a:spcPts val="600"/>
              </a:spcAft>
            </a:pPr>
            <a:r>
              <a:rPr lang="fr-FR" sz="1400" b="0" u="sng" dirty="0">
                <a:solidFill>
                  <a:srgbClr val="FF0000"/>
                </a:solidFill>
              </a:rPr>
              <a:t>Pas d’impact</a:t>
            </a:r>
            <a:br>
              <a:rPr lang="fr-FR" sz="1400" b="0" u="sng" dirty="0">
                <a:solidFill>
                  <a:srgbClr val="FF0000"/>
                </a:solidFill>
              </a:rPr>
            </a:br>
            <a:endParaRPr lang="fr-FR" sz="1800" b="0" u="sng" dirty="0">
              <a:solidFill>
                <a:prstClr val="black"/>
              </a:solidFill>
            </a:endParaRPr>
          </a:p>
          <a:p>
            <a:pPr marL="0" lvl="0" indent="0" algn="l">
              <a:spcAft>
                <a:spcPts val="1200"/>
              </a:spcAft>
            </a:pPr>
            <a:r>
              <a:rPr lang="fr-FR" u="sng" dirty="0">
                <a:solidFill>
                  <a:prstClr val="black"/>
                </a:solidFill>
              </a:rPr>
              <a:t>Contrôle des accès aux toits des réservoirs (Exigence 3.4.5)</a:t>
            </a:r>
            <a:endParaRPr lang="fr-FR" u="sng" dirty="0">
              <a:solidFill>
                <a:prstClr val="black"/>
              </a:solidFill>
              <a:cs typeface="Calibri"/>
            </a:endParaRPr>
          </a:p>
          <a:p>
            <a:pPr marL="0" lvl="0" indent="0" algn="just">
              <a:spcBef>
                <a:spcPts val="600"/>
              </a:spcBef>
              <a:spcAft>
                <a:spcPts val="600"/>
              </a:spcAft>
            </a:pPr>
            <a:r>
              <a:rPr lang="fr-FR" sz="1600" b="0" dirty="0">
                <a:solidFill>
                  <a:prstClr val="black"/>
                </a:solidFill>
              </a:rPr>
              <a:t>Un document définit les conditions d’accès aux toits des réservoirs. Il mentionne a minima les conditions atmosphériques ou d’exploitation admissibles, les EPI et les mesures de sécurité à mettre en place.</a:t>
            </a:r>
          </a:p>
          <a:p>
            <a:pPr marL="0" indent="0" algn="l">
              <a:spcBef>
                <a:spcPts val="600"/>
              </a:spcBef>
              <a:spcAft>
                <a:spcPts val="600"/>
              </a:spcAft>
            </a:pPr>
            <a:r>
              <a:rPr lang="fr-FR" sz="1400" b="0" u="sng" dirty="0">
                <a:solidFill>
                  <a:srgbClr val="FF0000"/>
                </a:solidFill>
              </a:rPr>
              <a:t>RC-MS : pas d’impact</a:t>
            </a:r>
            <a:br>
              <a:rPr lang="fr-FR" sz="1400" b="0" u="sng" dirty="0">
                <a:solidFill>
                  <a:srgbClr val="FF0000"/>
                </a:solidFill>
              </a:rPr>
            </a:br>
            <a:r>
              <a:rPr lang="fr-FR" sz="1400" b="0" u="sng" dirty="0">
                <a:solidFill>
                  <a:srgbClr val="FF0000"/>
                </a:solidFill>
              </a:rPr>
              <a:t>EP : formalisation de certaines opérations à prévoir</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34706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Sécurité des opérations d’exploitation</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Jaugeage (Exigence 3.4.6)</a:t>
            </a:r>
          </a:p>
          <a:p>
            <a:pPr marL="0" indent="0" algn="just">
              <a:spcBef>
                <a:spcPts val="600"/>
              </a:spcBef>
              <a:spcAft>
                <a:spcPts val="600"/>
              </a:spcAft>
            </a:pPr>
            <a:r>
              <a:rPr lang="fr-FR" sz="1600" b="0" dirty="0">
                <a:solidFill>
                  <a:schemeClr val="tx1"/>
                </a:solidFill>
              </a:rPr>
              <a:t>Les opérations de jaugeage ou d’échantillonnage à partir du toit d’un réservoir font l’objet d’une procédure, qui tient compte des risques liés aux caractéristiques des produits et à la configuration du réservoir et qui spécifie :</a:t>
            </a:r>
          </a:p>
          <a:p>
            <a:pPr marL="609750" indent="-285750" algn="just">
              <a:buFont typeface="Arial" panose="020B0604020202020204" pitchFamily="34" charset="0"/>
              <a:buChar char="•"/>
            </a:pPr>
            <a:r>
              <a:rPr lang="fr-FR" sz="1600" b="0" dirty="0">
                <a:solidFill>
                  <a:schemeClr val="tx1"/>
                </a:solidFill>
              </a:rPr>
              <a:t>les délais d’attente à respecter après les mouvements de produits ;</a:t>
            </a:r>
          </a:p>
          <a:p>
            <a:pPr marL="609750" indent="-285750" algn="just">
              <a:buFont typeface="Arial" panose="020B0604020202020204" pitchFamily="34" charset="0"/>
              <a:buChar char="•"/>
            </a:pPr>
            <a:r>
              <a:rPr lang="fr-FR" sz="1600" b="0" dirty="0">
                <a:solidFill>
                  <a:schemeClr val="tx1"/>
                </a:solidFill>
              </a:rPr>
              <a:t>les équipements à utiliser ;</a:t>
            </a:r>
          </a:p>
          <a:p>
            <a:pPr marL="609750" indent="-285750" algn="just">
              <a:buFont typeface="Arial" panose="020B0604020202020204" pitchFamily="34" charset="0"/>
              <a:buChar char="•"/>
            </a:pPr>
            <a:r>
              <a:rPr lang="fr-FR" sz="1600" b="0" dirty="0">
                <a:solidFill>
                  <a:schemeClr val="tx1"/>
                </a:solidFill>
              </a:rPr>
              <a:t>les conditions d’exécution (temps orageux, mouvement de produit dans le réservoir, etc.).</a:t>
            </a:r>
          </a:p>
          <a:p>
            <a:pPr marL="0" indent="0" algn="l">
              <a:spcBef>
                <a:spcPts val="600"/>
              </a:spcBef>
              <a:spcAft>
                <a:spcPts val="600"/>
              </a:spcAft>
            </a:pPr>
            <a:r>
              <a:rPr lang="fr-FR" sz="1400" b="0" u="sng" dirty="0">
                <a:solidFill>
                  <a:srgbClr val="FF0000"/>
                </a:solidFill>
              </a:rPr>
              <a:t>RC-MS : pas d’impact</a:t>
            </a:r>
            <a:br>
              <a:rPr lang="fr-FR" sz="1400" b="0" u="sng" dirty="0">
                <a:solidFill>
                  <a:srgbClr val="FF0000"/>
                </a:solidFill>
              </a:rPr>
            </a:br>
            <a:r>
              <a:rPr lang="fr-FR" sz="1400" b="0" u="sng" dirty="0">
                <a:solidFill>
                  <a:srgbClr val="FF0000"/>
                </a:solidFill>
              </a:rPr>
              <a:t>EP : formalisation à prévoir</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4782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6041913" cy="5256584"/>
          </a:xfrm>
          <a:solidFill>
            <a:schemeClr val="bg1">
              <a:alpha val="40000"/>
            </a:schemeClr>
          </a:solidFill>
        </p:spPr>
        <p:txBody>
          <a:bodyPr anchor="t"/>
          <a:lstStyle/>
          <a:p>
            <a:pPr algn="just">
              <a:lnSpc>
                <a:spcPct val="100000"/>
              </a:lnSpc>
              <a:spcBef>
                <a:spcPts val="600"/>
              </a:spcBef>
              <a:spcAft>
                <a:spcPts val="600"/>
              </a:spcAft>
            </a:pPr>
            <a:r>
              <a:rPr lang="fr-FR" b="1" dirty="0"/>
              <a:t>Objet</a:t>
            </a:r>
            <a:r>
              <a:rPr lang="en-GB" b="1" dirty="0"/>
              <a:t>: </a:t>
            </a:r>
            <a:r>
              <a:rPr lang="fr-FR" dirty="0"/>
              <a:t>La présente règle définit les exigences HSE minimales à respecter pour la gestion des risques liés aux installations de stockage de liquides inflammables et combustibles (« produits ») suivantes :</a:t>
            </a:r>
          </a:p>
          <a:p>
            <a:pPr marL="540000" lvl="1" indent="-216000" algn="just">
              <a:buFont typeface="Arial" panose="020B0604020202020204" pitchFamily="34" charset="0"/>
              <a:buChar char="•"/>
            </a:pPr>
            <a:r>
              <a:rPr lang="fr-FR" sz="1200" dirty="0">
                <a:latin typeface="+mj-lt"/>
              </a:rPr>
              <a:t>pétrole brut, condensats, coupes pétrolières intermédiaires de raffinage ;</a:t>
            </a:r>
          </a:p>
          <a:p>
            <a:pPr marL="540000" lvl="1" indent="-216000" algn="just">
              <a:buFont typeface="Arial" panose="020B0604020202020204" pitchFamily="34" charset="0"/>
              <a:buChar char="•"/>
            </a:pPr>
            <a:r>
              <a:rPr lang="fr-FR" sz="1200" dirty="0">
                <a:latin typeface="+mj-lt"/>
              </a:rPr>
              <a:t>carburants et combustibles (essences, kérosène, diesel, fiouls, etc.) ;</a:t>
            </a:r>
          </a:p>
          <a:p>
            <a:pPr marL="540000" lvl="1" indent="-216000" algn="just">
              <a:buFont typeface="Arial" panose="020B0604020202020204" pitchFamily="34" charset="0"/>
              <a:buChar char="•"/>
            </a:pPr>
            <a:r>
              <a:rPr lang="fr-FR" sz="1200" dirty="0">
                <a:latin typeface="+mj-lt"/>
              </a:rPr>
              <a:t>solvants purs, en mélange ou </a:t>
            </a:r>
            <a:r>
              <a:rPr lang="fr-FR" sz="1200" dirty="0" err="1">
                <a:latin typeface="+mj-lt"/>
              </a:rPr>
              <a:t>additivés</a:t>
            </a:r>
            <a:r>
              <a:rPr lang="fr-FR" sz="1200" dirty="0">
                <a:latin typeface="+mj-lt"/>
              </a:rPr>
              <a:t>, et fluides spéciaux pétroliers ;</a:t>
            </a:r>
          </a:p>
          <a:p>
            <a:pPr marL="540000" lvl="1" indent="-216000" algn="just">
              <a:buFont typeface="Arial" panose="020B0604020202020204" pitchFamily="34" charset="0"/>
              <a:buChar char="•"/>
            </a:pPr>
            <a:r>
              <a:rPr lang="fr-FR" sz="1200" dirty="0">
                <a:latin typeface="+mj-lt"/>
              </a:rPr>
              <a:t>éthanol, ou autres composants des biocarburants ;</a:t>
            </a:r>
          </a:p>
          <a:p>
            <a:pPr marL="540000" lvl="1" indent="-216000" algn="just">
              <a:buFont typeface="Arial" panose="020B0604020202020204" pitchFamily="34" charset="0"/>
              <a:buChar char="•"/>
            </a:pPr>
            <a:r>
              <a:rPr lang="fr-FR" sz="1200" dirty="0">
                <a:latin typeface="+mj-lt"/>
              </a:rPr>
              <a:t>autres produits pétroliers (bitumes, lubrifiants, etc.).</a:t>
            </a:r>
          </a:p>
          <a:p>
            <a:pPr algn="just">
              <a:spcBef>
                <a:spcPts val="1200"/>
              </a:spcBef>
            </a:pPr>
            <a:r>
              <a:rPr lang="fr-FR" b="1" dirty="0"/>
              <a:t>Champ d’application</a:t>
            </a:r>
            <a:r>
              <a:rPr lang="en-GB" b="1" dirty="0"/>
              <a:t>: </a:t>
            </a:r>
            <a:r>
              <a:rPr lang="en-GB" dirty="0"/>
              <a:t>Applicable</a:t>
            </a:r>
            <a:r>
              <a:rPr lang="en-US" dirty="0"/>
              <a:t> par </a:t>
            </a:r>
            <a:r>
              <a:rPr lang="en-US" dirty="0" err="1"/>
              <a:t>toutes</a:t>
            </a:r>
            <a:r>
              <a:rPr lang="en-US" dirty="0"/>
              <a:t> les </a:t>
            </a:r>
            <a:r>
              <a:rPr lang="en-US" dirty="0" err="1"/>
              <a:t>entités</a:t>
            </a:r>
            <a:r>
              <a:rPr lang="en-US" dirty="0"/>
              <a:t> et </a:t>
            </a:r>
            <a:r>
              <a:rPr lang="en-US" dirty="0" err="1"/>
              <a:t>filiales</a:t>
            </a:r>
            <a:r>
              <a:rPr lang="en-US" dirty="0"/>
              <a:t> du </a:t>
            </a:r>
            <a:r>
              <a:rPr lang="en-US" dirty="0" err="1"/>
              <a:t>groupe</a:t>
            </a:r>
            <a:r>
              <a:rPr lang="en-US" dirty="0"/>
              <a:t>.  Ne </a:t>
            </a:r>
            <a:r>
              <a:rPr lang="en-US" dirty="0" err="1"/>
              <a:t>concerne</a:t>
            </a:r>
            <a:r>
              <a:rPr lang="en-US" dirty="0"/>
              <a:t> pas la </a:t>
            </a:r>
            <a:r>
              <a:rPr lang="en-US" dirty="0" err="1"/>
              <a:t>branche</a:t>
            </a:r>
            <a:r>
              <a:rPr lang="en-US" dirty="0"/>
              <a:t> GRP.</a:t>
            </a:r>
          </a:p>
          <a:p>
            <a:pPr marL="324000" indent="0" algn="just">
              <a:buNone/>
            </a:pPr>
            <a:r>
              <a:rPr lang="fr-FR" sz="1200" dirty="0"/>
              <a:t>Cette règle concerne les installations constituées de réservoirs aériens situés dans des sites :</a:t>
            </a:r>
          </a:p>
          <a:p>
            <a:pPr marL="540000" lvl="1" indent="-216000" algn="just">
              <a:buFont typeface="Arial" panose="020B0604020202020204" pitchFamily="34" charset="0"/>
              <a:buChar char="•"/>
            </a:pPr>
            <a:r>
              <a:rPr lang="fr-FR" sz="1200" dirty="0">
                <a:latin typeface="+mj-lt"/>
              </a:rPr>
              <a:t>totalisant &gt; 500 m3 de produits stockés ; ou</a:t>
            </a:r>
          </a:p>
          <a:p>
            <a:pPr marL="540000" lvl="1" indent="-216000" algn="just">
              <a:buFont typeface="Arial" panose="020B0604020202020204" pitchFamily="34" charset="0"/>
              <a:buChar char="•"/>
            </a:pPr>
            <a:r>
              <a:rPr lang="fr-FR" sz="1200" dirty="0">
                <a:latin typeface="+mj-lt"/>
              </a:rPr>
              <a:t>contenant au moins un réservoir aérien de stockage de produit de Classe I au sens de NFPA 30 (point éclair inférieur à 37,8 °C) de capacité unitaire supérieure à 100 m3.</a:t>
            </a:r>
          </a:p>
          <a:p>
            <a:pPr marL="324000" indent="0" algn="just">
              <a:buNone/>
            </a:pPr>
            <a:r>
              <a:rPr lang="fr-FR" sz="1200" dirty="0"/>
              <a:t>Cette règle ne s’applique pas aux stockages :</a:t>
            </a:r>
          </a:p>
          <a:p>
            <a:pPr marL="540000" indent="-216000" algn="just">
              <a:buFont typeface="Arial" panose="020B0604020202020204" pitchFamily="34" charset="0"/>
              <a:buChar char="•"/>
            </a:pPr>
            <a:r>
              <a:rPr lang="fr-FR" sz="1200" dirty="0"/>
              <a:t>d’hydrocarbures sous forme liquéfiée ou réfrigérés (ex. : GPL, GNL) qui font l’objet d’une autre règle dédiée ;</a:t>
            </a:r>
          </a:p>
          <a:p>
            <a:pPr marL="540000" indent="-216000" algn="just">
              <a:buFont typeface="Arial" panose="020B0604020202020204" pitchFamily="34" charset="0"/>
              <a:buChar char="•"/>
            </a:pPr>
            <a:r>
              <a:rPr lang="fr-FR" sz="1200" dirty="0"/>
              <a:t>sur supports flottants (ex. : FPSO, FSO) ;</a:t>
            </a:r>
          </a:p>
          <a:p>
            <a:pPr marL="540000" indent="-216000" algn="just">
              <a:buFont typeface="Arial" panose="020B0604020202020204" pitchFamily="34" charset="0"/>
              <a:buChar char="•"/>
            </a:pPr>
            <a:r>
              <a:rPr lang="fr-FR" sz="1200" dirty="0"/>
              <a:t>dans des capacités intégrées au sein des unités de production ;</a:t>
            </a:r>
          </a:p>
          <a:p>
            <a:pPr marL="540000" indent="-216000" algn="just">
              <a:buFont typeface="Arial" panose="020B0604020202020204" pitchFamily="34" charset="0"/>
              <a:buChar char="•"/>
            </a:pPr>
            <a:r>
              <a:rPr lang="fr-FR" sz="1200" dirty="0"/>
              <a:t>en réservoirs mobiles (ex. : camions, wagons, grands récipients vrac) ; </a:t>
            </a:r>
          </a:p>
          <a:p>
            <a:pPr marL="540000" indent="-216000" algn="just">
              <a:buFont typeface="Arial" panose="020B0604020202020204" pitchFamily="34" charset="0"/>
              <a:buChar char="•"/>
            </a:pPr>
            <a:r>
              <a:rPr lang="fr-FR" sz="1200" dirty="0"/>
              <a:t>en réservoirs enterrés </a:t>
            </a:r>
          </a:p>
          <a:p>
            <a:pPr marL="540000" indent="-216000" algn="just">
              <a:buFont typeface="Arial" panose="020B0604020202020204" pitchFamily="34" charset="0"/>
              <a:buChar char="•"/>
            </a:pPr>
            <a:r>
              <a:rPr lang="fr-FR" sz="1200" dirty="0"/>
              <a:t>en stations-services ;</a:t>
            </a:r>
          </a:p>
          <a:p>
            <a:pPr marL="540000" indent="-216000" algn="just">
              <a:buFont typeface="Arial" panose="020B0604020202020204" pitchFamily="34" charset="0"/>
              <a:buChar char="•"/>
            </a:pPr>
            <a:r>
              <a:rPr lang="fr-FR" sz="1200" dirty="0"/>
              <a:t>en réservoirs aériens de capacité &lt; 5 m3.</a:t>
            </a:r>
          </a:p>
        </p:txBody>
      </p:sp>
    </p:spTree>
    <p:extLst>
      <p:ext uri="{BB962C8B-B14F-4D97-AF65-F5344CB8AC3E}">
        <p14:creationId xmlns:p14="http://schemas.microsoft.com/office/powerpoint/2010/main" val="236026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spcBef>
                <a:spcPts val="1200"/>
              </a:spcBef>
            </a:pPr>
            <a:r>
              <a:rPr lang="fr-FR" b="1" dirty="0"/>
              <a:t>Remplace: </a:t>
            </a:r>
            <a:endParaRPr lang="en-GB" dirty="0">
              <a:latin typeface="+mj-lt"/>
              <a:ea typeface="+mj-lt"/>
              <a:cs typeface="+mj-lt"/>
            </a:endParaRPr>
          </a:p>
          <a:p>
            <a:pPr marL="540000" lvl="1" indent="-216000" algn="l" rtl="0">
              <a:spcBef>
                <a:spcPts val="300"/>
              </a:spcBef>
              <a:spcAft>
                <a:spcPts val="300"/>
              </a:spcAft>
              <a:buFont typeface="Arial" panose="020B0604020202020204" pitchFamily="34" charset="0"/>
              <a:buChar char="•"/>
              <a:defRPr/>
            </a:pPr>
            <a:r>
              <a:rPr lang="fr-FR" sz="1400" kern="1200" dirty="0">
                <a:solidFill>
                  <a:prstClr val="black"/>
                </a:solidFill>
                <a:latin typeface="+mj-lt"/>
                <a:ea typeface="+mn-ea"/>
                <a:cs typeface="+mn-cs"/>
              </a:rPr>
              <a:t>REG-GR-SEC-029   </a:t>
            </a:r>
            <a:r>
              <a:rPr lang="fr-FR" sz="1400" dirty="0">
                <a:solidFill>
                  <a:schemeClr val="tx1"/>
                </a:solidFill>
                <a:latin typeface="+mj-lt"/>
              </a:rPr>
              <a:t>REX majeur – Prévention des débordements de bacs</a:t>
            </a:r>
          </a:p>
          <a:p>
            <a:pPr marL="540000" lvl="1" indent="-216000" algn="l" rtl="0">
              <a:spcBef>
                <a:spcPts val="300"/>
              </a:spcBef>
              <a:spcAft>
                <a:spcPts val="300"/>
              </a:spcAft>
              <a:buFont typeface="Arial" panose="020B0604020202020204" pitchFamily="34" charset="0"/>
              <a:buChar char="•"/>
              <a:defRPr/>
            </a:pPr>
            <a:r>
              <a:rPr lang="fr-FR" sz="1400" kern="1200" dirty="0">
                <a:solidFill>
                  <a:prstClr val="black"/>
                </a:solidFill>
                <a:latin typeface="+mj-lt"/>
                <a:ea typeface="+mn-ea"/>
                <a:cs typeface="+mn-cs"/>
              </a:rPr>
              <a:t>REG-GR-SEC-028   </a:t>
            </a:r>
            <a:r>
              <a:rPr lang="fr-FR" sz="1400" dirty="0">
                <a:solidFill>
                  <a:schemeClr val="tx1"/>
                </a:solidFill>
                <a:latin typeface="+mj-lt"/>
              </a:rPr>
              <a:t>REX majeur – Foudroiement de bac</a:t>
            </a:r>
          </a:p>
          <a:p>
            <a:pPr marL="540000" lvl="1" indent="-216000" algn="l" rtl="0">
              <a:spcBef>
                <a:spcPts val="300"/>
              </a:spcBef>
              <a:spcAft>
                <a:spcPts val="300"/>
              </a:spcAft>
              <a:buFont typeface="Arial" panose="020B0604020202020204" pitchFamily="34" charset="0"/>
              <a:buChar char="•"/>
              <a:defRPr/>
            </a:pPr>
            <a:r>
              <a:rPr lang="en-US" sz="1400" kern="1200" dirty="0">
                <a:solidFill>
                  <a:prstClr val="black"/>
                </a:solidFill>
                <a:latin typeface="+mj-lt"/>
                <a:ea typeface="+mn-ea"/>
                <a:cs typeface="+mn-cs"/>
              </a:rPr>
              <a:t>CR-MS-HSE-332   </a:t>
            </a:r>
            <a:r>
              <a:rPr lang="fr-FR" sz="1400" kern="1200" dirty="0">
                <a:solidFill>
                  <a:prstClr val="black"/>
                </a:solidFill>
                <a:latin typeface="+mj-lt"/>
                <a:ea typeface="+mn-ea"/>
                <a:cs typeface="+mn-cs"/>
              </a:rPr>
              <a:t>Processus de prévention des débordements</a:t>
            </a:r>
          </a:p>
          <a:p>
            <a:pPr marL="540000" lvl="1" indent="-216000" algn="l" rtl="0">
              <a:spcBef>
                <a:spcPts val="300"/>
              </a:spcBef>
              <a:spcAft>
                <a:spcPts val="300"/>
              </a:spcAft>
              <a:buFont typeface="Arial" panose="020B0604020202020204" pitchFamily="34" charset="0"/>
              <a:buChar char="•"/>
              <a:defRPr/>
            </a:pPr>
            <a:r>
              <a:rPr lang="en-US" sz="1400" kern="1200" dirty="0">
                <a:solidFill>
                  <a:prstClr val="black"/>
                </a:solidFill>
                <a:latin typeface="+mj-lt"/>
                <a:ea typeface="+mn-ea"/>
                <a:cs typeface="+mn-cs"/>
              </a:rPr>
              <a:t>CR-RC-HSE-016   </a:t>
            </a:r>
            <a:r>
              <a:rPr lang="fr-FR" sz="1400" dirty="0">
                <a:solidFill>
                  <a:schemeClr val="tx1"/>
                </a:solidFill>
                <a:latin typeface="+mj-lt"/>
              </a:rPr>
              <a:t>Sécurité des Stockages de liquides inflammables et combustibles</a:t>
            </a:r>
          </a:p>
          <a:p>
            <a:pPr marL="540000" lvl="1" indent="-216000" algn="l" rtl="0">
              <a:spcBef>
                <a:spcPts val="300"/>
              </a:spcBef>
              <a:spcAft>
                <a:spcPts val="300"/>
              </a:spcAft>
              <a:buFont typeface="Arial" panose="020B0604020202020204" pitchFamily="34" charset="0"/>
              <a:buChar char="•"/>
              <a:defRPr/>
            </a:pPr>
            <a:r>
              <a:rPr lang="en-US" sz="1400" kern="1200" dirty="0">
                <a:solidFill>
                  <a:prstClr val="black"/>
                </a:solidFill>
                <a:latin typeface="+mj-lt"/>
                <a:ea typeface="+mn-ea"/>
                <a:cs typeface="+mn-cs"/>
              </a:rPr>
              <a:t>GS-EP-SAF-341   Location and protection of onshore hydrocarbon storage </a:t>
            </a:r>
          </a:p>
          <a:p>
            <a:pPr marL="540000" lvl="1" indent="-216000" algn="l" rtl="0">
              <a:spcBef>
                <a:spcPts val="300"/>
              </a:spcBef>
              <a:spcAft>
                <a:spcPts val="1200"/>
              </a:spcAft>
              <a:buFont typeface="Arial" panose="020B0604020202020204" pitchFamily="34" charset="0"/>
              <a:buChar char="•"/>
              <a:defRPr/>
            </a:pPr>
            <a:r>
              <a:rPr lang="en-US" sz="1400" kern="1200" dirty="0">
                <a:solidFill>
                  <a:prstClr val="black"/>
                </a:solidFill>
                <a:latin typeface="+mj-lt"/>
                <a:ea typeface="+mn-ea"/>
                <a:cs typeface="+mn-cs"/>
              </a:rPr>
              <a:t>CR-MS-HSE-352   </a:t>
            </a:r>
            <a:r>
              <a:rPr lang="en-US" sz="1400" kern="1200" dirty="0" err="1">
                <a:solidFill>
                  <a:prstClr val="black"/>
                </a:solidFill>
                <a:latin typeface="+mj-lt"/>
                <a:ea typeface="+mn-ea"/>
                <a:cs typeface="+mn-cs"/>
              </a:rPr>
              <a:t>Risque</a:t>
            </a:r>
            <a:r>
              <a:rPr lang="en-US" sz="1400" kern="1200" dirty="0">
                <a:solidFill>
                  <a:prstClr val="black"/>
                </a:solidFill>
                <a:latin typeface="+mj-lt"/>
                <a:ea typeface="+mn-ea"/>
                <a:cs typeface="+mn-cs"/>
              </a:rPr>
              <a:t> </a:t>
            </a:r>
            <a:r>
              <a:rPr lang="en-US" sz="1400" kern="1200" dirty="0" err="1">
                <a:solidFill>
                  <a:prstClr val="black"/>
                </a:solidFill>
                <a:latin typeface="+mj-lt"/>
                <a:ea typeface="+mn-ea"/>
                <a:cs typeface="+mn-cs"/>
              </a:rPr>
              <a:t>foudre</a:t>
            </a:r>
            <a:endParaRPr lang="en-US" sz="1400" kern="1200" dirty="0">
              <a:solidFill>
                <a:prstClr val="black"/>
              </a:solidFill>
              <a:latin typeface="Calibri"/>
              <a:ea typeface="+mn-ea"/>
              <a:cs typeface="+mn-cs"/>
            </a:endParaRPr>
          </a:p>
          <a:p>
            <a:pPr algn="l">
              <a:spcBef>
                <a:spcPts val="300"/>
              </a:spcBef>
              <a:spcAft>
                <a:spcPts val="1200"/>
              </a:spcAft>
            </a:pPr>
            <a:r>
              <a:rPr lang="fr-FR" b="1" dirty="0"/>
              <a:t>Date de publication dans REFLEX: </a:t>
            </a:r>
            <a:r>
              <a:rPr lang="fr-FR" dirty="0"/>
              <a:t>30/09/2019</a:t>
            </a:r>
          </a:p>
          <a:p>
            <a:pPr>
              <a:spcAft>
                <a:spcPts val="600"/>
              </a:spcAft>
            </a:pPr>
            <a:r>
              <a:rPr lang="fr-FR" b="1" dirty="0"/>
              <a:t>Date d’application: </a:t>
            </a:r>
            <a:r>
              <a:rPr lang="fr-FR" dirty="0"/>
              <a:t>6 mois après publication, sauf pour :</a:t>
            </a:r>
          </a:p>
          <a:p>
            <a:pPr marL="540000" lvl="0" indent="-216000">
              <a:buFont typeface="Arial" panose="020B0604020202020204" pitchFamily="34" charset="0"/>
              <a:buChar char="•"/>
            </a:pPr>
            <a:r>
              <a:rPr lang="fr-FR" sz="1400" dirty="0"/>
              <a:t>les exigences qui requièrent des travaux sur réservoirs, à réaliser lors de la prochaine inspection interne ; </a:t>
            </a:r>
          </a:p>
          <a:p>
            <a:pPr marL="540000" lvl="0" indent="-216000">
              <a:buFont typeface="Arial" panose="020B0604020202020204" pitchFamily="34" charset="0"/>
              <a:buChar char="•"/>
            </a:pPr>
            <a:r>
              <a:rPr lang="fr-FR" sz="1400" dirty="0"/>
              <a:t>2 ans pour la protection contre l’échauffement des pompes.</a:t>
            </a:r>
          </a:p>
          <a:p>
            <a:pPr marL="0" indent="0" algn="l">
              <a:spcBef>
                <a:spcPts val="300"/>
              </a:spcBef>
              <a:spcAft>
                <a:spcPts val="600"/>
              </a:spcAft>
              <a:buNone/>
            </a:pPr>
            <a:endParaRPr lang="fr-FR" dirty="0"/>
          </a:p>
        </p:txBody>
      </p:sp>
    </p:spTree>
    <p:extLst>
      <p:ext uri="{BB962C8B-B14F-4D97-AF65-F5344CB8AC3E}">
        <p14:creationId xmlns:p14="http://schemas.microsoft.com/office/powerpoint/2010/main" val="23360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Types de réservoirs autorisés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Code de construction des réservoirs (Exigence 3.1.1)</a:t>
            </a:r>
          </a:p>
          <a:p>
            <a:pPr marL="0" indent="0" algn="just">
              <a:spcBef>
                <a:spcPts val="600"/>
              </a:spcBef>
              <a:spcAft>
                <a:spcPts val="600"/>
              </a:spcAft>
            </a:pPr>
            <a:r>
              <a:rPr lang="fr-FR" sz="1600" b="0" dirty="0">
                <a:solidFill>
                  <a:schemeClr val="tx1"/>
                </a:solidFill>
              </a:rPr>
              <a:t>Les réservoirs sont construits conformément à un code professionnel ou une norme reconnus par la réglementation locale applicable.</a:t>
            </a:r>
          </a:p>
          <a:p>
            <a:pPr marL="0" indent="0" algn="just">
              <a:spcBef>
                <a:spcPts val="600"/>
              </a:spcBef>
              <a:spcAft>
                <a:spcPts val="600"/>
              </a:spcAft>
            </a:pPr>
            <a:r>
              <a:rPr lang="fr-FR" sz="1600" b="0" dirty="0">
                <a:solidFill>
                  <a:schemeClr val="tx1"/>
                </a:solidFill>
              </a:rPr>
              <a:t>Les dossiers des réservoirs et des rétentions associées, sont disponibles.</a:t>
            </a:r>
          </a:p>
          <a:p>
            <a:pPr marL="0" indent="0" algn="just">
              <a:spcBef>
                <a:spcPts val="600"/>
              </a:spcBef>
              <a:spcAft>
                <a:spcPts val="600"/>
              </a:spcAft>
            </a:pPr>
            <a:r>
              <a:rPr lang="fr-FR" sz="1400" b="0" u="sng" dirty="0">
                <a:solidFill>
                  <a:srgbClr val="FF0000"/>
                </a:solidFill>
              </a:rPr>
              <a:t>EP-RC-MS :  travail documentaire à réaliser pour les anciens sites où certaines données seraient manquantes</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Classification des réservoirs suivant les produits (Exigence 3.1.2)</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Les réservoirs sont identifiés et marqués en fonction des produits qu’ils contiennent.</a:t>
            </a:r>
          </a:p>
          <a:p>
            <a:pPr marL="0" indent="0" algn="just">
              <a:spcBef>
                <a:spcPts val="600"/>
              </a:spcBef>
              <a:spcAft>
                <a:spcPts val="600"/>
              </a:spcAft>
            </a:pPr>
            <a:r>
              <a:rPr lang="fr-FR" sz="1600" b="0" dirty="0">
                <a:solidFill>
                  <a:schemeClr val="tx1"/>
                </a:solidFill>
              </a:rPr>
              <a:t>Dans le cas de stockage de produits différents dans une cuvette de rétention commune, il est tenu compte de la classification et donc des risques potentiels liés à l’épandage d’un ou plusieurs de ces produits.</a:t>
            </a:r>
          </a:p>
          <a:p>
            <a:pPr marL="0" indent="0" algn="l">
              <a:spcBef>
                <a:spcPts val="600"/>
              </a:spcBef>
              <a:spcAft>
                <a:spcPts val="600"/>
              </a:spcAft>
            </a:pPr>
            <a:r>
              <a:rPr lang="fr-FR" sz="1400" b="0" u="sng" dirty="0">
                <a:solidFill>
                  <a:srgbClr val="FF000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Protection contre les montées en pression et les dépressions (Exigence 3.2.1)</a:t>
            </a:r>
          </a:p>
          <a:p>
            <a:pPr marL="0" indent="0" algn="just">
              <a:spcBef>
                <a:spcPts val="600"/>
              </a:spcBef>
              <a:spcAft>
                <a:spcPts val="600"/>
              </a:spcAft>
            </a:pPr>
            <a:r>
              <a:rPr lang="fr-FR" sz="1600" b="0" dirty="0">
                <a:solidFill>
                  <a:schemeClr val="tx1"/>
                </a:solidFill>
              </a:rPr>
              <a:t>Les réservoirs sont protégés contre les montées en pression et les dépressions liées aux conditions d’exploitation.</a:t>
            </a:r>
          </a:p>
          <a:p>
            <a:pPr marL="0" indent="0" algn="just">
              <a:spcBef>
                <a:spcPts val="600"/>
              </a:spcBef>
              <a:spcAft>
                <a:spcPts val="600"/>
              </a:spcAft>
            </a:pPr>
            <a:r>
              <a:rPr lang="fr-FR" sz="1600" b="0" dirty="0">
                <a:solidFill>
                  <a:schemeClr val="tx1"/>
                </a:solidFill>
              </a:rPr>
              <a:t>Les réservoirs verticaux à toit fixe peuvent subir une augmentation de pression progressive liée à un feu de rétention, sans générer une rupture de la liaison robe-fond.</a:t>
            </a:r>
          </a:p>
          <a:p>
            <a:pPr marL="0" indent="0" algn="l">
              <a:spcBef>
                <a:spcPts val="600"/>
              </a:spcBef>
              <a:spcAft>
                <a:spcPts val="600"/>
              </a:spcAft>
            </a:pPr>
            <a:r>
              <a:rPr lang="fr-FR" sz="1400" b="0" u="sng" dirty="0">
                <a:solidFill>
                  <a:srgbClr val="FF0000"/>
                </a:solidFill>
              </a:rPr>
              <a:t>Pas d’impact</a:t>
            </a:r>
            <a:br>
              <a:rPr lang="fr-FR" sz="1400" b="0" u="sng" dirty="0">
                <a:solidFill>
                  <a:srgbClr val="FF0000"/>
                </a:solidFill>
              </a:rPr>
            </a:br>
            <a:endParaRPr lang="fr-FR" sz="800" u="sng" dirty="0">
              <a:solidFill>
                <a:schemeClr val="tx1"/>
              </a:solidFill>
            </a:endParaRPr>
          </a:p>
          <a:p>
            <a:pPr marL="0" indent="0" algn="l">
              <a:spcAft>
                <a:spcPts val="1200"/>
              </a:spcAft>
            </a:pPr>
            <a:r>
              <a:rPr lang="fr-FR" u="sng" dirty="0">
                <a:solidFill>
                  <a:schemeClr val="tx1"/>
                </a:solidFill>
              </a:rPr>
              <a:t>Niveaux et alarmes (Exigence 3.2.2)</a:t>
            </a:r>
            <a:endParaRPr lang="fr-FR" u="sng" dirty="0">
              <a:solidFill>
                <a:schemeClr val="tx1"/>
              </a:solidFill>
              <a:cs typeface="Calibri"/>
            </a:endParaRPr>
          </a:p>
          <a:p>
            <a:pPr marL="0" indent="0" algn="just"/>
            <a:r>
              <a:rPr lang="fr-FR" sz="1600" b="0" dirty="0">
                <a:solidFill>
                  <a:schemeClr val="tx1"/>
                </a:solidFill>
              </a:rPr>
              <a:t>Pour tout réservoir de produits de Classe I ou Classe II, d’une capacité &gt; 100 m3, les niveaux suivants sont définis et documentés :</a:t>
            </a:r>
          </a:p>
          <a:p>
            <a:pPr marL="540000" indent="-216000" algn="just">
              <a:buFont typeface="Arial" panose="020B0604020202020204" pitchFamily="34" charset="0"/>
              <a:buChar char="•"/>
            </a:pPr>
            <a:r>
              <a:rPr lang="fr-FR" sz="1600" b="0" dirty="0">
                <a:solidFill>
                  <a:schemeClr val="tx1"/>
                </a:solidFill>
              </a:rPr>
              <a:t>Niveau Haut Critique ; </a:t>
            </a:r>
          </a:p>
          <a:p>
            <a:pPr marL="540000" indent="-216000" algn="just">
              <a:buFont typeface="Arial" panose="020B0604020202020204" pitchFamily="34" charset="0"/>
              <a:buChar char="•"/>
            </a:pPr>
            <a:r>
              <a:rPr lang="fr-FR" sz="1600" b="0" dirty="0">
                <a:solidFill>
                  <a:schemeClr val="tx1"/>
                </a:solidFill>
              </a:rPr>
              <a:t>Niveau Très Haut ;</a:t>
            </a:r>
          </a:p>
          <a:p>
            <a:pPr marL="540000" indent="-216000" algn="just">
              <a:buFont typeface="Arial" panose="020B0604020202020204" pitchFamily="34" charset="0"/>
              <a:buChar char="•"/>
            </a:pPr>
            <a:r>
              <a:rPr lang="fr-FR" sz="1600" b="0" dirty="0">
                <a:solidFill>
                  <a:schemeClr val="tx1"/>
                </a:solidFill>
              </a:rPr>
              <a:t>Niveau Haut ;</a:t>
            </a:r>
          </a:p>
          <a:p>
            <a:pPr marL="540000" indent="-216000" algn="just">
              <a:buFont typeface="Arial" panose="020B0604020202020204" pitchFamily="34" charset="0"/>
              <a:buChar char="•"/>
            </a:pPr>
            <a:r>
              <a:rPr lang="fr-FR" sz="1600" b="0" dirty="0">
                <a:solidFill>
                  <a:schemeClr val="tx1"/>
                </a:solidFill>
              </a:rPr>
              <a:t>Niveau Maximum d’Exploitation.</a:t>
            </a:r>
          </a:p>
          <a:p>
            <a:pPr marL="0" indent="0" algn="just">
              <a:spcBef>
                <a:spcPts val="600"/>
              </a:spcBef>
              <a:spcAft>
                <a:spcPts val="600"/>
              </a:spcAft>
            </a:pPr>
            <a:r>
              <a:rPr lang="fr-FR" sz="1600" b="0" dirty="0">
                <a:solidFill>
                  <a:schemeClr val="tx1"/>
                </a:solidFill>
              </a:rPr>
              <a:t>Le Niveau Très Haut génère une alarme. Pour un liquide inflammable, le Niveau Haut génère également une alarme.</a:t>
            </a:r>
          </a:p>
          <a:p>
            <a:pPr marL="0" indent="0" algn="just">
              <a:spcBef>
                <a:spcPts val="600"/>
              </a:spcBef>
              <a:spcAft>
                <a:spcPts val="600"/>
              </a:spcAft>
            </a:pPr>
            <a:r>
              <a:rPr lang="fr-FR" sz="1600" b="0" dirty="0">
                <a:solidFill>
                  <a:schemeClr val="tx1"/>
                </a:solidFill>
              </a:rPr>
              <a:t>Toute activation de ces alarmes pendant l’exploitation est enregistrée.</a:t>
            </a:r>
          </a:p>
          <a:p>
            <a:pPr marL="0" indent="0" algn="just">
              <a:spcBef>
                <a:spcPts val="600"/>
              </a:spcBef>
              <a:spcAft>
                <a:spcPts val="600"/>
              </a:spcAft>
            </a:pPr>
            <a:r>
              <a:rPr lang="fr-FR" sz="1600" b="0" dirty="0">
                <a:solidFill>
                  <a:schemeClr val="tx1"/>
                </a:solidFill>
              </a:rPr>
              <a:t>Le Niveau Maximum d’Exploitation est toujours inférieur au Niveau Haut. L’utilisation des alarmes de Niveau Haut ou Très Haut pour la gestion et le suivi du remplissage courant des réservoirs de stockage n’est pas autorisée.</a:t>
            </a:r>
          </a:p>
          <a:p>
            <a:pPr marL="0" indent="0" algn="l">
              <a:spcBef>
                <a:spcPts val="600"/>
              </a:spcBef>
              <a:spcAft>
                <a:spcPts val="600"/>
              </a:spcAft>
            </a:pPr>
            <a:r>
              <a:rPr lang="fr-FR" sz="1400" b="0" u="sng" dirty="0">
                <a:solidFill>
                  <a:srgbClr val="FF0000"/>
                </a:solidFill>
              </a:rPr>
              <a:t>Pas d’impact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80225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Protection contre les débordements (Exigence 3.2.3)</a:t>
            </a:r>
          </a:p>
          <a:p>
            <a:pPr marL="0" indent="0" algn="just">
              <a:spcBef>
                <a:spcPts val="600"/>
              </a:spcBef>
              <a:spcAft>
                <a:spcPts val="600"/>
              </a:spcAft>
            </a:pPr>
            <a:r>
              <a:rPr lang="fr-FR" sz="1600" b="0" dirty="0">
                <a:solidFill>
                  <a:schemeClr val="tx1"/>
                </a:solidFill>
              </a:rPr>
              <a:t>Tout réservoir de liquide inflammable qui est rempli à partir de pipelines, de navires/barges ou de wagons citernes est équipé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d’un jaugeur automatique (</a:t>
            </a:r>
            <a:r>
              <a:rPr lang="fr-FR" sz="1600" b="0" i="1" dirty="0" err="1">
                <a:solidFill>
                  <a:schemeClr val="tx1"/>
                </a:solidFill>
              </a:rPr>
              <a:t>Automatic</a:t>
            </a:r>
            <a:r>
              <a:rPr lang="fr-FR" sz="1600" b="0" i="1" dirty="0">
                <a:solidFill>
                  <a:schemeClr val="tx1"/>
                </a:solidFill>
              </a:rPr>
              <a:t> Tank Gauge : ATG</a:t>
            </a:r>
            <a:r>
              <a:rPr lang="fr-FR" sz="1600" b="0" dirty="0">
                <a:solidFill>
                  <a:schemeClr val="tx1"/>
                </a:solidFill>
              </a:rPr>
              <a:t>) qui mesure en continu le niveau de produit dans le réservoir ; et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d’un système de prévention des débordements automatique (</a:t>
            </a:r>
            <a:r>
              <a:rPr lang="fr-FR" sz="1600" b="0" i="1" dirty="0" err="1">
                <a:solidFill>
                  <a:schemeClr val="tx1"/>
                </a:solidFill>
              </a:rPr>
              <a:t>Automatic</a:t>
            </a:r>
            <a:r>
              <a:rPr lang="fr-FR" sz="1600" b="0" i="1" dirty="0">
                <a:solidFill>
                  <a:schemeClr val="tx1"/>
                </a:solidFill>
              </a:rPr>
              <a:t> </a:t>
            </a:r>
            <a:r>
              <a:rPr lang="fr-FR" sz="1600" b="0" i="1" dirty="0" err="1">
                <a:solidFill>
                  <a:schemeClr val="tx1"/>
                </a:solidFill>
              </a:rPr>
              <a:t>Overfill</a:t>
            </a:r>
            <a:r>
              <a:rPr lang="fr-FR" sz="1600" b="0" i="1" dirty="0">
                <a:solidFill>
                  <a:schemeClr val="tx1"/>
                </a:solidFill>
              </a:rPr>
              <a:t> </a:t>
            </a:r>
            <a:r>
              <a:rPr lang="fr-FR" sz="1600" b="0" i="1" dirty="0" err="1">
                <a:solidFill>
                  <a:schemeClr val="tx1"/>
                </a:solidFill>
              </a:rPr>
              <a:t>Prevention</a:t>
            </a:r>
            <a:r>
              <a:rPr lang="fr-FR" sz="1600" b="0" i="1" dirty="0">
                <a:solidFill>
                  <a:schemeClr val="tx1"/>
                </a:solidFill>
              </a:rPr>
              <a:t> System : AOPS</a:t>
            </a:r>
            <a:r>
              <a:rPr lang="fr-FR" sz="1600" b="0" dirty="0">
                <a:solidFill>
                  <a:schemeClr val="tx1"/>
                </a:solidFill>
              </a:rPr>
              <a:t>), </a:t>
            </a:r>
          </a:p>
          <a:p>
            <a:pPr marL="720000" indent="0" algn="just">
              <a:spcBef>
                <a:spcPts val="600"/>
              </a:spcBef>
              <a:spcAft>
                <a:spcPts val="600"/>
              </a:spcAft>
            </a:pPr>
            <a:r>
              <a:rPr lang="fr-FR" sz="1600" b="0" dirty="0">
                <a:solidFill>
                  <a:schemeClr val="tx1"/>
                </a:solidFill>
              </a:rPr>
              <a:t>-	L’</a:t>
            </a:r>
            <a:r>
              <a:rPr lang="fr-FR" sz="1600" b="0" i="1" dirty="0">
                <a:solidFill>
                  <a:schemeClr val="tx1"/>
                </a:solidFill>
              </a:rPr>
              <a:t>AOPS</a:t>
            </a:r>
            <a:r>
              <a:rPr lang="fr-FR" sz="1600" b="0" dirty="0">
                <a:solidFill>
                  <a:schemeClr val="tx1"/>
                </a:solidFill>
              </a:rPr>
              <a:t> est conforme aux spécifications de l’annexe 1, </a:t>
            </a:r>
          </a:p>
          <a:p>
            <a:pPr marL="720000" indent="0" algn="just">
              <a:spcBef>
                <a:spcPts val="600"/>
              </a:spcBef>
              <a:spcAft>
                <a:spcPts val="600"/>
              </a:spcAft>
            </a:pPr>
            <a:r>
              <a:rPr lang="fr-FR" sz="1600" b="0" dirty="0">
                <a:solidFill>
                  <a:schemeClr val="tx1"/>
                </a:solidFill>
              </a:rPr>
              <a:t>-	Dans ces cas, le site dispose en outre d’un moyen d’arrêt physique du remplissage du réservoir, indépendant de celui utilisé par l’</a:t>
            </a:r>
            <a:r>
              <a:rPr lang="fr-FR" sz="1600" b="0" i="1" dirty="0">
                <a:solidFill>
                  <a:schemeClr val="tx1"/>
                </a:solidFill>
              </a:rPr>
              <a:t>AOPS</a:t>
            </a:r>
            <a:r>
              <a:rPr lang="fr-FR" sz="1600" b="0" dirty="0">
                <a:solidFill>
                  <a:schemeClr val="tx1"/>
                </a:solidFill>
              </a:rPr>
              <a:t>.</a:t>
            </a:r>
          </a:p>
          <a:p>
            <a:pPr marL="0" indent="0" algn="just">
              <a:spcBef>
                <a:spcPts val="600"/>
              </a:spcBef>
              <a:spcAft>
                <a:spcPts val="600"/>
              </a:spcAft>
            </a:pPr>
            <a:r>
              <a:rPr lang="fr-FR" sz="1600" b="0" dirty="0">
                <a:solidFill>
                  <a:schemeClr val="tx1"/>
                </a:solidFill>
              </a:rPr>
              <a:t>Ces équipements font l’objet d’une maintenance préventive, selon une périodicité justifiée. Le suivi de cette maintenance est documenté.</a:t>
            </a:r>
          </a:p>
          <a:p>
            <a:pPr marL="0" indent="0" algn="just">
              <a:spcBef>
                <a:spcPts val="600"/>
              </a:spcBef>
              <a:spcAft>
                <a:spcPts val="600"/>
              </a:spcAft>
            </a:pPr>
            <a:r>
              <a:rPr lang="fr-FR" sz="1600" b="0" dirty="0">
                <a:solidFill>
                  <a:schemeClr val="tx1"/>
                </a:solidFill>
              </a:rPr>
              <a:t>Toute défaillance ou inhibition de l’un de ces équipements est systématiquement portée à la connaissance de la personne en charge des installations de stockage.</a:t>
            </a:r>
          </a:p>
          <a:p>
            <a:pPr marL="0" indent="0" algn="l">
              <a:spcBef>
                <a:spcPts val="600"/>
              </a:spcBef>
              <a:spcAft>
                <a:spcPts val="600"/>
              </a:spcAft>
            </a:pPr>
            <a:r>
              <a:rPr lang="fr-FR" sz="1400" b="0" u="sng" dirty="0">
                <a:solidFill>
                  <a:srgbClr val="FF0000"/>
                </a:solidFill>
              </a:rPr>
              <a:t>EP-MS : Pas d’impact</a:t>
            </a:r>
            <a:br>
              <a:rPr lang="fr-FR" sz="1400" b="0" u="sng" dirty="0">
                <a:solidFill>
                  <a:srgbClr val="FF0000"/>
                </a:solidFill>
              </a:rPr>
            </a:br>
            <a:r>
              <a:rPr lang="fr-FR" sz="1400" b="0" u="sng" dirty="0">
                <a:solidFill>
                  <a:srgbClr val="FF0000"/>
                </a:solidFill>
              </a:rPr>
              <a:t>RC : Impact modéré pour les sites avec réception ferroviaire</a:t>
            </a:r>
            <a:endParaRPr lang="fr-FR" sz="800" u="sng"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0084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Protection contre les débordements (Exigence 3.2.4)</a:t>
            </a:r>
          </a:p>
          <a:p>
            <a:pPr marL="0" indent="0" algn="just">
              <a:spcBef>
                <a:spcPts val="600"/>
              </a:spcBef>
              <a:spcAft>
                <a:spcPts val="600"/>
              </a:spcAft>
            </a:pPr>
            <a:r>
              <a:rPr lang="fr-FR" sz="1600" b="0" dirty="0">
                <a:solidFill>
                  <a:schemeClr val="tx1"/>
                </a:solidFill>
              </a:rPr>
              <a:t>Un confinement secondaire est assuré pour tous les réservoirs. </a:t>
            </a:r>
          </a:p>
          <a:p>
            <a:pPr marL="0" indent="0" algn="just">
              <a:spcBef>
                <a:spcPts val="600"/>
              </a:spcBef>
              <a:spcAft>
                <a:spcPts val="600"/>
              </a:spcAft>
            </a:pPr>
            <a:r>
              <a:rPr lang="fr-FR" sz="1600" b="0" dirty="0">
                <a:solidFill>
                  <a:schemeClr val="tx1"/>
                </a:solidFill>
              </a:rPr>
              <a:t>Lorsque le confinement secondaire est constitué par une cuvette de rétention, celle-ci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dispose d’une étanchéité suffisante pour permettre de retenir les produits durant tout le temps nécessaire à leur récupération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dispose d’une capacité au moins égale à 100% du volume maximum d'exploitation du plus gros réservoir du stockage associé à la rétention pour l’ensemble des produits, à l’exception des bitumes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à une surface (nette de l’emprise des réservoirs) qui permette une lutte contre l’incendie efficace par rapport aux scénarios prévus.</a:t>
            </a:r>
          </a:p>
          <a:p>
            <a:pPr marL="0" indent="0" algn="l">
              <a:spcBef>
                <a:spcPts val="600"/>
              </a:spcBef>
              <a:spcAft>
                <a:spcPts val="600"/>
              </a:spcAft>
            </a:pPr>
            <a:r>
              <a:rPr lang="fr-FR" sz="1400" b="0" u="sng" dirty="0">
                <a:solidFill>
                  <a:srgbClr val="FF0000"/>
                </a:solidFill>
              </a:rPr>
              <a:t>Pas d’impact</a:t>
            </a:r>
            <a:endParaRPr lang="fr-FR" sz="800" u="sng"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841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Détection de fuites (Exigence 3.2.5)</a:t>
            </a:r>
          </a:p>
          <a:p>
            <a:pPr marL="0" indent="0" algn="just">
              <a:spcBef>
                <a:spcPts val="600"/>
              </a:spcBef>
              <a:spcAft>
                <a:spcPts val="600"/>
              </a:spcAft>
            </a:pPr>
            <a:r>
              <a:rPr lang="fr-FR" sz="1600" b="0" dirty="0">
                <a:solidFill>
                  <a:schemeClr val="tx1"/>
                </a:solidFill>
              </a:rPr>
              <a:t>Pour tous les sites de capacité de stockage &gt; 2500 tonnes, les confinements secondaires sont équipés d'une détection de produits gazeux et/ou liquides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systématiquement pour les liquides inflammables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selon les résultats de l'analyse du risque d'épandage en rétention pour les liquides combustibles.</a:t>
            </a:r>
          </a:p>
          <a:p>
            <a:pPr marL="0" indent="0" algn="just">
              <a:spcBef>
                <a:spcPts val="600"/>
              </a:spcBef>
              <a:spcAft>
                <a:spcPts val="600"/>
              </a:spcAft>
            </a:pPr>
            <a:r>
              <a:rPr lang="fr-FR" sz="1600" b="0" dirty="0">
                <a:solidFill>
                  <a:schemeClr val="tx1"/>
                </a:solidFill>
              </a:rPr>
              <a:t>Ces détecteurs font l’objet d’une maintenance préventive, selon une périodicité justifiée. Le suivi de cette maintenance est documenté.</a:t>
            </a:r>
          </a:p>
          <a:p>
            <a:pPr marL="0" indent="0" algn="l">
              <a:spcBef>
                <a:spcPts val="600"/>
              </a:spcBef>
              <a:spcAft>
                <a:spcPts val="600"/>
              </a:spcAft>
            </a:pPr>
            <a:r>
              <a:rPr lang="fr-FR" sz="1400" b="0" u="sng" dirty="0">
                <a:solidFill>
                  <a:srgbClr val="FF0000"/>
                </a:solidFill>
              </a:rPr>
              <a:t>Pas d’impact</a:t>
            </a:r>
            <a:endParaRPr lang="fr-FR" sz="800" u="sng" dirty="0">
              <a:solidFill>
                <a:schemeClr val="tx1"/>
              </a:solidFill>
            </a:endParaRPr>
          </a:p>
          <a:p>
            <a:pPr marL="0" indent="0" algn="l">
              <a:spcAft>
                <a:spcPts val="1200"/>
              </a:spcAft>
            </a:pPr>
            <a:endParaRPr lang="fr-FR" sz="800" u="sng" dirty="0">
              <a:solidFill>
                <a:schemeClr val="tx1"/>
              </a:solidFill>
            </a:endParaRPr>
          </a:p>
          <a:p>
            <a:pPr marL="0" indent="0" algn="l">
              <a:spcAft>
                <a:spcPts val="1200"/>
              </a:spcAft>
            </a:pPr>
            <a:r>
              <a:rPr lang="fr-FR" u="sng" dirty="0">
                <a:solidFill>
                  <a:schemeClr val="tx1"/>
                </a:solidFill>
              </a:rPr>
              <a:t>Protection des tuyauteries (Exigence 3.2.6)</a:t>
            </a:r>
            <a:endParaRPr lang="fr-FR" u="sng" dirty="0">
              <a:solidFill>
                <a:schemeClr val="tx1"/>
              </a:solidFill>
              <a:cs typeface="Calibri"/>
            </a:endParaRPr>
          </a:p>
          <a:p>
            <a:pPr marL="0" indent="0" algn="just"/>
            <a:r>
              <a:rPr lang="fr-FR" sz="1600" b="0" dirty="0">
                <a:solidFill>
                  <a:schemeClr val="tx1"/>
                </a:solidFill>
              </a:rPr>
              <a:t>Les tuyauteries connectées aux réservoirs sont protégées contre les montées en pression liées à l’expansion thermique des liquides transportés.</a:t>
            </a:r>
          </a:p>
          <a:p>
            <a:pPr marL="0" indent="0" algn="just"/>
            <a:r>
              <a:rPr lang="fr-FR" sz="1600" b="0" dirty="0">
                <a:solidFill>
                  <a:schemeClr val="tx1"/>
                </a:solidFill>
              </a:rPr>
              <a:t>En cas de présence de tuyauterie véhiculant des produits autres que ceux associés aux réservoirs implantés dans la cuvette de rétention, une analyse est menée pour définir les mesures de maitrise des risques associées à mettre en place. </a:t>
            </a:r>
          </a:p>
          <a:p>
            <a:pPr marL="0" indent="0" algn="l">
              <a:spcBef>
                <a:spcPts val="600"/>
              </a:spcBef>
              <a:spcAft>
                <a:spcPts val="600"/>
              </a:spcAft>
            </a:pPr>
            <a:r>
              <a:rPr lang="fr-FR" sz="1400" b="0" u="sng" dirty="0">
                <a:solidFill>
                  <a:srgbClr val="FF0000"/>
                </a:solidFill>
              </a:rPr>
              <a:t>RC : Pas d’impact</a:t>
            </a:r>
            <a:br>
              <a:rPr lang="fr-FR" sz="1400" b="0" u="sng" dirty="0">
                <a:solidFill>
                  <a:srgbClr val="FF0000"/>
                </a:solidFill>
              </a:rPr>
            </a:br>
            <a:r>
              <a:rPr lang="fr-FR" sz="1400" b="0" u="sng" dirty="0">
                <a:solidFill>
                  <a:srgbClr val="FF0000"/>
                </a:solidFill>
              </a:rPr>
              <a:t>EP-MS : formalisation d’une exigence déjà existante au niveau des GS et des Invariants MS/AFR</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0479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Protection des stations de pompage (</a:t>
            </a:r>
            <a:r>
              <a:rPr lang="fr-FR" u="sng" dirty="0" err="1">
                <a:solidFill>
                  <a:schemeClr val="tx1"/>
                </a:solidFill>
              </a:rPr>
              <a:t>pomperies</a:t>
            </a:r>
            <a:r>
              <a:rPr lang="fr-FR" u="sng" dirty="0">
                <a:solidFill>
                  <a:schemeClr val="tx1"/>
                </a:solidFill>
              </a:rPr>
              <a:t>) (Exigence 3.2.7)</a:t>
            </a:r>
          </a:p>
          <a:p>
            <a:pPr marL="0" indent="0" algn="just">
              <a:spcBef>
                <a:spcPts val="600"/>
              </a:spcBef>
              <a:spcAft>
                <a:spcPts val="600"/>
              </a:spcAft>
            </a:pPr>
            <a:r>
              <a:rPr lang="fr-FR" sz="1600" b="0" dirty="0">
                <a:solidFill>
                  <a:schemeClr val="tx1"/>
                </a:solidFill>
              </a:rPr>
              <a:t>Les stations de pompage associées au stockage sont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pourvues d’une rétention et d’un drainage adapté aux risques d’épandage de produit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équipées d’une détection adaptée aux risques de fuites ;</a:t>
            </a:r>
          </a:p>
          <a:p>
            <a:pPr marL="540000" indent="-216000" algn="just">
              <a:spcBef>
                <a:spcPts val="600"/>
              </a:spcBef>
              <a:spcAft>
                <a:spcPts val="600"/>
              </a:spcAft>
              <a:buFont typeface="Arial" panose="020B0604020202020204" pitchFamily="34" charset="0"/>
              <a:buChar char="•"/>
            </a:pPr>
            <a:r>
              <a:rPr lang="fr-FR" sz="1600" b="0" dirty="0">
                <a:solidFill>
                  <a:schemeClr val="tx1"/>
                </a:solidFill>
              </a:rPr>
              <a:t>protégées contre les risques d’échauffement lié à l’absence de débit, si elles incluent des pompes automatiques ou commandées à distance, sans surveillance.</a:t>
            </a:r>
          </a:p>
          <a:p>
            <a:pPr marL="0" indent="0" algn="l">
              <a:spcBef>
                <a:spcPts val="600"/>
              </a:spcBef>
              <a:spcAft>
                <a:spcPts val="600"/>
              </a:spcAft>
            </a:pPr>
            <a:r>
              <a:rPr lang="fr-FR" sz="1400" b="0" u="sng" dirty="0">
                <a:solidFill>
                  <a:srgbClr val="FF0000"/>
                </a:solidFill>
              </a:rPr>
              <a:t>RC : déjà une exigence réglementaire</a:t>
            </a:r>
            <a:br>
              <a:rPr lang="fr-FR" sz="1400" b="0" u="sng" dirty="0">
                <a:solidFill>
                  <a:srgbClr val="FF0000"/>
                </a:solidFill>
              </a:rPr>
            </a:br>
            <a:r>
              <a:rPr lang="fr-FR" sz="1400" b="0" u="sng" dirty="0">
                <a:solidFill>
                  <a:srgbClr val="FF0000"/>
                </a:solidFill>
              </a:rPr>
              <a:t>EP : exigence satisfaite dans la pratique</a:t>
            </a:r>
            <a:br>
              <a:rPr lang="fr-FR" sz="1400" b="0" u="sng" dirty="0">
                <a:solidFill>
                  <a:srgbClr val="FF0000"/>
                </a:solidFill>
              </a:rPr>
            </a:br>
            <a:r>
              <a:rPr lang="fr-FR" sz="1400" b="0" u="sng" dirty="0">
                <a:solidFill>
                  <a:srgbClr val="FF0000"/>
                </a:solidFill>
              </a:rPr>
              <a:t>MS : nouvelle exigence</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821137496"/>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eate a new document." ma:contentTypeScope="" ma:versionID="1b6ef94bdcf74d3b8bab0d61768d5fdf">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a06a0a4b72d4096ff261b1b4df368377"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30C6DA06-B05A-4D6B-A05F-E0B751995ECA}"/>
</file>

<file path=customXml/itemProps3.xml><?xml version="1.0" encoding="utf-8"?>
<ds:datastoreItem xmlns:ds="http://schemas.openxmlformats.org/officeDocument/2006/customXml" ds:itemID="{4AC26BA1-78A3-453B-9FBD-D496DF888812}">
  <ds:schemaRefs>
    <ds:schemaRef ds:uri="http://schemas.microsoft.com/office/2006/documentManagement/types"/>
    <ds:schemaRef ds:uri="http://purl.org/dc/dcmitype/"/>
    <ds:schemaRef ds:uri="http://schemas.openxmlformats.org/package/2006/metadata/core-properties"/>
    <ds:schemaRef ds:uri="http://purl.org/dc/elements/1.1/"/>
    <ds:schemaRef ds:uri="21704ee1-111b-490d-a76d-d2c364ee5600"/>
    <ds:schemaRef ds:uri="http://purl.org/dc/terms/"/>
    <ds:schemaRef ds:uri="http://schemas.microsoft.com/office/2006/metadata/properties"/>
    <ds:schemaRef ds:uri="http://www.w3.org/XML/1998/namespace"/>
    <ds:schemaRef ds:uri="http://schemas.microsoft.com/office/infopath/2007/PartnerControls"/>
    <ds:schemaRef ds:uri="4b50f26b-75a6-4d91-ac13-e98b30e4ed8a"/>
  </ds:schemaRefs>
</ds:datastoreItem>
</file>

<file path=docProps/app.xml><?xml version="1.0" encoding="utf-8"?>
<Properties xmlns="http://schemas.openxmlformats.org/officeDocument/2006/extended-properties" xmlns:vt="http://schemas.openxmlformats.org/officeDocument/2006/docPropsVTypes">
  <TotalTime>136</TotalTime>
  <Words>1528</Words>
  <Application>Microsoft Office PowerPoint</Application>
  <PresentationFormat>Grand écran</PresentationFormat>
  <Paragraphs>200</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Wingdings</vt:lpstr>
      <vt:lpstr/>
      <vt:lpstr>Sécurité des stockages de liquides inflammables et combustibles​ REGLE HSE GROUPE (CR-GR-HSE-417)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584</cp:revision>
  <cp:lastPrinted>2019-09-20T15:27:15Z</cp:lastPrinted>
  <dcterms:modified xsi:type="dcterms:W3CDTF">2019-09-24T15:44:05Z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