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001A"/>
    <a:srgbClr val="374649"/>
    <a:srgbClr val="F7941D"/>
    <a:srgbClr val="FFC800"/>
    <a:srgbClr val="285AFF"/>
    <a:srgbClr val="5079FF"/>
    <a:srgbClr val="009BFF"/>
    <a:srgbClr val="F20035"/>
    <a:srgbClr val="000000"/>
    <a:srgbClr val="004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2982" y="108"/>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17/06/2022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17/06/2022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76638" y="5600588"/>
            <a:ext cx="3009662" cy="3733361"/>
          </a:xfrm>
          <a:ln w="25400">
            <a:solidFill>
              <a:srgbClr val="E1001A"/>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E1001A"/>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E1001A"/>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E1001A"/>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E1001A"/>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E1001A"/>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E1001A"/>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10 - ‘’TRAVAIL EN HAUTEUR’’</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E1001A"/>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E1001A"/>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10,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E1001A"/>
          </a:solidFill>
          <a:ln w="19050">
            <a:no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10</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7142" y="3000641"/>
            <a:ext cx="3015270" cy="2116131"/>
          </a:xfrm>
          <a:prstGeom prst="rect">
            <a:avLst/>
          </a:prstGeom>
          <a:noFill/>
          <a:ln w="19050">
            <a:solidFill>
              <a:srgbClr val="E1001A"/>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E1001A"/>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10 et le kit de déploiement associé ;</a:t>
            </a:r>
          </a:p>
          <a:p>
            <a:pPr marL="182245" lvl="1" indent="-82550" defTabSz="300042">
              <a:spcBef>
                <a:spcPts val="600"/>
              </a:spcBef>
              <a:spcAft>
                <a:spcPts val="600"/>
              </a:spcAft>
              <a:buClr>
                <a:srgbClr val="E1001A"/>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E1001A"/>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E1001A"/>
          </a:solidFill>
          <a:ln w="19050">
            <a:solidFill>
              <a:srgbClr val="E1001A"/>
            </a:solidFill>
          </a:ln>
        </p:spPr>
        <p:txBody>
          <a:bodyPr wrap="square" anchor="ctr" anchorCtr="0">
            <a:noAutofit/>
          </a:bodyPr>
          <a:lstStyle/>
          <a:p>
            <a:pPr marL="0" lvl="1" algn="ctr">
              <a:spcAft>
                <a:spcPts val="169"/>
              </a:spcAft>
            </a:pPr>
            <a:r>
              <a:rPr lang="fr-FR" sz="1200" b="1">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E100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E1001A"/>
          </a:solidFill>
          <a:ln w="19050">
            <a:solidFill>
              <a:srgbClr val="E1001A"/>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a:solidFill>
                  <a:schemeClr val="bg1"/>
                </a:solidFill>
              </a:rPr>
              <a:t>Organiser</a:t>
            </a:r>
            <a:r>
              <a:rPr lang="fr-FR"/>
              <a:t> </a:t>
            </a:r>
            <a:r>
              <a:rPr lang="fr-FR">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10</a:t>
            </a:r>
          </a:p>
        </p:txBody>
      </p:sp>
      <p:pic>
        <p:nvPicPr>
          <p:cNvPr id="9" name="Image 8">
            <a:extLst>
              <a:ext uri="{FF2B5EF4-FFF2-40B4-BE49-F238E27FC236}">
                <a16:creationId xmlns:a16="http://schemas.microsoft.com/office/drawing/2014/main" id="{B634C78F-80A0-4AF8-8FE5-08AE5A26A4D3}"/>
              </a:ext>
            </a:extLst>
          </p:cNvPr>
          <p:cNvPicPr>
            <a:picLocks noChangeAspect="1"/>
          </p:cNvPicPr>
          <p:nvPr/>
        </p:nvPicPr>
        <p:blipFill>
          <a:blip r:embed="rId10"/>
          <a:stretch>
            <a:fillRect/>
          </a:stretch>
        </p:blipFill>
        <p:spPr>
          <a:xfrm>
            <a:off x="341312" y="5296810"/>
            <a:ext cx="2860434" cy="4007372"/>
          </a:xfrm>
          <a:prstGeom prst="rect">
            <a:avLst/>
          </a:prstGeom>
          <a:ln>
            <a:solidFill>
              <a:schemeClr val="tx1">
                <a:lumMod val="50000"/>
                <a:lumOff val="50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E1001A"/>
                </a:solidFill>
                <a:latin typeface="Roboto"/>
                <a:ea typeface="Roboto"/>
              </a:rPr>
              <a:t>PRÉPARER</a:t>
            </a:r>
            <a:r>
              <a:rPr lang="fr-FR" sz="1800" dirty="0">
                <a:solidFill>
                  <a:srgbClr val="F7941D"/>
                </a:solidFill>
                <a:latin typeface="Roboto"/>
                <a:ea typeface="Roboto"/>
              </a:rPr>
              <a:t>  </a:t>
            </a:r>
            <a:endParaRPr lang="fr-FR" sz="1600" dirty="0">
              <a:solidFill>
                <a:srgbClr val="285AFF"/>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E1001A"/>
                </a:solidFill>
                <a:latin typeface="Roboto" panose="02000000000000000000" pitchFamily="2" charset="0"/>
                <a:ea typeface="Roboto" panose="02000000000000000000" pitchFamily="2" charset="0"/>
              </a:rPr>
              <a:t>Guide atelier de déploiement – RO 10</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E1001A"/>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E1001A"/>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E1001A"/>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10</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E1001A"/>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E1001A"/>
                </a:solidFill>
                <a:latin typeface="Roboto"/>
                <a:ea typeface="Roboto"/>
              </a:rPr>
              <a:t>ANIMER</a:t>
            </a:r>
            <a:endParaRPr lang="fr-FR" sz="1600" dirty="0">
              <a:solidFill>
                <a:srgbClr val="E1001A"/>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E1001A"/>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E1001A"/>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E1001A"/>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E1001A"/>
                </a:solidFill>
                <a:latin typeface="Roboto"/>
                <a:ea typeface="Roboto"/>
              </a:rPr>
              <a:t>Présentez le kit de déploiement RO 10…</a:t>
            </a:r>
          </a:p>
          <a:p>
            <a:pPr marL="358775" lvl="1" indent="-82550">
              <a:buClr>
                <a:srgbClr val="E1001A"/>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E1001A"/>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E1001A"/>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E1001A"/>
                </a:solidFill>
                <a:latin typeface="Roboto"/>
                <a:ea typeface="Roboto"/>
              </a:rPr>
              <a:t>Synthétisez les échanges…</a:t>
            </a:r>
          </a:p>
          <a:p>
            <a:pPr marL="358775" lvl="2" indent="-80645">
              <a:buClr>
                <a:srgbClr val="E1001A"/>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E1001A"/>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E1001A"/>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E1001A"/>
                </a:solidFill>
                <a:latin typeface="Roboto"/>
                <a:ea typeface="Roboto"/>
              </a:rPr>
              <a:t>Consolidez les échanges</a:t>
            </a:r>
          </a:p>
          <a:p>
            <a:pPr marL="358775" lvl="1" indent="-80645">
              <a:buClr>
                <a:srgbClr val="E1001A"/>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E1001A"/>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E1001A"/>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E1001A"/>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E1001A"/>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E1001A"/>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E1001A"/>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E1001A"/>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a:t>4</a:t>
            </a:r>
            <a:endParaRPr lang="fr-FR" sz="1013" b="1"/>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E1001A"/>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a:t>5</a:t>
            </a:r>
            <a:endParaRPr lang="fr-FR" sz="1013" b="1"/>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E1001A"/>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E1001A"/>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E1001A"/>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E1001A"/>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E1001A"/>
                </a:solidFill>
                <a:latin typeface="Roboto"/>
                <a:ea typeface="Roboto"/>
              </a:rPr>
              <a:t>Suivez ces quelques conseils d’animation</a:t>
            </a:r>
          </a:p>
          <a:p>
            <a:pPr marL="171450" lvl="1" indent="-85725" algn="just">
              <a:spcBef>
                <a:spcPts val="600"/>
              </a:spcBef>
              <a:spcAft>
                <a:spcPts val="600"/>
              </a:spcAft>
              <a:buClr>
                <a:srgbClr val="E1001A"/>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E1001A"/>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E1001A"/>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E1001A"/>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E1001A"/>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806" y="3378335"/>
            <a:ext cx="2967808" cy="1268982"/>
          </a:xfrm>
          <a:prstGeom prst="rect">
            <a:avLst/>
          </a:prstGeom>
          <a:noFill/>
          <a:ln>
            <a:solidFill>
              <a:srgbClr val="E1001A"/>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10</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E1001A"/>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E1001A"/>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E1001A"/>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E1001A"/>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10</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4887834"/>
            <a:ext cx="6209675" cy="268288"/>
          </a:xfrm>
          <a:prstGeom prst="rect">
            <a:avLst/>
          </a:prstGeom>
          <a:solidFill>
            <a:srgbClr val="E1001A"/>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360831"/>
            <a:ext cx="6209675" cy="268288"/>
          </a:xfrm>
          <a:prstGeom prst="rect">
            <a:avLst/>
          </a:prstGeom>
          <a:solidFill>
            <a:srgbClr val="E1001A"/>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288311"/>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765640"/>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834270"/>
            <a:ext cx="6343656" cy="1031051"/>
          </a:xfrm>
          <a:prstGeom prst="rect">
            <a:avLst/>
          </a:prstGeom>
          <a:noFill/>
        </p:spPr>
        <p:txBody>
          <a:bodyPr wrap="square" lIns="91440" tIns="45720" rIns="91440" bIns="45720" rtlCol="0" anchor="t">
            <a:spAutoFit/>
          </a:bodyPr>
          <a:lstStyle/>
          <a:p>
            <a:r>
              <a:rPr lang="fr-FR" sz="1400" b="1" dirty="0">
                <a:solidFill>
                  <a:srgbClr val="E1001A"/>
                </a:solidFill>
                <a:latin typeface="Roboto"/>
                <a:ea typeface="Roboto"/>
              </a:rPr>
              <a:t>Et vous, comment faites-vous … ? </a:t>
            </a:r>
            <a:endParaRPr lang="fr-FR" sz="1400" b="1" dirty="0">
              <a:solidFill>
                <a:srgbClr val="E1001A"/>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10.</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230643" y="4774920"/>
            <a:ext cx="6396714" cy="4457980"/>
          </a:xfrm>
          <a:prstGeom prst="roundRect">
            <a:avLst>
              <a:gd name="adj" fmla="val 1717"/>
            </a:avLst>
          </a:prstGeom>
          <a:noFill/>
          <a:ln w="6350">
            <a:solidFill>
              <a:schemeClr val="accent4">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pic>
        <p:nvPicPr>
          <p:cNvPr id="6" name="Image 5">
            <a:extLst>
              <a:ext uri="{FF2B5EF4-FFF2-40B4-BE49-F238E27FC236}">
                <a16:creationId xmlns:a16="http://schemas.microsoft.com/office/drawing/2014/main" id="{7E369F35-AA41-49EE-9FF4-E0BF6FA14836}"/>
              </a:ext>
            </a:extLst>
          </p:cNvPr>
          <p:cNvPicPr>
            <a:picLocks noChangeAspect="1"/>
          </p:cNvPicPr>
          <p:nvPr/>
        </p:nvPicPr>
        <p:blipFill>
          <a:blip r:embed="rId5"/>
          <a:srcRect/>
          <a:stretch/>
        </p:blipFill>
        <p:spPr>
          <a:xfrm>
            <a:off x="408885" y="933626"/>
            <a:ext cx="5428373" cy="2812378"/>
          </a:xfrm>
          <a:prstGeom prst="rect">
            <a:avLst/>
          </a:prstGeom>
          <a:ln>
            <a:solidFill>
              <a:schemeClr val="bg1">
                <a:lumMod val="85000"/>
              </a:schemeClr>
            </a:solidFill>
          </a:ln>
        </p:spPr>
      </p:pic>
      <p:sp>
        <p:nvSpPr>
          <p:cNvPr id="15" name="ZoneTexte 14">
            <a:extLst>
              <a:ext uri="{FF2B5EF4-FFF2-40B4-BE49-F238E27FC236}">
                <a16:creationId xmlns:a16="http://schemas.microsoft.com/office/drawing/2014/main" id="{E8AA07E6-5E8A-49D7-8828-2BED23B84C4B}"/>
              </a:ext>
            </a:extLst>
          </p:cNvPr>
          <p:cNvSpPr txBox="1"/>
          <p:nvPr/>
        </p:nvSpPr>
        <p:spPr>
          <a:xfrm rot="833496">
            <a:off x="2498716" y="1386193"/>
            <a:ext cx="3868367" cy="307777"/>
          </a:xfrm>
          <a:prstGeom prst="rect">
            <a:avLst/>
          </a:prstGeom>
          <a:ln>
            <a:solidFill>
              <a:srgbClr val="E1001A"/>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10</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E1001A"/>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E1001A"/>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E100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094003"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a:t>
            </a:r>
            <a:r>
              <a:rPr lang="fr-FR" dirty="0">
                <a:solidFill>
                  <a:srgbClr val="374649"/>
                </a:solidFill>
              </a:rPr>
              <a:t> - </a:t>
            </a:r>
            <a:r>
              <a:rPr lang="fr-FR" sz="800" dirty="0">
                <a:solidFill>
                  <a:srgbClr val="374649"/>
                </a:solidFill>
              </a:rPr>
              <a:t>Guide atelier de déploiement RO 10</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E1001A"/>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E1001A"/>
                </a:solidFill>
                <a:latin typeface="Roboto"/>
                <a:ea typeface="Roboto"/>
                <a:cs typeface="Arial"/>
              </a:rPr>
              <a:t>Remonter une difficulté sur le Yammer dédié </a:t>
            </a:r>
            <a:br>
              <a:rPr lang="fr-FR" sz="1400" b="1" dirty="0">
                <a:solidFill>
                  <a:srgbClr val="E1001A"/>
                </a:solidFill>
                <a:latin typeface="Roboto" panose="02000000000000000000" pitchFamily="2" charset="0"/>
                <a:ea typeface="Roboto" panose="02000000000000000000" pitchFamily="2" charset="0"/>
                <a:cs typeface="Arial"/>
              </a:rPr>
            </a:br>
            <a:r>
              <a:rPr lang="fr-FR" sz="1400" b="1" dirty="0">
                <a:solidFill>
                  <a:srgbClr val="E1001A"/>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E100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4" y="1594190"/>
            <a:ext cx="2030970" cy="3012993"/>
          </a:xfrm>
          <a:prstGeom prst="rect">
            <a:avLst/>
          </a:prstGeom>
          <a:noFill/>
          <a:ln>
            <a:solidFill>
              <a:srgbClr val="E1001A"/>
            </a:solidFill>
          </a:ln>
        </p:spPr>
        <p:txBody>
          <a:bodyPr wrap="square" lIns="91440" tIns="45720" rIns="91440" bIns="45720" rtlCol="0" anchor="t">
            <a:noAutofit/>
          </a:bodyPr>
          <a:lstStyle/>
          <a:p>
            <a:r>
              <a:rPr lang="fr-FR" sz="1200" b="1" dirty="0">
                <a:solidFill>
                  <a:srgbClr val="E1001A"/>
                </a:solidFill>
                <a:latin typeface="Roboto"/>
                <a:ea typeface="Roboto"/>
              </a:rPr>
              <a:t>A quoi cela sert de partager une bonne pratique ?</a:t>
            </a:r>
            <a:endParaRPr lang="fr-FR" sz="1200" b="1" dirty="0">
              <a:solidFill>
                <a:srgbClr val="E1001A"/>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3"/>
            <a:ext cx="2267462" cy="3370163"/>
          </a:xfrm>
          <a:prstGeom prst="rect">
            <a:avLst/>
          </a:prstGeom>
          <a:noFill/>
          <a:ln>
            <a:solidFill>
              <a:srgbClr val="E1001A"/>
            </a:solidFill>
          </a:ln>
        </p:spPr>
        <p:txBody>
          <a:bodyPr wrap="square" lIns="91440" tIns="45720" rIns="91440" bIns="45720" rtlCol="0" anchor="t">
            <a:noAutofit/>
          </a:bodyPr>
          <a:lstStyle>
            <a:defPPr>
              <a:defRPr lang="fr-FR"/>
            </a:defPPr>
            <a:lvl1pPr>
              <a:defRPr sz="1200" b="1"/>
            </a:lvl1pPr>
          </a:lstStyle>
          <a:p>
            <a:r>
              <a:rPr lang="fr-FR" dirty="0">
                <a:solidFill>
                  <a:srgbClr val="E1001A"/>
                </a:solidFill>
                <a:latin typeface="Roboto"/>
                <a:ea typeface="Roboto"/>
              </a:rPr>
              <a:t>A quoi cela sert de remonter une difficulté ?</a:t>
            </a:r>
            <a:endParaRPr lang="fr-FR" dirty="0">
              <a:solidFill>
                <a:srgbClr val="E1001A"/>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E1001A"/>
                </a:solidFill>
                <a:latin typeface="Roboto"/>
                <a:ea typeface="Roboto"/>
              </a:rPr>
              <a:t>Comment faire ?</a:t>
            </a:r>
            <a:br>
              <a:rPr lang="fr-FR" sz="1400" b="1" dirty="0">
                <a:solidFill>
                  <a:srgbClr val="F7941D"/>
                </a:solidFill>
                <a:latin typeface="Roboto"/>
                <a:ea typeface="Roboto"/>
              </a:rPr>
            </a:br>
            <a:endParaRPr lang="fr-FR" sz="1400" b="1" dirty="0">
              <a:solidFill>
                <a:srgbClr val="F7941D"/>
              </a:solidFill>
              <a:latin typeface="Roboto"/>
              <a:ea typeface="Roboto"/>
              <a:cs typeface="Arial"/>
            </a:endParaRPr>
          </a:p>
          <a:p>
            <a:pPr marL="171450" indent="-171450">
              <a:spcBef>
                <a:spcPts val="300"/>
              </a:spcBef>
              <a:spcAft>
                <a:spcPts val="300"/>
              </a:spcAft>
              <a:buClr>
                <a:srgbClr val="E1001A"/>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E1001A"/>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E1001A"/>
              </a:buClr>
              <a:buFont typeface="Arial" panose="05000000000000000000" pitchFamily="2" charset="2"/>
              <a:buChar char="•"/>
            </a:pPr>
            <a:r>
              <a:rPr lang="fr-FR" sz="1200" dirty="0">
                <a:solidFill>
                  <a:srgbClr val="374649"/>
                </a:solidFill>
                <a:latin typeface="Roboto"/>
                <a:ea typeface="Roboto"/>
              </a:rPr>
              <a:t>Faites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E1001A"/>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E1001A"/>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E1001A"/>
                </a:solidFill>
                <a:latin typeface="Roboto"/>
                <a:ea typeface="Roboto"/>
              </a:rPr>
              <a:t>Comment faire ?</a:t>
            </a:r>
            <a:br>
              <a:rPr lang="fr-FR" dirty="0">
                <a:solidFill>
                  <a:srgbClr val="F7941D"/>
                </a:solidFill>
                <a:latin typeface="Roboto"/>
                <a:ea typeface="Roboto"/>
              </a:rPr>
            </a:br>
            <a:endParaRPr lang="fr-FR" dirty="0">
              <a:solidFill>
                <a:srgbClr val="F7941D"/>
              </a:solidFill>
              <a:latin typeface="Roboto"/>
              <a:ea typeface="Roboto"/>
              <a:cs typeface="Arial"/>
            </a:endParaRPr>
          </a:p>
          <a:p>
            <a:pPr marL="171450" indent="-171450">
              <a:spcBef>
                <a:spcPts val="300"/>
              </a:spcBef>
              <a:spcAft>
                <a:spcPts val="300"/>
              </a:spcAft>
              <a:buClr>
                <a:srgbClr val="E1001A"/>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E1001A"/>
              </a:buClr>
              <a:buFont typeface="Wingdings" panose="05000000000000000000" pitchFamily="2" charset="2"/>
              <a:buChar char="ü"/>
            </a:pPr>
            <a:r>
              <a:rPr lang="fr-FR" sz="1200" b="0" dirty="0">
                <a:solidFill>
                  <a:srgbClr val="374649"/>
                </a:solidFill>
                <a:latin typeface="Roboto"/>
                <a:ea typeface="Roboto"/>
              </a:rPr>
              <a:t>Dans le fil d’actualité publiez un commentaire avec ou sans photo décrivant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E1001A"/>
              </a:buClr>
              <a:buFont typeface="Wingdings" panose="05000000000000000000" pitchFamily="2" charset="2"/>
              <a:buChar char="ü"/>
            </a:pPr>
            <a:r>
              <a:rPr lang="fr-FR" sz="1200" b="0" dirty="0">
                <a:solidFill>
                  <a:srgbClr val="374649"/>
                </a:solidFill>
                <a:latin typeface="Roboto"/>
                <a:ea typeface="Roboto"/>
              </a:rPr>
              <a:t>N’oubliez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df1beb-9555-4a34-a0bb-bc4222cc815e">
      <Terms xmlns="http://schemas.microsoft.com/office/infopath/2007/PartnerControls"/>
    </lcf76f155ced4ddcb4097134ff3c332f>
    <TaxCatchAll xmlns="b93f7d12-03ed-48c2-84fb-322e67083590" xsi:nil="true"/>
  </documentManagement>
</p:properties>
</file>

<file path=customXml/itemProps1.xml><?xml version="1.0" encoding="utf-8"?>
<ds:datastoreItem xmlns:ds="http://schemas.openxmlformats.org/officeDocument/2006/customXml" ds:itemID="{2D2983EB-130C-4079-8101-6343AB16E1D6}">
  <ds:schemaRefs>
    <ds:schemaRef ds:uri="http://schemas.microsoft.com/sharepoint/v3/contenttype/forms"/>
  </ds:schemaRefs>
</ds:datastoreItem>
</file>

<file path=customXml/itemProps2.xml><?xml version="1.0" encoding="utf-8"?>
<ds:datastoreItem xmlns:ds="http://schemas.openxmlformats.org/officeDocument/2006/customXml" ds:itemID="{7597AB22-D736-40EF-9E5A-2BB6F0A064E5}"/>
</file>

<file path=customXml/itemProps3.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101</TotalTime>
  <Words>1203</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10 - ‘’TRAVAIL EN HAUTEUR’’</vt:lpstr>
      <vt:lpstr>Guide atelier de déploiement – RO 10</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12</cp:revision>
  <cp:lastPrinted>2021-02-17T08:07:55Z</cp:lastPrinted>
  <dcterms:created xsi:type="dcterms:W3CDTF">2019-03-06T16:25:49Z</dcterms:created>
  <dcterms:modified xsi:type="dcterms:W3CDTF">2022-06-17T14:34:22Z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0x010100700117C2CCE7924285B64660865AB5EB</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ies>
</file>