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61" r:id="rId5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7"/>
    <a:srgbClr val="3DC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96327"/>
  </p:normalViewPr>
  <p:slideViewPr>
    <p:cSldViewPr snapToGrid="0" snapToObjects="1" showGuides="1">
      <p:cViewPr varScale="1">
        <p:scale>
          <a:sx n="45" d="100"/>
          <a:sy n="45" d="100"/>
        </p:scale>
        <p:origin x="3300" y="66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AD38D-005D-4CF6-AE1E-03C43DE56484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FD77A-7602-4C8D-A080-882EA3446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20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FD77A-7602-4C8D-A080-882EA3446F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8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92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1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6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3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80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34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03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7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18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CC13D2FF-CAED-80D5-A2EA-2E31BC5C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" y="1589"/>
            <a:ext cx="10691813" cy="1007919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CD7FE82-763E-9224-9296-02FECC3B6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98" y="11809529"/>
            <a:ext cx="3855910" cy="3047685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C92C0B3E-F25C-54B7-B442-4E1D42CF2C61}"/>
              </a:ext>
            </a:extLst>
          </p:cNvPr>
          <p:cNvSpPr txBox="1"/>
          <p:nvPr/>
        </p:nvSpPr>
        <p:spPr>
          <a:xfrm>
            <a:off x="686941" y="571506"/>
            <a:ext cx="937629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4800" spc="-150" dirty="0" err="1">
                <a:solidFill>
                  <a:schemeClr val="bg1"/>
                </a:solidFill>
                <a:latin typeface="Gotham Rounded Light" pitchFamily="50" charset="0"/>
              </a:rPr>
              <a:t>Technologische</a:t>
            </a:r>
            <a:r>
              <a:rPr lang="fr-FR" sz="4800" spc="-150" dirty="0">
                <a:solidFill>
                  <a:schemeClr val="bg1"/>
                </a:solidFill>
                <a:latin typeface="Gotham Rounded Light" pitchFamily="50" charset="0"/>
              </a:rPr>
              <a:t> </a:t>
            </a:r>
            <a:r>
              <a:rPr lang="fr-FR" sz="4800" spc="-150" dirty="0" err="1">
                <a:solidFill>
                  <a:schemeClr val="bg1"/>
                </a:solidFill>
                <a:latin typeface="Gotham Rounded Light" pitchFamily="50" charset="0"/>
              </a:rPr>
              <a:t>Risiken</a:t>
            </a:r>
            <a:r>
              <a:rPr lang="fr-FR" sz="4800" spc="-150" dirty="0">
                <a:solidFill>
                  <a:schemeClr val="bg1"/>
                </a:solidFill>
                <a:latin typeface="Gotham Rounded Light" pitchFamily="50" charset="0"/>
              </a:rPr>
              <a:t>:</a:t>
            </a:r>
          </a:p>
          <a:p>
            <a:r>
              <a:rPr lang="de-DE" sz="4800" spc="-150" dirty="0">
                <a:solidFill>
                  <a:schemeClr val="bg1"/>
                </a:solidFill>
                <a:latin typeface="Gotham Rounded Medium" pitchFamily="50" charset="0"/>
              </a:rPr>
              <a:t>Alle sind betroffen, </a:t>
            </a:r>
            <a:br>
              <a:rPr lang="de-DE" sz="4800" spc="-150" dirty="0">
                <a:solidFill>
                  <a:schemeClr val="bg1"/>
                </a:solidFill>
                <a:latin typeface="Gotham Rounded Medium" pitchFamily="50" charset="0"/>
              </a:rPr>
            </a:br>
            <a:r>
              <a:rPr lang="de-DE" sz="4800" spc="-150" dirty="0">
                <a:solidFill>
                  <a:schemeClr val="bg1"/>
                </a:solidFill>
                <a:latin typeface="Gotham Rounded Medium" pitchFamily="50" charset="0"/>
              </a:rPr>
              <a:t>alle sind Akteure!</a:t>
            </a:r>
            <a:endParaRPr lang="fr-FR" sz="4800" spc="-150" dirty="0">
              <a:solidFill>
                <a:schemeClr val="bg1"/>
              </a:solidFill>
              <a:latin typeface="Gotham Rounded Medium" pitchFamily="50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252E4B4-37FA-5A48-AE18-A92B22CF19F6}"/>
              </a:ext>
            </a:extLst>
          </p:cNvPr>
          <p:cNvSpPr/>
          <p:nvPr/>
        </p:nvSpPr>
        <p:spPr>
          <a:xfrm>
            <a:off x="4581751" y="11987433"/>
            <a:ext cx="5650820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6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  <a:t>Die technologischen Risiken unserer industriellen Aktivitäten zu kontrollieren, bedeutet Menschen, Umwelt und Sachgüter zu schützen.</a:t>
            </a:r>
            <a:endParaRPr lang="fr-FR" sz="1600" dirty="0">
              <a:solidFill>
                <a:srgbClr val="374649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B042003-AD0B-5E5A-8E39-E0A8C202720F}"/>
              </a:ext>
            </a:extLst>
          </p:cNvPr>
          <p:cNvSpPr/>
          <p:nvPr/>
        </p:nvSpPr>
        <p:spPr>
          <a:xfrm>
            <a:off x="4581750" y="10741167"/>
            <a:ext cx="5365117" cy="541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fr-FR" sz="4400" dirty="0" err="1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Weltsicherheitstag</a:t>
            </a:r>
            <a:endParaRPr lang="fr-FR" sz="4400" dirty="0">
              <a:gradFill flip="none" rotWithShape="1">
                <a:gsLst>
                  <a:gs pos="100000">
                    <a:srgbClr val="0082FF"/>
                  </a:gs>
                  <a:gs pos="0">
                    <a:srgbClr val="00C8FF"/>
                  </a:gs>
                </a:gsLst>
                <a:lin ang="3000000" scaled="0"/>
                <a:tileRect/>
              </a:gradFill>
              <a:latin typeface="Gotham Rounded Bold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381EBC-B0DE-7D42-F7DE-2C73D8E359F5}"/>
              </a:ext>
            </a:extLst>
          </p:cNvPr>
          <p:cNvSpPr/>
          <p:nvPr/>
        </p:nvSpPr>
        <p:spPr>
          <a:xfrm>
            <a:off x="4569405" y="11378642"/>
            <a:ext cx="370944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28. April 2023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7DD0C62-54E5-A72E-FBC5-87AF8CCC1ECE}"/>
              </a:ext>
            </a:extLst>
          </p:cNvPr>
          <p:cNvSpPr txBox="1"/>
          <p:nvPr/>
        </p:nvSpPr>
        <p:spPr>
          <a:xfrm>
            <a:off x="4569405" y="13029735"/>
            <a:ext cx="537746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ct val="80000"/>
              </a:lnSpc>
              <a:spcAft>
                <a:spcPts val="600"/>
              </a:spcAft>
              <a:defRPr sz="4000">
                <a:gradFill>
                  <a:gsLst>
                    <a:gs pos="0">
                      <a:srgbClr val="4632FF"/>
                    </a:gs>
                    <a:gs pos="100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00000"/>
              </a:lnSpc>
            </a:pPr>
            <a:r>
              <a:rPr lang="de-DE" sz="1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</a:rPr>
              <a:t>Legen wir gemeinsam Sorgfalt und Achtsamkeit an den Tag!</a:t>
            </a:r>
            <a:endParaRPr lang="fr-FR" sz="1800" dirty="0">
              <a:gradFill>
                <a:gsLst>
                  <a:gs pos="100000">
                    <a:srgbClr val="4632FF"/>
                  </a:gs>
                  <a:gs pos="1000">
                    <a:srgbClr val="00AAFF"/>
                  </a:gs>
                </a:gsLst>
                <a:lin ang="3000000" scaled="0"/>
              </a:gradFill>
            </a:endParaRPr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0ACDA9DB-87AD-6173-1875-E59C42FAFC46}"/>
              </a:ext>
            </a:extLst>
          </p:cNvPr>
          <p:cNvSpPr/>
          <p:nvPr/>
        </p:nvSpPr>
        <p:spPr>
          <a:xfrm>
            <a:off x="-3553" y="8686644"/>
            <a:ext cx="10696487" cy="1428750"/>
          </a:xfrm>
          <a:custGeom>
            <a:avLst/>
            <a:gdLst>
              <a:gd name="connsiteX0" fmla="*/ 0 w 10055082"/>
              <a:gd name="connsiteY0" fmla="*/ 0 h 1428750"/>
              <a:gd name="connsiteX1" fmla="*/ 10055082 w 10055082"/>
              <a:gd name="connsiteY1" fmla="*/ 0 h 1428750"/>
              <a:gd name="connsiteX2" fmla="*/ 10055082 w 10055082"/>
              <a:gd name="connsiteY2" fmla="*/ 1428750 h 1428750"/>
              <a:gd name="connsiteX3" fmla="*/ 0 w 10055082"/>
              <a:gd name="connsiteY3" fmla="*/ 142875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5082" h="1428750">
                <a:moveTo>
                  <a:pt x="0" y="0"/>
                </a:moveTo>
                <a:lnTo>
                  <a:pt x="10055082" y="0"/>
                </a:lnTo>
                <a:lnTo>
                  <a:pt x="10055082" y="1428750"/>
                </a:lnTo>
                <a:lnTo>
                  <a:pt x="0" y="1428750"/>
                </a:lnTo>
                <a:close/>
              </a:path>
            </a:pathLst>
          </a:custGeom>
          <a:solidFill>
            <a:schemeClr val="tx1">
              <a:alpha val="48000"/>
            </a:schemeClr>
          </a:solidFill>
          <a:ln w="92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7F985594-7B3A-2141-8693-A792E32A7AC9}"/>
              </a:ext>
            </a:extLst>
          </p:cNvPr>
          <p:cNvSpPr/>
          <p:nvPr/>
        </p:nvSpPr>
        <p:spPr>
          <a:xfrm>
            <a:off x="-3553" y="8682453"/>
            <a:ext cx="3994905" cy="1437227"/>
          </a:xfrm>
          <a:custGeom>
            <a:avLst/>
            <a:gdLst>
              <a:gd name="connsiteX0" fmla="*/ 3359942 w 3755354"/>
              <a:gd name="connsiteY0" fmla="*/ 1437227 h 1437227"/>
              <a:gd name="connsiteX1" fmla="*/ 3755355 w 3755354"/>
              <a:gd name="connsiteY1" fmla="*/ 718566 h 1437227"/>
              <a:gd name="connsiteX2" fmla="*/ 3359942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2" y="1437227"/>
                </a:moveTo>
                <a:lnTo>
                  <a:pt x="3755355" y="718566"/>
                </a:lnTo>
                <a:lnTo>
                  <a:pt x="3359942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D3363013-DC1D-869F-866B-FD6D376ABE0D}"/>
              </a:ext>
            </a:extLst>
          </p:cNvPr>
          <p:cNvSpPr/>
          <p:nvPr/>
        </p:nvSpPr>
        <p:spPr>
          <a:xfrm>
            <a:off x="3558644" y="8682453"/>
            <a:ext cx="3994905" cy="1437227"/>
          </a:xfrm>
          <a:custGeom>
            <a:avLst/>
            <a:gdLst>
              <a:gd name="connsiteX0" fmla="*/ 3359941 w 3755354"/>
              <a:gd name="connsiteY0" fmla="*/ 1437227 h 1437227"/>
              <a:gd name="connsiteX1" fmla="*/ 3755354 w 3755354"/>
              <a:gd name="connsiteY1" fmla="*/ 718566 h 1437227"/>
              <a:gd name="connsiteX2" fmla="*/ 3359941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1" y="1437227"/>
                </a:moveTo>
                <a:lnTo>
                  <a:pt x="3755354" y="718566"/>
                </a:lnTo>
                <a:lnTo>
                  <a:pt x="3359941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31DAFC14-2F99-4FAE-FD4D-75940978AB99}"/>
              </a:ext>
            </a:extLst>
          </p:cNvPr>
          <p:cNvSpPr/>
          <p:nvPr/>
        </p:nvSpPr>
        <p:spPr>
          <a:xfrm>
            <a:off x="7120840" y="8682453"/>
            <a:ext cx="3574269" cy="9525"/>
          </a:xfrm>
          <a:custGeom>
            <a:avLst/>
            <a:gdLst>
              <a:gd name="connsiteX0" fmla="*/ 3359941 w 3359941"/>
              <a:gd name="connsiteY0" fmla="*/ 0 h 9525"/>
              <a:gd name="connsiteX1" fmla="*/ 0 w 3359941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59941" h="9525">
                <a:moveTo>
                  <a:pt x="3359941" y="0"/>
                </a:moveTo>
                <a:lnTo>
                  <a:pt x="0" y="0"/>
                </a:lnTo>
              </a:path>
            </a:pathLst>
          </a:custGeom>
          <a:ln w="9854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AB2B31-0ED3-E8FA-6238-4F897E2DA80E}"/>
              </a:ext>
            </a:extLst>
          </p:cNvPr>
          <p:cNvSpPr/>
          <p:nvPr/>
        </p:nvSpPr>
        <p:spPr>
          <a:xfrm>
            <a:off x="958651" y="8680755"/>
            <a:ext cx="2399883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15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ICH IDENTIFIZIERE </a:t>
            </a:r>
            <a:br>
              <a:rPr lang="fr-FR" sz="15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</a:br>
            <a:r>
              <a:rPr lang="fr-FR" sz="15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die </a:t>
            </a:r>
            <a:r>
              <a:rPr lang="fr-FR" sz="1500" dirty="0" err="1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Gefahren</a:t>
            </a:r>
            <a:endParaRPr lang="fr-FR" sz="1500" dirty="0">
              <a:solidFill>
                <a:schemeClr val="bg1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8E7AEB-98BA-3C2D-A4A3-E7A857C234B9}"/>
              </a:ext>
            </a:extLst>
          </p:cNvPr>
          <p:cNvSpPr/>
          <p:nvPr/>
        </p:nvSpPr>
        <p:spPr>
          <a:xfrm>
            <a:off x="4269710" y="8671135"/>
            <a:ext cx="2736569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5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ICH SCHÄTZE </a:t>
            </a:r>
            <a:r>
              <a:rPr lang="de-DE" sz="15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die Risiken ab und </a:t>
            </a:r>
            <a:r>
              <a:rPr lang="de-DE" sz="15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LEGE </a:t>
            </a:r>
            <a:r>
              <a:rPr lang="de-DE" sz="15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die Grenzen fest</a:t>
            </a:r>
            <a:endParaRPr lang="fr-FR" sz="1500" dirty="0">
              <a:solidFill>
                <a:schemeClr val="bg1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32A62D-B7C1-C5AD-2D8A-2214D611BDEE}"/>
              </a:ext>
            </a:extLst>
          </p:cNvPr>
          <p:cNvSpPr/>
          <p:nvPr/>
        </p:nvSpPr>
        <p:spPr>
          <a:xfrm>
            <a:off x="7953769" y="8654887"/>
            <a:ext cx="2403600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5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ICH GARANTIERE </a:t>
            </a:r>
            <a:r>
              <a:rPr lang="de-DE" sz="15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rPr>
              <a:t>für die Wirksamkeit der Grenzen</a:t>
            </a:r>
            <a:endParaRPr lang="fr-FR" sz="1500" dirty="0">
              <a:solidFill>
                <a:schemeClr val="bg1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070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61D0CFBF04D419E92C6762A59609F" ma:contentTypeVersion="13" ma:contentTypeDescription="Crée un document." ma:contentTypeScope="" ma:versionID="a2f7082f42cf32efff37312ce1e57755">
  <xsd:schema xmlns:xsd="http://www.w3.org/2001/XMLSchema" xmlns:xs="http://www.w3.org/2001/XMLSchema" xmlns:p="http://schemas.microsoft.com/office/2006/metadata/properties" xmlns:ns2="9694f358-bea2-4fbc-945c-785bfdba02d6" xmlns:ns3="c09fe5a3-2d36-47ce-8129-a79ea8f55571" targetNamespace="http://schemas.microsoft.com/office/2006/metadata/properties" ma:root="true" ma:fieldsID="a17331ca07228deccaf7c1472f56731f" ns2:_="" ns3:_="">
    <xsd:import namespace="9694f358-bea2-4fbc-945c-785bfdba02d6"/>
    <xsd:import namespace="c09fe5a3-2d36-47ce-8129-a79ea8f55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4f358-bea2-4fbc-945c-785bfdba0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fe5a3-2d36-47ce-8129-a79ea8f55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7CBA75-1F9F-45E5-91E6-BF0F8AA898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6324CF-0369-4587-A60A-0E432FBFB0E7}">
  <ds:schemaRefs>
    <ds:schemaRef ds:uri="http://schemas.microsoft.com/office/2006/metadata/properties"/>
    <ds:schemaRef ds:uri="9694f358-bea2-4fbc-945c-785bfdba02d6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c09fe5a3-2d36-47ce-8129-a79ea8f55571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B0B976F-ED3A-4A98-A3C9-CB09202AF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94f358-bea2-4fbc-945c-785bfdba02d6"/>
    <ds:schemaRef ds:uri="c09fe5a3-2d36-47ce-8129-a79ea8f555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</TotalTime>
  <Words>68</Words>
  <Application>Microsoft Office PowerPoint</Application>
  <PresentationFormat>Personnalisé</PresentationFormat>
  <Paragraphs>10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Rounded Bold</vt:lpstr>
      <vt:lpstr>Gotham Rounded Book</vt:lpstr>
      <vt:lpstr>Gotham Rounded Light</vt:lpstr>
      <vt:lpstr>Gotham Rounded Medium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Joséphine Dufour Lamanthe</dc:creator>
  <cp:lastModifiedBy>sab perez</cp:lastModifiedBy>
  <cp:revision>11</cp:revision>
  <dcterms:created xsi:type="dcterms:W3CDTF">2022-03-15T11:40:48Z</dcterms:created>
  <dcterms:modified xsi:type="dcterms:W3CDTF">2023-03-24T11:16:19Z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0x0101005D161D0CFBF04D419E92C6762A59609F</vt:lpwstr>
  </property>
  <property fmtid="{D5CDD505-2E9C-101B-9397-08002B2CF9AE}" pid="3" name="MSIP_Label_a4593b6e-8994-43c5-a486-e951b5f02cec_Enabled">
    <vt:lpwstr>true</vt:lpwstr>
  </property>
  <property fmtid="{D5CDD505-2E9C-101B-9397-08002B2CF9AE}" pid="4" name="MSIP_Label_a4593b6e-8994-43c5-a486-e951b5f02cec_SetDate">
    <vt:lpwstr>2022-04-25T07:44:03Z</vt:lpwstr>
  </property>
  <property fmtid="{D5CDD505-2E9C-101B-9397-08002B2CF9AE}" pid="5" name="MSIP_Label_a4593b6e-8994-43c5-a486-e951b5f02cec_Method">
    <vt:lpwstr>Privileged</vt:lpwstr>
  </property>
  <property fmtid="{D5CDD505-2E9C-101B-9397-08002B2CF9AE}" pid="6" name="MSIP_Label_a4593b6e-8994-43c5-a486-e951b5f02cec_Name">
    <vt:lpwstr>a4593b6e-8994-43c5-a486-e951b5f02cec</vt:lpwstr>
  </property>
  <property fmtid="{D5CDD505-2E9C-101B-9397-08002B2CF9AE}" pid="7" name="MSIP_Label_a4593b6e-8994-43c5-a486-e951b5f02cec_SiteId">
    <vt:lpwstr>329e91b0-e21f-48fb-a071-456717ecc28e</vt:lpwstr>
  </property>
  <property fmtid="{D5CDD505-2E9C-101B-9397-08002B2CF9AE}" pid="8" name="MSIP_Label_a4593b6e-8994-43c5-a486-e951b5f02cec_ActionId">
    <vt:lpwstr>deac3df0-474e-4383-98d3-0c4e7a0f799a</vt:lpwstr>
  </property>
  <property fmtid="{D5CDD505-2E9C-101B-9397-08002B2CF9AE}" pid="9" name="MSIP_Label_a4593b6e-8994-43c5-a486-e951b5f02cec_ContentBits">
    <vt:lpwstr>0</vt:lpwstr>
  </property>
</Properties>
</file>