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9"/>
  </p:notesMasterIdLst>
  <p:handoutMasterIdLst>
    <p:handoutMasterId r:id="rId20"/>
  </p:handoutMasterIdLst>
  <p:sldIdLst>
    <p:sldId id="256" r:id="rId5"/>
    <p:sldId id="436" r:id="rId6"/>
    <p:sldId id="461" r:id="rId7"/>
    <p:sldId id="462" r:id="rId8"/>
    <p:sldId id="468" r:id="rId9"/>
    <p:sldId id="469" r:id="rId10"/>
    <p:sldId id="470" r:id="rId11"/>
    <p:sldId id="471" r:id="rId12"/>
    <p:sldId id="472" r:id="rId13"/>
    <p:sldId id="473" r:id="rId14"/>
    <p:sldId id="474" r:id="rId15"/>
    <p:sldId id="475" r:id="rId16"/>
    <p:sldId id="476" r:id="rId17"/>
    <p:sldId id="281" r:id="rId18"/>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99"/>
    <a:srgbClr val="A90025"/>
    <a:srgbClr val="376092"/>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93979" autoAdjust="0"/>
  </p:normalViewPr>
  <p:slideViewPr>
    <p:cSldViewPr>
      <p:cViewPr varScale="1">
        <p:scale>
          <a:sx n="79" d="100"/>
          <a:sy n="79" d="100"/>
        </p:scale>
        <p:origin x="96" y="696"/>
      </p:cViewPr>
      <p:guideLst>
        <p:guide orient="horz" pos="2160"/>
        <p:guide pos="3840"/>
      </p:guideLst>
    </p:cSldViewPr>
  </p:slideViewPr>
  <p:outlineViewPr>
    <p:cViewPr>
      <p:scale>
        <a:sx n="33" d="100"/>
        <a:sy n="33" d="100"/>
      </p:scale>
      <p:origin x="0" y="7572"/>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31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11/14/2019</a:t>
            </a:fld>
            <a:endParaRPr lang="en-US"/>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a:p>
        </p:txBody>
      </p:sp>
    </p:spTree>
    <p:extLst>
      <p:ext uri="{BB962C8B-B14F-4D97-AF65-F5344CB8AC3E}">
        <p14:creationId xmlns:p14="http://schemas.microsoft.com/office/powerpoint/2010/main" val="3244047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11/14/2019</a:t>
            </a:fld>
            <a:endParaRPr lang="en-US"/>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a:p>
        </p:txBody>
      </p:sp>
    </p:spTree>
    <p:extLst>
      <p:ext uri="{BB962C8B-B14F-4D97-AF65-F5344CB8AC3E}">
        <p14:creationId xmlns:p14="http://schemas.microsoft.com/office/powerpoint/2010/main" val="398293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2108517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12</a:t>
            </a:fld>
            <a:endParaRPr lang="en-US" dirty="0"/>
          </a:p>
        </p:txBody>
      </p:sp>
    </p:spTree>
    <p:extLst>
      <p:ext uri="{BB962C8B-B14F-4D97-AF65-F5344CB8AC3E}">
        <p14:creationId xmlns:p14="http://schemas.microsoft.com/office/powerpoint/2010/main" val="4085521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13</a:t>
            </a:fld>
            <a:endParaRPr lang="en-US" dirty="0"/>
          </a:p>
        </p:txBody>
      </p:sp>
    </p:spTree>
    <p:extLst>
      <p:ext uri="{BB962C8B-B14F-4D97-AF65-F5344CB8AC3E}">
        <p14:creationId xmlns:p14="http://schemas.microsoft.com/office/powerpoint/2010/main" val="4033441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dirty="0"/>
          </a:p>
        </p:txBody>
      </p:sp>
    </p:spTree>
    <p:extLst>
      <p:ext uri="{BB962C8B-B14F-4D97-AF65-F5344CB8AC3E}">
        <p14:creationId xmlns:p14="http://schemas.microsoft.com/office/powerpoint/2010/main" val="1889234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dirty="0"/>
          </a:p>
        </p:txBody>
      </p:sp>
    </p:spTree>
    <p:extLst>
      <p:ext uri="{BB962C8B-B14F-4D97-AF65-F5344CB8AC3E}">
        <p14:creationId xmlns:p14="http://schemas.microsoft.com/office/powerpoint/2010/main" val="861177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dirty="0"/>
          </a:p>
        </p:txBody>
      </p:sp>
    </p:spTree>
    <p:extLst>
      <p:ext uri="{BB962C8B-B14F-4D97-AF65-F5344CB8AC3E}">
        <p14:creationId xmlns:p14="http://schemas.microsoft.com/office/powerpoint/2010/main" val="1374046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dirty="0"/>
          </a:p>
        </p:txBody>
      </p:sp>
    </p:spTree>
    <p:extLst>
      <p:ext uri="{BB962C8B-B14F-4D97-AF65-F5344CB8AC3E}">
        <p14:creationId xmlns:p14="http://schemas.microsoft.com/office/powerpoint/2010/main" val="1424165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dirty="0"/>
          </a:p>
        </p:txBody>
      </p:sp>
    </p:spTree>
    <p:extLst>
      <p:ext uri="{BB962C8B-B14F-4D97-AF65-F5344CB8AC3E}">
        <p14:creationId xmlns:p14="http://schemas.microsoft.com/office/powerpoint/2010/main" val="1828350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9</a:t>
            </a:fld>
            <a:endParaRPr lang="en-US" dirty="0"/>
          </a:p>
        </p:txBody>
      </p:sp>
    </p:spTree>
    <p:extLst>
      <p:ext uri="{BB962C8B-B14F-4D97-AF65-F5344CB8AC3E}">
        <p14:creationId xmlns:p14="http://schemas.microsoft.com/office/powerpoint/2010/main" val="2120081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10</a:t>
            </a:fld>
            <a:endParaRPr lang="en-US" dirty="0"/>
          </a:p>
        </p:txBody>
      </p:sp>
    </p:spTree>
    <p:extLst>
      <p:ext uri="{BB962C8B-B14F-4D97-AF65-F5344CB8AC3E}">
        <p14:creationId xmlns:p14="http://schemas.microsoft.com/office/powerpoint/2010/main" val="3879289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11</a:t>
            </a:fld>
            <a:endParaRPr lang="en-US" dirty="0"/>
          </a:p>
        </p:txBody>
      </p:sp>
    </p:spTree>
    <p:extLst>
      <p:ext uri="{BB962C8B-B14F-4D97-AF65-F5344CB8AC3E}">
        <p14:creationId xmlns:p14="http://schemas.microsoft.com/office/powerpoint/2010/main" val="3969170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6_1_">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REQUIREMENTS REMOVED IN NEW RULE</a:t>
            </a:r>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57984" cy="635000"/>
          </a:xfrm>
          <a:prstGeom prst="rect">
            <a:avLst/>
          </a:prstGeom>
        </p:spPr>
        <p:txBody>
          <a:bodyPr/>
          <a:lstStyle/>
          <a:p>
            <a:r>
              <a:rPr lang="fr-FR" noProof="0"/>
              <a:t>Cliquez pour modifier le style du titre</a:t>
            </a:r>
            <a:endParaRPr lang="fr-FR" noProof="0" dirty="0"/>
          </a:p>
        </p:txBody>
      </p:sp>
      <p:sp>
        <p:nvSpPr>
          <p:cNvPr id="4" name="Espace réservé du numéro de diapositive 3"/>
          <p:cNvSpPr>
            <a:spLocks noGrp="1"/>
          </p:cNvSpPr>
          <p:nvPr>
            <p:ph type="sldNum" sz="quarter" idx="11"/>
          </p:nvPr>
        </p:nvSpPr>
        <p:spPr>
          <a:xfrm>
            <a:off x="8737600" y="6411917"/>
            <a:ext cx="967317" cy="365125"/>
          </a:xfrm>
          <a:prstGeom prst="rect">
            <a:avLst/>
          </a:prstGeom>
        </p:spPr>
        <p:txBody>
          <a:bodyPr/>
          <a:lstStyle/>
          <a:p>
            <a:fld id="{21F90BE8-D879-4F46-ACF9-7BCC67DCFB75}" type="slidenum">
              <a:rPr lang="fr-FR" smtClean="0"/>
              <a:pPr/>
              <a:t>‹N°›</a:t>
            </a:fld>
            <a:endParaRPr lang="fr-FR" dirty="0"/>
          </a:p>
        </p:txBody>
      </p:sp>
      <p:sp>
        <p:nvSpPr>
          <p:cNvPr id="6" name="Espace réservé du texte 5"/>
          <p:cNvSpPr>
            <a:spLocks noGrp="1"/>
          </p:cNvSpPr>
          <p:nvPr>
            <p:ph type="body" sz="quarter" idx="12"/>
          </p:nvPr>
        </p:nvSpPr>
        <p:spPr>
          <a:xfrm>
            <a:off x="609600" y="1125539"/>
            <a:ext cx="10958400" cy="5040311"/>
          </a:xfrm>
          <a:prstGeom prst="rect">
            <a:avLst/>
          </a:prstGeom>
        </p:spPr>
        <p:txBody>
          <a:bodyPr/>
          <a:lstStyle>
            <a:lvl5pPr marL="1260000">
              <a:buNone/>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8" name="Espace réservé du pied de page 4"/>
          <p:cNvSpPr>
            <a:spLocks noGrp="1"/>
          </p:cNvSpPr>
          <p:nvPr>
            <p:ph type="ftr" sz="quarter" idx="3"/>
          </p:nvPr>
        </p:nvSpPr>
        <p:spPr>
          <a:xfrm>
            <a:off x="609600" y="6411917"/>
            <a:ext cx="7416800" cy="365125"/>
          </a:xfrm>
          <a:prstGeom prst="rect">
            <a:avLst/>
          </a:prstGeom>
        </p:spPr>
        <p:txBody>
          <a:bodyPr vert="horz" lIns="0" tIns="45720" rIns="91440" bIns="45720" rtlCol="0" anchor="ctr"/>
          <a:lstStyle>
            <a:lvl1pPr algn="l">
              <a:defRPr sz="1400">
                <a:solidFill>
                  <a:schemeClr val="tx1"/>
                </a:solidFill>
                <a:latin typeface="+mn-lt"/>
                <a:cs typeface="Helvetica"/>
              </a:defRPr>
            </a:lvl1pPr>
          </a:lstStyle>
          <a:p>
            <a:r>
              <a:rPr lang="en-GB" b="1" dirty="0">
                <a:solidFill>
                  <a:srgbClr val="F5911F"/>
                </a:solidFill>
              </a:rPr>
              <a:t>#SafeDriver </a:t>
            </a:r>
            <a:r>
              <a:rPr lang="en-GB" sz="1000" dirty="0">
                <a:solidFill>
                  <a:schemeClr val="bg1">
                    <a:lumMod val="50000"/>
                  </a:schemeClr>
                </a:solidFill>
              </a:rPr>
              <a:t>-</a:t>
            </a:r>
            <a:r>
              <a:rPr lang="en-GB" sz="1000" b="1" dirty="0">
                <a:solidFill>
                  <a:schemeClr val="bg1">
                    <a:lumMod val="50000"/>
                  </a:schemeClr>
                </a:solidFill>
              </a:rPr>
              <a:t> </a:t>
            </a:r>
            <a:r>
              <a:rPr lang="fr-FR" sz="1000" dirty="0">
                <a:solidFill>
                  <a:schemeClr val="bg1">
                    <a:lumMod val="50000"/>
                  </a:schemeClr>
                </a:solidFill>
              </a:rPr>
              <a:t>Campagne de sensibilisation aux risques routiers, février 2017 </a:t>
            </a:r>
          </a:p>
        </p:txBody>
      </p:sp>
    </p:spTree>
    <p:extLst>
      <p:ext uri="{BB962C8B-B14F-4D97-AF65-F5344CB8AC3E}">
        <p14:creationId xmlns:p14="http://schemas.microsoft.com/office/powerpoint/2010/main" val="137686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1_">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0AF50B5-BA09-4A67-AD92-2998C0E78306}"/>
              </a:ext>
            </a:extLst>
          </p:cNvPr>
          <p:cNvPicPr>
            <a:picLocks noChangeAspect="1"/>
          </p:cNvPicPr>
          <p:nvPr userDrawn="1"/>
        </p:nvPicPr>
        <p:blipFill>
          <a:blip r:embed="rId2"/>
          <a:stretch>
            <a:fillRect/>
          </a:stretch>
        </p:blipFill>
        <p:spPr>
          <a:xfrm>
            <a:off x="11314" y="11920"/>
            <a:ext cx="12179776" cy="6840000"/>
          </a:xfrm>
          <a:prstGeom prst="rect">
            <a:avLst/>
          </a:prstGeom>
        </p:spPr>
      </p:pic>
      <p:pic>
        <p:nvPicPr>
          <p:cNvPr id="9" name="Picture 4">
            <a:extLst>
              <a:ext uri="{FF2B5EF4-FFF2-40B4-BE49-F238E27FC236}">
                <a16:creationId xmlns:a16="http://schemas.microsoft.com/office/drawing/2014/main" id="{9CDF59D0-D5C5-4168-A5EA-E1C636892EDA}"/>
              </a:ext>
            </a:extLst>
          </p:cNvPr>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10" name="Picture 2">
            <a:extLst>
              <a:ext uri="{FF2B5EF4-FFF2-40B4-BE49-F238E27FC236}">
                <a16:creationId xmlns:a16="http://schemas.microsoft.com/office/drawing/2014/main" id="{A30DD3D2-E775-4694-92D3-811DED8DFEC1}"/>
              </a:ext>
            </a:extLst>
          </p:cNvPr>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11" name="Espace réservé du texte 16">
            <a:extLst>
              <a:ext uri="{FF2B5EF4-FFF2-40B4-BE49-F238E27FC236}">
                <a16:creationId xmlns:a16="http://schemas.microsoft.com/office/drawing/2014/main" id="{E527381E-DDFD-474B-A508-44F71D7A56D4}"/>
              </a:ext>
            </a:extLst>
          </p:cNvPr>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12" name="Picture 7">
            <a:extLst>
              <a:ext uri="{FF2B5EF4-FFF2-40B4-BE49-F238E27FC236}">
                <a16:creationId xmlns:a16="http://schemas.microsoft.com/office/drawing/2014/main" id="{7809975C-3202-4F9D-81EF-3E8EE759BDA2}"/>
              </a:ext>
            </a:extLst>
          </p:cNvPr>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5798076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67" r:id="rId2"/>
    <p:sldLayoutId id="2147483684" r:id="rId3"/>
    <p:sldLayoutId id="2147483695" r:id="rId4"/>
    <p:sldLayoutId id="2147483697" r:id="rId5"/>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toolbox-hse.total.com/fr/documents-de-la-pyramide-one-maestro" TargetMode="External"/><Relationship Id="rId7" Type="http://schemas.openxmlformats.org/officeDocument/2006/relationships/image" Target="../media/image3.png"/><Relationship Id="rId2" Type="http://schemas.openxmlformats.org/officeDocument/2006/relationships/hyperlink" Target="http://wat.corp.local/sites/s215/fr-FR/Pages/R&#232;gles%20HSE/CR%20701/CR-GR-HSE-701-Gestion-crise.aspx" TargetMode="External"/><Relationship Id="rId1" Type="http://schemas.openxmlformats.org/officeDocument/2006/relationships/slideLayout" Target="../slideLayouts/slideLayout4.xml"/><Relationship Id="rId6" Type="http://schemas.openxmlformats.org/officeDocument/2006/relationships/hyperlink" Target="http://crescendo4all.rm.corp.local/sites/Ref_MS/Pages/Home.aspx" TargetMode="External"/><Relationship Id="rId5" Type="http://schemas.openxmlformats.org/officeDocument/2006/relationships/hyperlink" Target="https://reflex.sinequa.corp.local/" TargetMode="External"/><Relationship Id="rId4" Type="http://schemas.openxmlformats.org/officeDocument/2006/relationships/hyperlink" Target="https://www.toolbox-hse.total.com/fr/one-maestro/documents-de-la-pyramide-one-maestro/regles-hse-groupe/regles-hse-groupe-documents-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CR-GR-HSE-701 Gestion des urgences et des crises​</a:t>
            </a:r>
            <a:endParaRPr lang="en-US" dirty="0">
              <a:solidFill>
                <a:srgbClr val="FF0000"/>
              </a:solidFill>
            </a:endParaRPr>
          </a:p>
        </p:txBody>
      </p:sp>
      <p:sp>
        <p:nvSpPr>
          <p:cNvPr id="5" name="Espace réservé du texte 3"/>
          <p:cNvSpPr>
            <a:spLocks noGrp="1"/>
          </p:cNvSpPr>
          <p:nvPr>
            <p:ph type="body" sz="quarter" idx="10"/>
          </p:nvPr>
        </p:nvSpPr>
        <p:spPr>
          <a:xfrm>
            <a:off x="1188000" y="3639600"/>
            <a:ext cx="9732536" cy="1778000"/>
          </a:xfrm>
        </p:spPr>
        <p:txBody>
          <a:bodyPr/>
          <a:lstStyle/>
          <a:p>
            <a:r>
              <a:rPr lang="fr-FR" dirty="0"/>
              <a:t> </a:t>
            </a:r>
          </a:p>
          <a:p>
            <a:r>
              <a:rPr lang="fr-FR" sz="1800" dirty="0"/>
              <a:t>Différences entre la CR-GR-HSE-701 et la règle CR-MS-HSEQ-801</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fr-FR"/>
              <a:t>REVUE DES EXIGENCES: Gestion des urgences et des crises </a:t>
            </a:r>
            <a:r>
              <a:rPr lang="en-GB" dirty="0"/>
              <a:t>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600"/>
              </a:spcBef>
              <a:spcAft>
                <a:spcPts val="600"/>
              </a:spcAft>
            </a:pPr>
            <a:r>
              <a:rPr lang="fr-FR" sz="1800" dirty="0">
                <a:solidFill>
                  <a:schemeClr val="tx1"/>
                </a:solidFill>
              </a:rPr>
              <a:t>Exigence 3.2.3 : Traitement des urgences et des crises – planification des actions</a:t>
            </a:r>
          </a:p>
          <a:p>
            <a:pPr marL="0" indent="0" algn="just">
              <a:spcBef>
                <a:spcPts val="600"/>
              </a:spcBef>
              <a:spcAft>
                <a:spcPts val="600"/>
              </a:spcAft>
            </a:pPr>
            <a:r>
              <a:rPr lang="fr-FR" sz="1600" b="0" dirty="0">
                <a:solidFill>
                  <a:schemeClr val="tx1"/>
                </a:solidFill>
              </a:rPr>
              <a:t>La méthodologie FISA (</a:t>
            </a:r>
            <a:r>
              <a:rPr lang="fr-FR" sz="1600" b="0" dirty="0" err="1">
                <a:solidFill>
                  <a:schemeClr val="tx1"/>
                </a:solidFill>
              </a:rPr>
              <a:t>Facts</a:t>
            </a:r>
            <a:r>
              <a:rPr lang="fr-FR" sz="1600" b="0" dirty="0">
                <a:solidFill>
                  <a:schemeClr val="tx1"/>
                </a:solidFill>
              </a:rPr>
              <a:t>, Impacts, Stakeholders, Action Plan : recueil des faits, cartographie des impacts, liste des parties prenantes, plan d’actions), y compris PEARL (People, </a:t>
            </a:r>
            <a:r>
              <a:rPr lang="fr-FR" sz="1600" b="0" dirty="0" err="1">
                <a:solidFill>
                  <a:schemeClr val="tx1"/>
                </a:solidFill>
              </a:rPr>
              <a:t>Environment</a:t>
            </a:r>
            <a:r>
              <a:rPr lang="fr-FR" sz="1600" b="0" dirty="0">
                <a:solidFill>
                  <a:schemeClr val="tx1"/>
                </a:solidFill>
              </a:rPr>
              <a:t>, Assets, </a:t>
            </a:r>
            <a:r>
              <a:rPr lang="fr-FR" sz="1600" b="0" dirty="0" err="1">
                <a:solidFill>
                  <a:schemeClr val="tx1"/>
                </a:solidFill>
              </a:rPr>
              <a:t>Reputation</a:t>
            </a:r>
            <a:r>
              <a:rPr lang="fr-FR" sz="1600" b="0" dirty="0">
                <a:solidFill>
                  <a:schemeClr val="tx1"/>
                </a:solidFill>
              </a:rPr>
              <a:t>, </a:t>
            </a:r>
            <a:r>
              <a:rPr lang="fr-FR" sz="1600" b="0" dirty="0" err="1">
                <a:solidFill>
                  <a:schemeClr val="tx1"/>
                </a:solidFill>
              </a:rPr>
              <a:t>Liabilities</a:t>
            </a:r>
            <a:r>
              <a:rPr lang="fr-FR" sz="1600" b="0" dirty="0">
                <a:solidFill>
                  <a:schemeClr val="tx1"/>
                </a:solidFill>
              </a:rPr>
              <a:t> : personnes, environnement, actifs, réputation, juridique), ainsi qu’un processus de planification formel sont utilisés pour systématiquement développer, mettre en œuvre, suivre et documenter les plans d'action d'interventions d’urgence et de crise.</a:t>
            </a:r>
            <a:endParaRPr lang="fr-FR" dirty="0">
              <a:solidFill>
                <a:schemeClr val="tx1"/>
              </a:solidFill>
              <a:cs typeface="Calibri"/>
            </a:endParaRPr>
          </a:p>
          <a:p>
            <a:pPr marL="0" indent="0" algn="just">
              <a:spcBef>
                <a:spcPts val="600"/>
              </a:spcBef>
              <a:spcAft>
                <a:spcPts val="600"/>
              </a:spcAft>
            </a:pPr>
            <a:r>
              <a:rPr lang="fr-FR" sz="1600" b="0" dirty="0">
                <a:solidFill>
                  <a:srgbClr val="FF0000"/>
                </a:solidFill>
              </a:rPr>
              <a:t>Nouvelle Exigence : </a:t>
            </a:r>
            <a:r>
              <a:rPr lang="en-US" sz="1600" b="0" dirty="0">
                <a:solidFill>
                  <a:srgbClr val="FF0000"/>
                </a:solidFill>
              </a:rPr>
              <a:t>La </a:t>
            </a:r>
            <a:r>
              <a:rPr lang="fr-FR" sz="1600" b="0" dirty="0">
                <a:solidFill>
                  <a:srgbClr val="FF0000"/>
                </a:solidFill>
              </a:rPr>
              <a:t>méthodologie FISA est nouvelle, mais déjà en pratique dans certaines filiales</a:t>
            </a:r>
            <a:r>
              <a:rPr lang="en-US" sz="1600" b="0" dirty="0">
                <a:solidFill>
                  <a:srgbClr val="FF0000"/>
                </a:solidFill>
              </a:rPr>
              <a:t>.</a:t>
            </a:r>
            <a:endParaRPr lang="fr-FR" sz="1600" b="0" dirty="0">
              <a:solidFill>
                <a:srgbClr val="FF0000"/>
              </a:solidFill>
            </a:endParaRPr>
          </a:p>
          <a:p>
            <a:pPr marL="0" indent="0" algn="just">
              <a:spcBef>
                <a:spcPts val="600"/>
              </a:spcBef>
              <a:spcAft>
                <a:spcPts val="600"/>
              </a:spcAft>
            </a:pPr>
            <a:endParaRPr lang="fr-FR" sz="1400" b="0" u="sng" dirty="0">
              <a:solidFill>
                <a:srgbClr val="FF0000"/>
              </a:solidFill>
            </a:endParaRPr>
          </a:p>
          <a:p>
            <a:pPr marL="0" indent="0" algn="l">
              <a:spcAft>
                <a:spcPts val="1200"/>
              </a:spcAft>
            </a:pPr>
            <a:r>
              <a:rPr lang="fr-FR" sz="1800" dirty="0">
                <a:solidFill>
                  <a:schemeClr val="tx1"/>
                </a:solidFill>
              </a:rPr>
              <a:t>Exigence 3.2.4 : Traitement des urgences et des crises – mobilisation de ressources externes</a:t>
            </a:r>
            <a:endParaRPr lang="fr-FR" sz="1800" dirty="0">
              <a:solidFill>
                <a:schemeClr val="tx1"/>
              </a:solidFill>
              <a:cs typeface="Calibri"/>
            </a:endParaRPr>
          </a:p>
          <a:p>
            <a:pPr marL="0" indent="0" algn="just">
              <a:spcBef>
                <a:spcPts val="600"/>
              </a:spcBef>
              <a:spcAft>
                <a:spcPts val="600"/>
              </a:spcAft>
            </a:pPr>
            <a:r>
              <a:rPr lang="fr-FR" sz="1600" b="0" dirty="0">
                <a:solidFill>
                  <a:schemeClr val="tx1"/>
                </a:solidFill>
              </a:rPr>
              <a:t>Des accords sont mis en place pour la mobilisation de ressources locales et/ou régionales spécifiques en rapport avec les scénarios d’urgence et de crise définis.</a:t>
            </a:r>
            <a:endParaRPr lang="fr-FR" dirty="0">
              <a:solidFill>
                <a:schemeClr val="tx1"/>
              </a:solidFill>
            </a:endParaRPr>
          </a:p>
          <a:p>
            <a:pPr marL="0" indent="0" algn="just">
              <a:spcBef>
                <a:spcPts val="600"/>
              </a:spcBef>
              <a:spcAft>
                <a:spcPts val="600"/>
              </a:spcAft>
            </a:pPr>
            <a:r>
              <a:rPr lang="fr-FR" sz="1600" b="0" dirty="0">
                <a:solidFill>
                  <a:schemeClr val="tx1"/>
                </a:solidFill>
              </a:rPr>
              <a:t>Des call-out </a:t>
            </a:r>
            <a:r>
              <a:rPr lang="fr-FR" sz="1600" b="0" dirty="0" err="1">
                <a:solidFill>
                  <a:schemeClr val="tx1"/>
                </a:solidFill>
              </a:rPr>
              <a:t>authorities</a:t>
            </a:r>
            <a:r>
              <a:rPr lang="fr-FR" sz="1600" b="0" dirty="0">
                <a:solidFill>
                  <a:schemeClr val="tx1"/>
                </a:solidFill>
              </a:rPr>
              <a:t> sont identifiés et désignés pour mobiliser des ressources prévues par les accords-cadres du Groupe.</a:t>
            </a:r>
            <a:endParaRPr lang="fr-FR" dirty="0">
              <a:solidFill>
                <a:schemeClr val="tx1"/>
              </a:solidFill>
            </a:endParaRPr>
          </a:p>
          <a:p>
            <a:pPr marL="0" lvl="0" indent="0" algn="just">
              <a:spcBef>
                <a:spcPts val="600"/>
              </a:spcBef>
              <a:spcAft>
                <a:spcPts val="600"/>
              </a:spcAft>
            </a:pPr>
            <a:r>
              <a:rPr lang="fr-FR" sz="1600" b="0" dirty="0">
                <a:solidFill>
                  <a:srgbClr val="00B050"/>
                </a:solidFill>
              </a:rPr>
              <a:t>Pas de changement</a:t>
            </a:r>
            <a:endParaRPr lang="fr-FR" sz="1600" b="0" i="1" dirty="0">
              <a:solidFill>
                <a:srgbClr val="00B050"/>
              </a:solidFill>
            </a:endParaRPr>
          </a:p>
          <a:p>
            <a:pPr marL="0" indent="0" algn="just">
              <a:spcBef>
                <a:spcPts val="600"/>
              </a:spcBef>
              <a:spcAft>
                <a:spcPts val="600"/>
              </a:spcAft>
            </a:pPr>
            <a:endParaRPr lang="fr-FR" sz="1600" b="0"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3500892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fr-FR"/>
              <a:t>REVUE DES EXIGENCES: Gestion des urgences et des crises </a:t>
            </a:r>
            <a:r>
              <a:rPr lang="en-GB" dirty="0"/>
              <a:t>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600"/>
              </a:spcBef>
              <a:spcAft>
                <a:spcPts val="600"/>
              </a:spcAft>
            </a:pPr>
            <a:r>
              <a:rPr lang="fr-FR" sz="1800" dirty="0">
                <a:solidFill>
                  <a:schemeClr val="tx1"/>
                </a:solidFill>
              </a:rPr>
              <a:t>Exigence 3.2.5 : Traitement des urgences et des crises – gestion des données</a:t>
            </a:r>
          </a:p>
          <a:p>
            <a:pPr marL="0" indent="0" algn="just">
              <a:spcBef>
                <a:spcPts val="600"/>
              </a:spcBef>
              <a:spcAft>
                <a:spcPts val="600"/>
              </a:spcAft>
            </a:pPr>
            <a:r>
              <a:rPr lang="fr-FR" sz="1600" b="0" dirty="0">
                <a:solidFill>
                  <a:schemeClr val="tx1"/>
                </a:solidFill>
              </a:rPr>
              <a:t>Un système robuste d’enregistrement et de conservation de la documentation (ex. : chronogrammes, plans d'actions, journaux d’activités, formulaires, correspondance écrite) est mis en place. Il est mis à disposition pour le retour d’expérience (REX), et à des fins juridiques et d'enquête pendant ou après une urgence ou une crise.</a:t>
            </a:r>
            <a:r>
              <a:rPr lang="en-US" sz="1600" b="0" dirty="0">
                <a:solidFill>
                  <a:schemeClr val="tx1"/>
                </a:solidFill>
              </a:rPr>
              <a:t> </a:t>
            </a:r>
            <a:endParaRPr lang="en-US" sz="1600" b="0" dirty="0">
              <a:solidFill>
                <a:schemeClr val="tx1"/>
              </a:solidFill>
              <a:cs typeface="Calibri"/>
            </a:endParaRPr>
          </a:p>
          <a:p>
            <a:pPr marL="0" lvl="0" indent="0" algn="just">
              <a:spcBef>
                <a:spcPts val="600"/>
              </a:spcBef>
              <a:spcAft>
                <a:spcPts val="600"/>
              </a:spcAft>
            </a:pPr>
            <a:r>
              <a:rPr lang="fr-FR" sz="1600" b="0" dirty="0">
                <a:solidFill>
                  <a:srgbClr val="00B050"/>
                </a:solidFill>
              </a:rPr>
              <a:t>Pas de changement</a:t>
            </a:r>
            <a:endParaRPr lang="fr-FR" sz="1600" b="0" i="1" dirty="0">
              <a:solidFill>
                <a:srgbClr val="00B050"/>
              </a:solidFill>
            </a:endParaRPr>
          </a:p>
          <a:p>
            <a:pPr marL="0" indent="0" algn="just">
              <a:spcBef>
                <a:spcPts val="600"/>
              </a:spcBef>
              <a:spcAft>
                <a:spcPts val="1200"/>
              </a:spcAft>
            </a:pPr>
            <a:endParaRPr lang="fr-FR" sz="1400" b="0" u="sng" dirty="0">
              <a:solidFill>
                <a:srgbClr val="FF0000"/>
              </a:solidFill>
            </a:endParaRPr>
          </a:p>
          <a:p>
            <a:pPr marL="0" indent="0" algn="l">
              <a:spcAft>
                <a:spcPts val="1200"/>
              </a:spcAft>
            </a:pPr>
            <a:r>
              <a:rPr lang="fr-FR" sz="1800" dirty="0">
                <a:solidFill>
                  <a:schemeClr val="tx1"/>
                </a:solidFill>
              </a:rPr>
              <a:t>Exigence 3.2.6 : Débriefing</a:t>
            </a:r>
            <a:endParaRPr lang="fr-FR" sz="1800" dirty="0">
              <a:solidFill>
                <a:schemeClr val="tx1"/>
              </a:solidFill>
              <a:cs typeface="Calibri"/>
            </a:endParaRPr>
          </a:p>
          <a:p>
            <a:pPr marL="0" indent="0" algn="just">
              <a:spcBef>
                <a:spcPts val="600"/>
              </a:spcBef>
              <a:spcAft>
                <a:spcPts val="600"/>
              </a:spcAft>
            </a:pPr>
            <a:r>
              <a:rPr lang="fr-FR" sz="1600" b="0" dirty="0">
                <a:solidFill>
                  <a:schemeClr val="tx1"/>
                </a:solidFill>
              </a:rPr>
              <a:t>Une fois la situation d'urgence ou de crise terminée, ou après un exercice ou un test, un débriefing est réalisé et enregistré.</a:t>
            </a:r>
            <a:endParaRPr lang="en-US" sz="1400" b="0" dirty="0">
              <a:solidFill>
                <a:schemeClr val="tx1"/>
              </a:solidFill>
            </a:endParaRPr>
          </a:p>
          <a:p>
            <a:pPr marL="0" lvl="0" indent="0" algn="just">
              <a:spcBef>
                <a:spcPts val="600"/>
              </a:spcBef>
              <a:spcAft>
                <a:spcPts val="600"/>
              </a:spcAft>
            </a:pPr>
            <a:r>
              <a:rPr lang="fr-FR" sz="1600" b="0" dirty="0">
                <a:solidFill>
                  <a:srgbClr val="00B050"/>
                </a:solidFill>
              </a:rPr>
              <a:t>Pas de changement</a:t>
            </a:r>
            <a:endParaRPr lang="fr-FR" sz="1600" b="0" i="1" dirty="0">
              <a:solidFill>
                <a:srgbClr val="00B050"/>
              </a:solidFill>
            </a:endParaRPr>
          </a:p>
          <a:p>
            <a:pPr marL="0" indent="0" algn="just">
              <a:spcBef>
                <a:spcPts val="600"/>
              </a:spcBef>
              <a:spcAft>
                <a:spcPts val="600"/>
              </a:spcAft>
            </a:pPr>
            <a:endParaRPr lang="fr-FR" sz="1600" b="0"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087940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fr-FR"/>
              <a:t>REVUE DES EXIGENCES: Gestion des urgences et des crises</a:t>
            </a:r>
            <a:endParaRPr lang="en-GB" dirty="0"/>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fr-FR" sz="1800" dirty="0">
                <a:solidFill>
                  <a:schemeClr val="tx1"/>
                </a:solidFill>
              </a:rPr>
              <a:t>Exigence 3.2.7 : Démobilisation</a:t>
            </a:r>
          </a:p>
          <a:p>
            <a:pPr marL="0" indent="0" algn="just">
              <a:spcBef>
                <a:spcPts val="600"/>
              </a:spcBef>
              <a:spcAft>
                <a:spcPts val="600"/>
              </a:spcAft>
            </a:pPr>
            <a:r>
              <a:rPr lang="fr-FR" sz="1600" b="0" dirty="0">
                <a:solidFill>
                  <a:schemeClr val="tx1"/>
                </a:solidFill>
              </a:rPr>
              <a:t>Le responsable sur site, le responsable tactique (« directeur IMT / CMU ») et les responsables des cellules stratégique (« directeur CMC ») et de suivi (« directeur CSC ») lancent la démobilisation de leur personnel respectif et les réaffectent à leurs activités normales (voir figure 2).</a:t>
            </a:r>
            <a:endParaRPr lang="fr-FR" dirty="0">
              <a:solidFill>
                <a:schemeClr val="tx1"/>
              </a:solidFill>
              <a:cs typeface="Calibri"/>
            </a:endParaRPr>
          </a:p>
          <a:p>
            <a:pPr marL="0" indent="0" algn="just">
              <a:spcBef>
                <a:spcPts val="600"/>
              </a:spcBef>
              <a:spcAft>
                <a:spcPts val="600"/>
              </a:spcAft>
            </a:pPr>
            <a:r>
              <a:rPr lang="fr-FR" sz="1600" b="0" dirty="0">
                <a:solidFill>
                  <a:schemeClr val="tx1"/>
                </a:solidFill>
              </a:rPr>
              <a:t>Pour un accident de grande ampleur et complexe, un plan de démobilisation formel est nécessaire pour une démobilisation contrôlée et progressive des ressources et des personnels. Les données, équipements et autres éléments de preuve sont conservés à des fins d'enquête.</a:t>
            </a:r>
            <a:endParaRPr lang="en-US" dirty="0">
              <a:solidFill>
                <a:schemeClr val="tx1"/>
              </a:solidFill>
              <a:cs typeface="Calibri"/>
            </a:endParaRPr>
          </a:p>
          <a:p>
            <a:pPr marL="0" lvl="0" indent="0" algn="just">
              <a:spcBef>
                <a:spcPts val="600"/>
              </a:spcBef>
              <a:spcAft>
                <a:spcPts val="600"/>
              </a:spcAft>
            </a:pPr>
            <a:r>
              <a:rPr lang="fr-FR" sz="1600" b="0" dirty="0">
                <a:solidFill>
                  <a:srgbClr val="00B050"/>
                </a:solidFill>
              </a:rPr>
              <a:t>Pas de changement</a:t>
            </a:r>
            <a:endParaRPr lang="fr-FR" sz="1600" b="0" i="1" dirty="0">
              <a:solidFill>
                <a:srgbClr val="00B05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49619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REVUE DES EXIGENCES: </a:t>
            </a:r>
            <a:r>
              <a:rPr lang="fr-FR"/>
              <a:t>Amélioration continue et REX </a:t>
            </a:r>
            <a:r>
              <a:rPr lang="en-GB"/>
              <a:t>  </a:t>
            </a:r>
            <a:endParaRPr lang="en-GB" dirty="0"/>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fr-FR" sz="1800" dirty="0">
                <a:solidFill>
                  <a:schemeClr val="tx1"/>
                </a:solidFill>
              </a:rPr>
              <a:t>Exigence 3.3.1 : Amélioration continue</a:t>
            </a:r>
          </a:p>
          <a:p>
            <a:pPr marL="0" indent="0" algn="just">
              <a:spcBef>
                <a:spcPts val="600"/>
              </a:spcBef>
              <a:spcAft>
                <a:spcPts val="600"/>
              </a:spcAft>
            </a:pPr>
            <a:r>
              <a:rPr lang="fr-FR" sz="1600" b="0" dirty="0">
                <a:solidFill>
                  <a:schemeClr val="tx1"/>
                </a:solidFill>
              </a:rPr>
              <a:t>À la suite d'un exercice, d’un test ou d’une situation d’urgence ou de crise, les actions correctives et d'amélioration identifiées sont, le cas échéant, documentées dans un rapport.</a:t>
            </a:r>
            <a:endParaRPr lang="fr-FR" dirty="0">
              <a:solidFill>
                <a:schemeClr val="tx1"/>
              </a:solidFill>
              <a:cs typeface="Calibri"/>
            </a:endParaRPr>
          </a:p>
          <a:p>
            <a:pPr marL="0" indent="0" algn="just">
              <a:spcBef>
                <a:spcPts val="600"/>
              </a:spcBef>
              <a:spcAft>
                <a:spcPts val="600"/>
              </a:spcAft>
            </a:pPr>
            <a:r>
              <a:rPr lang="fr-FR" sz="1600" b="0" dirty="0">
                <a:solidFill>
                  <a:schemeClr val="tx1"/>
                </a:solidFill>
              </a:rPr>
              <a:t>Un plan d'action est développé et toutes les actions sont enregistrées et suivies dans les outils de </a:t>
            </a:r>
            <a:r>
              <a:rPr lang="fr-FR" sz="1600" b="0" dirty="0" err="1">
                <a:solidFill>
                  <a:schemeClr val="tx1"/>
                </a:solidFill>
              </a:rPr>
              <a:t>reporting</a:t>
            </a:r>
            <a:r>
              <a:rPr lang="fr-FR" sz="1600" b="0" dirty="0">
                <a:solidFill>
                  <a:schemeClr val="tx1"/>
                </a:solidFill>
              </a:rPr>
              <a:t> respectifs.</a:t>
            </a:r>
            <a:endParaRPr lang="fr-FR" dirty="0">
              <a:solidFill>
                <a:schemeClr val="tx1"/>
              </a:solidFill>
              <a:cs typeface="Calibri"/>
            </a:endParaRPr>
          </a:p>
          <a:p>
            <a:pPr marL="0" indent="0" algn="just">
              <a:spcBef>
                <a:spcPts val="600"/>
              </a:spcBef>
              <a:spcAft>
                <a:spcPts val="600"/>
              </a:spcAft>
            </a:pPr>
            <a:r>
              <a:rPr lang="fr-FR" sz="1600" b="0" dirty="0">
                <a:solidFill>
                  <a:schemeClr val="tx1"/>
                </a:solidFill>
              </a:rPr>
              <a:t>Lorsque des leçons importantes peuvent être partagées, un REX ou une Alerte sécurité est produit.</a:t>
            </a:r>
            <a:endParaRPr lang="fr-FR" dirty="0">
              <a:solidFill>
                <a:schemeClr val="tx1"/>
              </a:solidFill>
              <a:cs typeface="Calibri"/>
            </a:endParaRPr>
          </a:p>
          <a:p>
            <a:pPr marL="0" lvl="0" indent="0" algn="just">
              <a:spcBef>
                <a:spcPts val="600"/>
              </a:spcBef>
              <a:spcAft>
                <a:spcPts val="600"/>
              </a:spcAft>
            </a:pPr>
            <a:r>
              <a:rPr lang="fr-FR" sz="1600" b="0" dirty="0">
                <a:solidFill>
                  <a:srgbClr val="00B050"/>
                </a:solidFill>
              </a:rPr>
              <a:t>Pas de changement</a:t>
            </a:r>
          </a:p>
          <a:p>
            <a:pPr marL="0" lvl="0" indent="0" algn="just">
              <a:spcBef>
                <a:spcPts val="600"/>
              </a:spcBef>
              <a:spcAft>
                <a:spcPts val="600"/>
              </a:spcAft>
            </a:pPr>
            <a:endParaRPr lang="fr-FR" sz="1600" b="0" i="1" dirty="0">
              <a:solidFill>
                <a:srgbClr val="00B050"/>
              </a:solidFill>
            </a:endParaRPr>
          </a:p>
          <a:p>
            <a:pPr marL="0" indent="0" algn="just">
              <a:spcBef>
                <a:spcPts val="600"/>
              </a:spcBef>
              <a:spcAft>
                <a:spcPts val="600"/>
              </a:spcAft>
            </a:pPr>
            <a:r>
              <a:rPr lang="fr-FR" sz="1800" dirty="0">
                <a:solidFill>
                  <a:schemeClr val="tx1"/>
                </a:solidFill>
              </a:rPr>
              <a:t>Exigence 3.3.2 : Revue du plan d’urgence</a:t>
            </a:r>
            <a:endParaRPr lang="fr-FR" sz="1800" dirty="0">
              <a:solidFill>
                <a:schemeClr val="tx1"/>
              </a:solidFill>
              <a:cs typeface="Calibri"/>
            </a:endParaRPr>
          </a:p>
          <a:p>
            <a:pPr marL="0" indent="0" algn="just">
              <a:spcBef>
                <a:spcPts val="600"/>
              </a:spcBef>
              <a:spcAft>
                <a:spcPts val="600"/>
              </a:spcAft>
            </a:pPr>
            <a:r>
              <a:rPr lang="fr-FR" sz="1600" b="0" dirty="0">
                <a:solidFill>
                  <a:schemeClr val="tx1"/>
                </a:solidFill>
              </a:rPr>
              <a:t>Les plans d’urgence sont revus au moins une fois tous les 5 ans ou lorsqu’une des situations suivantes se produit :</a:t>
            </a:r>
            <a:endParaRPr lang="fr-FR" dirty="0">
              <a:solidFill>
                <a:schemeClr val="tx1"/>
              </a:solidFill>
              <a:cs typeface="Calibri"/>
            </a:endParaRPr>
          </a:p>
          <a:p>
            <a:pPr marL="285750" lvl="4" indent="-285750" algn="l">
              <a:spcAft>
                <a:spcPts val="300"/>
              </a:spcAft>
              <a:buFont typeface="Wingdings" panose="05000000000000000000" pitchFamily="2" charset="2"/>
              <a:buChar char="q"/>
              <a:defRPr/>
            </a:pPr>
            <a:r>
              <a:rPr lang="fr-FR" sz="1600" dirty="0">
                <a:solidFill>
                  <a:schemeClr val="tx1"/>
                </a:solidFill>
                <a:latin typeface="+mj-lt"/>
              </a:rPr>
              <a:t>changement d'installations, d'opérations, d'environnement, de procédés, ou de types et de volumes des substances dangereuses manipulées ayant un impact sur les scénarios et les conséquences d’une urgence ou d'une crise ;</a:t>
            </a:r>
          </a:p>
          <a:p>
            <a:pPr marL="285750" lvl="4" indent="-285750" algn="l">
              <a:spcAft>
                <a:spcPts val="300"/>
              </a:spcAft>
              <a:buFont typeface="Wingdings" panose="05000000000000000000" pitchFamily="2" charset="2"/>
              <a:buChar char="q"/>
              <a:defRPr/>
            </a:pPr>
            <a:r>
              <a:rPr lang="fr-FR" sz="1600" dirty="0">
                <a:solidFill>
                  <a:schemeClr val="tx1"/>
                </a:solidFill>
                <a:latin typeface="+mj-lt"/>
              </a:rPr>
              <a:t>changements organisationnels pouvant avoir un impact sur la capacité de réaction en situation de crise ou d’urgence ;</a:t>
            </a:r>
          </a:p>
          <a:p>
            <a:pPr marL="285750" lvl="4" indent="-285750" algn="l">
              <a:spcAft>
                <a:spcPts val="300"/>
              </a:spcAft>
              <a:buFont typeface="Wingdings" panose="05000000000000000000" pitchFamily="2" charset="2"/>
              <a:buChar char="q"/>
              <a:defRPr/>
            </a:pPr>
            <a:r>
              <a:rPr lang="fr-FR" sz="1600" dirty="0">
                <a:solidFill>
                  <a:schemeClr val="tx1"/>
                </a:solidFill>
                <a:latin typeface="+mj-lt"/>
              </a:rPr>
              <a:t>retour d'information significatif d'un exercice, d’un test ou d'un accident ;</a:t>
            </a:r>
          </a:p>
          <a:p>
            <a:pPr marL="285750" lvl="4" indent="-285750" algn="l">
              <a:spcAft>
                <a:spcPts val="300"/>
              </a:spcAft>
              <a:buFont typeface="Wingdings" panose="05000000000000000000" pitchFamily="2" charset="2"/>
              <a:buChar char="q"/>
              <a:defRPr/>
            </a:pPr>
            <a:r>
              <a:rPr lang="fr-FR" sz="1600" dirty="0">
                <a:solidFill>
                  <a:schemeClr val="tx1"/>
                </a:solidFill>
                <a:latin typeface="+mj-lt"/>
              </a:rPr>
              <a:t>recommandations d'un REX interne, d'un évènement à haut potentiel (high </a:t>
            </a:r>
            <a:r>
              <a:rPr lang="fr-FR" sz="1600" dirty="0" err="1">
                <a:solidFill>
                  <a:schemeClr val="tx1"/>
                </a:solidFill>
                <a:latin typeface="+mj-lt"/>
              </a:rPr>
              <a:t>potential</a:t>
            </a:r>
            <a:r>
              <a:rPr lang="fr-FR" sz="1600" dirty="0">
                <a:solidFill>
                  <a:schemeClr val="tx1"/>
                </a:solidFill>
                <a:latin typeface="+mj-lt"/>
              </a:rPr>
              <a:t> incident : HIPO) d'une Alerte sécurité, ou des enseignements externes ; § changements dans les règles ou règlementations applicables.</a:t>
            </a:r>
          </a:p>
          <a:p>
            <a:pPr marL="0" indent="0" algn="just">
              <a:spcBef>
                <a:spcPts val="600"/>
              </a:spcBef>
              <a:spcAft>
                <a:spcPts val="600"/>
              </a:spcAft>
            </a:pPr>
            <a:r>
              <a:rPr lang="en-US" sz="1600" b="0" dirty="0">
                <a:solidFill>
                  <a:srgbClr val="FF0000"/>
                </a:solidFill>
              </a:rPr>
              <a:t>Nouvelle Exigence pour MS </a:t>
            </a:r>
            <a:r>
              <a:rPr lang="fr-FR" sz="1600" b="0" dirty="0">
                <a:solidFill>
                  <a:srgbClr val="FF0000"/>
                </a:solidFill>
              </a:rPr>
              <a:t>(la fréquence de révision n’était pas été définie).</a:t>
            </a:r>
            <a:endParaRPr lang="en-US" sz="1600" b="0"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3640554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84"/>
            <a:ext cx="12192000" cy="418058"/>
          </a:xfrm>
          <a:solidFill>
            <a:srgbClr val="376092"/>
          </a:solidFill>
        </p:spPr>
        <p:txBody>
          <a:bodyPr/>
          <a:lstStyle/>
          <a:p>
            <a:r>
              <a:rPr lang="fr-FR" b="1" dirty="0">
                <a:solidFill>
                  <a:schemeClr val="bg1"/>
                </a:solidFill>
              </a:rPr>
              <a:t>Où trouver des informations complémentaires et documents ?</a:t>
            </a:r>
            <a:endParaRPr lang="en-US" b="1" dirty="0">
              <a:solidFill>
                <a:schemeClr val="bg1"/>
              </a:solidFill>
            </a:endParaRPr>
          </a:p>
        </p:txBody>
      </p:sp>
      <p:sp>
        <p:nvSpPr>
          <p:cNvPr id="3" name="Espace réservé du texte 2"/>
          <p:cNvSpPr>
            <a:spLocks noGrp="1"/>
          </p:cNvSpPr>
          <p:nvPr>
            <p:ph type="body" sz="quarter" idx="12"/>
          </p:nvPr>
        </p:nvSpPr>
        <p:spPr>
          <a:xfrm>
            <a:off x="609600" y="1629049"/>
            <a:ext cx="10958400" cy="5040311"/>
          </a:xfrm>
        </p:spPr>
        <p:txBody>
          <a:bodyPr/>
          <a:lstStyle/>
          <a:p>
            <a:r>
              <a:rPr lang="fr-FR" dirty="0">
                <a:solidFill>
                  <a:schemeClr val="tx1"/>
                </a:solidFill>
              </a:rPr>
              <a:t>Publication sur WAT</a:t>
            </a:r>
            <a:r>
              <a:rPr lang="fr-FR" dirty="0"/>
              <a:t>: </a:t>
            </a:r>
            <a:r>
              <a:rPr lang="fr-FR" dirty="0">
                <a:hlinkClick r:id="rId2"/>
              </a:rPr>
              <a:t>http://wat.corp.local/sites/s215/fr-FR/Pages/Règles%20HSE/CR%20701/CR-GR-HSE-701-Gestion-crise.aspx</a:t>
            </a:r>
            <a:endParaRPr lang="fr-FR" dirty="0"/>
          </a:p>
          <a:p>
            <a:endParaRPr lang="fr-FR" dirty="0"/>
          </a:p>
          <a:p>
            <a:endParaRPr lang="fr-FR" dirty="0"/>
          </a:p>
          <a:p>
            <a:r>
              <a:rPr lang="fr-FR" dirty="0"/>
              <a:t>Toolbox HSE :</a:t>
            </a:r>
            <a:r>
              <a:rPr lang="en-US"/>
              <a:t> </a:t>
            </a:r>
            <a:r>
              <a:rPr lang="en-US">
                <a:hlinkClick r:id="rId3"/>
              </a:rPr>
              <a:t>https://www.toolbox-hse.total.com/fr/documents-de-la-pyramide-one-maestro</a:t>
            </a:r>
            <a:endParaRPr lang="en-US"/>
          </a:p>
          <a:p>
            <a:endParaRPr lang="fr-FR" dirty="0"/>
          </a:p>
          <a:p>
            <a:endParaRPr lang="fr-FR" dirty="0"/>
          </a:p>
          <a:p>
            <a:r>
              <a:rPr lang="fr-FR" dirty="0"/>
              <a:t>Kit de déploiement M&amp;S sur Toolbox HSE : </a:t>
            </a:r>
            <a:r>
              <a:rPr lang="fr-FR" dirty="0">
                <a:hlinkClick r:id="rId4"/>
              </a:rPr>
              <a:t>https://www.toolbox-hse.total.com/fr/one-maestro/documents-de-la-pyramide-one-maestro/regles-hse-groupe/regles-hse-groupe-documents-0</a:t>
            </a:r>
            <a:endParaRPr lang="fr-FR" dirty="0"/>
          </a:p>
          <a:p>
            <a:endParaRPr lang="fr-FR" dirty="0"/>
          </a:p>
          <a:p>
            <a:endParaRPr lang="fr-FR" dirty="0"/>
          </a:p>
          <a:p>
            <a:r>
              <a:rPr lang="fr-FR" dirty="0"/>
              <a:t>REFLEX: référentiel des textes normatifs Groupe: </a:t>
            </a:r>
            <a:r>
              <a:rPr lang="fr-FR" dirty="0">
                <a:hlinkClick r:id="rId5"/>
              </a:rPr>
              <a:t>https://reflex.sinequa.corp.local/</a:t>
            </a:r>
            <a:endParaRPr lang="fr-FR" dirty="0"/>
          </a:p>
          <a:p>
            <a:endParaRPr lang="fr-FR" dirty="0"/>
          </a:p>
          <a:p>
            <a:endParaRPr lang="fr-FR" dirty="0"/>
          </a:p>
          <a:p>
            <a:r>
              <a:rPr lang="fr-FR" dirty="0"/>
              <a:t>M&amp;S Référentiel Branche : </a:t>
            </a:r>
            <a:r>
              <a:rPr lang="fr-FR" dirty="0">
                <a:hlinkClick r:id="rId6"/>
              </a:rPr>
              <a:t>http://crescendo4all.rm.corp.local/sites/Ref_MS/Pages/Home.aspx</a:t>
            </a:r>
            <a:endParaRPr lang="fr-FR" dirty="0"/>
          </a:p>
          <a:p>
            <a:endParaRPr lang="fr-FR" dirty="0"/>
          </a:p>
          <a:p>
            <a:endParaRPr lang="fr-FR" dirty="0"/>
          </a:p>
          <a:p>
            <a:endParaRPr lang="fr-FR" dirty="0"/>
          </a:p>
        </p:txBody>
      </p:sp>
      <p:cxnSp>
        <p:nvCxnSpPr>
          <p:cNvPr id="4" name="Connecteur droit 3"/>
          <p:cNvCxnSpPr/>
          <p:nvPr/>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Image 4" descr="TOTAL_AD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6" name="ZoneTexte 5"/>
          <p:cNvSpPr txBox="1"/>
          <p:nvPr/>
        </p:nvSpPr>
        <p:spPr>
          <a:xfrm>
            <a:off x="407368" y="6525344"/>
            <a:ext cx="648072" cy="246221"/>
          </a:xfrm>
          <a:prstGeom prst="rect">
            <a:avLst/>
          </a:prstGeom>
          <a:noFill/>
        </p:spPr>
        <p:txBody>
          <a:bodyPr wrap="square" rtlCol="0">
            <a:spAutoFit/>
          </a:bodyPr>
          <a:lstStyle/>
          <a:p>
            <a:r>
              <a:rPr lang="en-US" sz="1000" dirty="0">
                <a:latin typeface="+mj-lt"/>
              </a:rPr>
              <a:t>7</a:t>
            </a:r>
          </a:p>
        </p:txBody>
      </p:sp>
      <p:pic>
        <p:nvPicPr>
          <p:cNvPr id="7" name="Picture 2"/>
          <p:cNvPicPr>
            <a:picLocks noChangeAspect="1" noChangeArrowheads="1"/>
          </p:cNvPicPr>
          <p:nvPr/>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Tree>
    <p:extLst>
      <p:ext uri="{BB962C8B-B14F-4D97-AF65-F5344CB8AC3E}">
        <p14:creationId xmlns:p14="http://schemas.microsoft.com/office/powerpoint/2010/main" val="210884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solidFill>
            <a:schemeClr val="bg1">
              <a:alpha val="40000"/>
            </a:schemeClr>
          </a:solidFill>
        </p:spPr>
        <p:txBody>
          <a:bodyPr anchor="t"/>
          <a:lstStyle/>
          <a:p>
            <a:pPr algn="just">
              <a:spcBef>
                <a:spcPts val="1200"/>
              </a:spcBef>
            </a:pPr>
            <a:endParaRPr lang="fr-FR" b="1" dirty="0"/>
          </a:p>
          <a:p>
            <a:pPr algn="just">
              <a:spcBef>
                <a:spcPts val="1200"/>
              </a:spcBef>
            </a:pPr>
            <a:r>
              <a:rPr lang="fr-FR" b="1" dirty="0"/>
              <a:t>Objet</a:t>
            </a:r>
            <a:r>
              <a:rPr lang="en-GB" b="1" dirty="0"/>
              <a:t>: </a:t>
            </a:r>
            <a:r>
              <a:rPr lang="fr-FR" dirty="0"/>
              <a:t>Exigences pour maintenir un état de préparation suffisant pour faire face à une situation d’</a:t>
            </a:r>
            <a:r>
              <a:rPr lang="fr-FR" u="dotted" dirty="0"/>
              <a:t>urgence</a:t>
            </a:r>
            <a:r>
              <a:rPr lang="fr-FR" dirty="0"/>
              <a:t> ou de </a:t>
            </a:r>
            <a:r>
              <a:rPr lang="fr-FR" u="dotted" dirty="0"/>
              <a:t>crise</a:t>
            </a:r>
            <a:r>
              <a:rPr lang="fr-FR" dirty="0"/>
              <a:t> et pour en atténuer les conséquences. Couvre la gestion des </a:t>
            </a:r>
            <a:r>
              <a:rPr lang="fr-FR" u="dotted" dirty="0"/>
              <a:t>urgences</a:t>
            </a:r>
            <a:r>
              <a:rPr lang="fr-FR" dirty="0"/>
              <a:t> et des </a:t>
            </a:r>
            <a:r>
              <a:rPr lang="fr-FR" u="dotted" dirty="0"/>
              <a:t>crises</a:t>
            </a:r>
            <a:r>
              <a:rPr lang="fr-FR" dirty="0"/>
              <a:t> à trois niveaux : entités et filiales, branches et support de </a:t>
            </a:r>
            <a:r>
              <a:rPr lang="fr-FR" u="dotted" dirty="0"/>
              <a:t>crise</a:t>
            </a:r>
            <a:r>
              <a:rPr lang="fr-FR" dirty="0"/>
              <a:t> Groupe.</a:t>
            </a:r>
            <a:endParaRPr lang="en-GB" dirty="0"/>
          </a:p>
          <a:p>
            <a:pPr algn="just">
              <a:spcBef>
                <a:spcPts val="1200"/>
              </a:spcBef>
            </a:pPr>
            <a:r>
              <a:rPr lang="fr-FR" b="1" dirty="0"/>
              <a:t>Champ d’application</a:t>
            </a:r>
            <a:r>
              <a:rPr lang="en-GB" b="1" dirty="0"/>
              <a:t>: </a:t>
            </a:r>
            <a:r>
              <a:rPr lang="en-GB" dirty="0"/>
              <a:t>Applicable</a:t>
            </a:r>
            <a:r>
              <a:rPr lang="en-US" dirty="0"/>
              <a:t> par </a:t>
            </a:r>
            <a:r>
              <a:rPr lang="en-US" dirty="0" err="1"/>
              <a:t>toutes</a:t>
            </a:r>
            <a:r>
              <a:rPr lang="en-US" dirty="0"/>
              <a:t> les </a:t>
            </a:r>
            <a:r>
              <a:rPr lang="en-US" dirty="0" err="1"/>
              <a:t>entités</a:t>
            </a:r>
            <a:r>
              <a:rPr lang="en-US" dirty="0"/>
              <a:t> et </a:t>
            </a:r>
            <a:r>
              <a:rPr lang="en-US" dirty="0" err="1"/>
              <a:t>filiales</a:t>
            </a:r>
            <a:r>
              <a:rPr lang="en-US" dirty="0"/>
              <a:t> du </a:t>
            </a:r>
            <a:r>
              <a:rPr lang="en-US" dirty="0" err="1"/>
              <a:t>groupe</a:t>
            </a:r>
            <a:r>
              <a:rPr lang="en-US" dirty="0"/>
              <a:t>.  </a:t>
            </a:r>
            <a:endParaRPr lang="en-GB" dirty="0"/>
          </a:p>
          <a:p>
            <a:pPr algn="just">
              <a:spcBef>
                <a:spcPts val="1200"/>
              </a:spcBef>
            </a:pPr>
            <a:r>
              <a:rPr lang="fr-FR" b="1" dirty="0"/>
              <a:t>Remplace: </a:t>
            </a:r>
            <a:endParaRPr lang="en-GB" dirty="0">
              <a:latin typeface="+mj-lt"/>
              <a:ea typeface="+mj-lt"/>
              <a:cs typeface="+mj-lt"/>
            </a:endParaRPr>
          </a:p>
          <a:p>
            <a:pPr marL="285750" lvl="1" indent="-285750" algn="l">
              <a:lnSpc>
                <a:spcPct val="90000"/>
              </a:lnSpc>
              <a:spcBef>
                <a:spcPts val="500"/>
              </a:spcBef>
              <a:buFont typeface="Wingdings" panose="05000000000000000000" pitchFamily="2" charset="2"/>
              <a:buChar char="§"/>
            </a:pPr>
            <a:r>
              <a:rPr lang="en-US" sz="1400" dirty="0">
                <a:latin typeface="+mj-lt"/>
                <a:ea typeface="+mj-lt"/>
                <a:cs typeface="+mj-lt"/>
              </a:rPr>
              <a:t>DIR-GR-SEC-020 </a:t>
            </a:r>
            <a:r>
              <a:rPr lang="en-US" sz="1400" i="1" dirty="0">
                <a:latin typeface="+mj-lt"/>
                <a:ea typeface="+mj-lt"/>
                <a:cs typeface="+mj-lt"/>
              </a:rPr>
              <a:t>Gestion de </a:t>
            </a:r>
            <a:r>
              <a:rPr lang="en-US" sz="1400" i="1" dirty="0" err="1">
                <a:latin typeface="+mj-lt"/>
                <a:ea typeface="+mj-lt"/>
                <a:cs typeface="+mj-lt"/>
              </a:rPr>
              <a:t>crise</a:t>
            </a:r>
            <a:endParaRPr lang="en-GB" sz="1400" dirty="0" err="1">
              <a:latin typeface="+mj-lt"/>
              <a:ea typeface="+mj-lt"/>
              <a:cs typeface="+mj-lt"/>
            </a:endParaRPr>
          </a:p>
          <a:p>
            <a:pPr marL="285750" lvl="1" indent="-285750" algn="l">
              <a:lnSpc>
                <a:spcPct val="90000"/>
              </a:lnSpc>
              <a:spcBef>
                <a:spcPts val="500"/>
              </a:spcBef>
              <a:buFont typeface="Wingdings" panose="05000000000000000000" pitchFamily="2" charset="2"/>
              <a:buChar char="§"/>
            </a:pPr>
            <a:r>
              <a:rPr lang="en-US" sz="1400" dirty="0">
                <a:latin typeface="+mj-lt"/>
                <a:ea typeface="+mj-lt"/>
                <a:cs typeface="+mj-lt"/>
              </a:rPr>
              <a:t>CR-MS-HSEQ-801 </a:t>
            </a:r>
            <a:r>
              <a:rPr lang="en-US" sz="1400" i="1" dirty="0">
                <a:latin typeface="+mj-lt"/>
                <a:ea typeface="+mj-lt"/>
                <a:cs typeface="+mj-lt"/>
              </a:rPr>
              <a:t>Gestion de </a:t>
            </a:r>
            <a:r>
              <a:rPr lang="en-US" sz="1400" i="1" dirty="0" err="1">
                <a:latin typeface="+mj-lt"/>
                <a:ea typeface="+mj-lt"/>
                <a:cs typeface="+mj-lt"/>
              </a:rPr>
              <a:t>crise</a:t>
            </a:r>
            <a:endParaRPr lang="en-US" sz="1400" dirty="0">
              <a:latin typeface="+mj-lt"/>
              <a:ea typeface="+mj-lt"/>
              <a:cs typeface="+mj-lt"/>
            </a:endParaRPr>
          </a:p>
          <a:p>
            <a:pPr marL="285750" lvl="1" indent="-285750" algn="l">
              <a:lnSpc>
                <a:spcPct val="90000"/>
              </a:lnSpc>
              <a:spcBef>
                <a:spcPts val="500"/>
              </a:spcBef>
              <a:buFont typeface="Wingdings" panose="05000000000000000000" pitchFamily="2" charset="2"/>
              <a:buChar char="§"/>
            </a:pPr>
            <a:endParaRPr lang="en-US" sz="1400" i="1" dirty="0"/>
          </a:p>
          <a:p>
            <a:pPr algn="l">
              <a:spcBef>
                <a:spcPts val="300"/>
              </a:spcBef>
              <a:spcAft>
                <a:spcPts val="600"/>
              </a:spcAft>
            </a:pPr>
            <a:r>
              <a:rPr lang="fr-FR" b="1" dirty="0"/>
              <a:t>Date de publication dans REFLEX: </a:t>
            </a:r>
            <a:r>
              <a:rPr lang="fr-FR" dirty="0">
                <a:solidFill>
                  <a:schemeClr val="tx1"/>
                </a:solidFill>
              </a:rPr>
              <a:t>30</a:t>
            </a:r>
            <a:r>
              <a:rPr lang="fr-FR" dirty="0"/>
              <a:t>/09/2019.</a:t>
            </a:r>
          </a:p>
          <a:p>
            <a:pPr algn="l">
              <a:spcBef>
                <a:spcPts val="300"/>
              </a:spcBef>
              <a:spcAft>
                <a:spcPts val="600"/>
              </a:spcAft>
            </a:pPr>
            <a:r>
              <a:rPr lang="fr-FR" b="1" dirty="0"/>
              <a:t>Date d’application: </a:t>
            </a:r>
            <a:r>
              <a:rPr lang="fr-FR" dirty="0"/>
              <a:t>3 mois après publication.</a:t>
            </a:r>
          </a:p>
        </p:txBody>
      </p:sp>
    </p:spTree>
    <p:extLst>
      <p:ext uri="{BB962C8B-B14F-4D97-AF65-F5344CB8AC3E}">
        <p14:creationId xmlns:p14="http://schemas.microsoft.com/office/powerpoint/2010/main" val="23360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7056784" cy="404664"/>
          </a:xfrm>
        </p:spPr>
        <p:txBody>
          <a:bodyPr/>
          <a:lstStyle/>
          <a:p>
            <a:r>
              <a:rPr lang="fr-FR"/>
              <a:t>COMPOSANTES DE LA PRÉPARATION AUX URGENCES ET CRISES</a:t>
            </a:r>
            <a:endParaRPr lang="fr-FR" dirty="0"/>
          </a:p>
        </p:txBody>
      </p:sp>
      <p:sp>
        <p:nvSpPr>
          <p:cNvPr id="3" name="TextBox 2"/>
          <p:cNvSpPr txBox="1"/>
          <p:nvPr/>
        </p:nvSpPr>
        <p:spPr>
          <a:xfrm>
            <a:off x="8616280" y="476672"/>
            <a:ext cx="3384376" cy="369332"/>
          </a:xfrm>
          <a:prstGeom prst="rect">
            <a:avLst/>
          </a:prstGeom>
          <a:solidFill>
            <a:schemeClr val="bg1"/>
          </a:solidFill>
        </p:spPr>
        <p:txBody>
          <a:bodyPr wrap="square" rtlCol="0">
            <a:spAutoFit/>
          </a:bodyPr>
          <a:lstStyle/>
          <a:p>
            <a:endParaRPr lang="fr-FR" dirty="0"/>
          </a:p>
        </p:txBody>
      </p:sp>
      <p:sp>
        <p:nvSpPr>
          <p:cNvPr id="12" name="Rectangle 11"/>
          <p:cNvSpPr/>
          <p:nvPr/>
        </p:nvSpPr>
        <p:spPr>
          <a:xfrm>
            <a:off x="3071664" y="5589240"/>
            <a:ext cx="6096000" cy="276999"/>
          </a:xfrm>
          <a:prstGeom prst="rect">
            <a:avLst/>
          </a:prstGeom>
        </p:spPr>
        <p:txBody>
          <a:bodyPr>
            <a:spAutoFit/>
          </a:bodyPr>
          <a:lstStyle/>
          <a:p>
            <a:pPr algn="ctr"/>
            <a:r>
              <a:rPr lang="fr-FR" sz="1200"/>
              <a:t>Figure 1: Composantes de la préparation aux </a:t>
            </a:r>
            <a:r>
              <a:rPr lang="fr-FR" sz="1200" u="dotted"/>
              <a:t>urgences</a:t>
            </a:r>
            <a:r>
              <a:rPr lang="fr-FR" sz="1200"/>
              <a:t> et </a:t>
            </a:r>
            <a:r>
              <a:rPr lang="fr-FR" sz="1200" u="dotted"/>
              <a:t>crises</a:t>
            </a:r>
            <a:endParaRPr lang="en-GB" sz="1200"/>
          </a:p>
        </p:txBody>
      </p:sp>
      <p:grpSp>
        <p:nvGrpSpPr>
          <p:cNvPr id="7" name="Group 6"/>
          <p:cNvGrpSpPr/>
          <p:nvPr/>
        </p:nvGrpSpPr>
        <p:grpSpPr>
          <a:xfrm>
            <a:off x="1559496" y="846004"/>
            <a:ext cx="8928991" cy="4529684"/>
            <a:chOff x="1200151" y="771524"/>
            <a:chExt cx="6686549" cy="3286125"/>
          </a:xfrm>
        </p:grpSpPr>
        <p:sp>
          <p:nvSpPr>
            <p:cNvPr id="8" name="Rounded Rectangle 7"/>
            <p:cNvSpPr/>
            <p:nvPr/>
          </p:nvSpPr>
          <p:spPr>
            <a:xfrm>
              <a:off x="1200151" y="771524"/>
              <a:ext cx="6686549" cy="3286125"/>
            </a:xfrm>
            <a:prstGeom prst="roundRect">
              <a:avLst>
                <a:gd name="adj" fmla="val 0"/>
              </a:avLst>
            </a:prstGeom>
            <a:solidFill>
              <a:srgbClr val="4A96CD"/>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9" name="Straight Connector 8"/>
            <p:cNvCxnSpPr/>
            <p:nvPr/>
          </p:nvCxnSpPr>
          <p:spPr>
            <a:xfrm flipV="1">
              <a:off x="3661169" y="3278992"/>
              <a:ext cx="2634684" cy="2222"/>
            </a:xfrm>
            <a:prstGeom prst="line">
              <a:avLst/>
            </a:prstGeom>
            <a:noFill/>
            <a:ln w="19050" cap="flat" cmpd="sng" algn="ctr">
              <a:solidFill>
                <a:srgbClr val="004494"/>
              </a:solidFill>
              <a:prstDash val="solid"/>
            </a:ln>
            <a:effectLst/>
          </p:spPr>
        </p:cxnSp>
        <p:cxnSp>
          <p:nvCxnSpPr>
            <p:cNvPr id="10" name="Straight Connector 9"/>
            <p:cNvCxnSpPr/>
            <p:nvPr/>
          </p:nvCxnSpPr>
          <p:spPr>
            <a:xfrm>
              <a:off x="3661169" y="3101924"/>
              <a:ext cx="1" cy="179553"/>
            </a:xfrm>
            <a:prstGeom prst="line">
              <a:avLst/>
            </a:prstGeom>
            <a:noFill/>
            <a:ln w="19050" cap="flat" cmpd="sng" algn="ctr">
              <a:solidFill>
                <a:srgbClr val="004494"/>
              </a:solidFill>
              <a:prstDash val="solid"/>
            </a:ln>
            <a:effectLst/>
          </p:spPr>
        </p:cxnSp>
        <p:cxnSp>
          <p:nvCxnSpPr>
            <p:cNvPr id="11" name="Straight Connector 10"/>
            <p:cNvCxnSpPr/>
            <p:nvPr/>
          </p:nvCxnSpPr>
          <p:spPr>
            <a:xfrm>
              <a:off x="6295853" y="3109071"/>
              <a:ext cx="0" cy="177161"/>
            </a:xfrm>
            <a:prstGeom prst="line">
              <a:avLst/>
            </a:prstGeom>
            <a:noFill/>
            <a:ln w="19050" cap="flat" cmpd="sng" algn="ctr">
              <a:solidFill>
                <a:srgbClr val="004494"/>
              </a:solidFill>
              <a:prstDash val="solid"/>
            </a:ln>
            <a:effectLst/>
          </p:spPr>
        </p:cxnSp>
        <p:cxnSp>
          <p:nvCxnSpPr>
            <p:cNvPr id="13" name="Straight Connector 12"/>
            <p:cNvCxnSpPr/>
            <p:nvPr/>
          </p:nvCxnSpPr>
          <p:spPr>
            <a:xfrm>
              <a:off x="4646072" y="3299252"/>
              <a:ext cx="0" cy="171450"/>
            </a:xfrm>
            <a:prstGeom prst="line">
              <a:avLst/>
            </a:prstGeom>
            <a:noFill/>
            <a:ln w="19050" cap="flat" cmpd="sng" algn="ctr">
              <a:solidFill>
                <a:srgbClr val="004494"/>
              </a:solidFill>
              <a:prstDash val="solid"/>
              <a:headEnd type="triangle" w="med" len="med"/>
              <a:tailEnd type="none" w="med" len="med"/>
            </a:ln>
            <a:effectLst/>
          </p:spPr>
        </p:cxnSp>
        <p:cxnSp>
          <p:nvCxnSpPr>
            <p:cNvPr id="14" name="Straight Connector 13"/>
            <p:cNvCxnSpPr/>
            <p:nvPr/>
          </p:nvCxnSpPr>
          <p:spPr>
            <a:xfrm>
              <a:off x="3661169" y="2405875"/>
              <a:ext cx="0" cy="211463"/>
            </a:xfrm>
            <a:prstGeom prst="line">
              <a:avLst/>
            </a:prstGeom>
            <a:noFill/>
            <a:ln w="19050" cap="flat" cmpd="sng" algn="ctr">
              <a:solidFill>
                <a:srgbClr val="004494"/>
              </a:solidFill>
              <a:prstDash val="solid"/>
            </a:ln>
            <a:effectLst/>
          </p:spPr>
        </p:cxnSp>
        <p:cxnSp>
          <p:nvCxnSpPr>
            <p:cNvPr id="15" name="Straight Connector 14"/>
            <p:cNvCxnSpPr/>
            <p:nvPr/>
          </p:nvCxnSpPr>
          <p:spPr>
            <a:xfrm>
              <a:off x="3055279" y="2405874"/>
              <a:ext cx="1211781" cy="0"/>
            </a:xfrm>
            <a:prstGeom prst="line">
              <a:avLst/>
            </a:prstGeom>
            <a:noFill/>
            <a:ln w="19050" cap="flat" cmpd="sng" algn="ctr">
              <a:solidFill>
                <a:srgbClr val="004494"/>
              </a:solidFill>
              <a:prstDash val="solid"/>
            </a:ln>
            <a:effectLst/>
          </p:spPr>
        </p:cxnSp>
        <p:cxnSp>
          <p:nvCxnSpPr>
            <p:cNvPr id="16" name="Straight Connector 15"/>
            <p:cNvCxnSpPr/>
            <p:nvPr/>
          </p:nvCxnSpPr>
          <p:spPr>
            <a:xfrm>
              <a:off x="3055279" y="2179983"/>
              <a:ext cx="0" cy="225892"/>
            </a:xfrm>
            <a:prstGeom prst="line">
              <a:avLst/>
            </a:prstGeom>
            <a:noFill/>
            <a:ln w="19050" cap="flat" cmpd="sng" algn="ctr">
              <a:solidFill>
                <a:srgbClr val="004494"/>
              </a:solidFill>
              <a:prstDash val="solid"/>
            </a:ln>
            <a:effectLst/>
          </p:spPr>
        </p:cxnSp>
        <p:cxnSp>
          <p:nvCxnSpPr>
            <p:cNvPr id="17" name="Straight Connector 16"/>
            <p:cNvCxnSpPr/>
            <p:nvPr/>
          </p:nvCxnSpPr>
          <p:spPr>
            <a:xfrm>
              <a:off x="4266454" y="2157882"/>
              <a:ext cx="0" cy="247993"/>
            </a:xfrm>
            <a:prstGeom prst="line">
              <a:avLst/>
            </a:prstGeom>
            <a:noFill/>
            <a:ln w="19050" cap="flat" cmpd="sng" algn="ctr">
              <a:solidFill>
                <a:srgbClr val="004494"/>
              </a:solidFill>
              <a:prstDash val="solid"/>
            </a:ln>
            <a:effectLst/>
          </p:spPr>
        </p:cxnSp>
        <p:cxnSp>
          <p:nvCxnSpPr>
            <p:cNvPr id="18" name="Straight Connector 17"/>
            <p:cNvCxnSpPr/>
            <p:nvPr/>
          </p:nvCxnSpPr>
          <p:spPr>
            <a:xfrm>
              <a:off x="5497341" y="2157881"/>
              <a:ext cx="0" cy="457248"/>
            </a:xfrm>
            <a:prstGeom prst="line">
              <a:avLst/>
            </a:prstGeom>
            <a:noFill/>
            <a:ln w="19050" cap="flat" cmpd="sng" algn="ctr">
              <a:solidFill>
                <a:srgbClr val="004494"/>
              </a:solidFill>
              <a:prstDash val="solid"/>
            </a:ln>
            <a:effectLst/>
          </p:spPr>
        </p:cxnSp>
        <p:cxnSp>
          <p:nvCxnSpPr>
            <p:cNvPr id="19" name="Straight Connector 18"/>
            <p:cNvCxnSpPr/>
            <p:nvPr/>
          </p:nvCxnSpPr>
          <p:spPr>
            <a:xfrm flipH="1">
              <a:off x="6276272" y="2210904"/>
              <a:ext cx="1071" cy="443244"/>
            </a:xfrm>
            <a:prstGeom prst="line">
              <a:avLst/>
            </a:prstGeom>
            <a:noFill/>
            <a:ln w="19050" cap="flat" cmpd="sng" algn="ctr">
              <a:solidFill>
                <a:srgbClr val="004494"/>
              </a:solidFill>
              <a:prstDash val="solid"/>
            </a:ln>
            <a:effectLst/>
          </p:spPr>
        </p:cxnSp>
        <p:cxnSp>
          <p:nvCxnSpPr>
            <p:cNvPr id="20" name="Straight Connector 19"/>
            <p:cNvCxnSpPr/>
            <p:nvPr/>
          </p:nvCxnSpPr>
          <p:spPr>
            <a:xfrm flipV="1">
              <a:off x="3051283" y="1530466"/>
              <a:ext cx="3226060" cy="6431"/>
            </a:xfrm>
            <a:prstGeom prst="line">
              <a:avLst/>
            </a:prstGeom>
            <a:noFill/>
            <a:ln w="19050" cap="flat" cmpd="sng" algn="ctr">
              <a:solidFill>
                <a:srgbClr val="004494"/>
              </a:solidFill>
              <a:prstDash val="solid"/>
            </a:ln>
            <a:effectLst/>
          </p:spPr>
        </p:cxnSp>
        <p:cxnSp>
          <p:nvCxnSpPr>
            <p:cNvPr id="21" name="Straight Connector 20"/>
            <p:cNvCxnSpPr/>
            <p:nvPr/>
          </p:nvCxnSpPr>
          <p:spPr>
            <a:xfrm>
              <a:off x="5486400" y="1536896"/>
              <a:ext cx="0" cy="189609"/>
            </a:xfrm>
            <a:prstGeom prst="line">
              <a:avLst/>
            </a:prstGeom>
            <a:noFill/>
            <a:ln w="19050" cap="flat" cmpd="sng" algn="ctr">
              <a:solidFill>
                <a:srgbClr val="004494"/>
              </a:solidFill>
              <a:prstDash val="solid"/>
            </a:ln>
            <a:effectLst/>
          </p:spPr>
        </p:cxnSp>
        <p:cxnSp>
          <p:nvCxnSpPr>
            <p:cNvPr id="22" name="Straight Connector 21"/>
            <p:cNvCxnSpPr/>
            <p:nvPr/>
          </p:nvCxnSpPr>
          <p:spPr>
            <a:xfrm>
              <a:off x="6277343" y="1536897"/>
              <a:ext cx="0" cy="187940"/>
            </a:xfrm>
            <a:prstGeom prst="line">
              <a:avLst/>
            </a:prstGeom>
            <a:noFill/>
            <a:ln w="19050" cap="flat" cmpd="sng" algn="ctr">
              <a:solidFill>
                <a:srgbClr val="004494"/>
              </a:solidFill>
              <a:prstDash val="solid"/>
            </a:ln>
            <a:effectLst/>
          </p:spPr>
        </p:cxnSp>
        <p:cxnSp>
          <p:nvCxnSpPr>
            <p:cNvPr id="23" name="Straight Connector 22"/>
            <p:cNvCxnSpPr/>
            <p:nvPr/>
          </p:nvCxnSpPr>
          <p:spPr>
            <a:xfrm>
              <a:off x="3051283" y="1538964"/>
              <a:ext cx="2048" cy="196878"/>
            </a:xfrm>
            <a:prstGeom prst="line">
              <a:avLst/>
            </a:prstGeom>
            <a:noFill/>
            <a:ln w="19050" cap="flat" cmpd="sng" algn="ctr">
              <a:solidFill>
                <a:srgbClr val="004494"/>
              </a:solidFill>
              <a:prstDash val="solid"/>
            </a:ln>
            <a:effectLst/>
          </p:spPr>
        </p:cxnSp>
        <p:cxnSp>
          <p:nvCxnSpPr>
            <p:cNvPr id="24" name="Straight Connector 23"/>
            <p:cNvCxnSpPr/>
            <p:nvPr/>
          </p:nvCxnSpPr>
          <p:spPr>
            <a:xfrm flipH="1">
              <a:off x="4265847" y="1526007"/>
              <a:ext cx="1213" cy="189609"/>
            </a:xfrm>
            <a:prstGeom prst="line">
              <a:avLst/>
            </a:prstGeom>
            <a:noFill/>
            <a:ln w="19050" cap="flat" cmpd="sng" algn="ctr">
              <a:solidFill>
                <a:srgbClr val="004494"/>
              </a:solidFill>
              <a:prstDash val="solid"/>
            </a:ln>
            <a:effectLst/>
          </p:spPr>
        </p:cxnSp>
        <p:cxnSp>
          <p:nvCxnSpPr>
            <p:cNvPr id="25" name="Straight Connector 24"/>
            <p:cNvCxnSpPr/>
            <p:nvPr/>
          </p:nvCxnSpPr>
          <p:spPr>
            <a:xfrm>
              <a:off x="5229747" y="1375012"/>
              <a:ext cx="0" cy="158865"/>
            </a:xfrm>
            <a:prstGeom prst="line">
              <a:avLst/>
            </a:prstGeom>
            <a:noFill/>
            <a:ln w="19050" cap="flat" cmpd="sng" algn="ctr">
              <a:solidFill>
                <a:srgbClr val="004494"/>
              </a:solidFill>
              <a:prstDash val="solid"/>
              <a:headEnd type="triangle" w="med" len="med"/>
              <a:tailEnd type="none" w="med" len="med"/>
            </a:ln>
            <a:effectLst/>
          </p:spPr>
        </p:cxnSp>
        <p:sp>
          <p:nvSpPr>
            <p:cNvPr id="26" name="Left Brace 25"/>
            <p:cNvSpPr/>
            <p:nvPr/>
          </p:nvSpPr>
          <p:spPr>
            <a:xfrm>
              <a:off x="2401128" y="857250"/>
              <a:ext cx="170622" cy="514350"/>
            </a:xfrm>
            <a:prstGeom prst="leftBrace">
              <a:avLst/>
            </a:prstGeom>
            <a:noFill/>
            <a:ln w="19050" cap="flat" cmpd="sng" algn="ctr">
              <a:solidFill>
                <a:srgbClr val="004494"/>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Left Brace 26"/>
            <p:cNvSpPr/>
            <p:nvPr/>
          </p:nvSpPr>
          <p:spPr>
            <a:xfrm>
              <a:off x="2405928" y="1530466"/>
              <a:ext cx="165823" cy="2441522"/>
            </a:xfrm>
            <a:prstGeom prst="leftBrace">
              <a:avLst>
                <a:gd name="adj1" fmla="val 8333"/>
                <a:gd name="adj2" fmla="val 48763"/>
              </a:avLst>
            </a:prstGeom>
            <a:noFill/>
            <a:ln w="19050" cap="flat" cmpd="sng" algn="ctr">
              <a:solidFill>
                <a:srgbClr val="004494"/>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8" name="Rounded Rectangle 27"/>
            <p:cNvSpPr/>
            <p:nvPr/>
          </p:nvSpPr>
          <p:spPr>
            <a:xfrm>
              <a:off x="2642326" y="851803"/>
              <a:ext cx="3987074" cy="523101"/>
            </a:xfrm>
            <a:prstGeom prst="roundRect">
              <a:avLst>
                <a:gd name="adj" fmla="val 0"/>
              </a:avLst>
            </a:prstGeom>
            <a:solidFill>
              <a:srgbClr val="004494">
                <a:lumMod val="20000"/>
                <a:lumOff val="80000"/>
              </a:srgbClr>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Arial"/>
                  <a:ea typeface="+mn-ea"/>
                  <a:cs typeface="+mn-cs"/>
                </a:rPr>
                <a:t>Gestion de crise &amp; support</a:t>
              </a:r>
            </a:p>
          </p:txBody>
        </p:sp>
        <p:sp>
          <p:nvSpPr>
            <p:cNvPr id="29" name="Rounded Rectangle 28"/>
            <p:cNvSpPr/>
            <p:nvPr/>
          </p:nvSpPr>
          <p:spPr>
            <a:xfrm>
              <a:off x="2668710" y="1692033"/>
              <a:ext cx="773138" cy="523101"/>
            </a:xfrm>
            <a:prstGeom prst="roundRect">
              <a:avLst>
                <a:gd name="adj" fmla="val 0"/>
              </a:avLst>
            </a:prstGeom>
            <a:solidFill>
              <a:srgbClr val="004494">
                <a:lumMod val="20000"/>
                <a:lumOff val="80000"/>
              </a:srgbClr>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a:ea typeface="+mn-ea"/>
                  <a:cs typeface="+mn-cs"/>
                </a:rPr>
                <a:t>Plan d’urgence</a:t>
              </a:r>
            </a:p>
          </p:txBody>
        </p:sp>
        <p:sp>
          <p:nvSpPr>
            <p:cNvPr id="30" name="Rounded Rectangle 29"/>
            <p:cNvSpPr/>
            <p:nvPr/>
          </p:nvSpPr>
          <p:spPr>
            <a:xfrm>
              <a:off x="3486149" y="1687523"/>
              <a:ext cx="1590971" cy="523101"/>
            </a:xfrm>
            <a:prstGeom prst="roundRect">
              <a:avLst>
                <a:gd name="adj" fmla="val 0"/>
              </a:avLst>
            </a:prstGeom>
            <a:solidFill>
              <a:srgbClr val="004494">
                <a:lumMod val="20000"/>
                <a:lumOff val="80000"/>
              </a:srgbClr>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a:ea typeface="+mn-ea"/>
                  <a:cs typeface="+mn-cs"/>
                </a:rPr>
                <a:t>Plan anti-pollution</a:t>
              </a:r>
            </a:p>
          </p:txBody>
        </p:sp>
        <p:sp>
          <p:nvSpPr>
            <p:cNvPr id="31" name="Rounded Rectangle 30"/>
            <p:cNvSpPr/>
            <p:nvPr/>
          </p:nvSpPr>
          <p:spPr>
            <a:xfrm>
              <a:off x="5171122" y="1687803"/>
              <a:ext cx="691226" cy="523101"/>
            </a:xfrm>
            <a:prstGeom prst="roundRect">
              <a:avLst>
                <a:gd name="adj" fmla="val 0"/>
              </a:avLst>
            </a:prstGeom>
            <a:solidFill>
              <a:srgbClr val="004494">
                <a:lumMod val="20000"/>
                <a:lumOff val="80000"/>
              </a:srgbClr>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a:ea typeface="+mn-ea"/>
                  <a:cs typeface="+mn-cs"/>
                </a:rPr>
                <a:t>Plan de sûreté</a:t>
              </a:r>
            </a:p>
          </p:txBody>
        </p:sp>
        <p:sp>
          <p:nvSpPr>
            <p:cNvPr id="32" name="Rounded Rectangle 31"/>
            <p:cNvSpPr/>
            <p:nvPr/>
          </p:nvSpPr>
          <p:spPr>
            <a:xfrm>
              <a:off x="5956349" y="1693748"/>
              <a:ext cx="679009" cy="523101"/>
            </a:xfrm>
            <a:prstGeom prst="roundRect">
              <a:avLst>
                <a:gd name="adj" fmla="val 0"/>
              </a:avLst>
            </a:prstGeom>
            <a:solidFill>
              <a:srgbClr val="004494">
                <a:lumMod val="20000"/>
                <a:lumOff val="80000"/>
              </a:srgbClr>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a:ea typeface="+mn-ea"/>
                  <a:cs typeface="+mn-cs"/>
                </a:rPr>
                <a:t>Autre plans</a:t>
              </a:r>
            </a:p>
          </p:txBody>
        </p:sp>
        <p:sp>
          <p:nvSpPr>
            <p:cNvPr id="33" name="Rounded Rectangle 32"/>
            <p:cNvSpPr/>
            <p:nvPr/>
          </p:nvSpPr>
          <p:spPr>
            <a:xfrm>
              <a:off x="2642327" y="2586663"/>
              <a:ext cx="2404431" cy="523101"/>
            </a:xfrm>
            <a:prstGeom prst="roundRect">
              <a:avLst>
                <a:gd name="adj" fmla="val 0"/>
              </a:avLst>
            </a:prstGeom>
            <a:solidFill>
              <a:srgbClr val="004494">
                <a:lumMod val="20000"/>
                <a:lumOff val="80000"/>
              </a:srgbClr>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a:ea typeface="+mn-ea"/>
                  <a:cs typeface="+mn-cs"/>
                </a:rPr>
                <a:t>Scenarios d’accident</a:t>
              </a:r>
            </a:p>
          </p:txBody>
        </p:sp>
        <p:cxnSp>
          <p:nvCxnSpPr>
            <p:cNvPr id="34" name="Straight Connector 33"/>
            <p:cNvCxnSpPr/>
            <p:nvPr/>
          </p:nvCxnSpPr>
          <p:spPr>
            <a:xfrm flipH="1">
              <a:off x="5510356" y="3089450"/>
              <a:ext cx="1482" cy="189540"/>
            </a:xfrm>
            <a:prstGeom prst="line">
              <a:avLst/>
            </a:prstGeom>
            <a:noFill/>
            <a:ln w="19050" cap="flat" cmpd="sng" algn="ctr">
              <a:solidFill>
                <a:srgbClr val="004494"/>
              </a:solidFill>
              <a:prstDash val="solid"/>
            </a:ln>
            <a:effectLst/>
          </p:spPr>
        </p:cxnSp>
        <p:sp>
          <p:nvSpPr>
            <p:cNvPr id="35" name="Rounded Rectangle 34"/>
            <p:cNvSpPr/>
            <p:nvPr/>
          </p:nvSpPr>
          <p:spPr>
            <a:xfrm>
              <a:off x="5077120" y="2587425"/>
              <a:ext cx="812151" cy="523101"/>
            </a:xfrm>
            <a:prstGeom prst="roundRect">
              <a:avLst>
                <a:gd name="adj" fmla="val 0"/>
              </a:avLst>
            </a:prstGeom>
            <a:solidFill>
              <a:srgbClr val="004494">
                <a:lumMod val="20000"/>
                <a:lumOff val="80000"/>
              </a:srgbClr>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a:ea typeface="+mn-ea"/>
                  <a:cs typeface="+mn-cs"/>
                </a:rPr>
                <a:t>Scenarios de menaces</a:t>
              </a:r>
            </a:p>
          </p:txBody>
        </p:sp>
        <p:sp>
          <p:nvSpPr>
            <p:cNvPr id="36" name="Rounded Rectangle 35"/>
            <p:cNvSpPr/>
            <p:nvPr/>
          </p:nvSpPr>
          <p:spPr>
            <a:xfrm>
              <a:off x="5925285" y="2600754"/>
              <a:ext cx="704115" cy="523101"/>
            </a:xfrm>
            <a:prstGeom prst="roundRect">
              <a:avLst>
                <a:gd name="adj" fmla="val 0"/>
              </a:avLst>
            </a:prstGeom>
            <a:solidFill>
              <a:srgbClr val="004494">
                <a:lumMod val="20000"/>
                <a:lumOff val="80000"/>
              </a:srgbClr>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a:ea typeface="+mn-ea"/>
                  <a:cs typeface="+mn-cs"/>
                </a:rPr>
                <a:t>Autres scenarios</a:t>
              </a:r>
              <a:endParaRPr kumimoji="0" lang="en-GB" sz="825" b="1" i="0" u="none" strike="noStrike" kern="1200" cap="none" spc="0" normalizeH="0" baseline="0" noProof="0" dirty="0">
                <a:ln>
                  <a:noFill/>
                </a:ln>
                <a:solidFill>
                  <a:prstClr val="black"/>
                </a:solidFill>
                <a:effectLst/>
                <a:uLnTx/>
                <a:uFillTx/>
                <a:latin typeface="Arial"/>
                <a:ea typeface="+mn-ea"/>
                <a:cs typeface="+mn-cs"/>
              </a:endParaRPr>
            </a:p>
          </p:txBody>
        </p:sp>
        <p:sp>
          <p:nvSpPr>
            <p:cNvPr id="37" name="Rounded Rectangle 36"/>
            <p:cNvSpPr/>
            <p:nvPr/>
          </p:nvSpPr>
          <p:spPr>
            <a:xfrm>
              <a:off x="2636368" y="3470702"/>
              <a:ext cx="3993032" cy="523101"/>
            </a:xfrm>
            <a:prstGeom prst="roundRect">
              <a:avLst>
                <a:gd name="adj" fmla="val 0"/>
              </a:avLst>
            </a:prstGeom>
            <a:solidFill>
              <a:srgbClr val="004494">
                <a:lumMod val="20000"/>
                <a:lumOff val="80000"/>
              </a:srgbClr>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Arial"/>
                  <a:ea typeface="+mn-ea"/>
                  <a:cs typeface="+mn-cs"/>
                </a:rPr>
                <a:t>Analyse des risques</a:t>
              </a:r>
            </a:p>
          </p:txBody>
        </p:sp>
        <p:sp>
          <p:nvSpPr>
            <p:cNvPr id="38" name="Rounded Rectangle 37"/>
            <p:cNvSpPr/>
            <p:nvPr/>
          </p:nvSpPr>
          <p:spPr>
            <a:xfrm>
              <a:off x="1290847" y="848297"/>
              <a:ext cx="1039052" cy="523101"/>
            </a:xfrm>
            <a:prstGeom prst="roundRect">
              <a:avLst>
                <a:gd name="adj" fmla="val 0"/>
              </a:avLst>
            </a:prstGeom>
            <a:solidFill>
              <a:srgbClr val="707173">
                <a:lumMod val="20000"/>
                <a:lumOff val="80000"/>
              </a:srgbClr>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707173"/>
                  </a:solidFill>
                  <a:effectLst/>
                  <a:uLnTx/>
                  <a:uFillTx/>
                  <a:latin typeface="Arial"/>
                  <a:ea typeface="+mn-ea"/>
                  <a:cs typeface="+mn-cs"/>
                </a:rPr>
                <a:t>Filiale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707173"/>
                  </a:solidFill>
                  <a:effectLst/>
                  <a:uLnTx/>
                  <a:uFillTx/>
                  <a:latin typeface="Arial"/>
                  <a:ea typeface="+mn-ea"/>
                  <a:cs typeface="+mn-cs"/>
                </a:rPr>
                <a:t>et/ou Branche/Groupe</a:t>
              </a:r>
            </a:p>
          </p:txBody>
        </p:sp>
        <p:sp>
          <p:nvSpPr>
            <p:cNvPr id="39" name="Rounded Rectangle 38"/>
            <p:cNvSpPr/>
            <p:nvPr/>
          </p:nvSpPr>
          <p:spPr>
            <a:xfrm>
              <a:off x="1289272" y="1485496"/>
              <a:ext cx="1039052" cy="2486491"/>
            </a:xfrm>
            <a:prstGeom prst="roundRect">
              <a:avLst>
                <a:gd name="adj" fmla="val 0"/>
              </a:avLst>
            </a:prstGeom>
            <a:solidFill>
              <a:srgbClr val="707173">
                <a:lumMod val="20000"/>
                <a:lumOff val="80000"/>
              </a:srgbClr>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707173"/>
                  </a:solidFill>
                  <a:effectLst/>
                  <a:uLnTx/>
                  <a:uFillTx/>
                  <a:latin typeface="Arial"/>
                  <a:ea typeface="+mn-ea"/>
                  <a:cs typeface="+mn-cs"/>
                </a:rPr>
                <a:t>Site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707173"/>
                  </a:solidFill>
                  <a:effectLst/>
                  <a:uLnTx/>
                  <a:uFillTx/>
                  <a:latin typeface="Arial"/>
                  <a:ea typeface="+mn-ea"/>
                  <a:cs typeface="+mn-cs"/>
                </a:rPr>
                <a:t>et/ou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707173"/>
                  </a:solidFill>
                  <a:effectLst/>
                  <a:uLnTx/>
                  <a:uFillTx/>
                  <a:latin typeface="Arial"/>
                  <a:ea typeface="+mn-ea"/>
                  <a:cs typeface="+mn-cs"/>
                </a:rPr>
                <a:t>Filiale</a:t>
              </a:r>
            </a:p>
          </p:txBody>
        </p:sp>
        <p:sp>
          <p:nvSpPr>
            <p:cNvPr id="40" name="Rounded Rectangle 39"/>
            <p:cNvSpPr/>
            <p:nvPr/>
          </p:nvSpPr>
          <p:spPr>
            <a:xfrm>
              <a:off x="6702436" y="848297"/>
              <a:ext cx="1114733" cy="3145506"/>
            </a:xfrm>
            <a:prstGeom prst="roundRect">
              <a:avLst>
                <a:gd name="adj" fmla="val 0"/>
              </a:avLst>
            </a:prstGeom>
            <a:solidFill>
              <a:srgbClr val="4A96CD">
                <a:lumMod val="20000"/>
                <a:lumOff val="80000"/>
              </a:srgbClr>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707173"/>
                  </a:solidFill>
                  <a:effectLst/>
                  <a:uLnTx/>
                  <a:uFillTx/>
                  <a:latin typeface="Arial"/>
                  <a:ea typeface="+mn-ea"/>
                  <a:cs typeface="+mn-cs"/>
                </a:rPr>
                <a:t>Organisation &amp; ressources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707173"/>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707173"/>
                  </a:solidFill>
                  <a:effectLst/>
                  <a:uLnTx/>
                  <a:uFillTx/>
                  <a:latin typeface="Arial"/>
                  <a:ea typeface="+mn-ea"/>
                  <a:cs typeface="+mn-cs"/>
                </a:rPr>
                <a:t>Formation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707173"/>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707173"/>
                  </a:solidFill>
                  <a:effectLst/>
                  <a:uLnTx/>
                  <a:uFillTx/>
                  <a:latin typeface="Arial"/>
                  <a:ea typeface="+mn-ea"/>
                  <a:cs typeface="+mn-cs"/>
                </a:rPr>
                <a:t>Exercises de grande ampleur &amp; Tests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707173"/>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707173"/>
                  </a:solidFill>
                  <a:effectLst/>
                  <a:uLnTx/>
                  <a:uFillTx/>
                  <a:latin typeface="Arial"/>
                  <a:ea typeface="+mn-ea"/>
                  <a:cs typeface="+mn-cs"/>
                </a:rPr>
                <a:t>Locaux et équipements de cellule d’urgence/        de crise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707173"/>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707173"/>
                  </a:solidFill>
                  <a:effectLst/>
                  <a:uLnTx/>
                  <a:uFillTx/>
                  <a:latin typeface="Arial"/>
                  <a:ea typeface="+mn-ea"/>
                  <a:cs typeface="+mn-cs"/>
                </a:rPr>
                <a:t>Documents support &amp; logiciels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707173"/>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707173"/>
                  </a:solidFill>
                  <a:effectLst/>
                  <a:uLnTx/>
                  <a:uFillTx/>
                  <a:latin typeface="Arial"/>
                  <a:ea typeface="+mn-ea"/>
                  <a:cs typeface="+mn-cs"/>
                </a:rPr>
                <a:t>Livret d’urgence</a:t>
              </a:r>
            </a:p>
          </p:txBody>
        </p:sp>
      </p:grpSp>
    </p:spTree>
    <p:extLst>
      <p:ext uri="{BB962C8B-B14F-4D97-AF65-F5344CB8AC3E}">
        <p14:creationId xmlns:p14="http://schemas.microsoft.com/office/powerpoint/2010/main" val="325452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REVUE DES EXIGENCES: </a:t>
            </a:r>
            <a:r>
              <a:rPr lang="fr-FR"/>
              <a:t>Préparation aux urgences et aux crises</a:t>
            </a:r>
            <a:r>
              <a:rPr lang="en-GB" dirty="0"/>
              <a:t>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a:solidFill>
                  <a:schemeClr val="tx1"/>
                </a:solidFill>
              </a:rPr>
              <a:t>Exigence 3.1.1 : Analyse des risques et évaluation des scénarios</a:t>
            </a:r>
          </a:p>
          <a:p>
            <a:pPr marL="0" indent="0" algn="just">
              <a:spcBef>
                <a:spcPts val="600"/>
              </a:spcBef>
              <a:spcAft>
                <a:spcPts val="600"/>
              </a:spcAft>
            </a:pPr>
            <a:r>
              <a:rPr lang="en-US" sz="1600" b="0" dirty="0">
                <a:solidFill>
                  <a:schemeClr val="tx1"/>
                </a:solidFill>
              </a:rPr>
              <a:t>Les </a:t>
            </a:r>
            <a:r>
              <a:rPr lang="en-US" sz="1600" b="0" dirty="0" err="1">
                <a:solidFill>
                  <a:schemeClr val="tx1"/>
                </a:solidFill>
              </a:rPr>
              <a:t>scénarios</a:t>
            </a:r>
            <a:r>
              <a:rPr lang="en-US" sz="1600" b="0" dirty="0">
                <a:solidFill>
                  <a:schemeClr val="tx1"/>
                </a:solidFill>
              </a:rPr>
              <a:t> </a:t>
            </a:r>
            <a:r>
              <a:rPr lang="en-US" sz="1600" b="0" dirty="0" err="1">
                <a:solidFill>
                  <a:schemeClr val="tx1"/>
                </a:solidFill>
              </a:rPr>
              <a:t>d’urgences</a:t>
            </a:r>
            <a:r>
              <a:rPr lang="en-US" sz="1600" b="0" dirty="0">
                <a:solidFill>
                  <a:schemeClr val="tx1"/>
                </a:solidFill>
              </a:rPr>
              <a:t> et de crises et </a:t>
            </a:r>
            <a:r>
              <a:rPr lang="en-US" sz="1600" b="0" dirty="0" err="1">
                <a:solidFill>
                  <a:schemeClr val="tx1"/>
                </a:solidFill>
              </a:rPr>
              <a:t>leurs</a:t>
            </a:r>
            <a:r>
              <a:rPr lang="en-US" sz="1600" b="0" dirty="0">
                <a:solidFill>
                  <a:schemeClr val="tx1"/>
                </a:solidFill>
              </a:rPr>
              <a:t> </a:t>
            </a:r>
            <a:r>
              <a:rPr lang="en-US" sz="1600" b="0" dirty="0" err="1">
                <a:solidFill>
                  <a:schemeClr val="tx1"/>
                </a:solidFill>
              </a:rPr>
              <a:t>conséquences</a:t>
            </a:r>
            <a:r>
              <a:rPr lang="en-US" sz="1600" b="0" dirty="0">
                <a:solidFill>
                  <a:schemeClr val="tx1"/>
                </a:solidFill>
              </a:rPr>
              <a:t>, </a:t>
            </a:r>
            <a:r>
              <a:rPr lang="en-US" sz="1600" b="0" dirty="0" err="1">
                <a:solidFill>
                  <a:schemeClr val="tx1"/>
                </a:solidFill>
              </a:rPr>
              <a:t>identifiés</a:t>
            </a:r>
            <a:r>
              <a:rPr lang="en-US" sz="1600" b="0" dirty="0">
                <a:solidFill>
                  <a:schemeClr val="tx1"/>
                </a:solidFill>
              </a:rPr>
              <a:t> dans les études </a:t>
            </a:r>
            <a:r>
              <a:rPr lang="en-US" sz="1600" b="0" dirty="0" err="1">
                <a:solidFill>
                  <a:schemeClr val="tx1"/>
                </a:solidFill>
              </a:rPr>
              <a:t>ou</a:t>
            </a:r>
            <a:r>
              <a:rPr lang="en-US" sz="1600" b="0" dirty="0">
                <a:solidFill>
                  <a:schemeClr val="tx1"/>
                </a:solidFill>
              </a:rPr>
              <a:t> les </a:t>
            </a:r>
            <a:r>
              <a:rPr lang="en-US" sz="1600" b="0" dirty="0" err="1">
                <a:solidFill>
                  <a:schemeClr val="tx1"/>
                </a:solidFill>
              </a:rPr>
              <a:t>évaluations</a:t>
            </a:r>
            <a:r>
              <a:rPr lang="en-US" sz="1600" b="0" dirty="0">
                <a:solidFill>
                  <a:schemeClr val="tx1"/>
                </a:solidFill>
              </a:rPr>
              <a:t> de </a:t>
            </a:r>
            <a:r>
              <a:rPr lang="en-US" sz="1600" b="0" dirty="0" err="1">
                <a:solidFill>
                  <a:schemeClr val="tx1"/>
                </a:solidFill>
              </a:rPr>
              <a:t>risque</a:t>
            </a:r>
            <a:r>
              <a:rPr lang="en-US" sz="1600" b="0" dirty="0">
                <a:solidFill>
                  <a:schemeClr val="tx1"/>
                </a:solidFill>
              </a:rPr>
              <a:t>, </a:t>
            </a:r>
            <a:r>
              <a:rPr lang="en-US" sz="1600" b="0" dirty="0" err="1">
                <a:solidFill>
                  <a:schemeClr val="tx1"/>
                </a:solidFill>
              </a:rPr>
              <a:t>sont</a:t>
            </a:r>
            <a:r>
              <a:rPr lang="en-US" sz="1600" b="0" dirty="0">
                <a:solidFill>
                  <a:schemeClr val="tx1"/>
                </a:solidFill>
              </a:rPr>
              <a:t> </a:t>
            </a:r>
            <a:r>
              <a:rPr lang="en-US" sz="1600" b="0" dirty="0" err="1">
                <a:solidFill>
                  <a:schemeClr val="tx1"/>
                </a:solidFill>
              </a:rPr>
              <a:t>analysés</a:t>
            </a:r>
            <a:r>
              <a:rPr lang="en-US" sz="1600" b="0" dirty="0">
                <a:solidFill>
                  <a:schemeClr val="tx1"/>
                </a:solidFill>
              </a:rPr>
              <a:t> pour </a:t>
            </a:r>
            <a:r>
              <a:rPr lang="en-US" sz="1600" b="0" dirty="0" err="1">
                <a:solidFill>
                  <a:schemeClr val="tx1"/>
                </a:solidFill>
              </a:rPr>
              <a:t>développer</a:t>
            </a:r>
            <a:r>
              <a:rPr lang="en-US" sz="1600" b="0" dirty="0">
                <a:solidFill>
                  <a:schemeClr val="tx1"/>
                </a:solidFill>
              </a:rPr>
              <a:t> des </a:t>
            </a:r>
            <a:r>
              <a:rPr lang="en-US" sz="1600" b="0" dirty="0" err="1">
                <a:solidFill>
                  <a:schemeClr val="tx1"/>
                </a:solidFill>
              </a:rPr>
              <a:t>stratégies</a:t>
            </a:r>
            <a:r>
              <a:rPr lang="en-US" sz="1600" b="0" dirty="0">
                <a:solidFill>
                  <a:schemeClr val="tx1"/>
                </a:solidFill>
              </a:rPr>
              <a:t> </a:t>
            </a:r>
            <a:r>
              <a:rPr lang="en-US" sz="1600" b="0" dirty="0" err="1">
                <a:solidFill>
                  <a:schemeClr val="tx1"/>
                </a:solidFill>
              </a:rPr>
              <a:t>d’intervention</a:t>
            </a:r>
            <a:r>
              <a:rPr lang="en-US" sz="1600" b="0" dirty="0">
                <a:solidFill>
                  <a:schemeClr val="tx1"/>
                </a:solidFill>
              </a:rPr>
              <a:t>, </a:t>
            </a:r>
            <a:r>
              <a:rPr lang="en-US" sz="1600" b="0" dirty="0" err="1">
                <a:solidFill>
                  <a:schemeClr val="tx1"/>
                </a:solidFill>
              </a:rPr>
              <a:t>une</a:t>
            </a:r>
            <a:r>
              <a:rPr lang="en-US" sz="1600" b="0" dirty="0">
                <a:solidFill>
                  <a:schemeClr val="tx1"/>
                </a:solidFill>
              </a:rPr>
              <a:t> </a:t>
            </a:r>
            <a:r>
              <a:rPr lang="en-US" sz="1600" b="0" dirty="0" err="1">
                <a:solidFill>
                  <a:schemeClr val="tx1"/>
                </a:solidFill>
              </a:rPr>
              <a:t>organisation</a:t>
            </a:r>
            <a:r>
              <a:rPr lang="en-US" sz="1600" b="0" dirty="0">
                <a:solidFill>
                  <a:schemeClr val="tx1"/>
                </a:solidFill>
              </a:rPr>
              <a:t> et des </a:t>
            </a:r>
            <a:r>
              <a:rPr lang="en-US" sz="1600" b="0" dirty="0" err="1">
                <a:solidFill>
                  <a:schemeClr val="tx1"/>
                </a:solidFill>
              </a:rPr>
              <a:t>ressources</a:t>
            </a:r>
            <a:r>
              <a:rPr lang="en-US" sz="1600" b="0" dirty="0">
                <a:solidFill>
                  <a:schemeClr val="tx1"/>
                </a:solidFill>
              </a:rPr>
              <a:t> </a:t>
            </a:r>
            <a:r>
              <a:rPr lang="en-US" sz="1600" b="0" dirty="0" err="1">
                <a:solidFill>
                  <a:schemeClr val="tx1"/>
                </a:solidFill>
              </a:rPr>
              <a:t>appropriées</a:t>
            </a:r>
            <a:r>
              <a:rPr lang="en-US" sz="1600" b="0" dirty="0">
                <a:solidFill>
                  <a:schemeClr val="tx1"/>
                </a:solidFill>
              </a:rPr>
              <a:t>.</a:t>
            </a:r>
            <a:endParaRPr lang="en-US" dirty="0">
              <a:solidFill>
                <a:schemeClr val="tx1"/>
              </a:solidFill>
              <a:cs typeface="Calibri"/>
            </a:endParaRPr>
          </a:p>
          <a:p>
            <a:pPr marL="0" indent="0" algn="just">
              <a:spcBef>
                <a:spcPts val="600"/>
              </a:spcBef>
              <a:spcAft>
                <a:spcPts val="600"/>
              </a:spcAft>
            </a:pPr>
            <a:r>
              <a:rPr lang="en-US" sz="1600" b="0" dirty="0" err="1">
                <a:solidFill>
                  <a:schemeClr val="tx1"/>
                </a:solidFill>
              </a:rPr>
              <a:t>L'analyse</a:t>
            </a:r>
            <a:r>
              <a:rPr lang="en-US" sz="1600" b="0" dirty="0">
                <a:solidFill>
                  <a:schemeClr val="tx1"/>
                </a:solidFill>
              </a:rPr>
              <a:t> </a:t>
            </a:r>
            <a:r>
              <a:rPr lang="en-US" sz="1600" b="0" dirty="0" err="1">
                <a:solidFill>
                  <a:schemeClr val="tx1"/>
                </a:solidFill>
              </a:rPr>
              <a:t>comprend</a:t>
            </a:r>
            <a:r>
              <a:rPr lang="en-US" sz="1600" b="0" dirty="0">
                <a:solidFill>
                  <a:schemeClr val="tx1"/>
                </a:solidFill>
              </a:rPr>
              <a:t> les aspects </a:t>
            </a:r>
            <a:r>
              <a:rPr lang="en-US" sz="1600" b="0" dirty="0" err="1">
                <a:solidFill>
                  <a:schemeClr val="tx1"/>
                </a:solidFill>
              </a:rPr>
              <a:t>juridiques</a:t>
            </a:r>
            <a:r>
              <a:rPr lang="en-US" sz="1600" b="0" dirty="0">
                <a:solidFill>
                  <a:schemeClr val="tx1"/>
                </a:solidFill>
              </a:rPr>
              <a:t> et les </a:t>
            </a:r>
            <a:r>
              <a:rPr lang="en-US" sz="1600" b="0" dirty="0" err="1">
                <a:solidFill>
                  <a:schemeClr val="tx1"/>
                </a:solidFill>
              </a:rPr>
              <a:t>autres</a:t>
            </a:r>
            <a:r>
              <a:rPr lang="en-US" sz="1600" b="0" dirty="0">
                <a:solidFill>
                  <a:schemeClr val="tx1"/>
                </a:solidFill>
              </a:rPr>
              <a:t> obligations de </a:t>
            </a:r>
            <a:r>
              <a:rPr lang="en-US" sz="1600" b="0" dirty="0" err="1">
                <a:solidFill>
                  <a:schemeClr val="tx1"/>
                </a:solidFill>
              </a:rPr>
              <a:t>conformité</a:t>
            </a:r>
            <a:r>
              <a:rPr lang="en-US" sz="1600" b="0" dirty="0">
                <a:solidFill>
                  <a:schemeClr val="tx1"/>
                </a:solidFill>
              </a:rPr>
              <a:t> </a:t>
            </a:r>
            <a:r>
              <a:rPr lang="en-US" sz="1600" b="0" dirty="0" err="1">
                <a:solidFill>
                  <a:schemeClr val="tx1"/>
                </a:solidFill>
              </a:rPr>
              <a:t>applicables</a:t>
            </a:r>
            <a:r>
              <a:rPr lang="en-US" sz="1600" b="0" dirty="0">
                <a:solidFill>
                  <a:schemeClr val="tx1"/>
                </a:solidFill>
              </a:rPr>
              <a:t>.</a:t>
            </a:r>
            <a:endParaRPr lang="en-US" dirty="0">
              <a:solidFill>
                <a:schemeClr val="tx1"/>
              </a:solidFill>
            </a:endParaRPr>
          </a:p>
          <a:p>
            <a:pPr marL="0" indent="0" algn="just">
              <a:spcBef>
                <a:spcPts val="600"/>
              </a:spcBef>
              <a:spcAft>
                <a:spcPts val="600"/>
              </a:spcAft>
            </a:pPr>
            <a:r>
              <a:rPr lang="fr-FR" sz="1600" b="0" dirty="0">
                <a:solidFill>
                  <a:srgbClr val="00B050"/>
                </a:solidFill>
              </a:rPr>
              <a:t>Pas de changement</a:t>
            </a:r>
            <a:endParaRPr lang="fr-FR" sz="1600" b="0" i="1" dirty="0">
              <a:solidFill>
                <a:srgbClr val="00B050"/>
              </a:solidFill>
            </a:endParaRPr>
          </a:p>
          <a:p>
            <a:pPr marL="0" indent="0" algn="just">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400" b="0" u="sng" dirty="0">
              <a:solidFill>
                <a:srgbClr val="FF0000"/>
              </a:solidFill>
            </a:endParaRPr>
          </a:p>
          <a:p>
            <a:pPr marL="0" indent="0" algn="l">
              <a:spcAft>
                <a:spcPts val="1200"/>
              </a:spcAft>
            </a:pPr>
            <a:r>
              <a:rPr lang="fr-FR" sz="1800" dirty="0">
                <a:solidFill>
                  <a:schemeClr val="tx1"/>
                </a:solidFill>
              </a:rPr>
              <a:t>Exigence 3.1.2 : Plans d’urgence</a:t>
            </a:r>
            <a:endParaRPr lang="fr-FR" sz="1800" dirty="0">
              <a:solidFill>
                <a:schemeClr val="tx1"/>
              </a:solidFill>
              <a:cs typeface="Calibri"/>
            </a:endParaRPr>
          </a:p>
          <a:p>
            <a:pPr marL="0" indent="0" algn="just">
              <a:spcBef>
                <a:spcPts val="600"/>
              </a:spcBef>
              <a:spcAft>
                <a:spcPts val="600"/>
              </a:spcAft>
            </a:pPr>
            <a:r>
              <a:rPr lang="fr-FR" sz="1600" b="0" dirty="0">
                <a:solidFill>
                  <a:schemeClr val="tx1"/>
                </a:solidFill>
              </a:rPr>
              <a:t>Les plans d'urgence sont établis en fonction des besoins de l’entité ou de la filiale, tels qu’ils sont identifiés dans l’exigence 3.1.1.</a:t>
            </a:r>
            <a:endParaRPr lang="fr-FR" dirty="0">
              <a:solidFill>
                <a:schemeClr val="tx1"/>
              </a:solidFill>
            </a:endParaRPr>
          </a:p>
          <a:p>
            <a:pPr marL="0" indent="0" algn="just">
              <a:spcBef>
                <a:spcPts val="600"/>
              </a:spcBef>
              <a:spcAft>
                <a:spcPts val="600"/>
              </a:spcAft>
            </a:pPr>
            <a:r>
              <a:rPr lang="fr-FR" sz="1600" b="0" dirty="0">
                <a:solidFill>
                  <a:schemeClr val="tx1"/>
                </a:solidFill>
              </a:rPr>
              <a:t>Les plans d’urgence sont mis à la disposition de la division en charge de la gestion de crise et de la lutte anti-pollution et d’autres équipes de support telles que définies par la Branche concernée pour permettre un soutien en cas de crise conformément à cette règle.</a:t>
            </a:r>
            <a:endParaRPr lang="fr-FR" dirty="0">
              <a:solidFill>
                <a:schemeClr val="tx1"/>
              </a:solidFill>
            </a:endParaRPr>
          </a:p>
          <a:p>
            <a:pPr marL="0" indent="0" algn="just">
              <a:spcBef>
                <a:spcPts val="600"/>
              </a:spcBef>
              <a:spcAft>
                <a:spcPts val="600"/>
              </a:spcAft>
            </a:pPr>
            <a:r>
              <a:rPr lang="fr-FR" sz="1600" b="0" dirty="0">
                <a:solidFill>
                  <a:srgbClr val="00B050"/>
                </a:solidFill>
              </a:rPr>
              <a:t>Pas de changement</a:t>
            </a:r>
            <a:endParaRPr lang="fr-FR" sz="1600" b="0" i="1" dirty="0">
              <a:solidFill>
                <a:srgbClr val="00B050"/>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72478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fr-FR"/>
              <a:t>REVUE DES EXIGENCES: Préparation aux urgences et aux crises</a:t>
            </a:r>
            <a:r>
              <a:rPr lang="en-GB" dirty="0"/>
              <a:t>  </a:t>
            </a:r>
          </a:p>
        </p:txBody>
      </p:sp>
      <p:sp>
        <p:nvSpPr>
          <p:cNvPr id="7" name="Espace réservé du texte 1"/>
          <p:cNvSpPr txBox="1">
            <a:spLocks/>
          </p:cNvSpPr>
          <p:nvPr/>
        </p:nvSpPr>
        <p:spPr>
          <a:xfrm>
            <a:off x="407368" y="790280"/>
            <a:ext cx="5564238"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a:solidFill>
                  <a:schemeClr val="tx1"/>
                </a:solidFill>
              </a:rPr>
              <a:t>Exigence 3.1.3 : Organisation de gestion des urgences et des crises</a:t>
            </a:r>
          </a:p>
          <a:p>
            <a:pPr marL="0" indent="0" algn="just">
              <a:spcBef>
                <a:spcPts val="600"/>
              </a:spcBef>
              <a:spcAft>
                <a:spcPts val="600"/>
              </a:spcAft>
            </a:pPr>
            <a:r>
              <a:rPr lang="fr-FR" sz="1600" b="0" dirty="0">
                <a:solidFill>
                  <a:schemeClr val="tx1"/>
                </a:solidFill>
              </a:rPr>
              <a:t>La structure organisationnelle de gestion des urgences et des crises est mise en place.</a:t>
            </a:r>
            <a:endParaRPr lang="fr-FR" dirty="0">
              <a:solidFill>
                <a:schemeClr val="tx1"/>
              </a:solidFill>
            </a:endParaRPr>
          </a:p>
          <a:p>
            <a:pPr marL="0" indent="0" algn="just">
              <a:spcBef>
                <a:spcPts val="600"/>
              </a:spcBef>
              <a:spcAft>
                <a:spcPts val="600"/>
              </a:spcAft>
            </a:pPr>
            <a:r>
              <a:rPr lang="fr-FR" sz="1600" b="0" dirty="0">
                <a:solidFill>
                  <a:schemeClr val="tx1"/>
                </a:solidFill>
              </a:rPr>
              <a:t>La structure organisationnelle prédéfinie est évolutive en fonction de la nature, de la complexité, de la durée et de l’éventuel développement de la situation d’urgence ou de crise.</a:t>
            </a:r>
            <a:endParaRPr lang="fr-FR" dirty="0">
              <a:solidFill>
                <a:schemeClr val="tx1"/>
              </a:solidFill>
            </a:endParaRPr>
          </a:p>
          <a:p>
            <a:pPr marL="0" indent="0" algn="just">
              <a:spcBef>
                <a:spcPts val="600"/>
              </a:spcBef>
              <a:spcAft>
                <a:spcPts val="600"/>
              </a:spcAft>
            </a:pPr>
            <a:r>
              <a:rPr lang="fr-FR" sz="1600" b="0" dirty="0">
                <a:solidFill>
                  <a:schemeClr val="tx1"/>
                </a:solidFill>
              </a:rPr>
              <a:t>Dans les pays où plusieurs entités du Groupe sont présentes, le </a:t>
            </a:r>
            <a:r>
              <a:rPr lang="fr-FR" sz="1600" b="0" i="1" dirty="0">
                <a:solidFill>
                  <a:schemeClr val="tx1"/>
                </a:solidFill>
              </a:rPr>
              <a:t>Country Chair</a:t>
            </a:r>
            <a:r>
              <a:rPr lang="fr-FR" sz="1600" b="0" dirty="0">
                <a:solidFill>
                  <a:schemeClr val="tx1"/>
                </a:solidFill>
              </a:rPr>
              <a:t> assure la coordination et l'aide mutuelle.</a:t>
            </a:r>
            <a:endParaRPr lang="fr-FR" dirty="0">
              <a:solidFill>
                <a:schemeClr val="tx1"/>
              </a:solidFill>
            </a:endParaRPr>
          </a:p>
          <a:p>
            <a:pPr marL="0" indent="0" algn="just">
              <a:spcBef>
                <a:spcPts val="600"/>
              </a:spcBef>
              <a:spcAft>
                <a:spcPts val="600"/>
              </a:spcAft>
            </a:pPr>
            <a:r>
              <a:rPr lang="fr-FR" sz="1600" b="0" dirty="0">
                <a:solidFill>
                  <a:schemeClr val="tx1"/>
                </a:solidFill>
              </a:rPr>
              <a:t>Les rôles et responsabilités sont définis.</a:t>
            </a:r>
            <a:endParaRPr lang="fr-FR" dirty="0">
              <a:solidFill>
                <a:schemeClr val="tx1"/>
              </a:solidFill>
              <a:cs typeface="Calibri"/>
            </a:endParaRPr>
          </a:p>
          <a:p>
            <a:pPr marL="0" indent="0" algn="just">
              <a:spcBef>
                <a:spcPts val="600"/>
              </a:spcBef>
              <a:spcAft>
                <a:spcPts val="600"/>
              </a:spcAft>
            </a:pPr>
            <a:endParaRPr lang="fr-FR" sz="1600" b="0" dirty="0">
              <a:solidFill>
                <a:schemeClr val="accent6">
                  <a:lumMod val="75000"/>
                </a:schemeClr>
              </a:solidFill>
            </a:endParaRPr>
          </a:p>
          <a:p>
            <a:pPr marL="0" indent="0" algn="just">
              <a:spcBef>
                <a:spcPts val="600"/>
              </a:spcBef>
              <a:spcAft>
                <a:spcPts val="600"/>
              </a:spcAft>
            </a:pPr>
            <a:r>
              <a:rPr lang="fr-FR" sz="1600" b="0" dirty="0">
                <a:solidFill>
                  <a:schemeClr val="accent6">
                    <a:lumMod val="75000"/>
                  </a:schemeClr>
                </a:solidFill>
              </a:rPr>
              <a:t>Formalisation d'une nouvelle exigence déjà en pratique depuis le mémo </a:t>
            </a:r>
            <a:r>
              <a:rPr lang="en-US" sz="1600" b="0" dirty="0">
                <a:solidFill>
                  <a:schemeClr val="accent6">
                    <a:lumMod val="75000"/>
                  </a:schemeClr>
                </a:solidFill>
              </a:rPr>
              <a:t>"Country Chair </a:t>
            </a:r>
            <a:r>
              <a:rPr lang="en-US" sz="1600" b="0" dirty="0" err="1">
                <a:solidFill>
                  <a:schemeClr val="accent6">
                    <a:lumMod val="75000"/>
                  </a:schemeClr>
                </a:solidFill>
              </a:rPr>
              <a:t>Chair</a:t>
            </a:r>
            <a:r>
              <a:rPr lang="en-US" sz="1600" b="0" dirty="0">
                <a:solidFill>
                  <a:schemeClr val="accent6">
                    <a:lumMod val="75000"/>
                  </a:schemeClr>
                </a:solidFill>
              </a:rPr>
              <a:t> roadmap </a:t>
            </a:r>
            <a:r>
              <a:rPr lang="en-US" sz="1600" b="0" dirty="0" err="1">
                <a:solidFill>
                  <a:schemeClr val="accent6">
                    <a:lumMod val="75000"/>
                  </a:schemeClr>
                </a:solidFill>
              </a:rPr>
              <a:t>Implentation</a:t>
            </a:r>
            <a:r>
              <a:rPr lang="en-US" sz="1600" b="0" dirty="0">
                <a:solidFill>
                  <a:schemeClr val="accent6">
                    <a:lumMod val="75000"/>
                  </a:schemeClr>
                </a:solidFill>
              </a:rPr>
              <a:t> plan" (1 Oct 2017).</a:t>
            </a:r>
            <a:endParaRPr lang="fr-FR" sz="1600" b="0" dirty="0">
              <a:solidFill>
                <a:schemeClr val="accent6">
                  <a:lumMod val="75000"/>
                </a:schemeClr>
              </a:solidFill>
            </a:endParaRPr>
          </a:p>
          <a:p>
            <a:pPr marL="0" indent="0" algn="just">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600" b="0"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
        <p:nvSpPr>
          <p:cNvPr id="9" name="Rectangle 8"/>
          <p:cNvSpPr/>
          <p:nvPr/>
        </p:nvSpPr>
        <p:spPr>
          <a:xfrm>
            <a:off x="6457911" y="5847075"/>
            <a:ext cx="5178304" cy="246221"/>
          </a:xfrm>
          <a:prstGeom prst="rect">
            <a:avLst/>
          </a:prstGeom>
        </p:spPr>
        <p:txBody>
          <a:bodyPr wrap="square">
            <a:spAutoFit/>
          </a:bodyPr>
          <a:lstStyle/>
          <a:p>
            <a:pPr algn="ctr" rtl="0" fontAlgn="base"/>
            <a:r>
              <a:rPr lang="fr-FR" sz="1000" b="0" i="0" u="none" strike="noStrike">
                <a:solidFill>
                  <a:srgbClr val="000000"/>
                </a:solidFill>
                <a:effectLst/>
                <a:latin typeface="Arial" panose="020B0604020202020204" pitchFamily="34" charset="0"/>
              </a:rPr>
              <a:t>Figure 2 : Structure organisationnelle de gestion des urgences et des crises</a:t>
            </a:r>
            <a:r>
              <a:rPr lang="en-GB" sz="1000" b="0" i="0" u="none" strike="noStrike" dirty="0">
                <a:solidFill>
                  <a:srgbClr val="000000"/>
                </a:solidFill>
                <a:effectLst/>
                <a:latin typeface="Arial" panose="020B0604020202020204" pitchFamily="34" charset="0"/>
              </a:rPr>
              <a:t> </a:t>
            </a:r>
            <a:endParaRPr lang="en-GB" sz="1000" b="0" i="0" u="none" strike="noStrike" dirty="0">
              <a:solidFill>
                <a:srgbClr val="000000"/>
              </a:solidFill>
              <a:effectLst/>
              <a:latin typeface="&amp;quot"/>
            </a:endParaRPr>
          </a:p>
        </p:txBody>
      </p:sp>
      <p:grpSp>
        <p:nvGrpSpPr>
          <p:cNvPr id="36" name="Group 35"/>
          <p:cNvGrpSpPr/>
          <p:nvPr/>
        </p:nvGrpSpPr>
        <p:grpSpPr>
          <a:xfrm>
            <a:off x="6457910" y="1603025"/>
            <a:ext cx="5178305" cy="4021282"/>
            <a:chOff x="1934476" y="567682"/>
            <a:chExt cx="5178305" cy="4021282"/>
          </a:xfrm>
        </p:grpSpPr>
        <p:sp>
          <p:nvSpPr>
            <p:cNvPr id="37" name="AutoShape 3">
              <a:extLst>
                <a:ext uri="{FF2B5EF4-FFF2-40B4-BE49-F238E27FC236}">
                  <a16:creationId xmlns:a16="http://schemas.microsoft.com/office/drawing/2014/main" id="{C27C39C7-2A04-4437-8997-5AB2E6AE3409}"/>
                </a:ext>
              </a:extLst>
            </p:cNvPr>
            <p:cNvSpPr>
              <a:spLocks noChangeArrowheads="1"/>
            </p:cNvSpPr>
            <p:nvPr/>
          </p:nvSpPr>
          <p:spPr bwMode="auto">
            <a:xfrm>
              <a:off x="1936271" y="1617879"/>
              <a:ext cx="5176510" cy="1887110"/>
            </a:xfrm>
            <a:prstGeom prst="rect">
              <a:avLst/>
            </a:prstGeom>
            <a:solidFill>
              <a:srgbClr val="707173">
                <a:lumMod val="40000"/>
                <a:lumOff val="60000"/>
              </a:srgbClr>
            </a:solidFill>
            <a:ln w="9525">
              <a:noFill/>
              <a:round/>
              <a:headEnd/>
              <a:tailEnd/>
            </a:ln>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900" b="1" i="0" u="none" strike="noStrike" kern="0" cap="none" spc="0" normalizeH="0" baseline="0" noProof="0" dirty="0">
                  <a:ln>
                    <a:noFill/>
                  </a:ln>
                  <a:solidFill>
                    <a:sysClr val="windowText" lastClr="000000"/>
                  </a:solidFill>
                  <a:effectLst/>
                  <a:uLnTx/>
                  <a:uFillTx/>
                  <a:latin typeface="Arial"/>
                  <a:ea typeface="+mn-ea"/>
                  <a:cs typeface="Arial" pitchFamily="34" charset="0"/>
                </a:rPr>
              </a:br>
              <a:endParaRPr kumimoji="0" lang="en-US" sz="1000" b="1"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38" name="AutoShape 2">
              <a:extLst>
                <a:ext uri="{FF2B5EF4-FFF2-40B4-BE49-F238E27FC236}">
                  <a16:creationId xmlns:a16="http://schemas.microsoft.com/office/drawing/2014/main" id="{205AFA84-3BF9-4058-BDEE-14F0C6FE2AEF}"/>
                </a:ext>
              </a:extLst>
            </p:cNvPr>
            <p:cNvSpPr>
              <a:spLocks noChangeArrowheads="1"/>
            </p:cNvSpPr>
            <p:nvPr/>
          </p:nvSpPr>
          <p:spPr bwMode="auto">
            <a:xfrm>
              <a:off x="1939373" y="567682"/>
              <a:ext cx="5173408" cy="954629"/>
            </a:xfrm>
            <a:prstGeom prst="rect">
              <a:avLst/>
            </a:prstGeom>
            <a:solidFill>
              <a:srgbClr val="4A96CD">
                <a:lumMod val="40000"/>
                <a:lumOff val="60000"/>
              </a:srgbClr>
            </a:solidFill>
            <a:ln w="9525">
              <a:noFill/>
              <a:round/>
              <a:headEnd/>
              <a:tailEn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900" b="1" i="0" u="none" strike="noStrike" kern="0" cap="none" spc="0" normalizeH="0" baseline="0" noProof="0" dirty="0">
                  <a:ln>
                    <a:noFill/>
                  </a:ln>
                  <a:solidFill>
                    <a:sysClr val="windowText" lastClr="000000"/>
                  </a:solidFill>
                  <a:effectLst/>
                  <a:uLnTx/>
                  <a:uFillTx/>
                  <a:latin typeface="Arial"/>
                  <a:ea typeface="+mn-ea"/>
                  <a:cs typeface="Arial" pitchFamily="34" charset="0"/>
                </a:rPr>
              </a:br>
              <a:endParaRPr kumimoji="0" lang="en-US" sz="1000" b="1"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39" name="AutoShape 4">
              <a:extLst>
                <a:ext uri="{FF2B5EF4-FFF2-40B4-BE49-F238E27FC236}">
                  <a16:creationId xmlns:a16="http://schemas.microsoft.com/office/drawing/2014/main" id="{880F1E4B-50C3-4C9A-BE96-A781C0515E80}"/>
                </a:ext>
              </a:extLst>
            </p:cNvPr>
            <p:cNvSpPr>
              <a:spLocks noChangeArrowheads="1"/>
            </p:cNvSpPr>
            <p:nvPr/>
          </p:nvSpPr>
          <p:spPr bwMode="auto">
            <a:xfrm>
              <a:off x="1936271" y="3602670"/>
              <a:ext cx="5176510" cy="986294"/>
            </a:xfrm>
            <a:prstGeom prst="rect">
              <a:avLst/>
            </a:prstGeom>
            <a:solidFill>
              <a:srgbClr val="E20031">
                <a:lumMod val="40000"/>
                <a:lumOff val="60000"/>
              </a:srgbClr>
            </a:solidFill>
            <a:ln w="9525">
              <a:noFill/>
              <a:round/>
              <a:headEnd/>
              <a:tailEnd/>
            </a:ln>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000" b="1" i="0" u="none" strike="noStrike" kern="0" cap="none" spc="0" normalizeH="0" baseline="0" noProof="0" dirty="0">
                  <a:ln>
                    <a:noFill/>
                  </a:ln>
                  <a:solidFill>
                    <a:sysClr val="windowText" lastClr="000000"/>
                  </a:solidFill>
                  <a:effectLst/>
                  <a:uLnTx/>
                  <a:uFillTx/>
                  <a:latin typeface="Arial"/>
                  <a:ea typeface="+mn-ea"/>
                  <a:cs typeface="Arial" pitchFamily="34" charset="0"/>
                </a:rPr>
              </a:br>
              <a:endParaRPr kumimoji="0" lang="en-US" sz="1200" b="1"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40" name="Rectangle 39">
              <a:extLst>
                <a:ext uri="{FF2B5EF4-FFF2-40B4-BE49-F238E27FC236}">
                  <a16:creationId xmlns:a16="http://schemas.microsoft.com/office/drawing/2014/main" id="{CD77FD04-B57D-40E8-BD62-6E8260936B25}"/>
                </a:ext>
              </a:extLst>
            </p:cNvPr>
            <p:cNvSpPr/>
            <p:nvPr/>
          </p:nvSpPr>
          <p:spPr>
            <a:xfrm>
              <a:off x="2693449" y="1735080"/>
              <a:ext cx="4168045" cy="704766"/>
            </a:xfrm>
            <a:prstGeom prst="rect">
              <a:avLst/>
            </a:prstGeom>
            <a:solidFill>
              <a:sysClr val="window" lastClr="FFFFFF"/>
            </a:solidFill>
            <a:ln w="9525">
              <a:noFill/>
              <a:round/>
              <a:headEnd/>
              <a:tailEnd/>
            </a:ln>
            <a:effectLst/>
          </p:spPr>
          <p:txBody>
            <a:bodyPr wrap="square" lIns="10125" tIns="6075" rIns="10125" bIns="6075">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rPr>
                <a:t>CELLULE DE MANAGEMENT DE CRISE (CMC)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1"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1"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900" b="1"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endParaRPr>
            </a:p>
          </p:txBody>
        </p:sp>
        <p:sp>
          <p:nvSpPr>
            <p:cNvPr id="41" name="Text Box 18">
              <a:extLst>
                <a:ext uri="{FF2B5EF4-FFF2-40B4-BE49-F238E27FC236}">
                  <a16:creationId xmlns:a16="http://schemas.microsoft.com/office/drawing/2014/main" id="{9B5755F9-79F1-46FE-9261-2A8B0E70D409}"/>
                </a:ext>
              </a:extLst>
            </p:cNvPr>
            <p:cNvSpPr>
              <a:spLocks noChangeArrowheads="1"/>
            </p:cNvSpPr>
            <p:nvPr/>
          </p:nvSpPr>
          <p:spPr bwMode="auto">
            <a:xfrm>
              <a:off x="3522190" y="1910098"/>
              <a:ext cx="2394463" cy="427767"/>
            </a:xfrm>
            <a:prstGeom prst="rect">
              <a:avLst/>
            </a:prstGeom>
            <a:solidFill>
              <a:srgbClr val="F39800"/>
            </a:solidFill>
            <a:ln w="9525">
              <a:noFill/>
              <a:round/>
              <a:headEnd/>
              <a:tailEnd/>
            </a:ln>
            <a:effectLst/>
          </p:spPr>
          <p:txBody>
            <a:bodyPr wrap="square" lIns="10125" tIns="6075" rIns="10125" bIns="6075">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a:ea typeface="+mn-ea"/>
                  <a:cs typeface="Arial" pitchFamily="34" charset="0"/>
                </a:rPr>
                <a:t>DIRECTEUR DE CMC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Arial"/>
                  <a:ea typeface="+mn-ea"/>
                  <a:cs typeface="Arial" pitchFamily="34" charset="0"/>
                </a:rPr>
                <a:t>(fonctions permanentes : COM, JUR, RH)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Arial"/>
                  <a:ea typeface="+mn-ea"/>
                  <a:cs typeface="Arial" pitchFamily="34" charset="0"/>
                </a:rPr>
                <a:t>+ assistance</a:t>
              </a:r>
            </a:p>
          </p:txBody>
        </p:sp>
        <p:sp>
          <p:nvSpPr>
            <p:cNvPr id="42" name="Rectangle 41">
              <a:extLst>
                <a:ext uri="{FF2B5EF4-FFF2-40B4-BE49-F238E27FC236}">
                  <a16:creationId xmlns:a16="http://schemas.microsoft.com/office/drawing/2014/main" id="{799F078F-CAFE-4383-84DA-B4658D4F2E31}"/>
                </a:ext>
              </a:extLst>
            </p:cNvPr>
            <p:cNvSpPr/>
            <p:nvPr/>
          </p:nvSpPr>
          <p:spPr>
            <a:xfrm>
              <a:off x="2693449" y="717522"/>
              <a:ext cx="4168045" cy="685530"/>
            </a:xfrm>
            <a:prstGeom prst="rect">
              <a:avLst/>
            </a:prstGeom>
            <a:solidFill>
              <a:sysClr val="window" lastClr="FFFFFF"/>
            </a:solidFill>
            <a:ln w="9525">
              <a:noFill/>
              <a:round/>
              <a:headEnd/>
              <a:tailEnd/>
            </a:ln>
            <a:effectLst/>
          </p:spPr>
          <p:txBody>
            <a:bodyPr wrap="square" lIns="10125" tIns="6075" rIns="10125" bIns="6075">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rPr>
                <a:t>CELLULE DE SUIVI DE CRISE (CSC)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825" b="1"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825" b="1"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25" b="0"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rPr>
                <a:t> </a:t>
              </a:r>
            </a:p>
          </p:txBody>
        </p:sp>
        <p:sp>
          <p:nvSpPr>
            <p:cNvPr id="43" name="Text Box 20">
              <a:extLst>
                <a:ext uri="{FF2B5EF4-FFF2-40B4-BE49-F238E27FC236}">
                  <a16:creationId xmlns:a16="http://schemas.microsoft.com/office/drawing/2014/main" id="{75936BA3-FEB8-4CF1-A248-102628409FE9}"/>
                </a:ext>
              </a:extLst>
            </p:cNvPr>
            <p:cNvSpPr>
              <a:spLocks noChangeArrowheads="1"/>
            </p:cNvSpPr>
            <p:nvPr/>
          </p:nvSpPr>
          <p:spPr bwMode="auto">
            <a:xfrm>
              <a:off x="3522188" y="893965"/>
              <a:ext cx="2394465" cy="427767"/>
            </a:xfrm>
            <a:prstGeom prst="rect">
              <a:avLst/>
            </a:prstGeom>
            <a:solidFill>
              <a:srgbClr val="4A96CD"/>
            </a:solidFill>
            <a:ln w="9525">
              <a:noFill/>
              <a:round/>
              <a:headEnd/>
              <a:tailEnd/>
            </a:ln>
            <a:effectLst/>
          </p:spPr>
          <p:txBody>
            <a:bodyPr wrap="square" lIns="10125" tIns="6075" rIns="10125" bIns="6075">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a:ea typeface="+mn-ea"/>
                  <a:cs typeface="Arial" pitchFamily="34" charset="0"/>
                </a:rPr>
                <a:t>DIRECTEUR DE CSC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Arial"/>
                  <a:ea typeface="+mn-ea"/>
                  <a:cs typeface="Arial" pitchFamily="34" charset="0"/>
                </a:rPr>
                <a:t>(fonctions permanentes : COM, JUR, RH)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Arial"/>
                  <a:ea typeface="+mn-ea"/>
                  <a:cs typeface="Arial" pitchFamily="34" charset="0"/>
                </a:rPr>
                <a:t>+ assistance</a:t>
              </a:r>
            </a:p>
          </p:txBody>
        </p:sp>
        <p:sp>
          <p:nvSpPr>
            <p:cNvPr id="44" name="Rectangle 43">
              <a:extLst>
                <a:ext uri="{FF2B5EF4-FFF2-40B4-BE49-F238E27FC236}">
                  <a16:creationId xmlns:a16="http://schemas.microsoft.com/office/drawing/2014/main" id="{1863788D-122E-44E7-8484-A826C969675C}"/>
                </a:ext>
              </a:extLst>
            </p:cNvPr>
            <p:cNvSpPr/>
            <p:nvPr/>
          </p:nvSpPr>
          <p:spPr>
            <a:xfrm>
              <a:off x="2693449" y="3712741"/>
              <a:ext cx="4168045" cy="745483"/>
            </a:xfrm>
            <a:prstGeom prst="rect">
              <a:avLst/>
            </a:prstGeom>
            <a:solidFill>
              <a:sysClr val="window" lastClr="FFFFFF"/>
            </a:solidFill>
            <a:ln w="9525">
              <a:noFill/>
              <a:round/>
              <a:headEnd/>
              <a:tailEnd/>
            </a:ln>
            <a:effectLst/>
          </p:spPr>
          <p:txBody>
            <a:bodyPr wrap="square" lIns="10125" tIns="6075" rIns="10125" bIns="6075">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788" b="1" i="0" u="none" strike="noStrike" kern="0" cap="none" spc="0" normalizeH="0" baseline="0" noProof="0" dirty="0">
                <a:ln>
                  <a:noFill/>
                </a:ln>
                <a:solidFill>
                  <a:sysClr val="windowText" lastClr="000000"/>
                </a:solidFill>
                <a:effectLst/>
                <a:uLnTx/>
                <a:uFillTx/>
                <a:latin typeface="Arial"/>
                <a:ea typeface="+mn-ea"/>
                <a:cs typeface="Arial"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788" b="1" i="0" u="none" strike="noStrike" kern="0" cap="none" spc="0" normalizeH="0" baseline="0" noProof="0" dirty="0">
                <a:ln>
                  <a:noFill/>
                </a:ln>
                <a:solidFill>
                  <a:sysClr val="windowText" lastClr="000000"/>
                </a:solidFill>
                <a:effectLst/>
                <a:uLnTx/>
                <a:uFillTx/>
                <a:latin typeface="Arial"/>
                <a:ea typeface="+mn-ea"/>
                <a:cs typeface="Arial"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788" b="1" i="0" u="none" strike="noStrike" kern="0" cap="none" spc="0" normalizeH="0" baseline="0" noProof="0" dirty="0">
                <a:ln>
                  <a:noFill/>
                </a:ln>
                <a:solidFill>
                  <a:sysClr val="windowText" lastClr="000000"/>
                </a:solidFill>
                <a:effectLst/>
                <a:uLnTx/>
                <a:uFillTx/>
                <a:latin typeface="Arial"/>
                <a:ea typeface="+mn-ea"/>
                <a:cs typeface="Arial"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788" b="1" i="0" u="none" strike="noStrike" kern="0" cap="none" spc="0" normalizeH="0" baseline="0" noProof="0" dirty="0">
                <a:ln>
                  <a:noFill/>
                </a:ln>
                <a:solidFill>
                  <a:sysClr val="windowText" lastClr="000000"/>
                </a:solidFill>
                <a:effectLst/>
                <a:uLnTx/>
                <a:uFillTx/>
                <a:latin typeface="Arial"/>
                <a:ea typeface="+mn-ea"/>
                <a:cs typeface="Arial"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788" b="1" i="0" u="none" strike="noStrike" kern="0" cap="none" spc="0" normalizeH="0" baseline="0" noProof="0" dirty="0">
                <a:ln>
                  <a:noFill/>
                </a:ln>
                <a:solidFill>
                  <a:sysClr val="windowText" lastClr="000000"/>
                </a:solidFill>
                <a:effectLst/>
                <a:uLnTx/>
                <a:uFillTx/>
                <a:latin typeface="Arial"/>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825" b="1" i="0" u="none" strike="noStrike" kern="0" cap="none" spc="0" normalizeH="0" baseline="0" noProof="0" dirty="0">
                <a:ln>
                  <a:noFill/>
                </a:ln>
                <a:solidFill>
                  <a:srgbClr val="74C6C7">
                    <a:lumMod val="20000"/>
                    <a:lumOff val="80000"/>
                  </a:srgbClr>
                </a:solidFill>
                <a:effectLst/>
                <a:uLnTx/>
                <a:uFillTx/>
                <a:latin typeface="Arial"/>
                <a:ea typeface="+mn-ea"/>
                <a:cs typeface="Arial" pitchFamily="34" charset="0"/>
              </a:endParaRPr>
            </a:p>
          </p:txBody>
        </p:sp>
        <p:sp>
          <p:nvSpPr>
            <p:cNvPr id="45" name="TextBox 38">
              <a:extLst>
                <a:ext uri="{FF2B5EF4-FFF2-40B4-BE49-F238E27FC236}">
                  <a16:creationId xmlns:a16="http://schemas.microsoft.com/office/drawing/2014/main" id="{06A4FDF0-8647-40FD-B24C-3ED75D988B6C}"/>
                </a:ext>
              </a:extLst>
            </p:cNvPr>
            <p:cNvSpPr txBox="1"/>
            <p:nvPr/>
          </p:nvSpPr>
          <p:spPr>
            <a:xfrm>
              <a:off x="1936761" y="2853823"/>
              <a:ext cx="756688"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900" b="1" i="1" u="none" strike="noStrike" kern="1200" cap="none" spc="0" normalizeH="0" baseline="0" noProof="0" dirty="0">
                  <a:ln>
                    <a:noFill/>
                  </a:ln>
                  <a:solidFill>
                    <a:prstClr val="black">
                      <a:lumMod val="75000"/>
                      <a:lumOff val="25000"/>
                    </a:prstClr>
                  </a:solidFill>
                  <a:effectLst/>
                  <a:uLnTx/>
                  <a:uFillTx/>
                  <a:latin typeface="Arial"/>
                  <a:ea typeface="+mn-ea"/>
                  <a:cs typeface="Arial" pitchFamily="34" charset="0"/>
                </a:rPr>
                <a:t>Réponse tactique</a:t>
              </a:r>
            </a:p>
          </p:txBody>
        </p:sp>
        <p:sp>
          <p:nvSpPr>
            <p:cNvPr id="46" name="TextBox 39">
              <a:extLst>
                <a:ext uri="{FF2B5EF4-FFF2-40B4-BE49-F238E27FC236}">
                  <a16:creationId xmlns:a16="http://schemas.microsoft.com/office/drawing/2014/main" id="{4B7B09D2-DBB6-4CD5-B383-586646393BFA}"/>
                </a:ext>
              </a:extLst>
            </p:cNvPr>
            <p:cNvSpPr txBox="1"/>
            <p:nvPr/>
          </p:nvSpPr>
          <p:spPr>
            <a:xfrm>
              <a:off x="1936271" y="1872238"/>
              <a:ext cx="879292"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900" b="1" i="1" u="none" strike="noStrike" kern="1200" cap="none" spc="0" normalizeH="0" baseline="0" noProof="0" dirty="0">
                  <a:ln>
                    <a:noFill/>
                  </a:ln>
                  <a:solidFill>
                    <a:prstClr val="black">
                      <a:lumMod val="75000"/>
                      <a:lumOff val="25000"/>
                    </a:prstClr>
                  </a:solidFill>
                  <a:effectLst/>
                  <a:uLnTx/>
                  <a:uFillTx/>
                  <a:latin typeface="Arial"/>
                  <a:ea typeface="+mn-ea"/>
                  <a:cs typeface="Arial" pitchFamily="34" charset="0"/>
                </a:rPr>
                <a:t>Réponse stratégique</a:t>
              </a:r>
            </a:p>
          </p:txBody>
        </p:sp>
        <p:sp>
          <p:nvSpPr>
            <p:cNvPr id="47" name="Text Box 18">
              <a:extLst>
                <a:ext uri="{FF2B5EF4-FFF2-40B4-BE49-F238E27FC236}">
                  <a16:creationId xmlns:a16="http://schemas.microsoft.com/office/drawing/2014/main" id="{19329198-8FB0-410D-8805-20B3BF8232F5}"/>
                </a:ext>
              </a:extLst>
            </p:cNvPr>
            <p:cNvSpPr>
              <a:spLocks noChangeArrowheads="1"/>
            </p:cNvSpPr>
            <p:nvPr/>
          </p:nvSpPr>
          <p:spPr bwMode="auto">
            <a:xfrm>
              <a:off x="3088640" y="4162151"/>
              <a:ext cx="3649436" cy="243101"/>
            </a:xfrm>
            <a:prstGeom prst="rect">
              <a:avLst/>
            </a:prstGeom>
            <a:solidFill>
              <a:srgbClr val="E20031">
                <a:lumMod val="60000"/>
                <a:lumOff val="40000"/>
              </a:srgbClr>
            </a:solidFill>
            <a:ln w="9525">
              <a:noFill/>
              <a:round/>
              <a:headEnd/>
              <a:tailEnd/>
            </a:ln>
            <a:effectLst/>
          </p:spPr>
          <p:txBody>
            <a:bodyPr wrap="square" lIns="10125" tIns="6075" rIns="10125" bIns="6075"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a:ea typeface="+mn-ea"/>
                  <a:cs typeface="Arial" pitchFamily="34" charset="0"/>
                </a:rPr>
                <a:t>EQUIPES D’INTERVENTION D’URGENCE: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a:ea typeface="+mn-ea"/>
                  <a:cs typeface="Arial" pitchFamily="34" charset="0"/>
                </a:rPr>
                <a:t>Incendie/équipe d’intervention, premiers soins/infirmiers, évacuation etc.</a:t>
              </a:r>
            </a:p>
          </p:txBody>
        </p:sp>
        <p:sp>
          <p:nvSpPr>
            <p:cNvPr id="48" name="TextBox 48">
              <a:extLst>
                <a:ext uri="{FF2B5EF4-FFF2-40B4-BE49-F238E27FC236}">
                  <a16:creationId xmlns:a16="http://schemas.microsoft.com/office/drawing/2014/main" id="{6B8FA3F9-ACB5-4487-832C-B6042C4AA572}"/>
                </a:ext>
              </a:extLst>
            </p:cNvPr>
            <p:cNvSpPr txBox="1"/>
            <p:nvPr/>
          </p:nvSpPr>
          <p:spPr>
            <a:xfrm>
              <a:off x="6106089" y="1005767"/>
              <a:ext cx="680791" cy="184666"/>
            </a:xfrm>
            <a:prstGeom prst="rect">
              <a:avLst/>
            </a:prstGeom>
            <a:solidFill>
              <a:srgbClr val="4A96CD">
                <a:lumMod val="75000"/>
              </a:srgbClr>
            </a:solidFill>
            <a:ln>
              <a:noFill/>
            </a:ln>
            <a:effectLst/>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rial"/>
                  <a:ea typeface="+mn-ea"/>
                  <a:cs typeface="Arial" pitchFamily="34" charset="0"/>
                </a:rPr>
                <a:t>ASSISTANCE </a:t>
              </a:r>
            </a:p>
          </p:txBody>
        </p:sp>
        <p:sp>
          <p:nvSpPr>
            <p:cNvPr id="49" name="Rectangle 48">
              <a:extLst>
                <a:ext uri="{FF2B5EF4-FFF2-40B4-BE49-F238E27FC236}">
                  <a16:creationId xmlns:a16="http://schemas.microsoft.com/office/drawing/2014/main" id="{CD77FD04-B57D-40E8-BD62-6E8260936B25}"/>
                </a:ext>
              </a:extLst>
            </p:cNvPr>
            <p:cNvSpPr/>
            <p:nvPr/>
          </p:nvSpPr>
          <p:spPr>
            <a:xfrm>
              <a:off x="2692959" y="2686106"/>
              <a:ext cx="4168535" cy="720155"/>
            </a:xfrm>
            <a:prstGeom prst="rect">
              <a:avLst/>
            </a:prstGeom>
            <a:solidFill>
              <a:sysClr val="window" lastClr="FFFFFF"/>
            </a:solidFill>
            <a:ln w="9525">
              <a:noFill/>
              <a:round/>
              <a:headEnd/>
              <a:tailEnd/>
            </a:ln>
            <a:effectLst/>
          </p:spPr>
          <p:txBody>
            <a:bodyPr wrap="square" lIns="10125" tIns="6075" rIns="10125" bIns="6075">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1"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rPr>
                <a:t>I</a:t>
              </a:r>
              <a:r>
                <a:rPr kumimoji="0" lang="fr-FR" sz="900" b="1" i="1"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rPr>
                <a:t>NCIDENT MANAGEMENT TEAM (IMT)</a:t>
              </a:r>
              <a:endParaRPr kumimoji="0" lang="fr-FR" sz="1000" b="1" i="1"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rPr>
                <a:t>CELLULE DE MANAGEMENT DE L’URGENCE (CMU)</a:t>
              </a:r>
              <a:endParaRPr kumimoji="0" lang="fr-FR" sz="800" b="1"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900" b="1"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900" b="1"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endParaRPr>
            </a:p>
          </p:txBody>
        </p:sp>
        <p:cxnSp>
          <p:nvCxnSpPr>
            <p:cNvPr id="50" name="AutoShape 24">
              <a:extLst>
                <a:ext uri="{FF2B5EF4-FFF2-40B4-BE49-F238E27FC236}">
                  <a16:creationId xmlns:a16="http://schemas.microsoft.com/office/drawing/2014/main" id="{B42E0478-2583-4119-B1F4-8B3AA2396B03}"/>
                </a:ext>
              </a:extLst>
            </p:cNvPr>
            <p:cNvCxnSpPr>
              <a:cxnSpLocks noChangeShapeType="1"/>
              <a:stCxn id="42" idx="2"/>
              <a:endCxn id="40" idx="0"/>
            </p:cNvCxnSpPr>
            <p:nvPr/>
          </p:nvCxnSpPr>
          <p:spPr bwMode="auto">
            <a:xfrm>
              <a:off x="4777472" y="1403052"/>
              <a:ext cx="0" cy="332028"/>
            </a:xfrm>
            <a:prstGeom prst="straightConnector1">
              <a:avLst/>
            </a:prstGeom>
            <a:noFill/>
            <a:ln w="25400">
              <a:solidFill>
                <a:sysClr val="windowText" lastClr="000000">
                  <a:lumMod val="65000"/>
                  <a:lumOff val="35000"/>
                </a:sysClr>
              </a:solidFill>
              <a:round/>
              <a:headEnd type="triangle" w="med" len="med"/>
              <a:tailEnd type="triangle" w="med" len="med"/>
            </a:ln>
          </p:spPr>
        </p:cxnSp>
        <p:sp>
          <p:nvSpPr>
            <p:cNvPr id="51" name="Text Box 18">
              <a:extLst>
                <a:ext uri="{FF2B5EF4-FFF2-40B4-BE49-F238E27FC236}">
                  <a16:creationId xmlns:a16="http://schemas.microsoft.com/office/drawing/2014/main" id="{9B5755F9-79F1-46FE-9261-2A8B0E70D409}"/>
                </a:ext>
              </a:extLst>
            </p:cNvPr>
            <p:cNvSpPr>
              <a:spLocks noChangeArrowheads="1"/>
            </p:cNvSpPr>
            <p:nvPr/>
          </p:nvSpPr>
          <p:spPr bwMode="auto">
            <a:xfrm>
              <a:off x="3692507" y="3007031"/>
              <a:ext cx="2282510" cy="289268"/>
            </a:xfrm>
            <a:prstGeom prst="rect">
              <a:avLst/>
            </a:prstGeom>
            <a:solidFill>
              <a:srgbClr val="707173"/>
            </a:solidFill>
            <a:ln w="9525">
              <a:noFill/>
              <a:round/>
              <a:headEnd/>
              <a:tailEnd/>
            </a:ln>
            <a:effectLst/>
          </p:spPr>
          <p:txBody>
            <a:bodyPr wrap="square" lIns="10125" tIns="6075" rIns="10125" bIns="6075">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a:ea typeface="+mn-ea"/>
                  <a:cs typeface="Arial" pitchFamily="34" charset="0"/>
                </a:rPr>
                <a:t>RESPONSABLE D’INCIDENT  /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a:ea typeface="+mn-ea"/>
                  <a:cs typeface="Arial" pitchFamily="34" charset="0"/>
                </a:rPr>
                <a:t>RESPONSABLE CMU</a:t>
              </a:r>
            </a:p>
          </p:txBody>
        </p:sp>
        <p:sp>
          <p:nvSpPr>
            <p:cNvPr id="52" name="TextBox 38">
              <a:extLst>
                <a:ext uri="{FF2B5EF4-FFF2-40B4-BE49-F238E27FC236}">
                  <a16:creationId xmlns:a16="http://schemas.microsoft.com/office/drawing/2014/main" id="{06A4FDF0-8647-40FD-B24C-3ED75D988B6C}"/>
                </a:ext>
              </a:extLst>
            </p:cNvPr>
            <p:cNvSpPr txBox="1"/>
            <p:nvPr/>
          </p:nvSpPr>
          <p:spPr>
            <a:xfrm>
              <a:off x="1934476" y="3900816"/>
              <a:ext cx="1034309"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900" b="1" i="1" u="none" strike="noStrike" kern="1200" cap="none" spc="0" normalizeH="0" baseline="0" noProof="0" dirty="0">
                  <a:ln>
                    <a:noFill/>
                  </a:ln>
                  <a:solidFill>
                    <a:prstClr val="black">
                      <a:lumMod val="75000"/>
                      <a:lumOff val="25000"/>
                    </a:prstClr>
                  </a:solidFill>
                  <a:effectLst/>
                  <a:uLnTx/>
                  <a:uFillTx/>
                  <a:latin typeface="Arial"/>
                  <a:ea typeface="+mn-ea"/>
                  <a:cs typeface="Arial" pitchFamily="34" charset="0"/>
                </a:rPr>
                <a:t>Intervention d’urgence</a:t>
              </a:r>
            </a:p>
          </p:txBody>
        </p:sp>
        <p:cxnSp>
          <p:nvCxnSpPr>
            <p:cNvPr id="53" name="AutoShape 24">
              <a:extLst>
                <a:ext uri="{FF2B5EF4-FFF2-40B4-BE49-F238E27FC236}">
                  <a16:creationId xmlns:a16="http://schemas.microsoft.com/office/drawing/2014/main" id="{B42E0478-2583-4119-B1F4-8B3AA2396B03}"/>
                </a:ext>
              </a:extLst>
            </p:cNvPr>
            <p:cNvCxnSpPr>
              <a:cxnSpLocks noChangeShapeType="1"/>
              <a:stCxn id="49" idx="2"/>
              <a:endCxn id="44" idx="0"/>
            </p:cNvCxnSpPr>
            <p:nvPr/>
          </p:nvCxnSpPr>
          <p:spPr bwMode="auto">
            <a:xfrm>
              <a:off x="4777227" y="3406261"/>
              <a:ext cx="245" cy="306480"/>
            </a:xfrm>
            <a:prstGeom prst="straightConnector1">
              <a:avLst/>
            </a:prstGeom>
            <a:noFill/>
            <a:ln w="25400">
              <a:solidFill>
                <a:sysClr val="windowText" lastClr="000000">
                  <a:lumMod val="65000"/>
                  <a:lumOff val="35000"/>
                </a:sysClr>
              </a:solidFill>
              <a:round/>
              <a:headEnd type="triangle" w="med" len="med"/>
              <a:tailEnd type="triangle" w="med" len="med"/>
            </a:ln>
          </p:spPr>
        </p:cxnSp>
        <p:sp>
          <p:nvSpPr>
            <p:cNvPr id="54" name="Rectangle 53"/>
            <p:cNvSpPr/>
            <p:nvPr/>
          </p:nvSpPr>
          <p:spPr>
            <a:xfrm>
              <a:off x="3692507" y="3783054"/>
              <a:ext cx="2282510" cy="302429"/>
            </a:xfrm>
            <a:prstGeom prst="rect">
              <a:avLst/>
            </a:prstGeom>
            <a:solidFill>
              <a:srgbClr val="E20031"/>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a:ea typeface="+mn-ea"/>
                  <a:cs typeface="+mn-cs"/>
                </a:rPr>
                <a:t>RESPONSABLE SUR SITE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a:ea typeface="+mn-ea"/>
                  <a:cs typeface="+mn-cs"/>
                </a:rPr>
                <a:t>(Gestionnaire du site)</a:t>
              </a:r>
            </a:p>
          </p:txBody>
        </p:sp>
        <p:cxnSp>
          <p:nvCxnSpPr>
            <p:cNvPr id="55" name="AutoShape 24">
              <a:extLst>
                <a:ext uri="{FF2B5EF4-FFF2-40B4-BE49-F238E27FC236}">
                  <a16:creationId xmlns:a16="http://schemas.microsoft.com/office/drawing/2014/main" id="{91D233BD-535D-4E9B-88D4-6390E4A52CBE}"/>
                </a:ext>
              </a:extLst>
            </p:cNvPr>
            <p:cNvCxnSpPr>
              <a:cxnSpLocks noChangeShapeType="1"/>
              <a:stCxn id="43" idx="3"/>
              <a:endCxn id="48" idx="1"/>
            </p:cNvCxnSpPr>
            <p:nvPr/>
          </p:nvCxnSpPr>
          <p:spPr bwMode="auto">
            <a:xfrm flipV="1">
              <a:off x="5916653" y="1098100"/>
              <a:ext cx="189436" cy="9749"/>
            </a:xfrm>
            <a:prstGeom prst="straightConnector1">
              <a:avLst/>
            </a:prstGeom>
            <a:noFill/>
            <a:ln w="25400">
              <a:solidFill>
                <a:sysClr val="windowText" lastClr="000000">
                  <a:lumMod val="65000"/>
                  <a:lumOff val="35000"/>
                </a:sysClr>
              </a:solidFill>
              <a:round/>
              <a:headEnd type="triangle" w="med" len="sm"/>
              <a:tailEnd type="triangle" w="med" len="sm"/>
            </a:ln>
          </p:spPr>
        </p:cxnSp>
        <p:sp>
          <p:nvSpPr>
            <p:cNvPr id="56" name="TextBox 39">
              <a:extLst>
                <a:ext uri="{FF2B5EF4-FFF2-40B4-BE49-F238E27FC236}">
                  <a16:creationId xmlns:a16="http://schemas.microsoft.com/office/drawing/2014/main" id="{4B7B09D2-DBB6-4CD5-B383-586646393BFA}"/>
                </a:ext>
              </a:extLst>
            </p:cNvPr>
            <p:cNvSpPr txBox="1"/>
            <p:nvPr/>
          </p:nvSpPr>
          <p:spPr>
            <a:xfrm>
              <a:off x="1936271" y="860330"/>
              <a:ext cx="756688"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900" b="1" i="1" u="none" strike="noStrike" kern="1200" cap="none" spc="0" normalizeH="0" baseline="0" noProof="0" dirty="0">
                  <a:ln>
                    <a:noFill/>
                  </a:ln>
                  <a:solidFill>
                    <a:prstClr val="black">
                      <a:lumMod val="75000"/>
                      <a:lumOff val="25000"/>
                    </a:prstClr>
                  </a:solidFill>
                  <a:effectLst/>
                  <a:uLnTx/>
                  <a:uFillTx/>
                  <a:latin typeface="Arial"/>
                  <a:ea typeface="+mn-ea"/>
                  <a:cs typeface="Arial" pitchFamily="34" charset="0"/>
                </a:rPr>
                <a:t>Soutien de crise</a:t>
              </a:r>
            </a:p>
          </p:txBody>
        </p:sp>
        <p:cxnSp>
          <p:nvCxnSpPr>
            <p:cNvPr id="57" name="AutoShape 24">
              <a:extLst>
                <a:ext uri="{FF2B5EF4-FFF2-40B4-BE49-F238E27FC236}">
                  <a16:creationId xmlns:a16="http://schemas.microsoft.com/office/drawing/2014/main" id="{91D233BD-535D-4E9B-88D4-6390E4A52CBE}"/>
                </a:ext>
              </a:extLst>
            </p:cNvPr>
            <p:cNvCxnSpPr>
              <a:cxnSpLocks noChangeShapeType="1"/>
              <a:stCxn id="40" idx="2"/>
              <a:endCxn id="49" idx="0"/>
            </p:cNvCxnSpPr>
            <p:nvPr/>
          </p:nvCxnSpPr>
          <p:spPr bwMode="auto">
            <a:xfrm flipH="1">
              <a:off x="4777227" y="2439846"/>
              <a:ext cx="245" cy="246260"/>
            </a:xfrm>
            <a:prstGeom prst="straightConnector1">
              <a:avLst/>
            </a:prstGeom>
            <a:noFill/>
            <a:ln w="25400">
              <a:solidFill>
                <a:sysClr val="windowText" lastClr="000000">
                  <a:lumMod val="65000"/>
                  <a:lumOff val="35000"/>
                </a:sysClr>
              </a:solidFill>
              <a:round/>
              <a:headEnd type="triangle" w="med" len="med"/>
              <a:tailEnd type="triangle" w="med" len="med"/>
            </a:ln>
          </p:spPr>
        </p:cxnSp>
        <p:cxnSp>
          <p:nvCxnSpPr>
            <p:cNvPr id="58" name="AutoShape 24">
              <a:extLst>
                <a:ext uri="{FF2B5EF4-FFF2-40B4-BE49-F238E27FC236}">
                  <a16:creationId xmlns:a16="http://schemas.microsoft.com/office/drawing/2014/main" id="{B42E0478-2583-4119-B1F4-8B3AA2396B03}"/>
                </a:ext>
              </a:extLst>
            </p:cNvPr>
            <p:cNvCxnSpPr>
              <a:cxnSpLocks noChangeShapeType="1"/>
            </p:cNvCxnSpPr>
            <p:nvPr/>
          </p:nvCxnSpPr>
          <p:spPr bwMode="auto">
            <a:xfrm flipH="1">
              <a:off x="6985586" y="1107849"/>
              <a:ext cx="7496" cy="1930640"/>
            </a:xfrm>
            <a:prstGeom prst="straightConnector1">
              <a:avLst/>
            </a:prstGeom>
            <a:noFill/>
            <a:ln w="25400">
              <a:solidFill>
                <a:srgbClr val="707173"/>
              </a:solidFill>
              <a:prstDash val="sysDot"/>
              <a:round/>
              <a:headEnd type="none" w="med" len="med"/>
              <a:tailEnd type="none" w="med" len="med"/>
            </a:ln>
          </p:spPr>
        </p:cxnSp>
        <p:cxnSp>
          <p:nvCxnSpPr>
            <p:cNvPr id="59" name="AutoShape 24">
              <a:extLst>
                <a:ext uri="{FF2B5EF4-FFF2-40B4-BE49-F238E27FC236}">
                  <a16:creationId xmlns:a16="http://schemas.microsoft.com/office/drawing/2014/main" id="{B42E0478-2583-4119-B1F4-8B3AA2396B03}"/>
                </a:ext>
              </a:extLst>
            </p:cNvPr>
            <p:cNvCxnSpPr>
              <a:cxnSpLocks noChangeShapeType="1"/>
            </p:cNvCxnSpPr>
            <p:nvPr/>
          </p:nvCxnSpPr>
          <p:spPr bwMode="auto">
            <a:xfrm>
              <a:off x="6738076" y="3038489"/>
              <a:ext cx="255006" cy="0"/>
            </a:xfrm>
            <a:prstGeom prst="straightConnector1">
              <a:avLst/>
            </a:prstGeom>
            <a:noFill/>
            <a:ln w="25400">
              <a:solidFill>
                <a:srgbClr val="707173"/>
              </a:solidFill>
              <a:prstDash val="sysDot"/>
              <a:round/>
              <a:headEnd type="triangle" w="med" len="med"/>
              <a:tailEnd type="none" w="med" len="med"/>
            </a:ln>
          </p:spPr>
        </p:cxnSp>
        <p:cxnSp>
          <p:nvCxnSpPr>
            <p:cNvPr id="60" name="AutoShape 24">
              <a:extLst>
                <a:ext uri="{FF2B5EF4-FFF2-40B4-BE49-F238E27FC236}">
                  <a16:creationId xmlns:a16="http://schemas.microsoft.com/office/drawing/2014/main" id="{B42E0478-2583-4119-B1F4-8B3AA2396B03}"/>
                </a:ext>
              </a:extLst>
            </p:cNvPr>
            <p:cNvCxnSpPr>
              <a:cxnSpLocks noChangeShapeType="1"/>
            </p:cNvCxnSpPr>
            <p:nvPr/>
          </p:nvCxnSpPr>
          <p:spPr bwMode="auto">
            <a:xfrm flipV="1">
              <a:off x="6764378" y="1098100"/>
              <a:ext cx="201727" cy="1"/>
            </a:xfrm>
            <a:prstGeom prst="straightConnector1">
              <a:avLst/>
            </a:prstGeom>
            <a:noFill/>
            <a:ln w="25400">
              <a:solidFill>
                <a:srgbClr val="707173"/>
              </a:solidFill>
              <a:prstDash val="sysDot"/>
              <a:round/>
              <a:headEnd type="triangle" w="med" len="med"/>
              <a:tailEnd type="none" w="med" len="med"/>
            </a:ln>
          </p:spPr>
        </p:cxnSp>
      </p:grpSp>
    </p:spTree>
    <p:extLst>
      <p:ext uri="{BB962C8B-B14F-4D97-AF65-F5344CB8AC3E}">
        <p14:creationId xmlns:p14="http://schemas.microsoft.com/office/powerpoint/2010/main" val="259348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fr-FR"/>
              <a:t>REVUE DES EXIGENCES: Préparation aux urgences et aux crises</a:t>
            </a:r>
            <a:r>
              <a:rPr lang="en-GB" dirty="0"/>
              <a:t>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600"/>
              </a:spcBef>
              <a:spcAft>
                <a:spcPts val="600"/>
              </a:spcAft>
            </a:pPr>
            <a:r>
              <a:rPr lang="fr-FR" sz="1800" dirty="0">
                <a:solidFill>
                  <a:schemeClr val="tx1"/>
                </a:solidFill>
              </a:rPr>
              <a:t>Exigence 3.1.4 : Installations et équipements pour cellule d’urgence et de crise</a:t>
            </a:r>
          </a:p>
          <a:p>
            <a:pPr marL="0" indent="0" algn="just">
              <a:spcBef>
                <a:spcPts val="600"/>
              </a:spcBef>
              <a:spcAft>
                <a:spcPts val="600"/>
              </a:spcAft>
            </a:pPr>
            <a:r>
              <a:rPr lang="en-US" sz="1600" b="0" dirty="0">
                <a:solidFill>
                  <a:schemeClr val="tx1"/>
                </a:solidFill>
              </a:rPr>
              <a:t>Les installations </a:t>
            </a:r>
            <a:r>
              <a:rPr lang="en-US" sz="1600" b="0" dirty="0" err="1">
                <a:solidFill>
                  <a:schemeClr val="tx1"/>
                </a:solidFill>
              </a:rPr>
              <a:t>sont</a:t>
            </a:r>
            <a:r>
              <a:rPr lang="en-US" sz="1600" b="0" dirty="0">
                <a:solidFill>
                  <a:schemeClr val="tx1"/>
                </a:solidFill>
              </a:rPr>
              <a:t> </a:t>
            </a:r>
            <a:r>
              <a:rPr lang="en-US" sz="1600" b="0" dirty="0" err="1">
                <a:solidFill>
                  <a:schemeClr val="tx1"/>
                </a:solidFill>
              </a:rPr>
              <a:t>conçues</a:t>
            </a:r>
            <a:r>
              <a:rPr lang="en-US" sz="1600" b="0" dirty="0">
                <a:solidFill>
                  <a:schemeClr val="tx1"/>
                </a:solidFill>
              </a:rPr>
              <a:t> de manière </a:t>
            </a:r>
            <a:r>
              <a:rPr lang="en-US" sz="1600" b="0" dirty="0" err="1">
                <a:solidFill>
                  <a:schemeClr val="tx1"/>
                </a:solidFill>
              </a:rPr>
              <a:t>appropriée</a:t>
            </a:r>
            <a:r>
              <a:rPr lang="en-US" sz="1600" b="0" dirty="0">
                <a:solidFill>
                  <a:schemeClr val="tx1"/>
                </a:solidFill>
              </a:rPr>
              <a:t>, </a:t>
            </a:r>
            <a:r>
              <a:rPr lang="en-US" sz="1600" b="0" dirty="0" err="1">
                <a:solidFill>
                  <a:schemeClr val="tx1"/>
                </a:solidFill>
              </a:rPr>
              <a:t>dimensionnées</a:t>
            </a:r>
            <a:r>
              <a:rPr lang="en-US" sz="1600" b="0" dirty="0">
                <a:solidFill>
                  <a:schemeClr val="tx1"/>
                </a:solidFill>
              </a:rPr>
              <a:t> et </a:t>
            </a:r>
            <a:r>
              <a:rPr lang="en-US" sz="1600" b="0" dirty="0" err="1">
                <a:solidFill>
                  <a:schemeClr val="tx1"/>
                </a:solidFill>
              </a:rPr>
              <a:t>pré-équipées</a:t>
            </a:r>
            <a:r>
              <a:rPr lang="en-US" sz="1600" b="0" dirty="0">
                <a:solidFill>
                  <a:schemeClr val="tx1"/>
                </a:solidFill>
              </a:rPr>
              <a:t> pour </a:t>
            </a:r>
            <a:r>
              <a:rPr lang="en-US" sz="1600" b="0" dirty="0" err="1">
                <a:solidFill>
                  <a:schemeClr val="tx1"/>
                </a:solidFill>
              </a:rPr>
              <a:t>accueillir</a:t>
            </a:r>
            <a:r>
              <a:rPr lang="en-US" sz="1600" b="0" dirty="0">
                <a:solidFill>
                  <a:schemeClr val="tx1"/>
                </a:solidFill>
              </a:rPr>
              <a:t> les </a:t>
            </a:r>
            <a:r>
              <a:rPr lang="en-US" sz="1600" b="0" dirty="0" err="1">
                <a:solidFill>
                  <a:schemeClr val="tx1"/>
                </a:solidFill>
              </a:rPr>
              <a:t>équipes</a:t>
            </a:r>
            <a:r>
              <a:rPr lang="en-US" sz="1600" b="0" dirty="0">
                <a:solidFill>
                  <a:schemeClr val="tx1"/>
                </a:solidFill>
              </a:rPr>
              <a:t> </a:t>
            </a:r>
            <a:r>
              <a:rPr lang="en-US" sz="1600" b="0" dirty="0" err="1">
                <a:solidFill>
                  <a:schemeClr val="tx1"/>
                </a:solidFill>
              </a:rPr>
              <a:t>d'urgence</a:t>
            </a:r>
            <a:r>
              <a:rPr lang="en-US" sz="1600" b="0" dirty="0">
                <a:solidFill>
                  <a:schemeClr val="tx1"/>
                </a:solidFill>
              </a:rPr>
              <a:t> et de </a:t>
            </a:r>
            <a:r>
              <a:rPr lang="en-US" sz="1600" b="0" dirty="0" err="1">
                <a:solidFill>
                  <a:schemeClr val="tx1"/>
                </a:solidFill>
              </a:rPr>
              <a:t>crise</a:t>
            </a:r>
            <a:r>
              <a:rPr lang="en-US" sz="1600" b="0" dirty="0">
                <a:solidFill>
                  <a:schemeClr val="tx1"/>
                </a:solidFill>
              </a:rPr>
              <a:t> et les </a:t>
            </a:r>
            <a:r>
              <a:rPr lang="en-US" sz="1600" b="0" dirty="0" err="1">
                <a:solidFill>
                  <a:schemeClr val="tx1"/>
                </a:solidFill>
              </a:rPr>
              <a:t>fonctions</a:t>
            </a:r>
            <a:r>
              <a:rPr lang="en-US" sz="1600" b="0" dirty="0">
                <a:solidFill>
                  <a:schemeClr val="tx1"/>
                </a:solidFill>
              </a:rPr>
              <a:t> </a:t>
            </a:r>
            <a:r>
              <a:rPr lang="en-US" sz="1600" b="0" dirty="0" err="1">
                <a:solidFill>
                  <a:schemeClr val="tx1"/>
                </a:solidFill>
              </a:rPr>
              <a:t>associées</a:t>
            </a:r>
            <a:r>
              <a:rPr lang="en-US" sz="1600" b="0" dirty="0">
                <a:solidFill>
                  <a:schemeClr val="tx1"/>
                </a:solidFill>
              </a:rPr>
              <a:t>.</a:t>
            </a:r>
            <a:endParaRPr lang="en-US" dirty="0">
              <a:solidFill>
                <a:schemeClr val="tx1"/>
              </a:solidFill>
              <a:cs typeface="Calibri"/>
            </a:endParaRPr>
          </a:p>
          <a:p>
            <a:pPr marL="0" indent="0" algn="just">
              <a:spcBef>
                <a:spcPts val="600"/>
              </a:spcBef>
              <a:spcAft>
                <a:spcPts val="600"/>
              </a:spcAft>
            </a:pPr>
            <a:r>
              <a:rPr lang="en-US" sz="1600" b="0" dirty="0">
                <a:solidFill>
                  <a:schemeClr val="tx1"/>
                </a:solidFill>
              </a:rPr>
              <a:t>La </a:t>
            </a:r>
            <a:r>
              <a:rPr lang="en-US" sz="1600" b="0" dirty="0" err="1">
                <a:solidFill>
                  <a:schemeClr val="tx1"/>
                </a:solidFill>
              </a:rPr>
              <a:t>localisation</a:t>
            </a:r>
            <a:r>
              <a:rPr lang="en-US" sz="1600" b="0" dirty="0">
                <a:solidFill>
                  <a:schemeClr val="tx1"/>
                </a:solidFill>
              </a:rPr>
              <a:t> des installations et des </a:t>
            </a:r>
            <a:r>
              <a:rPr lang="en-US" sz="1600" b="0" dirty="0" err="1">
                <a:solidFill>
                  <a:schemeClr val="tx1"/>
                </a:solidFill>
              </a:rPr>
              <a:t>équipements</a:t>
            </a:r>
            <a:r>
              <a:rPr lang="en-US" sz="1600" b="0" dirty="0">
                <a:solidFill>
                  <a:schemeClr val="tx1"/>
                </a:solidFill>
              </a:rPr>
              <a:t> </a:t>
            </a:r>
            <a:r>
              <a:rPr lang="en-US" sz="1600" b="0" dirty="0" err="1">
                <a:solidFill>
                  <a:schemeClr val="tx1"/>
                </a:solidFill>
              </a:rPr>
              <a:t>associés</a:t>
            </a:r>
            <a:r>
              <a:rPr lang="en-US" sz="1600" b="0" dirty="0">
                <a:solidFill>
                  <a:schemeClr val="tx1"/>
                </a:solidFill>
              </a:rPr>
              <a:t>, y </a:t>
            </a:r>
            <a:r>
              <a:rPr lang="en-US" sz="1600" b="0" dirty="0" err="1">
                <a:solidFill>
                  <a:schemeClr val="tx1"/>
                </a:solidFill>
              </a:rPr>
              <a:t>compris</a:t>
            </a:r>
            <a:r>
              <a:rPr lang="en-US" sz="1600" b="0" dirty="0">
                <a:solidFill>
                  <a:schemeClr val="tx1"/>
                </a:solidFill>
              </a:rPr>
              <a:t> pour les salles et les </a:t>
            </a:r>
            <a:r>
              <a:rPr lang="en-US" sz="1600" b="0" dirty="0" err="1">
                <a:solidFill>
                  <a:schemeClr val="tx1"/>
                </a:solidFill>
              </a:rPr>
              <a:t>équipements</a:t>
            </a:r>
            <a:r>
              <a:rPr lang="en-US" sz="1600" b="0" dirty="0">
                <a:solidFill>
                  <a:schemeClr val="tx1"/>
                </a:solidFill>
              </a:rPr>
              <a:t> de secours, </a:t>
            </a:r>
            <a:r>
              <a:rPr lang="en-US" sz="1600" b="0" dirty="0" err="1">
                <a:solidFill>
                  <a:schemeClr val="tx1"/>
                </a:solidFill>
              </a:rPr>
              <a:t>est</a:t>
            </a:r>
            <a:r>
              <a:rPr lang="en-US" sz="1600" b="0" dirty="0">
                <a:solidFill>
                  <a:schemeClr val="tx1"/>
                </a:solidFill>
              </a:rPr>
              <a:t> </a:t>
            </a:r>
            <a:r>
              <a:rPr lang="en-US" sz="1600" b="0" dirty="0" err="1">
                <a:solidFill>
                  <a:schemeClr val="tx1"/>
                </a:solidFill>
              </a:rPr>
              <a:t>documentée</a:t>
            </a:r>
            <a:r>
              <a:rPr lang="en-US" sz="1600" b="0" dirty="0">
                <a:solidFill>
                  <a:schemeClr val="tx1"/>
                </a:solidFill>
              </a:rPr>
              <a:t> dans le plan </a:t>
            </a:r>
            <a:r>
              <a:rPr lang="en-US" sz="1600" b="0" dirty="0" err="1">
                <a:solidFill>
                  <a:schemeClr val="tx1"/>
                </a:solidFill>
              </a:rPr>
              <a:t>d’urgence</a:t>
            </a:r>
            <a:r>
              <a:rPr lang="en-US" sz="1600" b="0" dirty="0">
                <a:solidFill>
                  <a:schemeClr val="tx1"/>
                </a:solidFill>
              </a:rPr>
              <a:t> et </a:t>
            </a:r>
            <a:r>
              <a:rPr lang="en-US" sz="1600" b="0" dirty="0" err="1">
                <a:solidFill>
                  <a:schemeClr val="tx1"/>
                </a:solidFill>
              </a:rPr>
              <a:t>communiquée</a:t>
            </a:r>
            <a:r>
              <a:rPr lang="en-US" sz="1600" b="0" dirty="0">
                <a:solidFill>
                  <a:schemeClr val="tx1"/>
                </a:solidFill>
              </a:rPr>
              <a:t> aux </a:t>
            </a:r>
            <a:r>
              <a:rPr lang="en-US" sz="1600" b="0" dirty="0" err="1">
                <a:solidFill>
                  <a:schemeClr val="tx1"/>
                </a:solidFill>
              </a:rPr>
              <a:t>équipes</a:t>
            </a:r>
            <a:r>
              <a:rPr lang="en-US" sz="1600" b="0" dirty="0">
                <a:solidFill>
                  <a:schemeClr val="tx1"/>
                </a:solidFill>
              </a:rPr>
              <a:t> </a:t>
            </a:r>
            <a:r>
              <a:rPr lang="en-US" sz="1600" b="0" dirty="0" err="1">
                <a:solidFill>
                  <a:schemeClr val="tx1"/>
                </a:solidFill>
              </a:rPr>
              <a:t>d'urgence</a:t>
            </a:r>
            <a:r>
              <a:rPr lang="en-US" sz="1600" b="0" dirty="0">
                <a:solidFill>
                  <a:schemeClr val="tx1"/>
                </a:solidFill>
              </a:rPr>
              <a:t> et de </a:t>
            </a:r>
            <a:r>
              <a:rPr lang="en-US" sz="1600" b="0" dirty="0" err="1">
                <a:solidFill>
                  <a:schemeClr val="tx1"/>
                </a:solidFill>
              </a:rPr>
              <a:t>crise</a:t>
            </a:r>
            <a:r>
              <a:rPr lang="en-US" sz="1600" b="0" dirty="0">
                <a:solidFill>
                  <a:schemeClr val="tx1"/>
                </a:solidFill>
              </a:rPr>
              <a:t>.</a:t>
            </a:r>
            <a:endParaRPr lang="en-US" dirty="0">
              <a:solidFill>
                <a:schemeClr val="tx1"/>
              </a:solidFill>
              <a:cs typeface="Calibri"/>
            </a:endParaRPr>
          </a:p>
          <a:p>
            <a:pPr marL="0" lvl="0" indent="0" algn="just">
              <a:spcBef>
                <a:spcPts val="600"/>
              </a:spcBef>
              <a:spcAft>
                <a:spcPts val="600"/>
              </a:spcAft>
            </a:pPr>
            <a:r>
              <a:rPr lang="fr-FR" sz="1600" b="0" dirty="0">
                <a:solidFill>
                  <a:srgbClr val="00B050"/>
                </a:solidFill>
              </a:rPr>
              <a:t>Pas de changement</a:t>
            </a:r>
            <a:endParaRPr lang="fr-FR" sz="1600" b="0" i="1" dirty="0">
              <a:solidFill>
                <a:srgbClr val="00B050"/>
              </a:solidFill>
            </a:endParaRPr>
          </a:p>
          <a:p>
            <a:pPr marL="0" indent="0" algn="l">
              <a:spcAft>
                <a:spcPts val="1200"/>
              </a:spcAft>
            </a:pPr>
            <a:endParaRPr lang="fr-FR" u="sng" dirty="0">
              <a:solidFill>
                <a:schemeClr val="tx1"/>
              </a:solidFill>
            </a:endParaRPr>
          </a:p>
          <a:p>
            <a:pPr marL="0" indent="0" algn="l">
              <a:spcAft>
                <a:spcPts val="1200"/>
              </a:spcAft>
            </a:pPr>
            <a:r>
              <a:rPr lang="fr-FR" sz="1800" dirty="0">
                <a:solidFill>
                  <a:schemeClr val="tx1"/>
                </a:solidFill>
              </a:rPr>
              <a:t>Exigence 3.1.5 : Formation</a:t>
            </a:r>
            <a:endParaRPr lang="fr-FR" sz="1800" dirty="0">
              <a:solidFill>
                <a:schemeClr val="tx1"/>
              </a:solidFill>
              <a:cs typeface="Calibri"/>
            </a:endParaRPr>
          </a:p>
          <a:p>
            <a:pPr marL="0" indent="0" algn="just">
              <a:spcBef>
                <a:spcPts val="600"/>
              </a:spcBef>
              <a:spcAft>
                <a:spcPts val="600"/>
              </a:spcAft>
            </a:pPr>
            <a:r>
              <a:rPr lang="en-US" sz="1600" b="0" dirty="0" err="1">
                <a:solidFill>
                  <a:schemeClr val="tx1"/>
                </a:solidFill>
              </a:rPr>
              <a:t>Toutes</a:t>
            </a:r>
            <a:r>
              <a:rPr lang="en-US" sz="1600" b="0" dirty="0">
                <a:solidFill>
                  <a:schemeClr val="tx1"/>
                </a:solidFill>
              </a:rPr>
              <a:t> les </a:t>
            </a:r>
            <a:r>
              <a:rPr lang="en-US" sz="1600" b="0" dirty="0" err="1">
                <a:solidFill>
                  <a:schemeClr val="tx1"/>
                </a:solidFill>
              </a:rPr>
              <a:t>personnes</a:t>
            </a:r>
            <a:r>
              <a:rPr lang="en-US" sz="1600" b="0" dirty="0">
                <a:solidFill>
                  <a:schemeClr val="tx1"/>
                </a:solidFill>
              </a:rPr>
              <a:t> </a:t>
            </a:r>
            <a:r>
              <a:rPr lang="en-US" sz="1600" b="0" dirty="0" err="1">
                <a:solidFill>
                  <a:schemeClr val="tx1"/>
                </a:solidFill>
              </a:rPr>
              <a:t>susceptibles</a:t>
            </a:r>
            <a:r>
              <a:rPr lang="en-US" sz="1600" b="0" dirty="0">
                <a:solidFill>
                  <a:schemeClr val="tx1"/>
                </a:solidFill>
              </a:rPr>
              <a:t> de </a:t>
            </a:r>
            <a:r>
              <a:rPr lang="en-US" sz="1600" b="0" dirty="0" err="1">
                <a:solidFill>
                  <a:schemeClr val="tx1"/>
                </a:solidFill>
              </a:rPr>
              <a:t>participer</a:t>
            </a:r>
            <a:r>
              <a:rPr lang="en-US" sz="1600" b="0" dirty="0">
                <a:solidFill>
                  <a:schemeClr val="tx1"/>
                </a:solidFill>
              </a:rPr>
              <a:t> à </a:t>
            </a:r>
            <a:r>
              <a:rPr lang="en-US" sz="1600" b="0" dirty="0" err="1">
                <a:solidFill>
                  <a:schemeClr val="tx1"/>
                </a:solidFill>
              </a:rPr>
              <a:t>une</a:t>
            </a:r>
            <a:r>
              <a:rPr lang="en-US" sz="1600" b="0" dirty="0">
                <a:solidFill>
                  <a:schemeClr val="tx1"/>
                </a:solidFill>
              </a:rPr>
              <a:t> intervention </a:t>
            </a:r>
            <a:r>
              <a:rPr lang="en-US" sz="1600" b="0" dirty="0" err="1">
                <a:solidFill>
                  <a:schemeClr val="tx1"/>
                </a:solidFill>
              </a:rPr>
              <a:t>d'urgence</a:t>
            </a:r>
            <a:r>
              <a:rPr lang="en-US" sz="1600" b="0" dirty="0">
                <a:solidFill>
                  <a:schemeClr val="tx1"/>
                </a:solidFill>
              </a:rPr>
              <a:t> </a:t>
            </a:r>
            <a:r>
              <a:rPr lang="en-US" sz="1600" b="0" dirty="0" err="1">
                <a:solidFill>
                  <a:schemeClr val="tx1"/>
                </a:solidFill>
              </a:rPr>
              <a:t>ou</a:t>
            </a:r>
            <a:r>
              <a:rPr lang="en-US" sz="1600" b="0" dirty="0">
                <a:solidFill>
                  <a:schemeClr val="tx1"/>
                </a:solidFill>
              </a:rPr>
              <a:t> de </a:t>
            </a:r>
            <a:r>
              <a:rPr lang="en-US" sz="1600" b="0" dirty="0" err="1">
                <a:solidFill>
                  <a:schemeClr val="tx1"/>
                </a:solidFill>
              </a:rPr>
              <a:t>crise</a:t>
            </a:r>
            <a:r>
              <a:rPr lang="en-US" sz="1600" b="0" dirty="0">
                <a:solidFill>
                  <a:schemeClr val="tx1"/>
                </a:solidFill>
              </a:rPr>
              <a:t> </a:t>
            </a:r>
            <a:r>
              <a:rPr lang="en-US" sz="1600" b="0" dirty="0" err="1">
                <a:solidFill>
                  <a:schemeClr val="tx1"/>
                </a:solidFill>
              </a:rPr>
              <a:t>suivent</a:t>
            </a:r>
            <a:r>
              <a:rPr lang="en-US" sz="1600" b="0" dirty="0">
                <a:solidFill>
                  <a:schemeClr val="tx1"/>
                </a:solidFill>
              </a:rPr>
              <a:t> </a:t>
            </a:r>
            <a:r>
              <a:rPr lang="en-US" sz="1600" b="0" dirty="0" err="1">
                <a:solidFill>
                  <a:schemeClr val="tx1"/>
                </a:solidFill>
              </a:rPr>
              <a:t>une</a:t>
            </a:r>
            <a:r>
              <a:rPr lang="en-US" sz="1600" b="0" dirty="0">
                <a:solidFill>
                  <a:schemeClr val="tx1"/>
                </a:solidFill>
              </a:rPr>
              <a:t> formation </a:t>
            </a:r>
            <a:r>
              <a:rPr lang="en-US" sz="1600" b="0" dirty="0" err="1">
                <a:solidFill>
                  <a:schemeClr val="tx1"/>
                </a:solidFill>
              </a:rPr>
              <a:t>initiale</a:t>
            </a:r>
            <a:r>
              <a:rPr lang="en-US" sz="1600" b="0" dirty="0">
                <a:solidFill>
                  <a:schemeClr val="tx1"/>
                </a:solidFill>
              </a:rPr>
              <a:t> et </a:t>
            </a:r>
            <a:r>
              <a:rPr lang="en-US" sz="1600" b="0" dirty="0" err="1">
                <a:solidFill>
                  <a:schemeClr val="tx1"/>
                </a:solidFill>
              </a:rPr>
              <a:t>une</a:t>
            </a:r>
            <a:r>
              <a:rPr lang="en-US" sz="1600" b="0" dirty="0">
                <a:solidFill>
                  <a:schemeClr val="tx1"/>
                </a:solidFill>
              </a:rPr>
              <a:t> formation de </a:t>
            </a:r>
            <a:r>
              <a:rPr lang="en-US" sz="1600" b="0" dirty="0" err="1">
                <a:solidFill>
                  <a:schemeClr val="tx1"/>
                </a:solidFill>
              </a:rPr>
              <a:t>recyclage</a:t>
            </a:r>
            <a:r>
              <a:rPr lang="en-US" sz="1600" b="0" dirty="0">
                <a:solidFill>
                  <a:schemeClr val="tx1"/>
                </a:solidFill>
              </a:rPr>
              <a:t> </a:t>
            </a:r>
            <a:r>
              <a:rPr lang="en-US" sz="1600" b="0" dirty="0" err="1">
                <a:solidFill>
                  <a:schemeClr val="tx1"/>
                </a:solidFill>
              </a:rPr>
              <a:t>selon</a:t>
            </a:r>
            <a:r>
              <a:rPr lang="en-US" sz="1600" b="0" dirty="0">
                <a:solidFill>
                  <a:schemeClr val="tx1"/>
                </a:solidFill>
              </a:rPr>
              <a:t> </a:t>
            </a:r>
            <a:r>
              <a:rPr lang="en-US" sz="1600" b="0" dirty="0" err="1">
                <a:solidFill>
                  <a:schemeClr val="tx1"/>
                </a:solidFill>
              </a:rPr>
              <a:t>leurs</a:t>
            </a:r>
            <a:r>
              <a:rPr lang="en-US" sz="1600" b="0" dirty="0">
                <a:solidFill>
                  <a:schemeClr val="tx1"/>
                </a:solidFill>
              </a:rPr>
              <a:t> </a:t>
            </a:r>
            <a:r>
              <a:rPr lang="en-US" sz="1600" b="0" dirty="0" err="1">
                <a:solidFill>
                  <a:schemeClr val="tx1"/>
                </a:solidFill>
              </a:rPr>
              <a:t>fonctions</a:t>
            </a:r>
            <a:r>
              <a:rPr lang="en-US" sz="1600" b="0" dirty="0">
                <a:solidFill>
                  <a:schemeClr val="tx1"/>
                </a:solidFill>
              </a:rPr>
              <a:t> </a:t>
            </a:r>
            <a:r>
              <a:rPr lang="en-US" sz="1600" b="0" dirty="0" err="1">
                <a:solidFill>
                  <a:schemeClr val="tx1"/>
                </a:solidFill>
              </a:rPr>
              <a:t>respectives</a:t>
            </a:r>
            <a:r>
              <a:rPr lang="en-US" sz="1600" b="0" dirty="0">
                <a:solidFill>
                  <a:schemeClr val="tx1"/>
                </a:solidFill>
              </a:rPr>
              <a:t>.</a:t>
            </a:r>
            <a:endParaRPr lang="en-US" dirty="0">
              <a:solidFill>
                <a:schemeClr val="tx1"/>
              </a:solidFill>
              <a:cs typeface="Calibri"/>
            </a:endParaRPr>
          </a:p>
          <a:p>
            <a:pPr marL="0" lvl="0" indent="0" algn="just">
              <a:spcBef>
                <a:spcPts val="600"/>
              </a:spcBef>
              <a:spcAft>
                <a:spcPts val="600"/>
              </a:spcAft>
            </a:pPr>
            <a:r>
              <a:rPr lang="fr-FR" sz="1600" b="0" dirty="0">
                <a:solidFill>
                  <a:srgbClr val="00B050"/>
                </a:solidFill>
              </a:rPr>
              <a:t>Pas de changement</a:t>
            </a:r>
            <a:endParaRPr lang="fr-FR" sz="1600" b="0" i="1" dirty="0">
              <a:solidFill>
                <a:srgbClr val="00B05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649126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fr-FR"/>
              <a:t>REVUE DES EXIGENCES: Préparation aux urgences et aux crises</a:t>
            </a:r>
            <a:r>
              <a:rPr lang="en-GB" dirty="0"/>
              <a:t>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600"/>
              </a:spcBef>
              <a:spcAft>
                <a:spcPts val="600"/>
              </a:spcAft>
            </a:pPr>
            <a:r>
              <a:rPr lang="fr-FR" sz="1800" dirty="0">
                <a:solidFill>
                  <a:schemeClr val="tx1"/>
                </a:solidFill>
              </a:rPr>
              <a:t>Exigence 3.1.6 : Exercices et tests</a:t>
            </a:r>
          </a:p>
          <a:p>
            <a:pPr marL="0" indent="0" algn="just">
              <a:spcBef>
                <a:spcPts val="600"/>
              </a:spcBef>
              <a:spcAft>
                <a:spcPts val="600"/>
              </a:spcAft>
            </a:pPr>
            <a:r>
              <a:rPr lang="en-US" sz="1600" b="0" dirty="0">
                <a:solidFill>
                  <a:schemeClr val="tx1"/>
                </a:solidFill>
              </a:rPr>
              <a:t>Les </a:t>
            </a:r>
            <a:r>
              <a:rPr lang="en-US" sz="1600" b="0" dirty="0" err="1">
                <a:solidFill>
                  <a:schemeClr val="tx1"/>
                </a:solidFill>
              </a:rPr>
              <a:t>fréquences</a:t>
            </a:r>
            <a:r>
              <a:rPr lang="en-US" sz="1600" b="0" dirty="0">
                <a:solidFill>
                  <a:schemeClr val="tx1"/>
                </a:solidFill>
              </a:rPr>
              <a:t> et les types </a:t>
            </a:r>
            <a:r>
              <a:rPr lang="en-US" sz="1600" b="0" dirty="0" err="1">
                <a:solidFill>
                  <a:schemeClr val="tx1"/>
                </a:solidFill>
              </a:rPr>
              <a:t>d'exercices</a:t>
            </a:r>
            <a:r>
              <a:rPr lang="en-US" sz="1600" b="0" dirty="0">
                <a:solidFill>
                  <a:schemeClr val="tx1"/>
                </a:solidFill>
              </a:rPr>
              <a:t> et tests </a:t>
            </a:r>
            <a:r>
              <a:rPr lang="en-US" sz="1600" b="0" dirty="0" err="1">
                <a:solidFill>
                  <a:schemeClr val="tx1"/>
                </a:solidFill>
              </a:rPr>
              <a:t>d'intervention</a:t>
            </a:r>
            <a:r>
              <a:rPr lang="en-US" sz="1600" b="0" dirty="0">
                <a:solidFill>
                  <a:schemeClr val="tx1"/>
                </a:solidFill>
              </a:rPr>
              <a:t> </a:t>
            </a:r>
            <a:r>
              <a:rPr lang="en-US" sz="1600" b="0" dirty="0" err="1">
                <a:solidFill>
                  <a:schemeClr val="tx1"/>
                </a:solidFill>
              </a:rPr>
              <a:t>d'urgence</a:t>
            </a:r>
            <a:r>
              <a:rPr lang="en-US" sz="1600" b="0" dirty="0">
                <a:solidFill>
                  <a:schemeClr val="tx1"/>
                </a:solidFill>
              </a:rPr>
              <a:t> </a:t>
            </a:r>
            <a:r>
              <a:rPr lang="en-US" sz="1600" b="0" dirty="0" err="1">
                <a:solidFill>
                  <a:schemeClr val="tx1"/>
                </a:solidFill>
              </a:rPr>
              <a:t>ou</a:t>
            </a:r>
            <a:r>
              <a:rPr lang="en-US" sz="1600" b="0" dirty="0">
                <a:solidFill>
                  <a:schemeClr val="tx1"/>
                </a:solidFill>
              </a:rPr>
              <a:t> de </a:t>
            </a:r>
            <a:r>
              <a:rPr lang="en-US" sz="1600" b="0" dirty="0" err="1">
                <a:solidFill>
                  <a:schemeClr val="tx1"/>
                </a:solidFill>
              </a:rPr>
              <a:t>crise</a:t>
            </a:r>
            <a:r>
              <a:rPr lang="en-US" sz="1600" b="0" dirty="0">
                <a:solidFill>
                  <a:schemeClr val="tx1"/>
                </a:solidFill>
              </a:rPr>
              <a:t> </a:t>
            </a:r>
            <a:r>
              <a:rPr lang="en-US" sz="1600" b="0" dirty="0" err="1">
                <a:solidFill>
                  <a:schemeClr val="tx1"/>
                </a:solidFill>
              </a:rPr>
              <a:t>sont</a:t>
            </a:r>
            <a:r>
              <a:rPr lang="en-US" sz="1600" b="0" dirty="0">
                <a:solidFill>
                  <a:schemeClr val="tx1"/>
                </a:solidFill>
              </a:rPr>
              <a:t> </a:t>
            </a:r>
            <a:r>
              <a:rPr lang="en-US" sz="1600" b="0" dirty="0" err="1">
                <a:solidFill>
                  <a:schemeClr val="tx1"/>
                </a:solidFill>
              </a:rPr>
              <a:t>définis</a:t>
            </a:r>
            <a:r>
              <a:rPr lang="en-US" sz="1600" b="0" dirty="0">
                <a:solidFill>
                  <a:schemeClr val="tx1"/>
                </a:solidFill>
              </a:rPr>
              <a:t> dans le plan </a:t>
            </a:r>
            <a:r>
              <a:rPr lang="en-US" sz="1600" b="0" dirty="0" err="1">
                <a:solidFill>
                  <a:schemeClr val="tx1"/>
                </a:solidFill>
              </a:rPr>
              <a:t>d’urgence</a:t>
            </a:r>
            <a:r>
              <a:rPr lang="en-US" sz="1600" b="0" dirty="0">
                <a:solidFill>
                  <a:schemeClr val="tx1"/>
                </a:solidFill>
              </a:rPr>
              <a:t> </a:t>
            </a:r>
            <a:r>
              <a:rPr lang="en-US" sz="1600" b="0" dirty="0" err="1">
                <a:solidFill>
                  <a:schemeClr val="tx1"/>
                </a:solidFill>
              </a:rPr>
              <a:t>correspondant</a:t>
            </a:r>
            <a:r>
              <a:rPr lang="en-US" sz="1600" b="0" dirty="0">
                <a:solidFill>
                  <a:schemeClr val="tx1"/>
                </a:solidFill>
              </a:rPr>
              <a:t>. Les </a:t>
            </a:r>
            <a:r>
              <a:rPr lang="en-US" sz="1600" b="0" dirty="0" err="1">
                <a:solidFill>
                  <a:schemeClr val="tx1"/>
                </a:solidFill>
              </a:rPr>
              <a:t>exercices</a:t>
            </a:r>
            <a:r>
              <a:rPr lang="en-US" sz="1600" b="0" dirty="0">
                <a:solidFill>
                  <a:schemeClr val="tx1"/>
                </a:solidFill>
              </a:rPr>
              <a:t> et tests </a:t>
            </a:r>
            <a:r>
              <a:rPr lang="en-US" sz="1600" b="0" dirty="0" err="1">
                <a:solidFill>
                  <a:schemeClr val="tx1"/>
                </a:solidFill>
              </a:rPr>
              <a:t>sont</a:t>
            </a:r>
            <a:r>
              <a:rPr lang="en-US" sz="1600" b="0" dirty="0">
                <a:solidFill>
                  <a:schemeClr val="tx1"/>
                </a:solidFill>
              </a:rPr>
              <a:t> </a:t>
            </a:r>
            <a:r>
              <a:rPr lang="en-US" sz="1600" b="0" dirty="0" err="1">
                <a:solidFill>
                  <a:schemeClr val="tx1"/>
                </a:solidFill>
              </a:rPr>
              <a:t>basés</a:t>
            </a:r>
            <a:r>
              <a:rPr lang="en-US" sz="1600" b="0" dirty="0">
                <a:solidFill>
                  <a:schemeClr val="tx1"/>
                </a:solidFill>
              </a:rPr>
              <a:t> sur des </a:t>
            </a:r>
            <a:r>
              <a:rPr lang="en-US" sz="1600" b="0" dirty="0" err="1">
                <a:solidFill>
                  <a:schemeClr val="tx1"/>
                </a:solidFill>
              </a:rPr>
              <a:t>risques</a:t>
            </a:r>
            <a:r>
              <a:rPr lang="en-US" sz="1600" b="0" dirty="0">
                <a:solidFill>
                  <a:schemeClr val="tx1"/>
                </a:solidFill>
              </a:rPr>
              <a:t> </a:t>
            </a:r>
            <a:r>
              <a:rPr lang="en-US" sz="1600" b="0" dirty="0" err="1">
                <a:solidFill>
                  <a:schemeClr val="tx1"/>
                </a:solidFill>
              </a:rPr>
              <a:t>analysés</a:t>
            </a:r>
            <a:r>
              <a:rPr lang="en-US" sz="1600" b="0" dirty="0">
                <a:solidFill>
                  <a:schemeClr val="tx1"/>
                </a:solidFill>
              </a:rPr>
              <a:t> et/</a:t>
            </a:r>
            <a:r>
              <a:rPr lang="en-US" sz="1600" b="0" dirty="0" err="1">
                <a:solidFill>
                  <a:schemeClr val="tx1"/>
                </a:solidFill>
              </a:rPr>
              <a:t>ou</a:t>
            </a:r>
            <a:r>
              <a:rPr lang="en-US" sz="1600" b="0" dirty="0">
                <a:solidFill>
                  <a:schemeClr val="tx1"/>
                </a:solidFill>
              </a:rPr>
              <a:t> des </a:t>
            </a:r>
            <a:r>
              <a:rPr lang="en-US" sz="1600" b="0" dirty="0" err="1">
                <a:solidFill>
                  <a:schemeClr val="tx1"/>
                </a:solidFill>
              </a:rPr>
              <a:t>scénarios</a:t>
            </a:r>
            <a:r>
              <a:rPr lang="en-US" sz="1600" b="0" dirty="0">
                <a:solidFill>
                  <a:schemeClr val="tx1"/>
                </a:solidFill>
              </a:rPr>
              <a:t> </a:t>
            </a:r>
            <a:r>
              <a:rPr lang="en-US" sz="1600" b="0" dirty="0" err="1">
                <a:solidFill>
                  <a:schemeClr val="tx1"/>
                </a:solidFill>
              </a:rPr>
              <a:t>d’accidents</a:t>
            </a:r>
            <a:r>
              <a:rPr lang="en-US" sz="1600" b="0" dirty="0">
                <a:solidFill>
                  <a:schemeClr val="tx1"/>
                </a:solidFill>
              </a:rPr>
              <a:t>.</a:t>
            </a:r>
            <a:endParaRPr lang="en-US" dirty="0">
              <a:solidFill>
                <a:schemeClr val="tx1"/>
              </a:solidFill>
              <a:cs typeface="Calibri"/>
            </a:endParaRPr>
          </a:p>
          <a:p>
            <a:pPr marL="0" indent="0" algn="just">
              <a:spcBef>
                <a:spcPts val="600"/>
              </a:spcBef>
              <a:spcAft>
                <a:spcPts val="600"/>
              </a:spcAft>
            </a:pPr>
            <a:r>
              <a:rPr lang="en-US" sz="1600" b="0" dirty="0">
                <a:solidFill>
                  <a:schemeClr val="tx1"/>
                </a:solidFill>
              </a:rPr>
              <a:t>Un </a:t>
            </a:r>
            <a:r>
              <a:rPr lang="en-US" sz="1600" b="0" dirty="0" err="1">
                <a:solidFill>
                  <a:schemeClr val="tx1"/>
                </a:solidFill>
              </a:rPr>
              <a:t>exercice</a:t>
            </a:r>
            <a:r>
              <a:rPr lang="en-US" sz="1600" b="0" dirty="0">
                <a:solidFill>
                  <a:schemeClr val="tx1"/>
                </a:solidFill>
              </a:rPr>
              <a:t> de </a:t>
            </a:r>
            <a:r>
              <a:rPr lang="en-US" sz="1600" b="0" dirty="0" err="1">
                <a:solidFill>
                  <a:schemeClr val="tx1"/>
                </a:solidFill>
              </a:rPr>
              <a:t>grande</a:t>
            </a:r>
            <a:r>
              <a:rPr lang="en-US" sz="1600" b="0" dirty="0">
                <a:solidFill>
                  <a:schemeClr val="tx1"/>
                </a:solidFill>
              </a:rPr>
              <a:t> </a:t>
            </a:r>
            <a:r>
              <a:rPr lang="en-US" sz="1600" b="0" dirty="0" err="1">
                <a:solidFill>
                  <a:schemeClr val="tx1"/>
                </a:solidFill>
              </a:rPr>
              <a:t>ampleur</a:t>
            </a:r>
            <a:r>
              <a:rPr lang="en-US" sz="1600" b="0" dirty="0">
                <a:solidFill>
                  <a:schemeClr val="tx1"/>
                </a:solidFill>
              </a:rPr>
              <a:t> (EGA) </a:t>
            </a:r>
            <a:r>
              <a:rPr lang="en-US" sz="1600" b="0" dirty="0" err="1">
                <a:solidFill>
                  <a:schemeClr val="tx1"/>
                </a:solidFill>
              </a:rPr>
              <a:t>est</a:t>
            </a:r>
            <a:r>
              <a:rPr lang="en-US" sz="1600" b="0" dirty="0">
                <a:solidFill>
                  <a:schemeClr val="tx1"/>
                </a:solidFill>
              </a:rPr>
              <a:t> </a:t>
            </a:r>
            <a:r>
              <a:rPr lang="en-US" sz="1600" b="0" dirty="0" err="1">
                <a:solidFill>
                  <a:schemeClr val="tx1"/>
                </a:solidFill>
              </a:rPr>
              <a:t>réalisé</a:t>
            </a:r>
            <a:r>
              <a:rPr lang="en-US" sz="1600" b="0" dirty="0">
                <a:solidFill>
                  <a:schemeClr val="tx1"/>
                </a:solidFill>
              </a:rPr>
              <a:t> pour les sites exposés à des </a:t>
            </a:r>
            <a:r>
              <a:rPr lang="en-US" sz="1600" b="0" dirty="0" err="1">
                <a:solidFill>
                  <a:schemeClr val="tx1"/>
                </a:solidFill>
              </a:rPr>
              <a:t>risques</a:t>
            </a:r>
            <a:r>
              <a:rPr lang="en-US" sz="1600" b="0" dirty="0">
                <a:solidFill>
                  <a:schemeClr val="tx1"/>
                </a:solidFill>
              </a:rPr>
              <a:t> </a:t>
            </a:r>
            <a:r>
              <a:rPr lang="en-US" sz="1600" b="0" dirty="0" err="1">
                <a:solidFill>
                  <a:schemeClr val="tx1"/>
                </a:solidFill>
              </a:rPr>
              <a:t>technologiques</a:t>
            </a:r>
            <a:r>
              <a:rPr lang="en-US" sz="1600" b="0" dirty="0">
                <a:solidFill>
                  <a:schemeClr val="tx1"/>
                </a:solidFill>
              </a:rPr>
              <a:t> </a:t>
            </a:r>
            <a:r>
              <a:rPr lang="en-US" sz="1600" b="0" dirty="0" err="1">
                <a:solidFill>
                  <a:schemeClr val="tx1"/>
                </a:solidFill>
              </a:rPr>
              <a:t>ou</a:t>
            </a:r>
            <a:r>
              <a:rPr lang="en-US" sz="1600" b="0" dirty="0">
                <a:solidFill>
                  <a:schemeClr val="tx1"/>
                </a:solidFill>
              </a:rPr>
              <a:t> </a:t>
            </a:r>
            <a:r>
              <a:rPr lang="en-US" sz="1600" b="0" dirty="0" err="1">
                <a:solidFill>
                  <a:schemeClr val="tx1"/>
                </a:solidFill>
              </a:rPr>
              <a:t>environnementaux</a:t>
            </a:r>
            <a:r>
              <a:rPr lang="en-US" sz="1600" b="0" dirty="0">
                <a:solidFill>
                  <a:schemeClr val="tx1"/>
                </a:solidFill>
              </a:rPr>
              <a:t> </a:t>
            </a:r>
            <a:r>
              <a:rPr lang="en-US" sz="1600" b="0" dirty="0" err="1">
                <a:solidFill>
                  <a:schemeClr val="tx1"/>
                </a:solidFill>
              </a:rPr>
              <a:t>significatifs</a:t>
            </a:r>
            <a:r>
              <a:rPr lang="en-US" sz="1600" b="0" dirty="0">
                <a:solidFill>
                  <a:schemeClr val="tx1"/>
                </a:solidFill>
              </a:rPr>
              <a:t>, au minimum </a:t>
            </a:r>
            <a:r>
              <a:rPr lang="en-US" sz="1600" b="0" dirty="0" err="1">
                <a:solidFill>
                  <a:schemeClr val="tx1"/>
                </a:solidFill>
              </a:rPr>
              <a:t>une</a:t>
            </a:r>
            <a:r>
              <a:rPr lang="en-US" sz="1600" b="0" dirty="0">
                <a:solidFill>
                  <a:schemeClr val="tx1"/>
                </a:solidFill>
              </a:rPr>
              <a:t> </a:t>
            </a:r>
            <a:r>
              <a:rPr lang="en-US" sz="1600" b="0" dirty="0" err="1">
                <a:solidFill>
                  <a:schemeClr val="tx1"/>
                </a:solidFill>
              </a:rPr>
              <a:t>fois</a:t>
            </a:r>
            <a:r>
              <a:rPr lang="en-US" sz="1600" b="0" dirty="0">
                <a:solidFill>
                  <a:schemeClr val="tx1"/>
                </a:solidFill>
              </a:rPr>
              <a:t> par an, en </a:t>
            </a:r>
            <a:r>
              <a:rPr lang="en-US" sz="1600" b="0" dirty="0" err="1">
                <a:solidFill>
                  <a:schemeClr val="tx1"/>
                </a:solidFill>
              </a:rPr>
              <a:t>impliquant</a:t>
            </a:r>
            <a:r>
              <a:rPr lang="en-US" sz="1600" b="0" dirty="0">
                <a:solidFill>
                  <a:schemeClr val="tx1"/>
                </a:solidFill>
              </a:rPr>
              <a:t> au </a:t>
            </a:r>
            <a:r>
              <a:rPr lang="en-US" sz="1600" b="0" dirty="0" err="1">
                <a:solidFill>
                  <a:schemeClr val="tx1"/>
                </a:solidFill>
              </a:rPr>
              <a:t>moins</a:t>
            </a:r>
            <a:r>
              <a:rPr lang="en-US" sz="1600" b="0" dirty="0">
                <a:solidFill>
                  <a:schemeClr val="tx1"/>
                </a:solidFill>
              </a:rPr>
              <a:t> un site et le </a:t>
            </a:r>
            <a:r>
              <a:rPr lang="en-US" sz="1600" b="0" dirty="0" err="1">
                <a:solidFill>
                  <a:schemeClr val="tx1"/>
                </a:solidFill>
              </a:rPr>
              <a:t>siège</a:t>
            </a:r>
            <a:r>
              <a:rPr lang="en-US" sz="1600" b="0" dirty="0">
                <a:solidFill>
                  <a:schemeClr val="tx1"/>
                </a:solidFill>
              </a:rPr>
              <a:t> de </a:t>
            </a:r>
            <a:r>
              <a:rPr lang="en-US" sz="1600" b="0" dirty="0" err="1">
                <a:solidFill>
                  <a:schemeClr val="tx1"/>
                </a:solidFill>
              </a:rPr>
              <a:t>l’entité</a:t>
            </a:r>
            <a:r>
              <a:rPr lang="en-US" sz="1600" b="0" dirty="0">
                <a:solidFill>
                  <a:schemeClr val="tx1"/>
                </a:solidFill>
              </a:rPr>
              <a:t> </a:t>
            </a:r>
            <a:r>
              <a:rPr lang="en-US" sz="1600" b="0" dirty="0" err="1">
                <a:solidFill>
                  <a:schemeClr val="tx1"/>
                </a:solidFill>
              </a:rPr>
              <a:t>ou</a:t>
            </a:r>
            <a:r>
              <a:rPr lang="en-US" sz="1600" b="0" dirty="0">
                <a:solidFill>
                  <a:schemeClr val="tx1"/>
                </a:solidFill>
              </a:rPr>
              <a:t> de la </a:t>
            </a:r>
            <a:r>
              <a:rPr lang="en-US" sz="1600" b="0" dirty="0" err="1">
                <a:solidFill>
                  <a:schemeClr val="tx1"/>
                </a:solidFill>
              </a:rPr>
              <a:t>filiale</a:t>
            </a:r>
            <a:r>
              <a:rPr lang="en-US" sz="1600" b="0" dirty="0">
                <a:solidFill>
                  <a:schemeClr val="tx1"/>
                </a:solidFill>
              </a:rPr>
              <a:t>.</a:t>
            </a:r>
            <a:endParaRPr lang="en-US" dirty="0">
              <a:solidFill>
                <a:schemeClr val="tx1"/>
              </a:solidFill>
              <a:cs typeface="Calibri"/>
            </a:endParaRPr>
          </a:p>
          <a:p>
            <a:pPr marL="0" indent="0" algn="just">
              <a:spcBef>
                <a:spcPts val="600"/>
              </a:spcBef>
              <a:spcAft>
                <a:spcPts val="600"/>
              </a:spcAft>
            </a:pPr>
            <a:r>
              <a:rPr lang="en-US" sz="1600" b="0" dirty="0">
                <a:solidFill>
                  <a:schemeClr val="tx1"/>
                </a:solidFill>
              </a:rPr>
              <a:t>Les </a:t>
            </a:r>
            <a:r>
              <a:rPr lang="en-US" sz="1600" b="0" dirty="0" err="1">
                <a:solidFill>
                  <a:schemeClr val="tx1"/>
                </a:solidFill>
              </a:rPr>
              <a:t>membres</a:t>
            </a:r>
            <a:r>
              <a:rPr lang="en-US" sz="1600" b="0" dirty="0">
                <a:solidFill>
                  <a:schemeClr val="tx1"/>
                </a:solidFill>
              </a:rPr>
              <a:t> des </a:t>
            </a:r>
            <a:r>
              <a:rPr lang="en-US" sz="1600" b="0" dirty="0" err="1">
                <a:solidFill>
                  <a:schemeClr val="tx1"/>
                </a:solidFill>
              </a:rPr>
              <a:t>équipes</a:t>
            </a:r>
            <a:r>
              <a:rPr lang="en-US" sz="1600" b="0" dirty="0">
                <a:solidFill>
                  <a:schemeClr val="tx1"/>
                </a:solidFill>
              </a:rPr>
              <a:t> </a:t>
            </a:r>
            <a:r>
              <a:rPr lang="en-US" sz="1600" b="0" dirty="0" err="1">
                <a:solidFill>
                  <a:schemeClr val="tx1"/>
                </a:solidFill>
              </a:rPr>
              <a:t>d'urgence</a:t>
            </a:r>
            <a:r>
              <a:rPr lang="en-US" sz="1600" b="0" dirty="0">
                <a:solidFill>
                  <a:schemeClr val="tx1"/>
                </a:solidFill>
              </a:rPr>
              <a:t> et de </a:t>
            </a:r>
            <a:r>
              <a:rPr lang="en-US" sz="1600" b="0" dirty="0" err="1">
                <a:solidFill>
                  <a:schemeClr val="tx1"/>
                </a:solidFill>
              </a:rPr>
              <a:t>crise</a:t>
            </a:r>
            <a:r>
              <a:rPr lang="en-US" sz="1600" b="0" dirty="0">
                <a:solidFill>
                  <a:schemeClr val="tx1"/>
                </a:solidFill>
              </a:rPr>
              <a:t> </a:t>
            </a:r>
            <a:r>
              <a:rPr lang="en-US" sz="1600" b="0" dirty="0" err="1">
                <a:solidFill>
                  <a:schemeClr val="tx1"/>
                </a:solidFill>
              </a:rPr>
              <a:t>participent</a:t>
            </a:r>
            <a:r>
              <a:rPr lang="en-US" sz="1600" b="0" dirty="0">
                <a:solidFill>
                  <a:schemeClr val="tx1"/>
                </a:solidFill>
              </a:rPr>
              <a:t> à un </a:t>
            </a:r>
            <a:r>
              <a:rPr lang="en-US" sz="1600" b="0" dirty="0" err="1">
                <a:solidFill>
                  <a:schemeClr val="tx1"/>
                </a:solidFill>
              </a:rPr>
              <a:t>exercice</a:t>
            </a:r>
            <a:r>
              <a:rPr lang="en-US" sz="1600" b="0" dirty="0">
                <a:solidFill>
                  <a:schemeClr val="tx1"/>
                </a:solidFill>
              </a:rPr>
              <a:t> </a:t>
            </a:r>
            <a:r>
              <a:rPr lang="en-US" sz="1600" b="0" dirty="0" err="1">
                <a:solidFill>
                  <a:schemeClr val="tx1"/>
                </a:solidFill>
              </a:rPr>
              <a:t>ou</a:t>
            </a:r>
            <a:r>
              <a:rPr lang="en-US" sz="1600" b="0" dirty="0">
                <a:solidFill>
                  <a:schemeClr val="tx1"/>
                </a:solidFill>
              </a:rPr>
              <a:t> à un test au </a:t>
            </a:r>
            <a:r>
              <a:rPr lang="en-US" sz="1600" b="0" dirty="0" err="1">
                <a:solidFill>
                  <a:schemeClr val="tx1"/>
                </a:solidFill>
              </a:rPr>
              <a:t>moins</a:t>
            </a:r>
            <a:r>
              <a:rPr lang="en-US" sz="1600" b="0" dirty="0">
                <a:solidFill>
                  <a:schemeClr val="tx1"/>
                </a:solidFill>
              </a:rPr>
              <a:t> </a:t>
            </a:r>
            <a:r>
              <a:rPr lang="en-US" sz="1600" b="0" dirty="0" err="1">
                <a:solidFill>
                  <a:schemeClr val="tx1"/>
                </a:solidFill>
              </a:rPr>
              <a:t>tous</a:t>
            </a:r>
            <a:r>
              <a:rPr lang="en-US" sz="1600" b="0" dirty="0">
                <a:solidFill>
                  <a:schemeClr val="tx1"/>
                </a:solidFill>
              </a:rPr>
              <a:t> les 3 ans.</a:t>
            </a:r>
            <a:endParaRPr lang="en-US" dirty="0">
              <a:solidFill>
                <a:schemeClr val="tx1"/>
              </a:solidFill>
              <a:cs typeface="Calibri"/>
            </a:endParaRPr>
          </a:p>
          <a:p>
            <a:pPr marL="0" indent="0" algn="just">
              <a:spcBef>
                <a:spcPts val="600"/>
              </a:spcBef>
              <a:spcAft>
                <a:spcPts val="600"/>
              </a:spcAft>
            </a:pPr>
            <a:r>
              <a:rPr lang="fr-FR" sz="1600" b="0" dirty="0">
                <a:solidFill>
                  <a:srgbClr val="FF0000"/>
                </a:solidFill>
              </a:rPr>
              <a:t>Nouvelle exigence concernant les membres des équipes d’urgence et de crise</a:t>
            </a:r>
            <a:endParaRPr lang="fr-FR" sz="1600" b="0" dirty="0">
              <a:solidFill>
                <a:srgbClr val="FF0000"/>
              </a:solidFill>
              <a:cs typeface="Calibri"/>
            </a:endParaRPr>
          </a:p>
          <a:p>
            <a:pPr marL="0" indent="0" algn="just">
              <a:spcBef>
                <a:spcPts val="600"/>
              </a:spcBef>
              <a:spcAft>
                <a:spcPts val="600"/>
              </a:spcAft>
            </a:pPr>
            <a:endParaRPr lang="fr-FR" sz="1400" b="0" u="sng" dirty="0">
              <a:solidFill>
                <a:srgbClr val="FF0000"/>
              </a:solidFill>
            </a:endParaRPr>
          </a:p>
          <a:p>
            <a:pPr marL="0" indent="0" algn="l">
              <a:spcAft>
                <a:spcPts val="1200"/>
              </a:spcAft>
            </a:pPr>
            <a:r>
              <a:rPr lang="fr-FR" sz="1800" dirty="0">
                <a:solidFill>
                  <a:schemeClr val="tx1"/>
                </a:solidFill>
              </a:rPr>
              <a:t>Exigence 3.1.7 : Protocoles d’information et de communication</a:t>
            </a:r>
            <a:endParaRPr lang="fr-FR" sz="1800" dirty="0">
              <a:solidFill>
                <a:schemeClr val="tx1"/>
              </a:solidFill>
              <a:cs typeface="Calibri"/>
            </a:endParaRPr>
          </a:p>
          <a:p>
            <a:pPr marL="0" indent="0" algn="just">
              <a:spcBef>
                <a:spcPts val="600"/>
              </a:spcBef>
              <a:spcAft>
                <a:spcPts val="600"/>
              </a:spcAft>
            </a:pPr>
            <a:r>
              <a:rPr lang="fr-FR" sz="1600" b="0" dirty="0">
                <a:solidFill>
                  <a:schemeClr val="tx1"/>
                </a:solidFill>
              </a:rPr>
              <a:t>Des moyens et des procédures pour l’information et la communication dans les cas d’urgence et de crise sont mis en place, notamment :</a:t>
            </a:r>
            <a:endParaRPr lang="fr-FR" dirty="0">
              <a:solidFill>
                <a:schemeClr val="tx1"/>
              </a:solidFill>
            </a:endParaRPr>
          </a:p>
          <a:p>
            <a:pPr marL="285750" lvl="4" indent="-285750" algn="l">
              <a:spcAft>
                <a:spcPts val="300"/>
              </a:spcAft>
              <a:buFont typeface="Wingdings" panose="05000000000000000000" pitchFamily="2" charset="2"/>
              <a:buChar char="q"/>
              <a:defRPr/>
            </a:pPr>
            <a:r>
              <a:rPr lang="fr-FR" sz="1600" dirty="0">
                <a:solidFill>
                  <a:schemeClr val="tx1"/>
                </a:solidFill>
                <a:latin typeface="+mj-lt"/>
              </a:rPr>
              <a:t>sur site (lieu de la situation d’urgence ou de crise) ;</a:t>
            </a:r>
          </a:p>
          <a:p>
            <a:pPr marL="285750" lvl="4" indent="-285750" algn="l">
              <a:spcAft>
                <a:spcPts val="300"/>
              </a:spcAft>
              <a:buFont typeface="Wingdings" panose="05000000000000000000" pitchFamily="2" charset="2"/>
              <a:buChar char="q"/>
              <a:defRPr/>
            </a:pPr>
            <a:r>
              <a:rPr lang="fr-FR" sz="1600" dirty="0">
                <a:solidFill>
                  <a:schemeClr val="tx1"/>
                </a:solidFill>
                <a:latin typeface="+mj-lt"/>
              </a:rPr>
              <a:t>entre l’équipe de gestion des urgences et des crises du site et celle de l'entité ou de la filiale ;</a:t>
            </a:r>
          </a:p>
          <a:p>
            <a:pPr marL="285750" lvl="4" indent="-285750" algn="l">
              <a:spcAft>
                <a:spcPts val="300"/>
              </a:spcAft>
              <a:buFont typeface="Wingdings" panose="05000000000000000000" pitchFamily="2" charset="2"/>
              <a:buChar char="q"/>
              <a:defRPr/>
            </a:pPr>
            <a:r>
              <a:rPr lang="fr-FR" sz="1600" dirty="0">
                <a:solidFill>
                  <a:schemeClr val="tx1"/>
                </a:solidFill>
                <a:latin typeface="+mj-lt"/>
              </a:rPr>
              <a:t>entre l’entité ou la filiale et la Branche ou le Groupe (assistance en cas de crise) ;</a:t>
            </a:r>
          </a:p>
          <a:p>
            <a:pPr marL="285750" lvl="4" indent="-285750" algn="l">
              <a:spcAft>
                <a:spcPts val="300"/>
              </a:spcAft>
              <a:buFont typeface="Wingdings" panose="05000000000000000000" pitchFamily="2" charset="2"/>
              <a:buChar char="q"/>
              <a:defRPr/>
            </a:pPr>
            <a:r>
              <a:rPr lang="fr-FR" sz="1600" dirty="0">
                <a:solidFill>
                  <a:schemeClr val="tx1"/>
                </a:solidFill>
                <a:latin typeface="+mj-lt"/>
              </a:rPr>
              <a:t>avec les communautés et les parties prenantes environnantes, y compris le personnel interne, les autorités, le public et les médias.</a:t>
            </a:r>
          </a:p>
          <a:p>
            <a:pPr marL="0" lvl="0" indent="0" algn="just">
              <a:spcBef>
                <a:spcPts val="600"/>
              </a:spcBef>
              <a:spcAft>
                <a:spcPts val="600"/>
              </a:spcAft>
            </a:pPr>
            <a:r>
              <a:rPr lang="fr-FR" sz="1600" b="0" dirty="0">
                <a:solidFill>
                  <a:srgbClr val="00B050"/>
                </a:solidFill>
              </a:rPr>
              <a:t>Pas de changement</a:t>
            </a:r>
            <a:endParaRPr lang="fr-FR" sz="1600" b="0" i="1" dirty="0">
              <a:solidFill>
                <a:srgbClr val="00B05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2290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fr-FR"/>
              <a:t>REVUE DES EXIGENCES</a:t>
            </a:r>
            <a:r>
              <a:rPr lang="en-GB"/>
              <a:t>: </a:t>
            </a:r>
            <a:r>
              <a:rPr lang="fr-FR"/>
              <a:t>Gestion des urgences et des crises</a:t>
            </a:r>
            <a:r>
              <a:rPr lang="en-GB" dirty="0"/>
              <a:t>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fr-FR" sz="1600" b="0" dirty="0">
                <a:solidFill>
                  <a:schemeClr val="tx1"/>
                </a:solidFill>
              </a:rPr>
              <a:t>Le processus de gestion des urgences et des crises </a:t>
            </a:r>
            <a:r>
              <a:rPr lang="fr-FR" sz="1600" b="0">
                <a:solidFill>
                  <a:schemeClr val="tx1"/>
                </a:solidFill>
              </a:rPr>
              <a:t>comprend 6 </a:t>
            </a:r>
            <a:r>
              <a:rPr lang="fr-FR" sz="1600" b="0" dirty="0">
                <a:solidFill>
                  <a:schemeClr val="tx1"/>
                </a:solidFill>
              </a:rPr>
              <a:t>phases clés</a:t>
            </a:r>
            <a:r>
              <a:rPr lang="en-US" sz="1600" b="0" dirty="0">
                <a:solidFill>
                  <a:schemeClr val="tx1"/>
                </a:solidFill>
              </a:rPr>
              <a:t>. </a:t>
            </a:r>
            <a:endParaRPr lang="fr-FR" sz="1800" b="0" dirty="0">
              <a:solidFill>
                <a:schemeClr val="tx1"/>
              </a:solidFill>
            </a:endParaRPr>
          </a:p>
        </p:txBody>
      </p:sp>
      <p:sp>
        <p:nvSpPr>
          <p:cNvPr id="5" name="Rectangle 4"/>
          <p:cNvSpPr/>
          <p:nvPr/>
        </p:nvSpPr>
        <p:spPr>
          <a:xfrm>
            <a:off x="3155609" y="4438650"/>
            <a:ext cx="6096000" cy="369332"/>
          </a:xfrm>
          <a:prstGeom prst="rect">
            <a:avLst/>
          </a:prstGeom>
        </p:spPr>
        <p:txBody>
          <a:bodyPr>
            <a:spAutoFit/>
          </a:bodyPr>
          <a:lstStyle/>
          <a:p>
            <a:pPr algn="ctr"/>
            <a:r>
              <a:rPr lang="en-US"/>
              <a:t> </a:t>
            </a:r>
            <a:r>
              <a:rPr lang="fr-FR" sz="1200"/>
              <a:t>Figure 3 : processus de gestion des urgences et des crises</a:t>
            </a:r>
            <a:endParaRPr lang="en-GB" sz="1200" dirty="0"/>
          </a:p>
        </p:txBody>
      </p:sp>
      <p:grpSp>
        <p:nvGrpSpPr>
          <p:cNvPr id="15" name="Group 14"/>
          <p:cNvGrpSpPr/>
          <p:nvPr/>
        </p:nvGrpSpPr>
        <p:grpSpPr>
          <a:xfrm>
            <a:off x="2375045" y="2059397"/>
            <a:ext cx="7657128" cy="2284831"/>
            <a:chOff x="390525" y="2078394"/>
            <a:chExt cx="7657128" cy="2284831"/>
          </a:xfrm>
        </p:grpSpPr>
        <p:sp>
          <p:nvSpPr>
            <p:cNvPr id="16" name="Right Arrow 15"/>
            <p:cNvSpPr/>
            <p:nvPr/>
          </p:nvSpPr>
          <p:spPr>
            <a:xfrm>
              <a:off x="390525" y="2078394"/>
              <a:ext cx="7657128" cy="2284831"/>
            </a:xfrm>
            <a:prstGeom prst="rightArrow">
              <a:avLst>
                <a:gd name="adj1" fmla="val 50000"/>
                <a:gd name="adj2" fmla="val 56057"/>
              </a:avLst>
            </a:prstGeom>
            <a:solidFill>
              <a:srgbClr val="4A96CD">
                <a:lumMod val="40000"/>
                <a:lumOff val="60000"/>
              </a:srgbClr>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ounded Rectangle 16"/>
            <p:cNvSpPr/>
            <p:nvPr/>
          </p:nvSpPr>
          <p:spPr>
            <a:xfrm>
              <a:off x="581026" y="2828338"/>
              <a:ext cx="673344" cy="790769"/>
            </a:xfrm>
            <a:prstGeom prst="roundRect">
              <a:avLst>
                <a:gd name="adj" fmla="val 0"/>
              </a:avLst>
            </a:prstGeom>
            <a:solidFill>
              <a:srgbClr val="4A96CD">
                <a:lumMod val="75000"/>
              </a:srgbClr>
            </a:solidFill>
            <a:ln w="28575" cap="flat" cmpd="sng" algn="ctr">
              <a:noFill/>
              <a:prstDash val="solid"/>
            </a:ln>
            <a:effectLst/>
          </p:spPr>
          <p:txBody>
            <a:bodyPr rtlCol="0" anchor="ctr"/>
            <a:lstStyle/>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ALERTE</a:t>
              </a:r>
            </a:p>
          </p:txBody>
        </p:sp>
        <p:sp>
          <p:nvSpPr>
            <p:cNvPr id="18" name="Rounded Rectangle 17"/>
            <p:cNvSpPr/>
            <p:nvPr/>
          </p:nvSpPr>
          <p:spPr>
            <a:xfrm>
              <a:off x="1358771" y="2823969"/>
              <a:ext cx="1003041" cy="790769"/>
            </a:xfrm>
            <a:prstGeom prst="roundRect">
              <a:avLst>
                <a:gd name="adj" fmla="val 0"/>
              </a:avLst>
            </a:prstGeom>
            <a:solidFill>
              <a:srgbClr val="4A96CD">
                <a:lumMod val="75000"/>
              </a:srgbClr>
            </a:solidFill>
            <a:ln w="28575" cap="flat" cmpd="sng" algn="ctr">
              <a:noFill/>
              <a:prstDash val="solid"/>
            </a:ln>
            <a:effectLst/>
          </p:spPr>
          <p:txBody>
            <a:bodyPr rtlCol="0" anchor="ctr"/>
            <a:lstStyle/>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MOBILISATION</a:t>
              </a:r>
            </a:p>
          </p:txBody>
        </p:sp>
        <p:sp>
          <p:nvSpPr>
            <p:cNvPr id="19" name="Rounded Rectangle 18"/>
            <p:cNvSpPr/>
            <p:nvPr/>
          </p:nvSpPr>
          <p:spPr>
            <a:xfrm>
              <a:off x="2466214" y="2828339"/>
              <a:ext cx="2198542" cy="786400"/>
            </a:xfrm>
            <a:prstGeom prst="roundRect">
              <a:avLst>
                <a:gd name="adj" fmla="val 0"/>
              </a:avLst>
            </a:prstGeom>
            <a:solidFill>
              <a:srgbClr val="4A96CD">
                <a:lumMod val="75000"/>
              </a:srgbClr>
            </a:solidFill>
            <a:ln w="28575" cap="flat" cmpd="sng" algn="ctr">
              <a:noFill/>
              <a:prstDash val="solid"/>
            </a:ln>
            <a:effectLst/>
          </p:spPr>
          <p:txBody>
            <a:bodyPr rtlCol="0" anchor="ctr"/>
            <a:lstStyle/>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TRAITEMENT DES URGENCES </a:t>
              </a:r>
            </a:p>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ET </a:t>
              </a:r>
            </a:p>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 CRISES</a:t>
              </a:r>
            </a:p>
          </p:txBody>
        </p:sp>
        <p:sp>
          <p:nvSpPr>
            <p:cNvPr id="20" name="Rounded Rectangle 19"/>
            <p:cNvSpPr/>
            <p:nvPr/>
          </p:nvSpPr>
          <p:spPr>
            <a:xfrm>
              <a:off x="4769157" y="2833687"/>
              <a:ext cx="794492" cy="785813"/>
            </a:xfrm>
            <a:prstGeom prst="roundRect">
              <a:avLst>
                <a:gd name="adj" fmla="val 0"/>
              </a:avLst>
            </a:prstGeom>
            <a:solidFill>
              <a:srgbClr val="4A96CD">
                <a:lumMod val="75000"/>
              </a:srgbClr>
            </a:solidFill>
            <a:ln w="28575" cap="flat" cmpd="sng" algn="ctr">
              <a:noFill/>
              <a:prstDash val="solid"/>
            </a:ln>
            <a:effectLst/>
          </p:spPr>
          <p:txBody>
            <a:bodyPr rtlCol="0" anchor="ctr"/>
            <a:lstStyle/>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DE-BRIEFING</a:t>
              </a:r>
            </a:p>
          </p:txBody>
        </p:sp>
        <p:sp>
          <p:nvSpPr>
            <p:cNvPr id="21" name="Rounded Rectangle 20"/>
            <p:cNvSpPr/>
            <p:nvPr/>
          </p:nvSpPr>
          <p:spPr>
            <a:xfrm>
              <a:off x="5668051" y="2828925"/>
              <a:ext cx="1036713" cy="790575"/>
            </a:xfrm>
            <a:prstGeom prst="roundRect">
              <a:avLst>
                <a:gd name="adj" fmla="val 0"/>
              </a:avLst>
            </a:prstGeom>
            <a:solidFill>
              <a:srgbClr val="4A96CD">
                <a:lumMod val="75000"/>
              </a:srgbClr>
            </a:solidFill>
            <a:ln w="28575" cap="flat" cmpd="sng" algn="ctr">
              <a:noFill/>
              <a:prstDash val="solid"/>
            </a:ln>
            <a:effectLst/>
          </p:spPr>
          <p:txBody>
            <a:bodyPr rtlCol="0" anchor="ctr"/>
            <a:lstStyle/>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DE-MOBILISATION</a:t>
              </a:r>
            </a:p>
          </p:txBody>
        </p:sp>
        <p:sp>
          <p:nvSpPr>
            <p:cNvPr id="22" name="Rounded Rectangle 21"/>
            <p:cNvSpPr/>
            <p:nvPr/>
          </p:nvSpPr>
          <p:spPr>
            <a:xfrm>
              <a:off x="6809166" y="2828338"/>
              <a:ext cx="594676" cy="790769"/>
            </a:xfrm>
            <a:prstGeom prst="roundRect">
              <a:avLst>
                <a:gd name="adj" fmla="val 0"/>
              </a:avLst>
            </a:prstGeom>
            <a:solidFill>
              <a:srgbClr val="4A96CD">
                <a:lumMod val="75000"/>
              </a:srgbClr>
            </a:solidFill>
            <a:ln w="28575" cap="flat" cmpd="sng" algn="ctr">
              <a:noFill/>
              <a:prstDash val="solid"/>
            </a:ln>
            <a:effectLst/>
          </p:spPr>
          <p:txBody>
            <a:bodyPr rtlCol="0" anchor="ctr"/>
            <a:lstStyle/>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REX</a:t>
              </a:r>
            </a:p>
          </p:txBody>
        </p:sp>
      </p:grpSp>
    </p:spTree>
    <p:extLst>
      <p:ext uri="{BB962C8B-B14F-4D97-AF65-F5344CB8AC3E}">
        <p14:creationId xmlns:p14="http://schemas.microsoft.com/office/powerpoint/2010/main" val="201932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fr-FR"/>
              <a:t>REVUE DES EXIGENCES: Gestion des urgences et des crises</a:t>
            </a:r>
            <a:r>
              <a:rPr lang="en-GB" dirty="0"/>
              <a:t>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600"/>
              </a:spcBef>
              <a:spcAft>
                <a:spcPts val="600"/>
              </a:spcAft>
            </a:pPr>
            <a:r>
              <a:rPr lang="fr-FR" sz="1800" dirty="0">
                <a:solidFill>
                  <a:schemeClr val="tx1"/>
                </a:solidFill>
              </a:rPr>
              <a:t>Exigence 3.2.1 : Schémas d’alerte</a:t>
            </a:r>
          </a:p>
          <a:p>
            <a:pPr marL="0" indent="0" algn="just">
              <a:spcBef>
                <a:spcPts val="600"/>
              </a:spcBef>
              <a:spcAft>
                <a:spcPts val="600"/>
              </a:spcAft>
            </a:pPr>
            <a:r>
              <a:rPr lang="en-US" sz="1600" b="0" dirty="0">
                <a:solidFill>
                  <a:schemeClr val="tx1"/>
                </a:solidFill>
                <a:ea typeface="+mj-lt"/>
                <a:cs typeface="+mj-lt"/>
              </a:rPr>
              <a:t>Les </a:t>
            </a:r>
            <a:r>
              <a:rPr lang="en-US" sz="1600" b="0" dirty="0" err="1">
                <a:solidFill>
                  <a:schemeClr val="tx1"/>
                </a:solidFill>
                <a:ea typeface="+mj-lt"/>
                <a:cs typeface="+mj-lt"/>
              </a:rPr>
              <a:t>schémas</a:t>
            </a:r>
            <a:r>
              <a:rPr lang="en-US" sz="1600" b="0" dirty="0">
                <a:solidFill>
                  <a:schemeClr val="tx1"/>
                </a:solidFill>
                <a:ea typeface="+mj-lt"/>
                <a:cs typeface="+mj-lt"/>
              </a:rPr>
              <a:t> </a:t>
            </a:r>
            <a:r>
              <a:rPr lang="en-US" sz="1600" b="0" dirty="0" err="1">
                <a:solidFill>
                  <a:schemeClr val="tx1"/>
                </a:solidFill>
                <a:ea typeface="+mj-lt"/>
                <a:cs typeface="+mj-lt"/>
              </a:rPr>
              <a:t>d'alerte</a:t>
            </a:r>
            <a:r>
              <a:rPr lang="en-US" sz="1600" b="0" dirty="0">
                <a:solidFill>
                  <a:schemeClr val="tx1"/>
                </a:solidFill>
                <a:ea typeface="+mj-lt"/>
                <a:cs typeface="+mj-lt"/>
              </a:rPr>
              <a:t> </a:t>
            </a:r>
            <a:r>
              <a:rPr lang="en-US" sz="1600" b="0" dirty="0" err="1">
                <a:solidFill>
                  <a:schemeClr val="tx1"/>
                </a:solidFill>
                <a:ea typeface="+mj-lt"/>
                <a:cs typeface="+mj-lt"/>
              </a:rPr>
              <a:t>sont</a:t>
            </a:r>
            <a:r>
              <a:rPr lang="en-US" sz="1600" b="0" dirty="0">
                <a:solidFill>
                  <a:schemeClr val="tx1"/>
                </a:solidFill>
                <a:ea typeface="+mj-lt"/>
                <a:cs typeface="+mj-lt"/>
              </a:rPr>
              <a:t> </a:t>
            </a:r>
            <a:r>
              <a:rPr lang="en-US" sz="1600" b="0" dirty="0" err="1">
                <a:solidFill>
                  <a:schemeClr val="tx1"/>
                </a:solidFill>
                <a:ea typeface="+mj-lt"/>
                <a:cs typeface="+mj-lt"/>
              </a:rPr>
              <a:t>documentés</a:t>
            </a:r>
            <a:r>
              <a:rPr lang="en-US" sz="1600" b="0" dirty="0">
                <a:solidFill>
                  <a:schemeClr val="tx1"/>
                </a:solidFill>
                <a:ea typeface="+mj-lt"/>
                <a:cs typeface="+mj-lt"/>
              </a:rPr>
              <a:t> dans les plans </a:t>
            </a:r>
            <a:r>
              <a:rPr lang="en-US" sz="1600" b="0" dirty="0" err="1">
                <a:solidFill>
                  <a:schemeClr val="tx1"/>
                </a:solidFill>
                <a:ea typeface="+mj-lt"/>
                <a:cs typeface="+mj-lt"/>
              </a:rPr>
              <a:t>d’urgence</a:t>
            </a:r>
            <a:r>
              <a:rPr lang="en-US" sz="1600" b="0" dirty="0">
                <a:solidFill>
                  <a:schemeClr val="tx1"/>
                </a:solidFill>
                <a:ea typeface="+mj-lt"/>
                <a:cs typeface="+mj-lt"/>
              </a:rPr>
              <a:t> pour les </a:t>
            </a:r>
            <a:r>
              <a:rPr lang="en-US" sz="1600" b="0" dirty="0" err="1">
                <a:solidFill>
                  <a:schemeClr val="tx1"/>
                </a:solidFill>
                <a:ea typeface="+mj-lt"/>
                <a:cs typeface="+mj-lt"/>
              </a:rPr>
              <a:t>canaux</a:t>
            </a:r>
            <a:r>
              <a:rPr lang="en-US" sz="1600" b="0" dirty="0">
                <a:solidFill>
                  <a:schemeClr val="tx1"/>
                </a:solidFill>
                <a:ea typeface="+mj-lt"/>
                <a:cs typeface="+mj-lt"/>
              </a:rPr>
              <a:t> </a:t>
            </a:r>
            <a:r>
              <a:rPr lang="en-US" sz="1600" b="0" dirty="0" err="1">
                <a:solidFill>
                  <a:schemeClr val="tx1"/>
                </a:solidFill>
                <a:ea typeface="+mj-lt"/>
                <a:cs typeface="+mj-lt"/>
              </a:rPr>
              <a:t>d’astreinte</a:t>
            </a:r>
            <a:r>
              <a:rPr lang="en-US" sz="1600" b="0" dirty="0">
                <a:solidFill>
                  <a:schemeClr val="tx1"/>
                </a:solidFill>
                <a:ea typeface="+mj-lt"/>
                <a:cs typeface="+mj-lt"/>
              </a:rPr>
              <a:t> et </a:t>
            </a:r>
            <a:r>
              <a:rPr lang="en-US" sz="1600" b="0" dirty="0" err="1">
                <a:solidFill>
                  <a:schemeClr val="tx1"/>
                </a:solidFill>
                <a:ea typeface="+mj-lt"/>
                <a:cs typeface="+mj-lt"/>
              </a:rPr>
              <a:t>hiérarchiques</a:t>
            </a:r>
            <a:r>
              <a:rPr lang="en-US" sz="1600" b="0" dirty="0">
                <a:solidFill>
                  <a:schemeClr val="tx1"/>
                </a:solidFill>
                <a:ea typeface="+mj-lt"/>
                <a:cs typeface="+mj-lt"/>
              </a:rPr>
              <a:t>.</a:t>
            </a:r>
            <a:endParaRPr lang="en-US" dirty="0">
              <a:solidFill>
                <a:schemeClr val="tx1"/>
              </a:solidFill>
            </a:endParaRPr>
          </a:p>
          <a:p>
            <a:pPr marL="0" indent="0" algn="just">
              <a:spcBef>
                <a:spcPts val="600"/>
              </a:spcBef>
              <a:spcAft>
                <a:spcPts val="600"/>
              </a:spcAft>
            </a:pPr>
            <a:r>
              <a:rPr lang="en-US" sz="1600" b="0" dirty="0" err="1">
                <a:solidFill>
                  <a:schemeClr val="tx1"/>
                </a:solidFill>
                <a:ea typeface="+mj-lt"/>
                <a:cs typeface="+mj-lt"/>
              </a:rPr>
              <a:t>Ils</a:t>
            </a:r>
            <a:r>
              <a:rPr lang="en-US" sz="1600" b="0" dirty="0">
                <a:solidFill>
                  <a:schemeClr val="tx1"/>
                </a:solidFill>
                <a:ea typeface="+mj-lt"/>
                <a:cs typeface="+mj-lt"/>
              </a:rPr>
              <a:t> </a:t>
            </a:r>
            <a:r>
              <a:rPr lang="en-US" sz="1600" b="0" dirty="0" err="1">
                <a:solidFill>
                  <a:schemeClr val="tx1"/>
                </a:solidFill>
                <a:ea typeface="+mj-lt"/>
                <a:cs typeface="+mj-lt"/>
              </a:rPr>
              <a:t>définissent</a:t>
            </a:r>
            <a:r>
              <a:rPr lang="en-US" sz="1600" b="0" dirty="0">
                <a:solidFill>
                  <a:schemeClr val="tx1"/>
                </a:solidFill>
                <a:ea typeface="+mj-lt"/>
                <a:cs typeface="+mj-lt"/>
              </a:rPr>
              <a:t> la </a:t>
            </a:r>
            <a:r>
              <a:rPr lang="en-US" sz="1600" b="0" dirty="0" err="1">
                <a:solidFill>
                  <a:schemeClr val="tx1"/>
                </a:solidFill>
                <a:ea typeface="+mj-lt"/>
                <a:cs typeface="+mj-lt"/>
              </a:rPr>
              <a:t>chaîne</a:t>
            </a:r>
            <a:r>
              <a:rPr lang="en-US" sz="1600" b="0" dirty="0">
                <a:solidFill>
                  <a:schemeClr val="tx1"/>
                </a:solidFill>
                <a:ea typeface="+mj-lt"/>
                <a:cs typeface="+mj-lt"/>
              </a:rPr>
              <a:t> </a:t>
            </a:r>
            <a:r>
              <a:rPr lang="en-US" sz="1600" b="0" dirty="0" err="1">
                <a:solidFill>
                  <a:schemeClr val="tx1"/>
                </a:solidFill>
                <a:ea typeface="+mj-lt"/>
                <a:cs typeface="+mj-lt"/>
              </a:rPr>
              <a:t>d’alerte</a:t>
            </a:r>
            <a:r>
              <a:rPr lang="en-US" sz="1600" b="0" dirty="0">
                <a:solidFill>
                  <a:schemeClr val="tx1"/>
                </a:solidFill>
                <a:ea typeface="+mj-lt"/>
                <a:cs typeface="+mj-lt"/>
              </a:rPr>
              <a:t> </a:t>
            </a:r>
            <a:r>
              <a:rPr lang="en-US" sz="1600" b="0" dirty="0" err="1">
                <a:solidFill>
                  <a:schemeClr val="tx1"/>
                </a:solidFill>
                <a:ea typeface="+mj-lt"/>
                <a:cs typeface="+mj-lt"/>
              </a:rPr>
              <a:t>depuis</a:t>
            </a:r>
            <a:r>
              <a:rPr lang="en-US" sz="1600" b="0" dirty="0">
                <a:solidFill>
                  <a:schemeClr val="tx1"/>
                </a:solidFill>
                <a:ea typeface="+mj-lt"/>
                <a:cs typeface="+mj-lt"/>
              </a:rPr>
              <a:t> le lieu de la situation </a:t>
            </a:r>
            <a:r>
              <a:rPr lang="en-US" sz="1600" b="0" dirty="0" err="1">
                <a:solidFill>
                  <a:schemeClr val="tx1"/>
                </a:solidFill>
                <a:ea typeface="+mj-lt"/>
                <a:cs typeface="+mj-lt"/>
              </a:rPr>
              <a:t>d’urgence</a:t>
            </a:r>
            <a:r>
              <a:rPr lang="en-US" sz="1600" b="0" dirty="0">
                <a:solidFill>
                  <a:schemeClr val="tx1"/>
                </a:solidFill>
                <a:ea typeface="+mj-lt"/>
                <a:cs typeface="+mj-lt"/>
              </a:rPr>
              <a:t> </a:t>
            </a:r>
            <a:r>
              <a:rPr lang="en-US" sz="1600" b="0" dirty="0" err="1">
                <a:solidFill>
                  <a:schemeClr val="tx1"/>
                </a:solidFill>
                <a:ea typeface="+mj-lt"/>
                <a:cs typeface="+mj-lt"/>
              </a:rPr>
              <a:t>ou</a:t>
            </a:r>
            <a:r>
              <a:rPr lang="en-US" sz="1600" b="0" dirty="0">
                <a:solidFill>
                  <a:schemeClr val="tx1"/>
                </a:solidFill>
                <a:ea typeface="+mj-lt"/>
                <a:cs typeface="+mj-lt"/>
              </a:rPr>
              <a:t> de </a:t>
            </a:r>
            <a:r>
              <a:rPr lang="en-US" sz="1600" b="0" dirty="0" err="1">
                <a:solidFill>
                  <a:schemeClr val="tx1"/>
                </a:solidFill>
                <a:ea typeface="+mj-lt"/>
                <a:cs typeface="+mj-lt"/>
              </a:rPr>
              <a:t>crise</a:t>
            </a:r>
            <a:r>
              <a:rPr lang="en-US" sz="1600" b="0" dirty="0">
                <a:solidFill>
                  <a:schemeClr val="tx1"/>
                </a:solidFill>
                <a:ea typeface="+mj-lt"/>
                <a:cs typeface="+mj-lt"/>
              </a:rPr>
              <a:t>, </a:t>
            </a:r>
            <a:r>
              <a:rPr lang="en-US" sz="1600" b="0" dirty="0" err="1">
                <a:solidFill>
                  <a:schemeClr val="tx1"/>
                </a:solidFill>
                <a:ea typeface="+mj-lt"/>
                <a:cs typeface="+mj-lt"/>
              </a:rPr>
              <a:t>vers</a:t>
            </a:r>
            <a:r>
              <a:rPr lang="en-US" sz="1600" b="0" dirty="0">
                <a:solidFill>
                  <a:schemeClr val="tx1"/>
                </a:solidFill>
                <a:ea typeface="+mj-lt"/>
                <a:cs typeface="+mj-lt"/>
              </a:rPr>
              <a:t> les cellules de </a:t>
            </a:r>
            <a:r>
              <a:rPr lang="en-US" sz="1600" b="0" dirty="0" err="1">
                <a:solidFill>
                  <a:schemeClr val="tx1"/>
                </a:solidFill>
                <a:ea typeface="+mj-lt"/>
                <a:cs typeface="+mj-lt"/>
              </a:rPr>
              <a:t>réponse</a:t>
            </a:r>
            <a:r>
              <a:rPr lang="en-US" sz="1600" b="0" dirty="0">
                <a:solidFill>
                  <a:schemeClr val="tx1"/>
                </a:solidFill>
                <a:ea typeface="+mj-lt"/>
                <a:cs typeface="+mj-lt"/>
              </a:rPr>
              <a:t> </a:t>
            </a:r>
            <a:r>
              <a:rPr lang="en-US" sz="1600" b="0" dirty="0" err="1">
                <a:solidFill>
                  <a:schemeClr val="tx1"/>
                </a:solidFill>
                <a:ea typeface="+mj-lt"/>
                <a:cs typeface="+mj-lt"/>
              </a:rPr>
              <a:t>tactiques</a:t>
            </a:r>
            <a:r>
              <a:rPr lang="en-US" sz="1600" b="0" dirty="0">
                <a:solidFill>
                  <a:schemeClr val="tx1"/>
                </a:solidFill>
                <a:ea typeface="+mj-lt"/>
                <a:cs typeface="+mj-lt"/>
              </a:rPr>
              <a:t> et </a:t>
            </a:r>
            <a:r>
              <a:rPr lang="en-US" sz="1600" b="0" dirty="0" err="1">
                <a:solidFill>
                  <a:schemeClr val="tx1"/>
                </a:solidFill>
                <a:ea typeface="+mj-lt"/>
                <a:cs typeface="+mj-lt"/>
              </a:rPr>
              <a:t>stratégiques</a:t>
            </a:r>
            <a:r>
              <a:rPr lang="en-US" sz="1600" b="0" dirty="0">
                <a:solidFill>
                  <a:schemeClr val="tx1"/>
                </a:solidFill>
                <a:ea typeface="+mj-lt"/>
                <a:cs typeface="+mj-lt"/>
              </a:rPr>
              <a:t> de la </a:t>
            </a:r>
            <a:r>
              <a:rPr lang="en-US" sz="1600" b="0" dirty="0" err="1">
                <a:solidFill>
                  <a:schemeClr val="tx1"/>
                </a:solidFill>
                <a:ea typeface="+mj-lt"/>
                <a:cs typeface="+mj-lt"/>
              </a:rPr>
              <a:t>filiale</a:t>
            </a:r>
            <a:r>
              <a:rPr lang="en-US" sz="1600" b="0" dirty="0">
                <a:solidFill>
                  <a:schemeClr val="tx1"/>
                </a:solidFill>
                <a:ea typeface="+mj-lt"/>
                <a:cs typeface="+mj-lt"/>
              </a:rPr>
              <a:t>, </a:t>
            </a:r>
            <a:r>
              <a:rPr lang="en-US" sz="1600" b="0" dirty="0" err="1">
                <a:solidFill>
                  <a:schemeClr val="tx1"/>
                </a:solidFill>
                <a:ea typeface="+mj-lt"/>
                <a:cs typeface="+mj-lt"/>
              </a:rPr>
              <a:t>jusqu'à</a:t>
            </a:r>
            <a:r>
              <a:rPr lang="en-US" sz="1600" b="0" dirty="0">
                <a:solidFill>
                  <a:schemeClr val="tx1"/>
                </a:solidFill>
                <a:ea typeface="+mj-lt"/>
                <a:cs typeface="+mj-lt"/>
              </a:rPr>
              <a:t> </a:t>
            </a:r>
            <a:r>
              <a:rPr lang="en-US" sz="1600" b="0" dirty="0" err="1">
                <a:solidFill>
                  <a:schemeClr val="tx1"/>
                </a:solidFill>
                <a:ea typeface="+mj-lt"/>
                <a:cs typeface="+mj-lt"/>
              </a:rPr>
              <a:t>l’assistance</a:t>
            </a:r>
            <a:r>
              <a:rPr lang="en-US" sz="1600" b="0" dirty="0">
                <a:solidFill>
                  <a:schemeClr val="tx1"/>
                </a:solidFill>
                <a:ea typeface="+mj-lt"/>
                <a:cs typeface="+mj-lt"/>
              </a:rPr>
              <a:t> de </a:t>
            </a:r>
            <a:r>
              <a:rPr lang="en-US" sz="1600" b="0" dirty="0" err="1">
                <a:solidFill>
                  <a:schemeClr val="tx1"/>
                </a:solidFill>
                <a:ea typeface="+mj-lt"/>
                <a:cs typeface="+mj-lt"/>
              </a:rPr>
              <a:t>crise</a:t>
            </a:r>
            <a:r>
              <a:rPr lang="en-US" sz="1600" b="0" dirty="0">
                <a:solidFill>
                  <a:schemeClr val="tx1"/>
                </a:solidFill>
                <a:ea typeface="+mj-lt"/>
                <a:cs typeface="+mj-lt"/>
              </a:rPr>
              <a:t> au </a:t>
            </a:r>
            <a:r>
              <a:rPr lang="en-US" sz="1600" b="0" dirty="0" err="1">
                <a:solidFill>
                  <a:schemeClr val="tx1"/>
                </a:solidFill>
                <a:ea typeface="+mj-lt"/>
                <a:cs typeface="+mj-lt"/>
              </a:rPr>
              <a:t>niveau</a:t>
            </a:r>
            <a:r>
              <a:rPr lang="en-US" sz="1600" b="0" dirty="0">
                <a:solidFill>
                  <a:schemeClr val="tx1"/>
                </a:solidFill>
                <a:ea typeface="+mj-lt"/>
                <a:cs typeface="+mj-lt"/>
              </a:rPr>
              <a:t> de la Branche et/</a:t>
            </a:r>
            <a:r>
              <a:rPr lang="en-US" sz="1600" b="0" dirty="0" err="1">
                <a:solidFill>
                  <a:schemeClr val="tx1"/>
                </a:solidFill>
                <a:ea typeface="+mj-lt"/>
                <a:cs typeface="+mj-lt"/>
              </a:rPr>
              <a:t>ou</a:t>
            </a:r>
            <a:r>
              <a:rPr lang="en-US" sz="1600" b="0" dirty="0">
                <a:solidFill>
                  <a:schemeClr val="tx1"/>
                </a:solidFill>
                <a:ea typeface="+mj-lt"/>
                <a:cs typeface="+mj-lt"/>
              </a:rPr>
              <a:t> du Groupe.</a:t>
            </a:r>
            <a:endParaRPr lang="en-US" dirty="0">
              <a:solidFill>
                <a:schemeClr val="tx1"/>
              </a:solidFill>
              <a:cs typeface="Calibri"/>
            </a:endParaRPr>
          </a:p>
          <a:p>
            <a:pPr marL="0" indent="0" algn="just">
              <a:spcBef>
                <a:spcPts val="600"/>
              </a:spcBef>
              <a:spcAft>
                <a:spcPts val="600"/>
              </a:spcAft>
            </a:pPr>
            <a:r>
              <a:rPr lang="en-US" sz="1600" b="0" dirty="0">
                <a:solidFill>
                  <a:schemeClr val="tx1"/>
                </a:solidFill>
                <a:ea typeface="+mj-lt"/>
                <a:cs typeface="+mj-lt"/>
              </a:rPr>
              <a:t>Le canal </a:t>
            </a:r>
            <a:r>
              <a:rPr lang="en-US" sz="1600" b="0" dirty="0" err="1">
                <a:solidFill>
                  <a:schemeClr val="tx1"/>
                </a:solidFill>
                <a:ea typeface="+mj-lt"/>
                <a:cs typeface="+mj-lt"/>
              </a:rPr>
              <a:t>d’astreinte</a:t>
            </a:r>
            <a:r>
              <a:rPr lang="en-US" sz="1600" b="0" dirty="0">
                <a:solidFill>
                  <a:schemeClr val="tx1"/>
                </a:solidFill>
                <a:ea typeface="+mj-lt"/>
                <a:cs typeface="+mj-lt"/>
              </a:rPr>
              <a:t> </a:t>
            </a:r>
            <a:r>
              <a:rPr lang="en-US" sz="1600" b="0" dirty="0" err="1">
                <a:solidFill>
                  <a:schemeClr val="tx1"/>
                </a:solidFill>
                <a:ea typeface="+mj-lt"/>
                <a:cs typeface="+mj-lt"/>
              </a:rPr>
              <a:t>est</a:t>
            </a:r>
            <a:r>
              <a:rPr lang="en-US" sz="1600" b="0" dirty="0">
                <a:solidFill>
                  <a:schemeClr val="tx1"/>
                </a:solidFill>
                <a:ea typeface="+mj-lt"/>
                <a:cs typeface="+mj-lt"/>
              </a:rPr>
              <a:t> accessible et </a:t>
            </a:r>
            <a:r>
              <a:rPr lang="en-US" sz="1600" b="0" dirty="0" err="1">
                <a:solidFill>
                  <a:schemeClr val="tx1"/>
                </a:solidFill>
                <a:ea typeface="+mj-lt"/>
                <a:cs typeface="+mj-lt"/>
              </a:rPr>
              <a:t>opérationnel</a:t>
            </a:r>
            <a:r>
              <a:rPr lang="en-US" sz="1600" b="0" dirty="0">
                <a:solidFill>
                  <a:schemeClr val="tx1"/>
                </a:solidFill>
                <a:ea typeface="+mj-lt"/>
                <a:cs typeface="+mj-lt"/>
              </a:rPr>
              <a:t> 24 </a:t>
            </a:r>
            <a:r>
              <a:rPr lang="en-US" sz="1600" b="0" dirty="0" err="1">
                <a:solidFill>
                  <a:schemeClr val="tx1"/>
                </a:solidFill>
                <a:ea typeface="+mj-lt"/>
                <a:cs typeface="+mj-lt"/>
              </a:rPr>
              <a:t>heures</a:t>
            </a:r>
            <a:r>
              <a:rPr lang="en-US" sz="1600" b="0" dirty="0">
                <a:solidFill>
                  <a:schemeClr val="tx1"/>
                </a:solidFill>
                <a:ea typeface="+mj-lt"/>
                <a:cs typeface="+mj-lt"/>
              </a:rPr>
              <a:t> sur 24. Les </a:t>
            </a:r>
            <a:r>
              <a:rPr lang="en-US" sz="1600" b="0" dirty="0" err="1">
                <a:solidFill>
                  <a:schemeClr val="tx1"/>
                </a:solidFill>
                <a:ea typeface="+mj-lt"/>
                <a:cs typeface="+mj-lt"/>
              </a:rPr>
              <a:t>rôles</a:t>
            </a:r>
            <a:r>
              <a:rPr lang="en-US" sz="1600" b="0" dirty="0">
                <a:solidFill>
                  <a:schemeClr val="tx1"/>
                </a:solidFill>
                <a:ea typeface="+mj-lt"/>
                <a:cs typeface="+mj-lt"/>
              </a:rPr>
              <a:t> et </a:t>
            </a:r>
            <a:r>
              <a:rPr lang="en-US" sz="1600" b="0" dirty="0" err="1">
                <a:solidFill>
                  <a:schemeClr val="tx1"/>
                </a:solidFill>
                <a:ea typeface="+mj-lt"/>
                <a:cs typeface="+mj-lt"/>
              </a:rPr>
              <a:t>consignes</a:t>
            </a:r>
            <a:r>
              <a:rPr lang="en-US" sz="1600" b="0" dirty="0">
                <a:solidFill>
                  <a:schemeClr val="tx1"/>
                </a:solidFill>
                <a:ea typeface="+mj-lt"/>
                <a:cs typeface="+mj-lt"/>
              </a:rPr>
              <a:t> </a:t>
            </a:r>
            <a:r>
              <a:rPr lang="en-US" sz="1600" b="0" dirty="0" err="1">
                <a:solidFill>
                  <a:schemeClr val="tx1"/>
                </a:solidFill>
                <a:ea typeface="+mj-lt"/>
                <a:cs typeface="+mj-lt"/>
              </a:rPr>
              <a:t>d’alerte</a:t>
            </a:r>
            <a:r>
              <a:rPr lang="en-US" sz="1600" b="0" dirty="0">
                <a:solidFill>
                  <a:schemeClr val="tx1"/>
                </a:solidFill>
                <a:ea typeface="+mj-lt"/>
                <a:cs typeface="+mj-lt"/>
              </a:rPr>
              <a:t> </a:t>
            </a:r>
            <a:r>
              <a:rPr lang="en-US" sz="1600" b="0" dirty="0" err="1">
                <a:solidFill>
                  <a:schemeClr val="tx1"/>
                </a:solidFill>
                <a:ea typeface="+mj-lt"/>
                <a:cs typeface="+mj-lt"/>
              </a:rPr>
              <a:t>simultanée</a:t>
            </a:r>
            <a:r>
              <a:rPr lang="en-US" sz="1600" b="0" dirty="0">
                <a:solidFill>
                  <a:schemeClr val="tx1"/>
                </a:solidFill>
                <a:ea typeface="+mj-lt"/>
                <a:cs typeface="+mj-lt"/>
              </a:rPr>
              <a:t> des contacts </a:t>
            </a:r>
            <a:r>
              <a:rPr lang="en-US" sz="1600" b="0" dirty="0" err="1">
                <a:solidFill>
                  <a:schemeClr val="tx1"/>
                </a:solidFill>
                <a:ea typeface="+mj-lt"/>
                <a:cs typeface="+mj-lt"/>
              </a:rPr>
              <a:t>d’astreinte</a:t>
            </a:r>
            <a:r>
              <a:rPr lang="en-US" sz="1600" b="0" dirty="0">
                <a:solidFill>
                  <a:schemeClr val="tx1"/>
                </a:solidFill>
                <a:ea typeface="+mj-lt"/>
                <a:cs typeface="+mj-lt"/>
              </a:rPr>
              <a:t> et </a:t>
            </a:r>
            <a:r>
              <a:rPr lang="en-US" sz="1600" b="0" dirty="0" err="1">
                <a:solidFill>
                  <a:schemeClr val="tx1"/>
                </a:solidFill>
                <a:ea typeface="+mj-lt"/>
                <a:cs typeface="+mj-lt"/>
              </a:rPr>
              <a:t>hiérarchiques</a:t>
            </a:r>
            <a:r>
              <a:rPr lang="en-US" sz="1600" b="0" dirty="0">
                <a:solidFill>
                  <a:schemeClr val="tx1"/>
                </a:solidFill>
                <a:ea typeface="+mj-lt"/>
                <a:cs typeface="+mj-lt"/>
              </a:rPr>
              <a:t> </a:t>
            </a:r>
            <a:r>
              <a:rPr lang="en-US" sz="1600" b="0" dirty="0" err="1">
                <a:solidFill>
                  <a:schemeClr val="tx1"/>
                </a:solidFill>
                <a:ea typeface="+mj-lt"/>
                <a:cs typeface="+mj-lt"/>
              </a:rPr>
              <a:t>sont</a:t>
            </a:r>
            <a:r>
              <a:rPr lang="en-US" sz="1600" b="0" dirty="0">
                <a:solidFill>
                  <a:schemeClr val="tx1"/>
                </a:solidFill>
                <a:ea typeface="+mj-lt"/>
                <a:cs typeface="+mj-lt"/>
              </a:rPr>
              <a:t> </a:t>
            </a:r>
            <a:r>
              <a:rPr lang="en-US" sz="1600" b="0" dirty="0" err="1">
                <a:solidFill>
                  <a:schemeClr val="tx1"/>
                </a:solidFill>
                <a:ea typeface="+mj-lt"/>
                <a:cs typeface="+mj-lt"/>
              </a:rPr>
              <a:t>définis</a:t>
            </a:r>
            <a:r>
              <a:rPr lang="en-US" sz="1600" b="0" dirty="0">
                <a:solidFill>
                  <a:schemeClr val="tx1"/>
                </a:solidFill>
                <a:ea typeface="+mj-lt"/>
                <a:cs typeface="+mj-lt"/>
              </a:rPr>
              <a:t> et communiqués aux </a:t>
            </a:r>
            <a:r>
              <a:rPr lang="en-US" sz="1600" b="0" dirty="0" err="1">
                <a:solidFill>
                  <a:schemeClr val="tx1"/>
                </a:solidFill>
                <a:ea typeface="+mj-lt"/>
                <a:cs typeface="+mj-lt"/>
              </a:rPr>
              <a:t>personnes</a:t>
            </a:r>
            <a:r>
              <a:rPr lang="en-US" sz="1600" b="0" dirty="0">
                <a:solidFill>
                  <a:schemeClr val="tx1"/>
                </a:solidFill>
                <a:ea typeface="+mj-lt"/>
                <a:cs typeface="+mj-lt"/>
              </a:rPr>
              <a:t> </a:t>
            </a:r>
            <a:r>
              <a:rPr lang="en-US" sz="1600" b="0" dirty="0" err="1">
                <a:solidFill>
                  <a:schemeClr val="tx1"/>
                </a:solidFill>
                <a:ea typeface="+mj-lt"/>
                <a:cs typeface="+mj-lt"/>
              </a:rPr>
              <a:t>concernées</a:t>
            </a:r>
            <a:r>
              <a:rPr lang="en-US" sz="1600" b="0" dirty="0">
                <a:solidFill>
                  <a:schemeClr val="tx1"/>
                </a:solidFill>
                <a:ea typeface="+mj-lt"/>
                <a:cs typeface="+mj-lt"/>
              </a:rPr>
              <a:t>.</a:t>
            </a:r>
            <a:endParaRPr lang="en-US" dirty="0">
              <a:solidFill>
                <a:schemeClr val="tx1"/>
              </a:solidFill>
            </a:endParaRPr>
          </a:p>
          <a:p>
            <a:pPr marL="0" lvl="0" indent="0" algn="just">
              <a:spcBef>
                <a:spcPts val="600"/>
              </a:spcBef>
              <a:spcAft>
                <a:spcPts val="600"/>
              </a:spcAft>
            </a:pPr>
            <a:r>
              <a:rPr lang="fr-FR" sz="1600" b="0" dirty="0">
                <a:solidFill>
                  <a:srgbClr val="00B050"/>
                </a:solidFill>
              </a:rPr>
              <a:t>Pas de changement</a:t>
            </a:r>
            <a:endParaRPr lang="fr-FR" sz="1600" b="0" i="1" dirty="0">
              <a:solidFill>
                <a:srgbClr val="00B050"/>
              </a:solidFill>
            </a:endParaRPr>
          </a:p>
          <a:p>
            <a:pPr marL="0" indent="0" algn="just">
              <a:spcBef>
                <a:spcPts val="600"/>
              </a:spcBef>
              <a:spcAft>
                <a:spcPts val="600"/>
              </a:spcAft>
            </a:pPr>
            <a:endParaRPr lang="fr-FR" sz="1400" b="0" u="sng" dirty="0">
              <a:solidFill>
                <a:srgbClr val="FF0000"/>
              </a:solidFill>
            </a:endParaRPr>
          </a:p>
          <a:p>
            <a:pPr marL="0" indent="0" algn="l">
              <a:spcAft>
                <a:spcPts val="1200"/>
              </a:spcAft>
            </a:pPr>
            <a:r>
              <a:rPr lang="fr-FR" sz="1800" dirty="0">
                <a:solidFill>
                  <a:schemeClr val="tx1"/>
                </a:solidFill>
              </a:rPr>
              <a:t>Exigence 3.2.2 : Mobilisation</a:t>
            </a:r>
            <a:endParaRPr lang="fr-FR" sz="1800" dirty="0">
              <a:solidFill>
                <a:schemeClr val="tx1"/>
              </a:solidFill>
              <a:cs typeface="Calibri"/>
            </a:endParaRPr>
          </a:p>
          <a:p>
            <a:pPr marL="0" indent="0" algn="just">
              <a:spcBef>
                <a:spcPts val="600"/>
              </a:spcBef>
              <a:spcAft>
                <a:spcPts val="600"/>
              </a:spcAft>
            </a:pPr>
            <a:r>
              <a:rPr lang="fr-FR" sz="1600" b="0" dirty="0">
                <a:solidFill>
                  <a:schemeClr val="tx1"/>
                </a:solidFill>
              </a:rPr>
              <a:t>Les conditions et les responsabilités pour l'activation du plan d’urgence, la mobilisation des équipes et des cellules d'intervention d'urgence et de gestion de crise appropriées sont définies dans le plan d’urgence.</a:t>
            </a:r>
            <a:endParaRPr lang="fr-FR" dirty="0">
              <a:solidFill>
                <a:schemeClr val="tx1"/>
              </a:solidFill>
            </a:endParaRPr>
          </a:p>
          <a:p>
            <a:pPr marL="0" lvl="0" indent="0" algn="just">
              <a:spcBef>
                <a:spcPts val="600"/>
              </a:spcBef>
              <a:spcAft>
                <a:spcPts val="600"/>
              </a:spcAft>
            </a:pPr>
            <a:r>
              <a:rPr lang="fr-FR" sz="1600" b="0" dirty="0">
                <a:solidFill>
                  <a:srgbClr val="00B050"/>
                </a:solidFill>
              </a:rPr>
              <a:t>Pas de changement</a:t>
            </a:r>
            <a:endParaRPr lang="fr-FR" sz="1600" b="0" i="1" dirty="0">
              <a:solidFill>
                <a:srgbClr val="00B050"/>
              </a:solidFill>
            </a:endParaRPr>
          </a:p>
          <a:p>
            <a:pPr marL="0" indent="0" algn="just">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600" b="0"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170011216"/>
      </p:ext>
    </p:extLst>
  </p:cSld>
  <p:clrMapOvr>
    <a:masterClrMapping/>
  </p:clrMapOvr>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rganizationStructureTaxHTField0 xmlns="26ca36b3-22a5-4c03-beea-d9082fda911d">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TwingCount xmlns="26ca36b3-22a5-4c03-beea-d9082fda911d" xsi:nil="true"/>
    <MetierTaxHTField0 xmlns="26ca36b3-22a5-4c03-beea-d9082fda911d">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26ca36b3-22a5-4c03-beea-d9082fda911d">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GroupID xmlns="26ca36b3-22a5-4c03-beea-d9082fda911d">d7ff3403-87d2-467f-aba0-f7985b4c5057</VariationGroupID>
    <BranchTaxHTField0 xmlns="26ca36b3-22a5-4c03-beea-d9082fda911d">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ThematicID xmlns="26ca36b3-22a5-4c03-beea-d9082fda911d">7285f05b-4f51-4e04-9a14-6c5d014a9ee8</ThematicID>
    <SiteTaxHTField0 xmlns="26ca36b3-22a5-4c03-beea-d9082fda911d">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RelevantLanguage xmlns="26ca36b3-22a5-4c03-beea-d9082fda911d">1036;3082;1043;1031;2070</RelevantLanguage>
    <IsThematic xmlns="26ca36b3-22a5-4c03-beea-d9082fda911d">true</IsThematic>
    <TaxCatchAll xmlns="6976bd83-f208-4589-bff3-a75963e94f6e">
      <Value>5</Value>
      <Value>4</Value>
      <Value>3</Value>
      <Value>2</Value>
      <Value>1</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873449EDCA51458FAA15C14DBA0E95" ma:contentTypeVersion="16" ma:contentTypeDescription="Crée un document." ma:contentTypeScope="" ma:versionID="839b9953c28822155395fc620e234d29">
  <xsd:schema xmlns:xsd="http://www.w3.org/2001/XMLSchema" xmlns:xs="http://www.w3.org/2001/XMLSchema" xmlns:p="http://schemas.microsoft.com/office/2006/metadata/properties" xmlns:ns2="26ca36b3-22a5-4c03-beea-d9082fda911d" xmlns:ns3="6976bd83-f208-4589-bff3-a75963e94f6e" targetNamespace="http://schemas.microsoft.com/office/2006/metadata/properties" ma:root="true" ma:fieldsID="34a00d64dfa625b9f8d98bc82219a4ae" ns2:_="" ns3:_="">
    <xsd:import namespace="26ca36b3-22a5-4c03-beea-d9082fda911d"/>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a36b3-22a5-4c03-beea-d9082fda911d"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9F6862-519E-4D3B-959E-8B8E74B90771}">
  <ds:schemaRefs>
    <ds:schemaRef ds:uri="http://schemas.microsoft.com/office/infopath/2007/PartnerControls"/>
    <ds:schemaRef ds:uri="26ca36b3-22a5-4c03-beea-d9082fda911d"/>
    <ds:schemaRef ds:uri="http://purl.org/dc/elements/1.1/"/>
    <ds:schemaRef ds:uri="http://schemas.microsoft.com/office/2006/metadata/properties"/>
    <ds:schemaRef ds:uri="http://purl.org/dc/terms/"/>
    <ds:schemaRef ds:uri="http://schemas.openxmlformats.org/package/2006/metadata/core-properties"/>
    <ds:schemaRef ds:uri="6976bd83-f208-4589-bff3-a75963e94f6e"/>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0FD88F68-0A51-4E62-AAE4-E730753D5837}">
  <ds:schemaRefs>
    <ds:schemaRef ds:uri="http://schemas.microsoft.com/sharepoint/v3/contenttype/forms"/>
  </ds:schemaRefs>
</ds:datastoreItem>
</file>

<file path=customXml/itemProps3.xml><?xml version="1.0" encoding="utf-8"?>
<ds:datastoreItem xmlns:ds="http://schemas.openxmlformats.org/officeDocument/2006/customXml" ds:itemID="{57EDE723-3A19-40ED-896D-A096591E33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a36b3-22a5-4c03-beea-d9082fda911d"/>
    <ds:schemaRef ds:uri="6976bd83-f208-4589-bff3-a75963e94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465</TotalTime>
  <Words>1813</Words>
  <Application>Microsoft Office PowerPoint</Application>
  <PresentationFormat>Grand écran</PresentationFormat>
  <Paragraphs>211</Paragraphs>
  <Slides>14</Slides>
  <Notes>11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&amp;quot</vt:lpstr>
      <vt:lpstr>Arial</vt:lpstr>
      <vt:lpstr>Calibri</vt:lpstr>
      <vt:lpstr>Wingdings</vt:lpstr>
      <vt:lpstr/>
      <vt:lpstr>CR-GR-HSE-701 Gestion des urgences et des crises​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Où trouver des informations complémentaires et documents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Alexandra PAPILLON</cp:lastModifiedBy>
  <cp:revision>155</cp:revision>
  <cp:lastPrinted>2018-09-13T16:16:27Z</cp:lastPrinted>
  <dcterms:modified xsi:type="dcterms:W3CDTF">2019-11-14T13:33:59Z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0x01010075873449EDCA51458FAA15C14DBA0E95</vt:lpwstr>
  </property>
  <property fmtid="{D5CDD505-2E9C-101B-9397-08002B2CF9AE}" pid="3" name="Branch">
    <vt:lpwstr>2;#Toutes les branches|d8c5459c-c634-4dad-b3a5-1a2375c988a9</vt:lpwstr>
  </property>
  <property fmtid="{D5CDD505-2E9C-101B-9397-08002B2CF9AE}" pid="4" name="OrganizationStructure">
    <vt:lpwstr>1;#Toutes les structures organisationnelles|c4bb9c23-2c4c-4150-9738-50d0ceb648ec</vt:lpwstr>
  </property>
  <property fmtid="{D5CDD505-2E9C-101B-9397-08002B2CF9AE}" pid="5" name="Metier">
    <vt:lpwstr>5;#H3SEQ|1a49191b-7ec0-475b-ba04-e5bafe48b8b4</vt:lpwstr>
  </property>
  <property fmtid="{D5CDD505-2E9C-101B-9397-08002B2CF9AE}" pid="6" name="Site">
    <vt:lpwstr>3;#Tous les sites|26f15989-d479-4e08-b5e6-c4ab22359765</vt:lpwstr>
  </property>
  <property fmtid="{D5CDD505-2E9C-101B-9397-08002B2CF9AE}" pid="7" name="Country">
    <vt:lpwstr>4;#Tous les pays|de099b83-0153-463f-a92c-1666929f7084</vt:lpwstr>
  </property>
</Properties>
</file>