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0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51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2296">
          <p15:clr>
            <a:srgbClr val="A4A3A4"/>
          </p15:clr>
        </p15:guide>
        <p15:guide id="6" pos="703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3F18"/>
    <a:srgbClr val="BD2B0B"/>
    <a:srgbClr val="7ABFC0"/>
    <a:srgbClr val="CAEBEA"/>
    <a:srgbClr val="55DD61"/>
    <a:srgbClr val="3AAFC3"/>
    <a:srgbClr val="FFAA00"/>
    <a:srgbClr val="ABCE36"/>
    <a:srgbClr val="002412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92" autoAdjust="0"/>
  </p:normalViewPr>
  <p:slideViewPr>
    <p:cSldViewPr snapToObjects="1" showGuides="1">
      <p:cViewPr varScale="1">
        <p:scale>
          <a:sx n="101" d="100"/>
          <a:sy n="101" d="100"/>
        </p:scale>
        <p:origin x="126" y="192"/>
      </p:cViewPr>
      <p:guideLst>
        <p:guide orient="horz" pos="1330"/>
        <p:guide orient="horz" pos="3412"/>
        <p:guide orient="horz" pos="2251"/>
        <p:guide orient="horz" pos="709"/>
        <p:guide orient="horz" pos="2296"/>
        <p:guide pos="703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30/11/2018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30/11/2018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  <p:pic>
        <p:nvPicPr>
          <p:cNvPr id="6" name="Image 5" descr="TOTAL_logo_RVB_fond_gris_powerpoint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400"/>
            <a:ext cx="9144000" cy="8473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6581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barres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anneau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 dirty="0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3" name="Image 2" descr="TOTAL_logo_RVB_powerpoint.psd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318" y="6368938"/>
            <a:ext cx="1298992" cy="4546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658" r:id="rId3"/>
    <p:sldLayoutId id="2147483659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terjetting.org.uk/shop/wja-code-of-practice-red-illustrated-edition/" TargetMode="External"/><Relationship Id="rId2" Type="http://schemas.openxmlformats.org/officeDocument/2006/relationships/hyperlink" Target="https://www.waterjetting.org.uk/shop/wja-code-of-practice-blue-edition/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s3c-ami.org/" TargetMode="External"/><Relationship Id="rId5" Type="http://schemas.openxmlformats.org/officeDocument/2006/relationships/hyperlink" Target="https://www.sir-safe.nl/en/order" TargetMode="External"/><Relationship Id="rId4" Type="http://schemas.openxmlformats.org/officeDocument/2006/relationships/hyperlink" Target="https://www.wjta.org/Mall/StoreHome.asp?MODE=VIEW&amp;STID=3&amp;LID=0&amp;PRODID=10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r-safe.nl/en/list-of-members" TargetMode="External"/><Relationship Id="rId2" Type="http://schemas.openxmlformats.org/officeDocument/2006/relationships/hyperlink" Target="http://www.tchan.org.ng/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www.conseils-services.fr/les-formations/" TargetMode="External"/><Relationship Id="rId4" Type="http://schemas.openxmlformats.org/officeDocument/2006/relationships/hyperlink" Target="http://www.ach-france.com/pages/index.ph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00400" y="3276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 smtClean="0"/>
              <a:t>CR-GR-HSE-424 </a:t>
            </a:r>
            <a:br>
              <a:rPr lang="en-GB" sz="2800" dirty="0" smtClean="0"/>
            </a:br>
            <a:r>
              <a:rPr lang="en-US" sz="2800" dirty="0"/>
              <a:t>Working With High Pressure Water Jets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fr-FR" dirty="0" err="1" smtClean="0"/>
              <a:t>Industry</a:t>
            </a:r>
            <a:r>
              <a:rPr lang="fr-FR" dirty="0" smtClean="0"/>
              <a:t> standards and training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05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Industry</a:t>
            </a:r>
            <a:r>
              <a:rPr lang="fr-FR" dirty="0" smtClean="0"/>
              <a:t> standards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056111"/>
              </p:ext>
            </p:extLst>
          </p:nvPr>
        </p:nvGraphicFramePr>
        <p:xfrm>
          <a:off x="457200" y="1125538"/>
          <a:ext cx="8218435" cy="495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1064"/>
                <a:gridCol w="432048"/>
                <a:gridCol w="432048"/>
                <a:gridCol w="432048"/>
                <a:gridCol w="431227"/>
              </a:tblGrid>
              <a:tr h="1295350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Industry</a:t>
                      </a:r>
                      <a:r>
                        <a:rPr lang="fr-FR" dirty="0" smtClean="0"/>
                        <a:t> standards (to </a:t>
                      </a:r>
                      <a:r>
                        <a:rPr lang="fr-FR" dirty="0" err="1" smtClean="0"/>
                        <a:t>buy</a:t>
                      </a:r>
                      <a:r>
                        <a:rPr lang="fr-FR" dirty="0" smtClean="0"/>
                        <a:t>)</a:t>
                      </a:r>
                      <a:endParaRPr lang="en-US" dirty="0"/>
                    </a:p>
                  </a:txBody>
                  <a:tcPr marL="97404" marR="974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English</a:t>
                      </a:r>
                      <a:endParaRPr lang="en-US" sz="1600" dirty="0"/>
                    </a:p>
                  </a:txBody>
                  <a:tcPr marL="97404" marR="97404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French</a:t>
                      </a:r>
                      <a:endParaRPr lang="en-US" sz="1600" dirty="0"/>
                    </a:p>
                  </a:txBody>
                  <a:tcPr marL="97404" marR="97404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German</a:t>
                      </a:r>
                      <a:endParaRPr lang="en-US" sz="1600" dirty="0"/>
                    </a:p>
                  </a:txBody>
                  <a:tcPr marL="97404" marR="97404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Dutch</a:t>
                      </a:r>
                      <a:endParaRPr lang="en-US" sz="1600" dirty="0"/>
                    </a:p>
                  </a:txBody>
                  <a:tcPr marL="97404" marR="97404" vert="vert27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WJA (UK) 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hlinkClick r:id="rId2"/>
                        </a:rPr>
                        <a:t>https://www.waterjetting.org.uk/shop/wja-code-of-practice-blue-edition/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hlinkClick r:id="rId3"/>
                        </a:rPr>
                        <a:t>https://www.waterjetting.org.uk/shop/wja-code-of-practice-red-illustrated-edition/</a:t>
                      </a:r>
                      <a:r>
                        <a:rPr lang="en-US" dirty="0" smtClean="0"/>
                        <a:t> (drains and sewers)</a:t>
                      </a:r>
                      <a:endParaRPr lang="en-US" dirty="0"/>
                    </a:p>
                  </a:txBody>
                  <a:tcPr marL="97404" marR="974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en-US" dirty="0"/>
                    </a:p>
                  </a:txBody>
                  <a:tcPr marL="97404" marR="97404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7404" marR="97404"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7404" marR="97404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7404" marR="97404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WJTA (USA) 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hlinkClick r:id="rId4"/>
                        </a:rPr>
                        <a:t>https://www.wjta.org/Mall/StoreHome.asp?MODE=VIEW&amp;STID=3&amp;LID=0&amp;PRODID=108</a:t>
                      </a:r>
                      <a:endParaRPr lang="en-US" dirty="0" smtClean="0"/>
                    </a:p>
                  </a:txBody>
                  <a:tcPr marL="97404" marR="974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en-US" dirty="0"/>
                    </a:p>
                  </a:txBody>
                  <a:tcPr marL="97404" marR="97404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7404" marR="97404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7404" marR="97404"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7404" marR="97404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SIR 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hlinkClick r:id="rId5"/>
                        </a:rPr>
                        <a:t>https://www.sir-safe.nl/en/order</a:t>
                      </a:r>
                      <a:endParaRPr lang="en-US" dirty="0" smtClean="0"/>
                    </a:p>
                  </a:txBody>
                  <a:tcPr marL="97404" marR="974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X</a:t>
                      </a:r>
                      <a:endParaRPr lang="en-US" dirty="0"/>
                    </a:p>
                  </a:txBody>
                  <a:tcPr marL="97404" marR="974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en-US" dirty="0"/>
                    </a:p>
                  </a:txBody>
                  <a:tcPr marL="97404" marR="974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X</a:t>
                      </a:r>
                      <a:endParaRPr lang="en-US" dirty="0"/>
                    </a:p>
                  </a:txBody>
                  <a:tcPr marL="97404" marR="974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en-US" dirty="0"/>
                    </a:p>
                  </a:txBody>
                  <a:tcPr marL="97404" marR="97404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S3C 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>
                          <a:hlinkClick r:id="rId6"/>
                        </a:rPr>
                        <a:t>http://www.s3c-ami.org/</a:t>
                      </a:r>
                      <a:r>
                        <a:rPr lang="fr-FR" dirty="0" smtClean="0"/>
                        <a:t> </a:t>
                      </a:r>
                      <a:r>
                        <a:rPr kumimoji="0" lang="fr-F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Tel. +33(0)143389748 / +33(0)952959094</a:t>
                      </a:r>
                      <a:r>
                        <a:rPr kumimoji="0" lang="fr-F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dirty="0" smtClean="0"/>
                    </a:p>
                  </a:txBody>
                  <a:tcPr marL="97404" marR="97404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7404" marR="97404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X</a:t>
                      </a:r>
                      <a:endParaRPr lang="en-US" dirty="0" smtClean="0"/>
                    </a:p>
                  </a:txBody>
                  <a:tcPr marL="97404" marR="97404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7404" marR="97404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7404" marR="97404" anchor="ctr"/>
                </a:tc>
              </a:tr>
            </a:tbl>
          </a:graphicData>
        </a:graphic>
      </p:graphicFrame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44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training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318346"/>
              </p:ext>
            </p:extLst>
          </p:nvPr>
        </p:nvGraphicFramePr>
        <p:xfrm>
          <a:off x="457200" y="1045850"/>
          <a:ext cx="8218792" cy="4886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  <a:gridCol w="288032"/>
                <a:gridCol w="288032"/>
                <a:gridCol w="4320016"/>
              </a:tblGrid>
              <a:tr h="863302"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Organization</a:t>
                      </a:r>
                      <a:endParaRPr lang="en-US" sz="1400" noProof="0" dirty="0"/>
                    </a:p>
                  </a:txBody>
                  <a:tcPr marL="108841" marR="1088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English</a:t>
                      </a:r>
                      <a:endParaRPr lang="en-US" sz="1400" noProof="0" dirty="0"/>
                    </a:p>
                  </a:txBody>
                  <a:tcPr marL="108841" marR="108841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French</a:t>
                      </a:r>
                      <a:endParaRPr lang="en-US" sz="1400" noProof="0" dirty="0"/>
                    </a:p>
                  </a:txBody>
                  <a:tcPr marL="108841" marR="108841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Comments</a:t>
                      </a:r>
                      <a:endParaRPr lang="en-US" sz="1400" noProof="0" dirty="0"/>
                    </a:p>
                  </a:txBody>
                  <a:tcPr marL="108841" marR="108841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WJA (UK) 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noProof="0" dirty="0" smtClean="0"/>
                        <a:t>Training in United Kingdom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noProof="0" dirty="0" smtClean="0"/>
                        <a:t>International training</a:t>
                      </a:r>
                      <a:endParaRPr lang="en-US" sz="1200" noProof="0" dirty="0"/>
                    </a:p>
                  </a:txBody>
                  <a:tcPr marL="108841" marR="1088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/>
                        <a:t>X</a:t>
                      </a:r>
                      <a:endParaRPr lang="en-US" sz="1200" noProof="0" dirty="0"/>
                    </a:p>
                  </a:txBody>
                  <a:tcPr marL="108841" marR="1088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/>
                        <a:t>?</a:t>
                      </a:r>
                      <a:endParaRPr lang="en-US" sz="1200" noProof="0" dirty="0"/>
                    </a:p>
                  </a:txBody>
                  <a:tcPr marL="108841" marR="1088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Contact them for a list of the companies which deliver </a:t>
                      </a:r>
                      <a:r>
                        <a:rPr lang="en-US" sz="1200" baseline="0" noProof="0" dirty="0" smtClean="0"/>
                        <a:t>international training</a:t>
                      </a:r>
                      <a:endParaRPr lang="en-US" sz="1200" noProof="0" dirty="0"/>
                    </a:p>
                  </a:txBody>
                  <a:tcPr marL="108841" marR="108841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WJTA (</a:t>
                      </a:r>
                      <a:r>
                        <a:rPr lang="en-US" sz="1200" noProof="0" dirty="0" smtClean="0"/>
                        <a:t>USA)</a:t>
                      </a:r>
                    </a:p>
                    <a:p>
                      <a:endParaRPr lang="en-US" sz="1200" baseline="0" noProof="0" dirty="0" smtClean="0"/>
                    </a:p>
                    <a:p>
                      <a:r>
                        <a:rPr lang="en-US" sz="1200" baseline="0" noProof="0" dirty="0" smtClean="0"/>
                        <a:t>TCHAN </a:t>
                      </a:r>
                      <a:r>
                        <a:rPr lang="en-US" sz="1200" baseline="0" noProof="0" dirty="0" smtClean="0"/>
                        <a:t>(Nigeria) : </a:t>
                      </a:r>
                      <a:r>
                        <a:rPr lang="en-US" sz="1200" noProof="0" dirty="0" smtClean="0">
                          <a:hlinkClick r:id="rId2"/>
                        </a:rPr>
                        <a:t>http://www.tchan.org.ng/</a:t>
                      </a:r>
                      <a:endParaRPr lang="en-US" sz="1200" noProof="0" dirty="0" smtClean="0"/>
                    </a:p>
                  </a:txBody>
                  <a:tcPr marL="108841" marR="1088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/>
                        <a:t>X</a:t>
                      </a:r>
                    </a:p>
                    <a:p>
                      <a:pPr algn="ctr"/>
                      <a:endParaRPr lang="fr-FR" sz="1200" noProof="0" dirty="0" smtClean="0"/>
                    </a:p>
                    <a:p>
                      <a:pPr algn="ctr"/>
                      <a:r>
                        <a:rPr lang="fr-FR" sz="1200" noProof="0" dirty="0" smtClean="0"/>
                        <a:t>X</a:t>
                      </a:r>
                    </a:p>
                    <a:p>
                      <a:pPr algn="ctr"/>
                      <a:endParaRPr lang="en-US" sz="1200" noProof="0" dirty="0"/>
                    </a:p>
                  </a:txBody>
                  <a:tcPr marL="108841" marR="10884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/>
                    </a:p>
                  </a:txBody>
                  <a:tcPr marL="108841" marR="108841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WJTA (USA) : </a:t>
                      </a:r>
                      <a:r>
                        <a:rPr lang="en-US" sz="1200" noProof="0" dirty="0" smtClean="0"/>
                        <a:t>HP awareness</a:t>
                      </a:r>
                      <a:r>
                        <a:rPr lang="en-US" sz="1200" baseline="0" noProof="0" dirty="0" smtClean="0"/>
                        <a:t> developed by the Safety Council of Hudson.</a:t>
                      </a:r>
                      <a:endParaRPr lang="en-US" sz="1200" noProof="0" dirty="0" smtClean="0"/>
                    </a:p>
                    <a:p>
                      <a:pPr algn="l"/>
                      <a:r>
                        <a:rPr lang="en-US" sz="1200" noProof="0" dirty="0" smtClean="0"/>
                        <a:t>TCHAN </a:t>
                      </a:r>
                      <a:r>
                        <a:rPr lang="en-US" sz="1200" noProof="0" dirty="0" smtClean="0"/>
                        <a:t>is an new Nigerian association</a:t>
                      </a:r>
                      <a:r>
                        <a:rPr lang="en-US" sz="1200" baseline="0" noProof="0" dirty="0" smtClean="0"/>
                        <a:t>, it delivers training according to WJTA or Australian industry standards.</a:t>
                      </a:r>
                      <a:endParaRPr lang="en-US" sz="1200" noProof="0" dirty="0"/>
                    </a:p>
                  </a:txBody>
                  <a:tcPr marL="108841" marR="108841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SIR 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https://www.sir-safe.nl/en/list-of-members</a:t>
                      </a:r>
                      <a:endParaRPr lang="en-US" sz="1200" noProof="0" dirty="0" smtClean="0"/>
                    </a:p>
                  </a:txBody>
                  <a:tcPr marL="108841" marR="1088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/>
                        <a:t>X</a:t>
                      </a:r>
                      <a:endParaRPr lang="en-US" sz="1200" noProof="0" dirty="0"/>
                    </a:p>
                  </a:txBody>
                  <a:tcPr marL="108841" marR="1088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/>
                        <a:t>X</a:t>
                      </a:r>
                      <a:endParaRPr lang="en-US" sz="1200" noProof="0" dirty="0"/>
                    </a:p>
                  </a:txBody>
                  <a:tcPr marL="108841" marR="1088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Training in several languages,</a:t>
                      </a:r>
                      <a:r>
                        <a:rPr lang="en-US" sz="1200" baseline="0" noProof="0" dirty="0" smtClean="0"/>
                        <a:t> depending of the members.</a:t>
                      </a:r>
                    </a:p>
                    <a:p>
                      <a:pPr algn="l"/>
                      <a:r>
                        <a:rPr lang="en-US" sz="1200" baseline="0" noProof="0" dirty="0" smtClean="0"/>
                        <a:t>Possibility to organize international trainings (DERC</a:t>
                      </a:r>
                      <a:r>
                        <a:rPr lang="fr-FR" sz="1200" dirty="0" smtClean="0"/>
                        <a:t>: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p.bekkers@derc.nl</a:t>
                      </a:r>
                      <a:r>
                        <a:rPr lang="en-US" sz="1200" baseline="0" noProof="0" dirty="0" smtClean="0"/>
                        <a:t>, KOKS,…).</a:t>
                      </a:r>
                      <a:endParaRPr lang="en-US" sz="1200" noProof="0" dirty="0"/>
                    </a:p>
                  </a:txBody>
                  <a:tcPr marL="108841" marR="108841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S3C </a:t>
                      </a:r>
                    </a:p>
                  </a:txBody>
                  <a:tcPr marL="108841" marR="108841"/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/>
                    </a:p>
                  </a:txBody>
                  <a:tcPr marL="108841" marR="108841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X</a:t>
                      </a:r>
                    </a:p>
                  </a:txBody>
                  <a:tcPr marL="108841" marR="108841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OLEUM Dunkerque, France 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(rc.eff-OLEUM@total.com) :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 and Pumping (for works coordinators, Total)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Expert </a:t>
                      </a:r>
                      <a:r>
                        <a:rPr kumimoji="0" lang="fr-F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Technicians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(for </a:t>
                      </a:r>
                      <a:r>
                        <a:rPr kumimoji="0" lang="fr-F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contractors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Possibility</a:t>
                      </a:r>
                      <a:r>
                        <a:rPr lang="en-US" sz="1200" baseline="0" noProof="0" dirty="0" smtClean="0"/>
                        <a:t> to organize international trainings</a:t>
                      </a:r>
                      <a:endParaRPr lang="en-US" sz="1200" noProof="0" dirty="0" smtClean="0"/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noProof="0" dirty="0" smtClean="0"/>
                        <a:t>ACH : </a:t>
                      </a:r>
                      <a:r>
                        <a:rPr lang="en-US" sz="1200" noProof="0" dirty="0" smtClean="0">
                          <a:hlinkClick r:id="rId4"/>
                        </a:rPr>
                        <a:t>http://www.ach-france.com/pages/index.php3</a:t>
                      </a:r>
                      <a:r>
                        <a:rPr lang="en-US" sz="1200" noProof="0" dirty="0" smtClean="0"/>
                        <a:t> (contact : Alain </a:t>
                      </a:r>
                      <a:r>
                        <a:rPr lang="en-US" sz="1200" noProof="0" dirty="0" err="1" smtClean="0"/>
                        <a:t>Crozon</a:t>
                      </a:r>
                      <a:r>
                        <a:rPr lang="en-US" sz="1200" noProof="0" dirty="0" smtClean="0"/>
                        <a:t>, +33(0)474827106 / +33(0)608616588, from the president of S3C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noProof="0" dirty="0" err="1" smtClean="0"/>
                        <a:t>Conseil</a:t>
                      </a:r>
                      <a:r>
                        <a:rPr lang="en-US" sz="1200" noProof="0" dirty="0" smtClean="0"/>
                        <a:t> Service : </a:t>
                      </a:r>
                      <a:r>
                        <a:rPr lang="en-US" sz="1200" noProof="0" dirty="0" smtClean="0">
                          <a:hlinkClick r:id="rId5"/>
                        </a:rPr>
                        <a:t>https://www.conseils-services.fr/les-formations/</a:t>
                      </a:r>
                      <a:r>
                        <a:rPr lang="en-US" sz="1200" noProof="0" dirty="0" smtClean="0"/>
                        <a:t> (contact</a:t>
                      </a:r>
                      <a:r>
                        <a:rPr lang="en-US" sz="1200" baseline="0" noProof="0" dirty="0" smtClean="0"/>
                        <a:t> : Sylvain </a:t>
                      </a:r>
                      <a:r>
                        <a:rPr lang="en-US" sz="1200" baseline="0" noProof="0" dirty="0" err="1" smtClean="0"/>
                        <a:t>Janquin</a:t>
                      </a:r>
                      <a:r>
                        <a:rPr lang="en-US" sz="1200" baseline="0" noProof="0" dirty="0" smtClean="0"/>
                        <a:t> s.janquin@orange.fr). </a:t>
                      </a:r>
                      <a:endParaRPr lang="en-US" sz="1200" noProof="0" dirty="0" smtClean="0"/>
                    </a:p>
                  </a:txBody>
                  <a:tcPr marL="108841" marR="108841" anchor="ctr"/>
                </a:tc>
              </a:tr>
            </a:tbl>
          </a:graphicData>
        </a:graphic>
      </p:graphicFrame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5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blanc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253</TotalTime>
  <Words>272</Words>
  <Application>Microsoft Office PowerPoint</Application>
  <PresentationFormat>Affichage à l'écran (4:3)</PresentationFormat>
  <Paragraphs>61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Lucida Grande</vt:lpstr>
      <vt:lpstr>fr_total_modele_blanc</vt:lpstr>
      <vt:lpstr>CR-GR-HSE-424  Working With High Pressure Water Jets</vt:lpstr>
      <vt:lpstr>Industry standards</vt:lpstr>
      <vt:lpstr>training</vt:lpstr>
    </vt:vector>
  </TitlesOfParts>
  <Company>TOTAL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CR-GR-HSE-424  Travaux par jet d'eau sous haute pression</dc:title>
  <dc:creator>Alexandra PAPILLON</dc:creator>
  <cp:lastModifiedBy>Alexandra PAPILLON</cp:lastModifiedBy>
  <cp:revision>21</cp:revision>
  <cp:lastPrinted>2018-11-29T15:26:46Z</cp:lastPrinted>
  <dcterms:created xsi:type="dcterms:W3CDTF">2018-11-26T09:47:27Z</dcterms:created>
  <dcterms:modified xsi:type="dcterms:W3CDTF">2018-11-30T16:07:30Z</dcterms:modified>
</cp:coreProperties>
</file>