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1"/>
  </p:sldMasterIdLst>
  <p:notesMasterIdLst>
    <p:notesMasterId r:id="rId5"/>
  </p:notesMasterIdLst>
  <p:handoutMasterIdLst>
    <p:handoutMasterId r:id="rId6"/>
  </p:handoutMasterIdLst>
  <p:sldIdLst>
    <p:sldId id="256" r:id="rId2"/>
    <p:sldId id="259" r:id="rId3"/>
    <p:sldId id="260" r:id="rId4"/>
  </p:sldIdLst>
  <p:sldSz cx="9144000" cy="6858000" type="screen4x3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30">
          <p15:clr>
            <a:srgbClr val="A4A3A4"/>
          </p15:clr>
        </p15:guide>
        <p15:guide id="2" orient="horz" pos="3412">
          <p15:clr>
            <a:srgbClr val="A4A3A4"/>
          </p15:clr>
        </p15:guide>
        <p15:guide id="3" orient="horz" pos="2251">
          <p15:clr>
            <a:srgbClr val="A4A3A4"/>
          </p15:clr>
        </p15:guide>
        <p15:guide id="4" orient="horz" pos="709">
          <p15:clr>
            <a:srgbClr val="A4A3A4"/>
          </p15:clr>
        </p15:guide>
        <p15:guide id="5" orient="horz" pos="2296">
          <p15:clr>
            <a:srgbClr val="A4A3A4"/>
          </p15:clr>
        </p15:guide>
        <p15:guide id="6" pos="703">
          <p15:clr>
            <a:srgbClr val="A4A3A4"/>
          </p15:clr>
        </p15:guide>
        <p15:guide id="7" pos="53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3F18"/>
    <a:srgbClr val="BD2B0B"/>
    <a:srgbClr val="7ABFC0"/>
    <a:srgbClr val="CAEBEA"/>
    <a:srgbClr val="55DD61"/>
    <a:srgbClr val="3AAFC3"/>
    <a:srgbClr val="FFAA00"/>
    <a:srgbClr val="ABCE36"/>
    <a:srgbClr val="002412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92" autoAdjust="0"/>
  </p:normalViewPr>
  <p:slideViewPr>
    <p:cSldViewPr snapToObjects="1" showGuides="1">
      <p:cViewPr varScale="1">
        <p:scale>
          <a:sx n="101" d="100"/>
          <a:sy n="101" d="100"/>
        </p:scale>
        <p:origin x="126" y="192"/>
      </p:cViewPr>
      <p:guideLst>
        <p:guide orient="horz" pos="1330"/>
        <p:guide orient="horz" pos="3412"/>
        <p:guide orient="horz" pos="2251"/>
        <p:guide orient="horz" pos="709"/>
        <p:guide orient="horz" pos="2296"/>
        <p:guide pos="703"/>
        <p:guide pos="53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26C1A-E9C0-3649-8DE0-0F721770D521}" type="datetimeFigureOut">
              <a:rPr lang="fr-FR" smtClean="0"/>
              <a:pPr/>
              <a:t>30/11/2018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351CB-C7E3-8F4F-AA6E-DB407BF17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076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6820A-C1B1-9944-A68D-DA5B884778EE}" type="datetimeFigureOut">
              <a:rPr lang="fr-FR" smtClean="0"/>
              <a:pPr/>
              <a:t>30/11/2018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EBCA58-F001-2A42-AB6A-B366B18E47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1086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188000" y="2106612"/>
            <a:ext cx="7276629" cy="1487487"/>
          </a:xfrm>
        </p:spPr>
        <p:txBody>
          <a:bodyPr lIns="0" rIns="0" anchor="b">
            <a:noAutofit/>
          </a:bodyPr>
          <a:lstStyle>
            <a:lvl1pPr>
              <a:defRPr sz="3200"/>
            </a:lvl1pPr>
          </a:lstStyle>
          <a:p>
            <a:r>
              <a:rPr lang="fr-FR" noProof="0" smtClean="0"/>
              <a:t>Modifiez le style du titre</a:t>
            </a:r>
            <a:endParaRPr lang="fr-FR" noProof="0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0" hasCustomPrompt="1"/>
          </p:nvPr>
        </p:nvSpPr>
        <p:spPr>
          <a:xfrm>
            <a:off x="1188000" y="3638550"/>
            <a:ext cx="7276629" cy="1778000"/>
          </a:xfrm>
        </p:spPr>
        <p:txBody>
          <a:bodyPr lIns="0" rIns="0">
            <a:noAutofit/>
          </a:bodyPr>
          <a:lstStyle>
            <a:lvl1pPr marL="0" indent="0">
              <a:buNone/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 noProof="0" dirty="0" smtClean="0"/>
              <a:t>Cliquez pour modifier les styles des sous-titres du masque</a:t>
            </a:r>
          </a:p>
        </p:txBody>
      </p:sp>
      <p:pic>
        <p:nvPicPr>
          <p:cNvPr id="6" name="Image 5" descr="TOTAL_logo_RVB_fond_gris_powerpoint.ps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4400"/>
            <a:ext cx="9144000" cy="8473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ns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noProof="0" smtClean="0"/>
              <a:t>Titre de la Présentation – Lieu et Pays – Date Jour Mois Année</a:t>
            </a:r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fr-FR" noProof="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noProof="0" smtClean="0"/>
              <a:t>Titre de la Présentation – Lieu et Pays – Date Jour Mois Année</a:t>
            </a:r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57200" y="1125538"/>
            <a:ext cx="8218800" cy="5040311"/>
          </a:xfrm>
        </p:spPr>
        <p:txBody>
          <a:bodyPr/>
          <a:lstStyle>
            <a:lvl5pPr marL="1260000">
              <a:buNone/>
              <a:defRPr/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3658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2493952"/>
            <a:ext cx="7772400" cy="1362075"/>
          </a:xfrm>
        </p:spPr>
        <p:txBody>
          <a:bodyPr anchor="ctr">
            <a:noAutofit/>
          </a:bodyPr>
          <a:lstStyle>
            <a:lvl1pPr algn="l">
              <a:defRPr sz="3200" b="1" cap="all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– Lieu et Pays – Date Jour Mois Année</a:t>
            </a:r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8928000" y="0"/>
            <a:ext cx="216000" cy="6858000"/>
          </a:xfrm>
          <a:prstGeom prst="rect">
            <a:avLst/>
          </a:prstGeom>
          <a:solidFill>
            <a:srgbClr val="BD2B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Helvetica"/>
              <a:cs typeface="Helvetic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125538"/>
            <a:ext cx="4038600" cy="50006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 marL="1260000">
              <a:buNone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038600" cy="50006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 marL="1260000">
              <a:buNone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– Lieu et Pays – Date Jour Mois Année</a:t>
            </a:r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 bar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200" y="1695600"/>
            <a:ext cx="8218800" cy="428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dirty="0" smtClean="0"/>
              <a:t>Graphique barres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 – Lieu et Pays – Date Jour Mois Année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Espace réservé du texte 7"/>
          <p:cNvSpPr>
            <a:spLocks noGrp="1"/>
          </p:cNvSpPr>
          <p:nvPr>
            <p:ph type="body" sz="quarter" idx="13" hasCustomPrompt="1"/>
          </p:nvPr>
        </p:nvSpPr>
        <p:spPr>
          <a:xfrm>
            <a:off x="2267744" y="1418400"/>
            <a:ext cx="4608512" cy="338554"/>
          </a:xfrm>
        </p:spPr>
        <p:txBody>
          <a:bodyPr wrap="square" anchor="t" anchorCtr="1">
            <a:spAutoFit/>
          </a:bodyPr>
          <a:lstStyle>
            <a:lvl1pPr algn="ctr">
              <a:buNone/>
              <a:defRPr sz="1600"/>
            </a:lvl1pPr>
          </a:lstStyle>
          <a:p>
            <a:pPr lvl="0"/>
            <a:r>
              <a:rPr lang="fr-FR" dirty="0" smtClean="0"/>
              <a:t>Titre graph type barres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6021388"/>
            <a:ext cx="3178175" cy="215900"/>
          </a:xfrm>
        </p:spPr>
        <p:txBody>
          <a:bodyPr lIns="0">
            <a:noAutofit/>
          </a:bodyPr>
          <a:lstStyle>
            <a:lvl1pPr marL="0" indent="0">
              <a:buFont typeface="Arial" pitchFamily="34" charset="0"/>
              <a:buNone/>
              <a:defRPr sz="900"/>
            </a:lvl1pPr>
            <a:lvl2pPr marL="0" indent="0"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Font typeface="Arial" pitchFamily="34" charset="0"/>
              <a:buNone/>
              <a:defRPr/>
            </a:lvl5pPr>
          </a:lstStyle>
          <a:p>
            <a:pPr lvl="0"/>
            <a:r>
              <a:rPr lang="fr-FR" dirty="0" smtClean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2300454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iques bar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200" y="972000"/>
            <a:ext cx="8218800" cy="248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dirty="0" smtClean="0"/>
              <a:t>Graphique barres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 – Lieu et Pays – Date Jour Mois Année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 hasCustomPrompt="1"/>
          </p:nvPr>
        </p:nvSpPr>
        <p:spPr>
          <a:xfrm>
            <a:off x="457200" y="3510000"/>
            <a:ext cx="8218800" cy="248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dirty="0" smtClean="0"/>
              <a:t>Graphique barres</a:t>
            </a:r>
          </a:p>
        </p:txBody>
      </p:sp>
      <p:sp>
        <p:nvSpPr>
          <p:cNvPr id="7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6021388"/>
            <a:ext cx="3178175" cy="215900"/>
          </a:xfrm>
        </p:spPr>
        <p:txBody>
          <a:bodyPr lIns="0">
            <a:noAutofit/>
          </a:bodyPr>
          <a:lstStyle>
            <a:lvl1pPr marL="0" indent="0">
              <a:buFont typeface="Arial" pitchFamily="34" charset="0"/>
              <a:buNone/>
              <a:defRPr sz="900"/>
            </a:lvl1pPr>
            <a:lvl2pPr marL="0" indent="0"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Font typeface="Arial" pitchFamily="34" charset="0"/>
              <a:buNone/>
              <a:defRPr/>
            </a:lvl5pPr>
          </a:lstStyle>
          <a:p>
            <a:pPr lvl="0"/>
            <a:r>
              <a:rPr lang="fr-FR" dirty="0" smtClean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2300454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 ann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200" y="1767600"/>
            <a:ext cx="8218800" cy="424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dirty="0" smtClean="0"/>
              <a:t>Graphique anneau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 – Lieu et Pays – Date Jour Mois Année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>
          <a:xfrm>
            <a:off x="2267744" y="1418400"/>
            <a:ext cx="4608512" cy="338554"/>
          </a:xfrm>
        </p:spPr>
        <p:txBody>
          <a:bodyPr wrap="square" anchor="t" anchorCtr="1">
            <a:spAutoFit/>
          </a:bodyPr>
          <a:lstStyle>
            <a:lvl1pPr algn="ctr">
              <a:buNone/>
              <a:defRPr sz="1600"/>
            </a:lvl1pPr>
          </a:lstStyle>
          <a:p>
            <a:pPr lvl="0"/>
            <a:r>
              <a:rPr lang="fr-FR" dirty="0" smtClean="0"/>
              <a:t>Titre graph type anneau</a:t>
            </a:r>
            <a:endParaRPr lang="fr-FR" dirty="0"/>
          </a:p>
        </p:txBody>
      </p:sp>
      <p:sp>
        <p:nvSpPr>
          <p:cNvPr id="7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6021388"/>
            <a:ext cx="3178175" cy="215900"/>
          </a:xfrm>
        </p:spPr>
        <p:txBody>
          <a:bodyPr lIns="0">
            <a:noAutofit/>
          </a:bodyPr>
          <a:lstStyle>
            <a:lvl1pPr marL="0" indent="0">
              <a:buFont typeface="Arial" pitchFamily="34" charset="0"/>
              <a:buNone/>
              <a:defRPr sz="900"/>
            </a:lvl1pPr>
            <a:lvl2pPr marL="0" indent="0"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Font typeface="Arial" pitchFamily="34" charset="0"/>
              <a:buNone/>
              <a:defRPr/>
            </a:lvl5pPr>
          </a:lstStyle>
          <a:p>
            <a:pPr lvl="0"/>
            <a:r>
              <a:rPr lang="fr-FR" dirty="0" smtClean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23004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200" y="1125538"/>
            <a:ext cx="8218488" cy="4896000"/>
          </a:xfrm>
          <a:prstGeom prst="rect">
            <a:avLst/>
          </a:prstGeom>
        </p:spPr>
        <p:txBody>
          <a:bodyPr anchor="t" anchorCtr="0"/>
          <a:lstStyle>
            <a:lvl1pPr>
              <a:defRPr/>
            </a:lvl1pPr>
          </a:lstStyle>
          <a:p>
            <a:pPr lvl="0"/>
            <a:r>
              <a:rPr lang="fr-FR" dirty="0" smtClean="0"/>
              <a:t>Tableau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 – Lieu et Pays – Date Jour Mois Année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6021388"/>
            <a:ext cx="3178175" cy="215900"/>
          </a:xfrm>
        </p:spPr>
        <p:txBody>
          <a:bodyPr lIns="0">
            <a:noAutofit/>
          </a:bodyPr>
          <a:lstStyle>
            <a:lvl1pPr marL="0" indent="0">
              <a:buFont typeface="Arial" pitchFamily="34" charset="0"/>
              <a:buNone/>
              <a:defRPr sz="900"/>
            </a:lvl1pPr>
            <a:lvl2pPr marL="0" indent="0"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Font typeface="Arial" pitchFamily="34" charset="0"/>
              <a:buNone/>
              <a:defRPr/>
            </a:lvl5pPr>
          </a:lstStyle>
          <a:p>
            <a:pPr lvl="0"/>
            <a:r>
              <a:rPr lang="fr-FR" dirty="0" smtClean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230045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– Lieu et Pays – Date Jour Mois Année</a:t>
            </a:r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7685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8488" cy="635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noProof="0" dirty="0" smtClean="0"/>
              <a:t>Cliquez et modifiez le titre</a:t>
            </a:r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57200" y="6411916"/>
            <a:ext cx="55626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  <a:cs typeface="Helvetica"/>
              </a:defRPr>
            </a:lvl1pPr>
          </a:lstStyle>
          <a:p>
            <a:r>
              <a:rPr lang="fr-FR" dirty="0" smtClean="0"/>
              <a:t>Titre de la Présentation – Lieu et Pays – Date Jour Mois Année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411916"/>
            <a:ext cx="725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Helvetica"/>
              </a:defRPr>
            </a:lvl1pPr>
          </a:lstStyle>
          <a:p>
            <a:fld id="{21F90BE8-D879-4F46-ACF9-7BCC67DCFB7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9031305" y="0"/>
            <a:ext cx="112695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Helvetica"/>
              <a:cs typeface="Helvetica"/>
            </a:endParaRPr>
          </a:p>
        </p:txBody>
      </p:sp>
      <p:cxnSp>
        <p:nvCxnSpPr>
          <p:cNvPr id="9" name="Connecteur droit 8"/>
          <p:cNvCxnSpPr/>
          <p:nvPr/>
        </p:nvCxnSpPr>
        <p:spPr>
          <a:xfrm>
            <a:off x="457200" y="6311850"/>
            <a:ext cx="8686800" cy="1588"/>
          </a:xfrm>
          <a:prstGeom prst="line">
            <a:avLst/>
          </a:prstGeom>
          <a:ln w="952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rot="5400000">
            <a:off x="7334251" y="6594478"/>
            <a:ext cx="365125" cy="1588"/>
          </a:xfrm>
          <a:prstGeom prst="line">
            <a:avLst/>
          </a:prstGeom>
          <a:ln w="6350" cap="flat" cmpd="sng" algn="ctr">
            <a:solidFill>
              <a:schemeClr val="tx1">
                <a:alpha val="7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8218488" cy="5001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dirty="0" smtClean="0"/>
              <a:t>Modifiez les styles du texte 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</p:txBody>
      </p:sp>
      <p:pic>
        <p:nvPicPr>
          <p:cNvPr id="3" name="Image 2" descr="TOTAL_logo_RVB_powerpoint.psd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6318" y="6368938"/>
            <a:ext cx="1298992" cy="45464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90" r:id="rId2"/>
    <p:sldLayoutId id="2147483658" r:id="rId3"/>
    <p:sldLayoutId id="2147483659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200" b="1" i="0" kern="1200" cap="all">
          <a:solidFill>
            <a:schemeClr val="accent5">
              <a:lumMod val="75000"/>
            </a:schemeClr>
          </a:solidFill>
          <a:latin typeface="+mj-lt"/>
          <a:ea typeface="+mj-ea"/>
          <a:cs typeface="Arial"/>
        </a:defRPr>
      </a:lvl1pPr>
    </p:titleStyle>
    <p:bodyStyle>
      <a:lvl1pPr marL="285750" indent="-285750" algn="l" defTabSz="457200" rtl="0" eaLnBrk="1" latinLnBrk="0" hangingPunct="1">
        <a:spcBef>
          <a:spcPts val="300"/>
        </a:spcBef>
        <a:spcAft>
          <a:spcPts val="300"/>
        </a:spcAft>
        <a:buClr>
          <a:schemeClr val="accent5">
            <a:lumMod val="75000"/>
          </a:schemeClr>
        </a:buClr>
        <a:buSzPct val="120000"/>
        <a:buFont typeface="Lucida Grande"/>
        <a:buChar char="●"/>
        <a:defRPr sz="2000" kern="1200">
          <a:solidFill>
            <a:schemeClr val="tx1"/>
          </a:solidFill>
          <a:latin typeface="+mn-lt"/>
          <a:ea typeface="+mn-ea"/>
          <a:cs typeface="Arial"/>
        </a:defRPr>
      </a:lvl1pPr>
      <a:lvl2pPr marL="447675" indent="-180975" algn="l" defTabSz="533400" rtl="0" eaLnBrk="1" latinLnBrk="0" hangingPunct="1">
        <a:spcBef>
          <a:spcPts val="300"/>
        </a:spcBef>
        <a:spcAft>
          <a:spcPts val="300"/>
        </a:spcAft>
        <a:buClr>
          <a:schemeClr val="accent5">
            <a:lumMod val="75000"/>
          </a:schemeClr>
        </a:buClr>
        <a:buFont typeface="Lucida Grande"/>
        <a:buChar char="-"/>
        <a:defRPr sz="1800" kern="1200">
          <a:solidFill>
            <a:schemeClr val="tx1"/>
          </a:solidFill>
          <a:latin typeface="+mn-lt"/>
          <a:ea typeface="+mn-ea"/>
          <a:cs typeface="Arial"/>
        </a:defRPr>
      </a:lvl2pPr>
      <a:lvl3pPr marL="806450" indent="-180975" algn="l" defTabSz="457200" rtl="0" eaLnBrk="1" latinLnBrk="0" hangingPunct="1">
        <a:spcBef>
          <a:spcPts val="300"/>
        </a:spcBef>
        <a:spcAft>
          <a:spcPts val="300"/>
        </a:spcAft>
        <a:buClr>
          <a:schemeClr val="accent5">
            <a:lumMod val="75000"/>
          </a:schemeClr>
        </a:buClr>
        <a:buSzPct val="100000"/>
        <a:buFont typeface="Lucida Grande"/>
        <a:buChar char="•"/>
        <a:defRPr sz="1600" kern="1200">
          <a:solidFill>
            <a:schemeClr val="tx1"/>
          </a:solidFill>
          <a:latin typeface="+mn-lt"/>
          <a:ea typeface="+mn-ea"/>
          <a:cs typeface="Arial"/>
        </a:defRPr>
      </a:lvl3pPr>
      <a:lvl4pPr marL="1076325" indent="-171450" algn="l" defTabSz="457200" rtl="0" eaLnBrk="1" latinLnBrk="0" hangingPunct="1">
        <a:spcBef>
          <a:spcPts val="300"/>
        </a:spcBef>
        <a:spcAft>
          <a:spcPts val="300"/>
        </a:spcAft>
        <a:buClr>
          <a:schemeClr val="accent5">
            <a:lumMod val="75000"/>
          </a:schemeClr>
        </a:buClr>
        <a:buSzPct val="80000"/>
        <a:buFont typeface="Lucida Grande"/>
        <a:buChar char="-"/>
        <a:tabLst/>
        <a:defRPr sz="1600" kern="1200">
          <a:solidFill>
            <a:schemeClr val="tx1"/>
          </a:solidFill>
          <a:latin typeface="+mn-lt"/>
          <a:ea typeface="+mn-ea"/>
          <a:cs typeface="Helvetica"/>
        </a:defRPr>
      </a:lvl4pPr>
      <a:lvl5pPr marL="1260000" indent="-180975" algn="l" defTabSz="352425" rtl="0" eaLnBrk="1" latinLnBrk="0" hangingPunct="1">
        <a:spcBef>
          <a:spcPts val="300"/>
        </a:spcBef>
        <a:spcAft>
          <a:spcPts val="300"/>
        </a:spcAft>
        <a:buClr>
          <a:srgbClr val="BD2B0B"/>
        </a:buClr>
        <a:buSzPct val="100000"/>
        <a:buFont typeface="Lucida Grande"/>
        <a:buNone/>
        <a:defRPr sz="1600" kern="1200">
          <a:solidFill>
            <a:schemeClr val="tx1"/>
          </a:solidFill>
          <a:latin typeface="+mn-lt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terjetting.org.uk/shop/wja-code-of-practice-red-illustrated-edition/" TargetMode="External"/><Relationship Id="rId2" Type="http://schemas.openxmlformats.org/officeDocument/2006/relationships/hyperlink" Target="https://www.waterjetting.org.uk/shop/wja-code-of-practice-blue-edition/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.s3c-ami.org/" TargetMode="External"/><Relationship Id="rId5" Type="http://schemas.openxmlformats.org/officeDocument/2006/relationships/hyperlink" Target="https://www.sir-safe.nl/en/order" TargetMode="External"/><Relationship Id="rId4" Type="http://schemas.openxmlformats.org/officeDocument/2006/relationships/hyperlink" Target="https://www.wjta.org/Mall/StoreHome.asp?MODE=VIEW&amp;STID=3&amp;LID=0&amp;PRODID=108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ir-safe.nl/en/list-of-members" TargetMode="External"/><Relationship Id="rId2" Type="http://schemas.openxmlformats.org/officeDocument/2006/relationships/hyperlink" Target="http://www.tchan.org.ng/" TargetMode="Externa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www.conseils-services.fr/les-formations/" TargetMode="External"/><Relationship Id="rId4" Type="http://schemas.openxmlformats.org/officeDocument/2006/relationships/hyperlink" Target="http://www.ach-france.com/pages/index.ph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00400" y="3276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800" dirty="0" smtClean="0"/>
              <a:t>CR-GR-HSE-424 </a:t>
            </a:r>
            <a:br>
              <a:rPr lang="en-GB" sz="2800" dirty="0" smtClean="0"/>
            </a:br>
            <a:r>
              <a:rPr lang="en-US" sz="2800" dirty="0"/>
              <a:t>Working With High Pressure Water Jets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fr-FR" dirty="0" err="1" smtClean="0"/>
              <a:t>Industry</a:t>
            </a:r>
            <a:r>
              <a:rPr lang="fr-FR" dirty="0" smtClean="0"/>
              <a:t> standards and training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052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Industry</a:t>
            </a:r>
            <a:r>
              <a:rPr lang="fr-FR" dirty="0" smtClean="0"/>
              <a:t> standards</a:t>
            </a:r>
            <a:endParaRPr lang="fr-FR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2056111"/>
              </p:ext>
            </p:extLst>
          </p:nvPr>
        </p:nvGraphicFramePr>
        <p:xfrm>
          <a:off x="457200" y="1125538"/>
          <a:ext cx="8218435" cy="4952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91064"/>
                <a:gridCol w="432048"/>
                <a:gridCol w="432048"/>
                <a:gridCol w="432048"/>
                <a:gridCol w="431227"/>
              </a:tblGrid>
              <a:tr h="1295350"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Industry</a:t>
                      </a:r>
                      <a:r>
                        <a:rPr lang="fr-FR" dirty="0" smtClean="0"/>
                        <a:t> standards (to </a:t>
                      </a:r>
                      <a:r>
                        <a:rPr lang="fr-FR" dirty="0" err="1" smtClean="0"/>
                        <a:t>buy</a:t>
                      </a:r>
                      <a:r>
                        <a:rPr lang="fr-FR" dirty="0" smtClean="0"/>
                        <a:t>)</a:t>
                      </a:r>
                      <a:endParaRPr lang="en-US" dirty="0"/>
                    </a:p>
                  </a:txBody>
                  <a:tcPr marL="97404" marR="9740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English</a:t>
                      </a:r>
                      <a:endParaRPr lang="en-US" sz="1600" dirty="0"/>
                    </a:p>
                  </a:txBody>
                  <a:tcPr marL="97404" marR="97404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French</a:t>
                      </a:r>
                      <a:endParaRPr lang="en-US" sz="1600" dirty="0"/>
                    </a:p>
                  </a:txBody>
                  <a:tcPr marL="97404" marR="97404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err="1" smtClean="0"/>
                        <a:t>German</a:t>
                      </a:r>
                      <a:endParaRPr lang="en-US" sz="1600" dirty="0"/>
                    </a:p>
                  </a:txBody>
                  <a:tcPr marL="97404" marR="97404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Dutch</a:t>
                      </a:r>
                      <a:endParaRPr lang="en-US" sz="1600" dirty="0"/>
                    </a:p>
                  </a:txBody>
                  <a:tcPr marL="97404" marR="97404" vert="vert27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WJA (UK) 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hlinkClick r:id="rId2"/>
                        </a:rPr>
                        <a:t>https://www.waterjetting.org.uk/shop/wja-code-of-practice-blue-edition/</a:t>
                      </a:r>
                      <a:endParaRPr lang="en-US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hlinkClick r:id="rId3"/>
                        </a:rPr>
                        <a:t>https://www.waterjetting.org.uk/shop/wja-code-of-practice-red-illustrated-edition/</a:t>
                      </a:r>
                      <a:r>
                        <a:rPr lang="en-US" dirty="0" smtClean="0"/>
                        <a:t> (drains and sewers)</a:t>
                      </a:r>
                      <a:endParaRPr lang="en-US" dirty="0"/>
                    </a:p>
                  </a:txBody>
                  <a:tcPr marL="97404" marR="974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X</a:t>
                      </a:r>
                      <a:endParaRPr lang="en-US" dirty="0"/>
                    </a:p>
                  </a:txBody>
                  <a:tcPr marL="97404" marR="97404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7404" marR="97404"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97404" marR="97404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7404" marR="97404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WJTA (USA) 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hlinkClick r:id="rId4"/>
                        </a:rPr>
                        <a:t>https://www.wjta.org/Mall/StoreHome.asp?MODE=VIEW&amp;STID=3&amp;LID=0&amp;PRODID=108</a:t>
                      </a:r>
                      <a:endParaRPr lang="en-US" dirty="0" smtClean="0"/>
                    </a:p>
                  </a:txBody>
                  <a:tcPr marL="97404" marR="974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X</a:t>
                      </a:r>
                      <a:endParaRPr lang="en-US" dirty="0"/>
                    </a:p>
                  </a:txBody>
                  <a:tcPr marL="97404" marR="97404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7404" marR="97404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7404" marR="97404"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97404" marR="97404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SIR 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>
                          <a:hlinkClick r:id="rId5"/>
                        </a:rPr>
                        <a:t>https://www.sir-safe.nl/en/order</a:t>
                      </a:r>
                      <a:endParaRPr lang="en-US" dirty="0" smtClean="0"/>
                    </a:p>
                  </a:txBody>
                  <a:tcPr marL="97404" marR="9740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mtClean="0"/>
                        <a:t>X</a:t>
                      </a:r>
                      <a:endParaRPr lang="en-US" dirty="0"/>
                    </a:p>
                  </a:txBody>
                  <a:tcPr marL="97404" marR="9740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X</a:t>
                      </a:r>
                      <a:endParaRPr lang="en-US" dirty="0"/>
                    </a:p>
                  </a:txBody>
                  <a:tcPr marL="97404" marR="9740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mtClean="0"/>
                        <a:t>X</a:t>
                      </a:r>
                      <a:endParaRPr lang="en-US" dirty="0"/>
                    </a:p>
                  </a:txBody>
                  <a:tcPr marL="97404" marR="9740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X</a:t>
                      </a:r>
                      <a:endParaRPr lang="en-US" dirty="0"/>
                    </a:p>
                  </a:txBody>
                  <a:tcPr marL="97404" marR="97404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S3C 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 smtClean="0">
                          <a:hlinkClick r:id="rId6"/>
                        </a:rPr>
                        <a:t>http://www.s3c-ami.org/</a:t>
                      </a:r>
                      <a:r>
                        <a:rPr lang="fr-FR" dirty="0" smtClean="0"/>
                        <a:t> </a:t>
                      </a:r>
                      <a:r>
                        <a:rPr kumimoji="0" lang="fr-F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fr-FR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Tel. +33(0)143389748 / +33(0)952959094</a:t>
                      </a:r>
                      <a:r>
                        <a:rPr kumimoji="0" lang="fr-F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dirty="0" smtClean="0"/>
                    </a:p>
                  </a:txBody>
                  <a:tcPr marL="97404" marR="97404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7404" marR="97404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X</a:t>
                      </a:r>
                      <a:endParaRPr lang="en-US" dirty="0" smtClean="0"/>
                    </a:p>
                  </a:txBody>
                  <a:tcPr marL="97404" marR="97404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7404" marR="97404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97404" marR="97404" anchor="ctr"/>
                </a:tc>
              </a:tr>
            </a:tbl>
          </a:graphicData>
        </a:graphic>
      </p:graphicFrame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 – Lieu et Pays – Date Jour Mois Année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44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training</a:t>
            </a:r>
            <a:endParaRPr lang="fr-FR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6318346"/>
              </p:ext>
            </p:extLst>
          </p:nvPr>
        </p:nvGraphicFramePr>
        <p:xfrm>
          <a:off x="457200" y="1045850"/>
          <a:ext cx="8218792" cy="4886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2712"/>
                <a:gridCol w="288032"/>
                <a:gridCol w="288032"/>
                <a:gridCol w="4320016"/>
              </a:tblGrid>
              <a:tr h="863302">
                <a:tc>
                  <a:txBody>
                    <a:bodyPr/>
                    <a:lstStyle/>
                    <a:p>
                      <a:pPr algn="ctr"/>
                      <a:r>
                        <a:rPr lang="en-US" sz="1400" noProof="0" dirty="0" smtClean="0"/>
                        <a:t>Organization</a:t>
                      </a:r>
                      <a:endParaRPr lang="en-US" sz="1400" noProof="0" dirty="0"/>
                    </a:p>
                  </a:txBody>
                  <a:tcPr marL="108841" marR="1088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noProof="0" dirty="0" smtClean="0"/>
                        <a:t>English</a:t>
                      </a:r>
                      <a:endParaRPr lang="en-US" sz="1400" noProof="0" dirty="0"/>
                    </a:p>
                  </a:txBody>
                  <a:tcPr marL="108841" marR="108841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noProof="0" dirty="0" smtClean="0"/>
                        <a:t>French</a:t>
                      </a:r>
                      <a:endParaRPr lang="en-US" sz="1400" noProof="0" dirty="0"/>
                    </a:p>
                  </a:txBody>
                  <a:tcPr marL="108841" marR="108841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noProof="0" dirty="0" smtClean="0"/>
                        <a:t>Comments</a:t>
                      </a:r>
                      <a:endParaRPr lang="en-US" sz="1400" noProof="0" dirty="0"/>
                    </a:p>
                  </a:txBody>
                  <a:tcPr marL="108841" marR="108841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WJA (UK) 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noProof="0" dirty="0" smtClean="0"/>
                        <a:t>Training in United Kingdom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noProof="0" dirty="0" smtClean="0"/>
                        <a:t>International training</a:t>
                      </a:r>
                      <a:endParaRPr lang="en-US" sz="1200" noProof="0" dirty="0"/>
                    </a:p>
                  </a:txBody>
                  <a:tcPr marL="108841" marR="1088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 smtClean="0"/>
                        <a:t>X</a:t>
                      </a:r>
                      <a:endParaRPr lang="en-US" sz="1200" noProof="0" dirty="0"/>
                    </a:p>
                  </a:txBody>
                  <a:tcPr marL="108841" marR="1088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 smtClean="0"/>
                        <a:t>?</a:t>
                      </a:r>
                      <a:endParaRPr lang="en-US" sz="1200" noProof="0" dirty="0"/>
                    </a:p>
                  </a:txBody>
                  <a:tcPr marL="108841" marR="1088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 smtClean="0"/>
                        <a:t>Contact them for a list of the companies which deliver </a:t>
                      </a:r>
                      <a:r>
                        <a:rPr lang="en-US" sz="1200" baseline="0" noProof="0" dirty="0" smtClean="0"/>
                        <a:t>international training</a:t>
                      </a:r>
                      <a:endParaRPr lang="en-US" sz="1200" noProof="0" dirty="0"/>
                    </a:p>
                  </a:txBody>
                  <a:tcPr marL="108841" marR="108841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WJTA (</a:t>
                      </a:r>
                      <a:r>
                        <a:rPr lang="en-US" sz="1200" noProof="0" dirty="0" smtClean="0"/>
                        <a:t>USA)</a:t>
                      </a:r>
                    </a:p>
                    <a:p>
                      <a:endParaRPr lang="en-US" sz="1200" baseline="0" noProof="0" dirty="0" smtClean="0"/>
                    </a:p>
                    <a:p>
                      <a:r>
                        <a:rPr lang="en-US" sz="1200" baseline="0" noProof="0" dirty="0" smtClean="0"/>
                        <a:t>TCHAN </a:t>
                      </a:r>
                      <a:r>
                        <a:rPr lang="en-US" sz="1200" baseline="0" noProof="0" dirty="0" smtClean="0"/>
                        <a:t>(Nigeria) : </a:t>
                      </a:r>
                      <a:r>
                        <a:rPr lang="en-US" sz="1200" noProof="0" dirty="0" smtClean="0">
                          <a:hlinkClick r:id="rId2"/>
                        </a:rPr>
                        <a:t>http://www.tchan.org.ng/</a:t>
                      </a:r>
                      <a:endParaRPr lang="en-US" sz="1200" noProof="0" dirty="0" smtClean="0"/>
                    </a:p>
                  </a:txBody>
                  <a:tcPr marL="108841" marR="1088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 smtClean="0"/>
                        <a:t>X</a:t>
                      </a:r>
                    </a:p>
                    <a:p>
                      <a:pPr algn="ctr"/>
                      <a:endParaRPr lang="fr-FR" sz="1200" noProof="0" dirty="0" smtClean="0"/>
                    </a:p>
                    <a:p>
                      <a:pPr algn="ctr"/>
                      <a:r>
                        <a:rPr lang="fr-FR" sz="1200" noProof="0" dirty="0" smtClean="0"/>
                        <a:t>X</a:t>
                      </a:r>
                    </a:p>
                    <a:p>
                      <a:pPr algn="ctr"/>
                      <a:endParaRPr lang="en-US" sz="1200" noProof="0" dirty="0"/>
                    </a:p>
                  </a:txBody>
                  <a:tcPr marL="108841" marR="108841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noProof="0" dirty="0"/>
                    </a:p>
                  </a:txBody>
                  <a:tcPr marL="108841" marR="108841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WJTA (USA) : </a:t>
                      </a:r>
                      <a:r>
                        <a:rPr lang="en-US" sz="1200" noProof="0" dirty="0" smtClean="0"/>
                        <a:t>HP awareness</a:t>
                      </a:r>
                      <a:r>
                        <a:rPr lang="en-US" sz="1200" baseline="0" noProof="0" dirty="0" smtClean="0"/>
                        <a:t> developed by the Safety Council of Hudson.</a:t>
                      </a:r>
                      <a:endParaRPr lang="en-US" sz="1200" noProof="0" dirty="0" smtClean="0"/>
                    </a:p>
                    <a:p>
                      <a:pPr algn="l"/>
                      <a:r>
                        <a:rPr lang="en-US" sz="1200" noProof="0" dirty="0" smtClean="0"/>
                        <a:t>TCHAN </a:t>
                      </a:r>
                      <a:r>
                        <a:rPr lang="en-US" sz="1200" noProof="0" dirty="0" smtClean="0"/>
                        <a:t>is an new Nigerian association</a:t>
                      </a:r>
                      <a:r>
                        <a:rPr lang="en-US" sz="1200" baseline="0" noProof="0" dirty="0" smtClean="0"/>
                        <a:t>, it delivers training according to WJTA or Australian industry standards.</a:t>
                      </a:r>
                      <a:endParaRPr lang="en-US" sz="1200" noProof="0" dirty="0"/>
                    </a:p>
                  </a:txBody>
                  <a:tcPr marL="108841" marR="108841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SIR 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u="sng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https://www.sir-safe.nl/en/list-of-members</a:t>
                      </a:r>
                      <a:endParaRPr lang="en-US" sz="1200" noProof="0" dirty="0" smtClean="0"/>
                    </a:p>
                  </a:txBody>
                  <a:tcPr marL="108841" marR="1088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 smtClean="0"/>
                        <a:t>X</a:t>
                      </a:r>
                      <a:endParaRPr lang="en-US" sz="1200" noProof="0" dirty="0"/>
                    </a:p>
                  </a:txBody>
                  <a:tcPr marL="108841" marR="1088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noProof="0" dirty="0" smtClean="0"/>
                        <a:t>X</a:t>
                      </a:r>
                      <a:endParaRPr lang="en-US" sz="1200" noProof="0" dirty="0"/>
                    </a:p>
                  </a:txBody>
                  <a:tcPr marL="108841" marR="10884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noProof="0" dirty="0" smtClean="0"/>
                        <a:t>Training in several languages,</a:t>
                      </a:r>
                      <a:r>
                        <a:rPr lang="en-US" sz="1200" baseline="0" noProof="0" dirty="0" smtClean="0"/>
                        <a:t> depending of the members.</a:t>
                      </a:r>
                    </a:p>
                    <a:p>
                      <a:pPr algn="l"/>
                      <a:r>
                        <a:rPr lang="en-US" sz="1200" baseline="0" noProof="0" dirty="0" smtClean="0"/>
                        <a:t>Possibility to organize international trainings (DERC</a:t>
                      </a:r>
                      <a:r>
                        <a:rPr lang="fr-FR" sz="1200" dirty="0" smtClean="0"/>
                        <a:t>:</a:t>
                      </a:r>
                      <a:r>
                        <a:rPr lang="fr-FR" sz="1200" baseline="0" dirty="0" smtClean="0"/>
                        <a:t> </a:t>
                      </a:r>
                      <a:r>
                        <a:rPr lang="fr-FR" sz="1200" dirty="0" smtClean="0"/>
                        <a:t>p.bekkers@derc.nl</a:t>
                      </a:r>
                      <a:r>
                        <a:rPr lang="en-US" sz="1200" baseline="0" noProof="0" dirty="0" smtClean="0"/>
                        <a:t>, KOKS,…).</a:t>
                      </a:r>
                      <a:endParaRPr lang="en-US" sz="1200" noProof="0" dirty="0"/>
                    </a:p>
                  </a:txBody>
                  <a:tcPr marL="108841" marR="108841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noProof="0" dirty="0" smtClean="0"/>
                        <a:t>S3C </a:t>
                      </a:r>
                    </a:p>
                  </a:txBody>
                  <a:tcPr marL="108841" marR="108841"/>
                </a:tc>
                <a:tc>
                  <a:txBody>
                    <a:bodyPr/>
                    <a:lstStyle/>
                    <a:p>
                      <a:pPr algn="ctr"/>
                      <a:endParaRPr lang="en-US" sz="1200" noProof="0" dirty="0"/>
                    </a:p>
                  </a:txBody>
                  <a:tcPr marL="108841" marR="108841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noProof="0" dirty="0" smtClean="0"/>
                        <a:t>X</a:t>
                      </a:r>
                    </a:p>
                  </a:txBody>
                  <a:tcPr marL="108841" marR="108841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OLEUM Dunkerque, France </a:t>
                      </a:r>
                      <a:r>
                        <a:rPr kumimoji="0" lang="fr-F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(rc.eff-OLEUM@total.com) :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HP and Pumping (for works coordinators, Total)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Expert </a:t>
                      </a:r>
                      <a:r>
                        <a:rPr kumimoji="0" lang="fr-FR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Technicians</a:t>
                      </a:r>
                      <a:r>
                        <a:rPr kumimoji="0" lang="fr-F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(for </a:t>
                      </a:r>
                      <a:r>
                        <a:rPr kumimoji="0" lang="fr-FR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contractors</a:t>
                      </a:r>
                      <a:r>
                        <a:rPr kumimoji="0" lang="fr-F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noProof="0" dirty="0" smtClean="0"/>
                        <a:t>Possibility</a:t>
                      </a:r>
                      <a:r>
                        <a:rPr lang="en-US" sz="1200" baseline="0" noProof="0" dirty="0" smtClean="0"/>
                        <a:t> to organize international trainings</a:t>
                      </a:r>
                      <a:endParaRPr lang="en-US" sz="1200" noProof="0" dirty="0" smtClean="0"/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noProof="0" dirty="0" smtClean="0"/>
                        <a:t>ACH : </a:t>
                      </a:r>
                      <a:r>
                        <a:rPr lang="en-US" sz="1200" noProof="0" dirty="0" smtClean="0">
                          <a:hlinkClick r:id="rId4"/>
                        </a:rPr>
                        <a:t>http://www.ach-france.com/pages/index.php3</a:t>
                      </a:r>
                      <a:r>
                        <a:rPr lang="en-US" sz="1200" noProof="0" dirty="0" smtClean="0"/>
                        <a:t> (contact : Alain </a:t>
                      </a:r>
                      <a:r>
                        <a:rPr lang="en-US" sz="1200" noProof="0" dirty="0" err="1" smtClean="0"/>
                        <a:t>Crozon</a:t>
                      </a:r>
                      <a:r>
                        <a:rPr lang="en-US" sz="1200" noProof="0" dirty="0" smtClean="0"/>
                        <a:t>, +33(0)474827106 / +33(0)608616588, from the president of S3C 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noProof="0" dirty="0" err="1" smtClean="0"/>
                        <a:t>Conseil</a:t>
                      </a:r>
                      <a:r>
                        <a:rPr lang="en-US" sz="1200" noProof="0" dirty="0" smtClean="0"/>
                        <a:t> Service : </a:t>
                      </a:r>
                      <a:r>
                        <a:rPr lang="en-US" sz="1200" noProof="0" dirty="0" smtClean="0">
                          <a:hlinkClick r:id="rId5"/>
                        </a:rPr>
                        <a:t>https://www.conseils-services.fr/les-formations/</a:t>
                      </a:r>
                      <a:r>
                        <a:rPr lang="en-US" sz="1200" noProof="0" dirty="0" smtClean="0"/>
                        <a:t> (contact</a:t>
                      </a:r>
                      <a:r>
                        <a:rPr lang="en-US" sz="1200" baseline="0" noProof="0" dirty="0" smtClean="0"/>
                        <a:t> : Sylvain </a:t>
                      </a:r>
                      <a:r>
                        <a:rPr lang="en-US" sz="1200" baseline="0" noProof="0" dirty="0" err="1" smtClean="0"/>
                        <a:t>Janquin</a:t>
                      </a:r>
                      <a:r>
                        <a:rPr lang="en-US" sz="1200" baseline="0" noProof="0" dirty="0" smtClean="0"/>
                        <a:t> s.janquin@orange.fr). </a:t>
                      </a:r>
                      <a:endParaRPr lang="en-US" sz="1200" noProof="0" dirty="0" smtClean="0"/>
                    </a:p>
                  </a:txBody>
                  <a:tcPr marL="108841" marR="108841" anchor="ctr"/>
                </a:tc>
              </a:tr>
            </a:tbl>
          </a:graphicData>
        </a:graphic>
      </p:graphicFrame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 – Lieu et Pays – Date Jour Mois Année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90BE8-D879-4F46-ACF9-7BCC67DCFB75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53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_total_modele_blanc">
  <a:themeElements>
    <a:clrScheme name="TOTAL CORPO">
      <a:dk1>
        <a:sysClr val="windowText" lastClr="000000"/>
      </a:dk1>
      <a:lt1>
        <a:sysClr val="window" lastClr="FFFFFF"/>
      </a:lt1>
      <a:dk2>
        <a:srgbClr val="707173"/>
      </a:dk2>
      <a:lt2>
        <a:srgbClr val="00A37F"/>
      </a:lt2>
      <a:accent1>
        <a:srgbClr val="4A96CD"/>
      </a:accent1>
      <a:accent2>
        <a:srgbClr val="F39800"/>
      </a:accent2>
      <a:accent3>
        <a:srgbClr val="E20031"/>
      </a:accent3>
      <a:accent4>
        <a:srgbClr val="004494"/>
      </a:accent4>
      <a:accent5>
        <a:srgbClr val="E8561E"/>
      </a:accent5>
      <a:accent6>
        <a:srgbClr val="97B2AD"/>
      </a:accent6>
      <a:hlink>
        <a:srgbClr val="175A99"/>
      </a:hlink>
      <a:folHlink>
        <a:srgbClr val="B12F87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253</TotalTime>
  <Words>272</Words>
  <Application>Microsoft Office PowerPoint</Application>
  <PresentationFormat>Affichage à l'écran (4:3)</PresentationFormat>
  <Paragraphs>61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Helvetica</vt:lpstr>
      <vt:lpstr>Lucida Grande</vt:lpstr>
      <vt:lpstr>fr_total_modele_blanc</vt:lpstr>
      <vt:lpstr>CR-GR-HSE-424  Working With High Pressure Water Jets</vt:lpstr>
      <vt:lpstr>Industry standards</vt:lpstr>
      <vt:lpstr>training</vt:lpstr>
    </vt:vector>
  </TitlesOfParts>
  <Company>TOTAL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CR-GR-HSE-424  Travaux par jet d'eau sous haute pression</dc:title>
  <dc:creator>Alexandra PAPILLON</dc:creator>
  <cp:lastModifiedBy>Alexandra PAPILLON</cp:lastModifiedBy>
  <cp:revision>21</cp:revision>
  <cp:lastPrinted>2018-11-29T15:26:46Z</cp:lastPrinted>
  <dcterms:created xsi:type="dcterms:W3CDTF">2018-11-26T09:47:27Z</dcterms:created>
  <dcterms:modified xsi:type="dcterms:W3CDTF">2018-11-30T16:07:30Z</dcterms:modified>
</cp:coreProperties>
</file>