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Technologische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risico’s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nl-NL" sz="4800" spc="-150" dirty="0">
                <a:solidFill>
                  <a:schemeClr val="bg1"/>
                </a:solidFill>
                <a:latin typeface="Gotham Rounded Medium" pitchFamily="50" charset="0"/>
              </a:rPr>
              <a:t>Iedereen is erbij betrokken, iedereen heeft een rol te spelen!</a:t>
            </a:r>
            <a:endParaRPr lang="fr-FR" sz="48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517129"/>
            <a:ext cx="565082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l-NL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Door de technologische risico’s van onze industriële activiteiten onder controle te houden, beschermen we de mensen, het milieu en onze assets.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Wereldwijde</a:t>
            </a: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dag </a:t>
            </a: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voor</a:t>
            </a: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Veiligheid</a:t>
            </a: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908338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559431"/>
            <a:ext cx="537746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We moeten samen strikte regels hanteren en waakzaam blijven!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380523A-993D-0451-7643-15EE4C3E6E77}"/>
              </a:ext>
            </a:extLst>
          </p:cNvPr>
          <p:cNvGrpSpPr/>
          <p:nvPr/>
        </p:nvGrpSpPr>
        <p:grpSpPr>
          <a:xfrm>
            <a:off x="-3553" y="8666110"/>
            <a:ext cx="10698662" cy="1453570"/>
            <a:chOff x="-3553" y="8666110"/>
            <a:chExt cx="10057127" cy="145357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ACDA9DB-87AD-6173-1875-E59C42FAFC46}"/>
                </a:ext>
              </a:extLst>
            </p:cNvPr>
            <p:cNvSpPr/>
            <p:nvPr/>
          </p:nvSpPr>
          <p:spPr>
            <a:xfrm>
              <a:off x="-3553" y="8686644"/>
              <a:ext cx="10055082" cy="1428750"/>
            </a:xfrm>
            <a:custGeom>
              <a:avLst/>
              <a:gdLst>
                <a:gd name="connsiteX0" fmla="*/ 0 w 10055082"/>
                <a:gd name="connsiteY0" fmla="*/ 0 h 1428750"/>
                <a:gd name="connsiteX1" fmla="*/ 10055082 w 10055082"/>
                <a:gd name="connsiteY1" fmla="*/ 0 h 1428750"/>
                <a:gd name="connsiteX2" fmla="*/ 10055082 w 10055082"/>
                <a:gd name="connsiteY2" fmla="*/ 1428750 h 1428750"/>
                <a:gd name="connsiteX3" fmla="*/ 0 w 10055082"/>
                <a:gd name="connsiteY3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5082" h="1428750">
                  <a:moveTo>
                    <a:pt x="0" y="0"/>
                  </a:moveTo>
                  <a:lnTo>
                    <a:pt x="10055082" y="0"/>
                  </a:lnTo>
                  <a:lnTo>
                    <a:pt x="10055082" y="142875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chemeClr val="tx1">
                <a:alpha val="48000"/>
              </a:schemeClr>
            </a:solidFill>
            <a:ln w="9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F985594-7B3A-2141-8693-A792E32A7AC9}"/>
                </a:ext>
              </a:extLst>
            </p:cNvPr>
            <p:cNvSpPr/>
            <p:nvPr/>
          </p:nvSpPr>
          <p:spPr>
            <a:xfrm>
              <a:off x="-3553" y="8682453"/>
              <a:ext cx="3755354" cy="1437227"/>
            </a:xfrm>
            <a:custGeom>
              <a:avLst/>
              <a:gdLst>
                <a:gd name="connsiteX0" fmla="*/ 3359942 w 3755354"/>
                <a:gd name="connsiteY0" fmla="*/ 1437227 h 1437227"/>
                <a:gd name="connsiteX1" fmla="*/ 3755355 w 3755354"/>
                <a:gd name="connsiteY1" fmla="*/ 718566 h 1437227"/>
                <a:gd name="connsiteX2" fmla="*/ 3359942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2" y="1437227"/>
                  </a:moveTo>
                  <a:lnTo>
                    <a:pt x="3755355" y="718566"/>
                  </a:lnTo>
                  <a:lnTo>
                    <a:pt x="3359942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3363013-DC1D-869F-866B-FD6D376ABE0D}"/>
                </a:ext>
              </a:extLst>
            </p:cNvPr>
            <p:cNvSpPr/>
            <p:nvPr/>
          </p:nvSpPr>
          <p:spPr>
            <a:xfrm>
              <a:off x="3345040" y="8682453"/>
              <a:ext cx="3755354" cy="1437227"/>
            </a:xfrm>
            <a:custGeom>
              <a:avLst/>
              <a:gdLst>
                <a:gd name="connsiteX0" fmla="*/ 3359941 w 3755354"/>
                <a:gd name="connsiteY0" fmla="*/ 1437227 h 1437227"/>
                <a:gd name="connsiteX1" fmla="*/ 3755354 w 3755354"/>
                <a:gd name="connsiteY1" fmla="*/ 718566 h 1437227"/>
                <a:gd name="connsiteX2" fmla="*/ 3359941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1" y="1437227"/>
                  </a:moveTo>
                  <a:lnTo>
                    <a:pt x="3755354" y="718566"/>
                  </a:lnTo>
                  <a:lnTo>
                    <a:pt x="3359941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1DAFC14-2F99-4FAE-FD4D-75940978AB99}"/>
                </a:ext>
              </a:extLst>
            </p:cNvPr>
            <p:cNvSpPr/>
            <p:nvPr/>
          </p:nvSpPr>
          <p:spPr>
            <a:xfrm>
              <a:off x="6693633" y="8682453"/>
              <a:ext cx="3359941" cy="9525"/>
            </a:xfrm>
            <a:custGeom>
              <a:avLst/>
              <a:gdLst>
                <a:gd name="connsiteX0" fmla="*/ 3359941 w 3359941"/>
                <a:gd name="connsiteY0" fmla="*/ 0 h 9525"/>
                <a:gd name="connsiteX1" fmla="*/ 0 w 33599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9941" h="9525">
                  <a:moveTo>
                    <a:pt x="3359941" y="0"/>
                  </a:moveTo>
                  <a:lnTo>
                    <a:pt x="0" y="0"/>
                  </a:lnTo>
                </a:path>
              </a:pathLst>
            </a:custGeom>
            <a:ln w="98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52B922-3844-8CCA-7397-1CF33B066D7F}"/>
                </a:ext>
              </a:extLst>
            </p:cNvPr>
            <p:cNvSpPr/>
            <p:nvPr/>
          </p:nvSpPr>
          <p:spPr>
            <a:xfrm>
              <a:off x="667139" y="8691978"/>
              <a:ext cx="2399883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IK SIGNALEER </a:t>
              </a:r>
              <a:br>
                <a:rPr lang="nl-NL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</a:br>
              <a:r>
                <a:rPr lang="nl-NL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de gevaren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6BC6A16-0DA0-927F-F16F-0B20C9C6CDFF}"/>
                </a:ext>
              </a:extLst>
            </p:cNvPr>
            <p:cNvSpPr/>
            <p:nvPr/>
          </p:nvSpPr>
          <p:spPr>
            <a:xfrm>
              <a:off x="3957064" y="8682358"/>
              <a:ext cx="259756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nl-BE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IK BEOORDEEL </a:t>
              </a:r>
              <a:r>
                <a:rPr lang="nl-BE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de risico’s en </a:t>
              </a:r>
              <a:r>
                <a:rPr lang="nl-BE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BEPAAL</a:t>
              </a:r>
              <a:r>
                <a:rPr lang="nl-BE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 de barrières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3667D2-F901-7359-37B3-93CE8CE6A04E}"/>
                </a:ext>
              </a:extLst>
            </p:cNvPr>
            <p:cNvSpPr/>
            <p:nvPr/>
          </p:nvSpPr>
          <p:spPr>
            <a:xfrm>
              <a:off x="7314959" y="8666110"/>
              <a:ext cx="259756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nl-NL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IK ZORG </a:t>
              </a:r>
              <a:r>
                <a:rPr lang="nl-NL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ervoor dat de barrières doeltreffend zijn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78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11</cp:revision>
  <dcterms:created xsi:type="dcterms:W3CDTF">2022-03-15T11:40:48Z</dcterms:created>
  <dcterms:modified xsi:type="dcterms:W3CDTF">2023-03-30T11:28:11Z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