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
  </p:handoutMasterIdLst>
  <p:sldIdLst>
    <p:sldId id="273" r:id="rId2"/>
    <p:sldId id="365" r:id="rId3"/>
    <p:sldId id="366" r:id="rId4"/>
    <p:sldId id="372" r:id="rId5"/>
  </p:sldIdLst>
  <p:sldSz cx="12192000" cy="6858000"/>
  <p:notesSz cx="6858000" cy="91440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1243" autoAdjust="0"/>
  </p:normalViewPr>
  <p:slideViewPr>
    <p:cSldViewPr>
      <p:cViewPr varScale="1">
        <p:scale>
          <a:sx n="61" d="100"/>
          <a:sy n="61" d="100"/>
        </p:scale>
        <p:origin x="90" y="786"/>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F9218-3AC4-4588-AD15-C8B9615A4193}" type="datetimeFigureOut">
              <a:rPr lang="en-US" smtClean="0"/>
              <a:pPr/>
              <a:t>3/13/2018</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B1C22-5F7F-45DB-B066-C38515A5A04C}" type="datetimeFigureOut">
              <a:rPr lang="en-US" smtClean="0"/>
              <a:pPr/>
              <a:t>3/13/2018</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34118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53025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wat-social.corp.local/sites/fac35db7-2a6a-4bbb-bbae-d5035850634f_EN-U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 GR HSE 001	</a:t>
            </a:r>
            <a:r>
              <a:rPr lang="en-US" dirty="0" err="1" smtClean="0"/>
              <a:t>Attentes</a:t>
            </a:r>
            <a:r>
              <a:rPr lang="en-US" dirty="0" smtClean="0"/>
              <a:t> HSE On-MAESTRO</a:t>
            </a:r>
            <a:endParaRPr lang="en-US" dirty="0"/>
          </a:p>
        </p:txBody>
      </p:sp>
      <p:sp>
        <p:nvSpPr>
          <p:cNvPr id="3" name="Espace réservé du texte 2"/>
          <p:cNvSpPr>
            <a:spLocks noGrp="1"/>
          </p:cNvSpPr>
          <p:nvPr>
            <p:ph type="body" sz="quarter" idx="10"/>
          </p:nvPr>
        </p:nvSpPr>
        <p:spPr>
          <a:xfrm>
            <a:off x="1188000" y="3639600"/>
            <a:ext cx="9732536" cy="2669720"/>
          </a:xfrm>
        </p:spPr>
        <p:txBody>
          <a:bodyPr/>
          <a:lstStyle/>
          <a:p>
            <a:endParaRPr lang="en-US" dirty="0"/>
          </a:p>
          <a:p>
            <a:endParaRPr lang="en-US" dirty="0" smtClean="0"/>
          </a:p>
          <a:p>
            <a:endParaRPr lang="en-US" dirty="0"/>
          </a:p>
          <a:p>
            <a:pPr algn="ctr"/>
            <a:r>
              <a:rPr lang="en-US" dirty="0" smtClean="0"/>
              <a:t>Mars 2018</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marL="0" indent="0">
              <a:spcAft>
                <a:spcPts val="600"/>
              </a:spcAft>
              <a:buNone/>
            </a:pPr>
            <a:r>
              <a:rPr lang="en-US" dirty="0" err="1" smtClean="0"/>
              <a:t>Objectifs</a:t>
            </a:r>
            <a:r>
              <a:rPr lang="en-US" dirty="0" smtClean="0"/>
              <a:t>:</a:t>
            </a:r>
            <a:endParaRPr lang="en-US" dirty="0"/>
          </a:p>
          <a:p>
            <a:pPr>
              <a:spcAft>
                <a:spcPts val="300"/>
              </a:spcAft>
            </a:pPr>
            <a:r>
              <a:rPr lang="en-US" dirty="0" err="1" smtClean="0"/>
              <a:t>Référentiel</a:t>
            </a:r>
            <a:r>
              <a:rPr lang="en-US" dirty="0" smtClean="0"/>
              <a:t> </a:t>
            </a:r>
            <a:r>
              <a:rPr lang="en-US" dirty="0" err="1" smtClean="0"/>
              <a:t>commun</a:t>
            </a:r>
            <a:r>
              <a:rPr lang="en-US" dirty="0" smtClean="0"/>
              <a:t> (</a:t>
            </a:r>
            <a:r>
              <a:rPr lang="en-US" dirty="0" err="1" smtClean="0"/>
              <a:t>mêmes</a:t>
            </a:r>
            <a:r>
              <a:rPr lang="en-US" dirty="0" smtClean="0"/>
              <a:t> </a:t>
            </a:r>
            <a:r>
              <a:rPr lang="en-US" dirty="0" err="1" smtClean="0"/>
              <a:t>termes</a:t>
            </a:r>
            <a:r>
              <a:rPr lang="en-US" dirty="0" smtClean="0"/>
              <a:t> et </a:t>
            </a:r>
            <a:r>
              <a:rPr lang="en-US" dirty="0" err="1" smtClean="0"/>
              <a:t>défintions</a:t>
            </a:r>
            <a:r>
              <a:rPr lang="en-US" dirty="0" smtClean="0"/>
              <a:t>)</a:t>
            </a:r>
            <a:endParaRPr lang="en-US" dirty="0"/>
          </a:p>
          <a:p>
            <a:pPr>
              <a:spcAft>
                <a:spcPts val="300"/>
              </a:spcAft>
            </a:pPr>
            <a:r>
              <a:rPr lang="en-US" dirty="0" smtClean="0"/>
              <a:t>Simplifier / Clarifier</a:t>
            </a:r>
            <a:endParaRPr lang="en-US" dirty="0"/>
          </a:p>
          <a:p>
            <a:r>
              <a:rPr lang="en-US" dirty="0" smtClean="0"/>
              <a:t>1 </a:t>
            </a:r>
            <a:r>
              <a:rPr lang="en-US" dirty="0" err="1" smtClean="0"/>
              <a:t>seul</a:t>
            </a:r>
            <a:r>
              <a:rPr lang="en-US" dirty="0" smtClean="0"/>
              <a:t> et </a:t>
            </a:r>
            <a:r>
              <a:rPr lang="en-US" dirty="0" err="1" smtClean="0"/>
              <a:t>même</a:t>
            </a:r>
            <a:r>
              <a:rPr lang="en-US" dirty="0" smtClean="0"/>
              <a:t> </a:t>
            </a:r>
            <a:r>
              <a:rPr lang="en-US" dirty="0" err="1" smtClean="0"/>
              <a:t>protocole</a:t>
            </a:r>
            <a:r>
              <a:rPr lang="en-US" dirty="0" smtClean="0"/>
              <a:t> </a:t>
            </a:r>
            <a:r>
              <a:rPr lang="en-US" dirty="0" err="1" smtClean="0"/>
              <a:t>d’audit</a:t>
            </a:r>
            <a:r>
              <a:rPr lang="en-US" dirty="0" smtClean="0"/>
              <a:t> pour </a:t>
            </a:r>
            <a:r>
              <a:rPr lang="en-US" dirty="0" err="1" smtClean="0"/>
              <a:t>toutes</a:t>
            </a:r>
            <a:r>
              <a:rPr lang="en-US" dirty="0" smtClean="0"/>
              <a:t> les branches</a:t>
            </a:r>
            <a:endParaRPr lang="en-US" dirty="0"/>
          </a:p>
          <a:p>
            <a:pPr marL="0" indent="0">
              <a:buNone/>
            </a:pPr>
            <a:endParaRPr lang="en-US" dirty="0" smtClean="0"/>
          </a:p>
          <a:p>
            <a:pPr marL="0" indent="0">
              <a:spcAft>
                <a:spcPts val="600"/>
              </a:spcAft>
              <a:buNone/>
            </a:pPr>
            <a:r>
              <a:rPr lang="en-US" dirty="0" err="1" smtClean="0"/>
              <a:t>Organisation</a:t>
            </a:r>
            <a:r>
              <a:rPr lang="en-US" dirty="0" smtClean="0"/>
              <a:t>:</a:t>
            </a:r>
            <a:endParaRPr lang="en-US" dirty="0"/>
          </a:p>
          <a:p>
            <a:pPr>
              <a:spcAft>
                <a:spcPts val="300"/>
              </a:spcAft>
            </a:pPr>
            <a:r>
              <a:rPr lang="en-US" dirty="0" smtClean="0"/>
              <a:t>Sous la </a:t>
            </a:r>
            <a:r>
              <a:rPr lang="en-US" dirty="0" err="1" smtClean="0"/>
              <a:t>gouvernance</a:t>
            </a:r>
            <a:r>
              <a:rPr lang="en-US" dirty="0" smtClean="0"/>
              <a:t> de Reflex</a:t>
            </a:r>
            <a:endParaRPr lang="en-US" dirty="0"/>
          </a:p>
          <a:p>
            <a:pPr>
              <a:spcAft>
                <a:spcPts val="300"/>
              </a:spcAft>
            </a:pPr>
            <a:r>
              <a:rPr lang="en-US" dirty="0" err="1" smtClean="0"/>
              <a:t>Charte</a:t>
            </a:r>
            <a:r>
              <a:rPr lang="en-US" dirty="0" smtClean="0"/>
              <a:t> HSEQ </a:t>
            </a:r>
            <a:r>
              <a:rPr lang="en-US" dirty="0" err="1" smtClean="0"/>
              <a:t>révisée</a:t>
            </a:r>
            <a:r>
              <a:rPr lang="en-US" dirty="0" smtClean="0"/>
              <a:t>  (</a:t>
            </a:r>
            <a:r>
              <a:rPr lang="en-US" dirty="0" err="1" smtClean="0"/>
              <a:t>Sécurité</a:t>
            </a:r>
            <a:r>
              <a:rPr lang="en-US" dirty="0" smtClean="0"/>
              <a:t> = </a:t>
            </a:r>
            <a:r>
              <a:rPr lang="en-US" dirty="0" err="1" smtClean="0"/>
              <a:t>valeur</a:t>
            </a:r>
            <a:r>
              <a:rPr lang="en-US" dirty="0" smtClean="0"/>
              <a:t>)</a:t>
            </a:r>
          </a:p>
          <a:p>
            <a:r>
              <a:rPr lang="fr-FR" dirty="0" smtClean="0"/>
              <a:t>Fusion de la politique et des directives</a:t>
            </a:r>
          </a:p>
          <a:p>
            <a:endParaRPr lang="en-US" dirty="0" smtClean="0"/>
          </a:p>
          <a:p>
            <a:pPr marL="0" indent="0">
              <a:spcAft>
                <a:spcPts val="600"/>
              </a:spcAft>
              <a:buNone/>
            </a:pPr>
            <a:r>
              <a:rPr lang="en-US" dirty="0" err="1" smtClean="0"/>
              <a:t>Périmètre</a:t>
            </a:r>
            <a:r>
              <a:rPr lang="en-US" dirty="0" smtClean="0"/>
              <a:t>:</a:t>
            </a:r>
            <a:endParaRPr lang="en-US" dirty="0"/>
          </a:p>
          <a:p>
            <a:pPr>
              <a:spcAft>
                <a:spcPts val="300"/>
              </a:spcAft>
            </a:pPr>
            <a:r>
              <a:rPr lang="en-US" dirty="0" err="1" smtClean="0"/>
              <a:t>Hygiène</a:t>
            </a:r>
            <a:r>
              <a:rPr lang="en-US" dirty="0" smtClean="0"/>
              <a:t> </a:t>
            </a:r>
            <a:r>
              <a:rPr lang="en-US" dirty="0" err="1" smtClean="0"/>
              <a:t>industrielle</a:t>
            </a:r>
            <a:endParaRPr lang="en-US" dirty="0"/>
          </a:p>
          <a:p>
            <a:pPr>
              <a:spcAft>
                <a:spcPts val="300"/>
              </a:spcAft>
            </a:pPr>
            <a:r>
              <a:rPr lang="en-US" dirty="0" err="1" smtClean="0"/>
              <a:t>Sécurité</a:t>
            </a:r>
            <a:endParaRPr lang="en-US" dirty="0"/>
          </a:p>
          <a:p>
            <a:r>
              <a:rPr lang="en-US" dirty="0" err="1" smtClean="0"/>
              <a:t>Environnement</a:t>
            </a:r>
            <a:endParaRPr lang="en-US" dirty="0"/>
          </a:p>
          <a:p>
            <a:pPr marL="0" indent="0">
              <a:buNone/>
            </a:pPr>
            <a:endParaRPr lang="en-US" dirty="0" smtClean="0"/>
          </a:p>
          <a:p>
            <a:pPr marL="0" indent="0">
              <a:buNone/>
            </a:pPr>
            <a:r>
              <a:rPr lang="en-US" dirty="0" err="1" smtClean="0"/>
              <a:t>Attentes</a:t>
            </a:r>
            <a:r>
              <a:rPr lang="en-US" dirty="0" smtClean="0"/>
              <a:t> sous la </a:t>
            </a:r>
            <a:r>
              <a:rPr lang="en-US" dirty="0" err="1" smtClean="0"/>
              <a:t>forme</a:t>
            </a:r>
            <a:r>
              <a:rPr lang="en-US" dirty="0" smtClean="0"/>
              <a:t> “</a:t>
            </a:r>
            <a:r>
              <a:rPr lang="en-US" dirty="0" err="1" smtClean="0"/>
              <a:t>Etat</a:t>
            </a:r>
            <a:r>
              <a:rPr lang="en-US" dirty="0" smtClean="0"/>
              <a:t> </a:t>
            </a:r>
            <a:r>
              <a:rPr lang="en-US" dirty="0" err="1" smtClean="0"/>
              <a:t>désiré</a:t>
            </a:r>
            <a:r>
              <a:rPr lang="en-US" dirty="0" smtClean="0"/>
              <a:t>” </a:t>
            </a:r>
            <a:r>
              <a:rPr lang="en-US" dirty="0" err="1" smtClean="0"/>
              <a:t>plutôt</a:t>
            </a:r>
            <a:r>
              <a:rPr lang="en-US" dirty="0" smtClean="0"/>
              <a:t> que “La Direction </a:t>
            </a:r>
            <a:r>
              <a:rPr lang="en-US" dirty="0" err="1" smtClean="0"/>
              <a:t>doit</a:t>
            </a:r>
            <a:r>
              <a:rPr lang="en-US" dirty="0" smtClean="0"/>
              <a:t>…”</a:t>
            </a:r>
          </a:p>
          <a:p>
            <a:pPr marL="0" indent="0">
              <a:buNone/>
            </a:pPr>
            <a:endParaRPr lang="fr-FR" dirty="0"/>
          </a:p>
          <a:p>
            <a:pPr marL="0" indent="0" algn="ctr">
              <a:buNone/>
            </a:pPr>
            <a:endParaRPr lang="fr-FR" dirty="0" smtClean="0"/>
          </a:p>
          <a:p>
            <a:pPr marL="0" indent="0" algn="ctr">
              <a:buNone/>
            </a:pPr>
            <a:r>
              <a:rPr lang="fr-FR" dirty="0" smtClean="0"/>
              <a:t>Date </a:t>
            </a:r>
            <a:r>
              <a:rPr lang="fr-FR" dirty="0"/>
              <a:t>d’application : 6 mois après la date de </a:t>
            </a:r>
            <a:r>
              <a:rPr lang="fr-FR" dirty="0" smtClean="0"/>
              <a:t>publication</a:t>
            </a:r>
            <a:endParaRPr lang="en-US" dirty="0"/>
          </a:p>
          <a:p>
            <a:pPr marL="0" indent="0">
              <a:buNone/>
            </a:pPr>
            <a:endParaRPr lang="en-US" dirty="0"/>
          </a:p>
        </p:txBody>
      </p:sp>
      <p:sp>
        <p:nvSpPr>
          <p:cNvPr id="3" name="Espace réservé du texte 2"/>
          <p:cNvSpPr>
            <a:spLocks noGrp="1"/>
          </p:cNvSpPr>
          <p:nvPr>
            <p:ph type="body" sz="quarter" idx="12"/>
          </p:nvPr>
        </p:nvSpPr>
        <p:spPr/>
        <p:txBody>
          <a:bodyPr/>
          <a:lstStyle/>
          <a:p>
            <a:r>
              <a:rPr lang="fr-FR" dirty="0" smtClean="0"/>
              <a:t>ONE-MAESTRO</a:t>
            </a:r>
            <a:endParaRPr lang="en-US" dirty="0"/>
          </a:p>
        </p:txBody>
      </p:sp>
    </p:spTree>
    <p:extLst>
      <p:ext uri="{BB962C8B-B14F-4D97-AF65-F5344CB8AC3E}">
        <p14:creationId xmlns:p14="http://schemas.microsoft.com/office/powerpoint/2010/main" val="2044302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au 94"/>
          <p:cNvGraphicFramePr>
            <a:graphicFrameLocks noGrp="1"/>
          </p:cNvGraphicFramePr>
          <p:nvPr>
            <p:extLst>
              <p:ext uri="{D42A27DB-BD31-4B8C-83A1-F6EECF244321}">
                <p14:modId xmlns:p14="http://schemas.microsoft.com/office/powerpoint/2010/main" val="4221459008"/>
              </p:ext>
            </p:extLst>
          </p:nvPr>
        </p:nvGraphicFramePr>
        <p:xfrm>
          <a:off x="247136" y="3356992"/>
          <a:ext cx="11593288" cy="3097689"/>
        </p:xfrm>
        <a:graphic>
          <a:graphicData uri="http://schemas.openxmlformats.org/drawingml/2006/table">
            <a:tbl>
              <a:tblPr firstRow="1" bandRow="1">
                <a:tableStyleId>{2D5ABB26-0587-4C30-8999-92F81FD0307C}</a:tableStyleId>
              </a:tblPr>
              <a:tblGrid>
                <a:gridCol w="3888432"/>
                <a:gridCol w="288032"/>
                <a:gridCol w="2160240"/>
                <a:gridCol w="216024"/>
                <a:gridCol w="5040560"/>
              </a:tblGrid>
              <a:tr h="341157">
                <a:tc>
                  <a:txBody>
                    <a:bodyPr/>
                    <a:lstStyle/>
                    <a:p>
                      <a:pPr algn="l"/>
                      <a:r>
                        <a:rPr lang="en-GB" sz="1400" b="1" dirty="0" err="1" smtClean="0">
                          <a:latin typeface="+mn-lt"/>
                        </a:rPr>
                        <a:t>Principaux</a:t>
                      </a:r>
                      <a:r>
                        <a:rPr lang="en-GB" sz="1400" b="1" dirty="0" smtClean="0">
                          <a:latin typeface="+mn-lt"/>
                        </a:rPr>
                        <a:t> </a:t>
                      </a:r>
                      <a:r>
                        <a:rPr lang="en-GB" sz="1400" b="1" dirty="0" err="1" smtClean="0">
                          <a:latin typeface="+mn-lt"/>
                        </a:rPr>
                        <a:t>changements</a:t>
                      </a:r>
                      <a:endParaRPr lang="en-US" sz="14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GB" sz="1400" b="1" dirty="0" smtClean="0">
                          <a:latin typeface="+mn-lt"/>
                        </a:rPr>
                        <a:t>Branches </a:t>
                      </a:r>
                      <a:r>
                        <a:rPr lang="en-GB" sz="1400" b="1" dirty="0" err="1" smtClean="0">
                          <a:latin typeface="+mn-lt"/>
                        </a:rPr>
                        <a:t>concernées</a:t>
                      </a:r>
                      <a:endParaRPr lang="en-US" sz="14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400" b="1" dirty="0" smtClean="0">
                          <a:latin typeface="+mn-lt"/>
                        </a:rPr>
                        <a:t>Impacts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59087">
                <a:tc>
                  <a:txBody>
                    <a:bodyPr/>
                    <a:lstStyle/>
                    <a:p>
                      <a:r>
                        <a:rPr lang="en-US" sz="1400" b="1" dirty="0" smtClean="0">
                          <a:solidFill>
                            <a:schemeClr val="bg1"/>
                          </a:solidFill>
                          <a:latin typeface="+mn-lt"/>
                        </a:rPr>
                        <a:t>Suppression</a:t>
                      </a:r>
                      <a:r>
                        <a:rPr lang="en-US" sz="1400" b="1" baseline="0" dirty="0" smtClean="0">
                          <a:solidFill>
                            <a:schemeClr val="bg1"/>
                          </a:solidFill>
                          <a:latin typeface="+mn-lt"/>
                        </a:rPr>
                        <a:t> de :</a:t>
                      </a:r>
                      <a:endParaRPr lang="en-US" sz="1400" b="1" dirty="0" smtClean="0">
                        <a:solidFill>
                          <a:schemeClr val="bg1"/>
                        </a:solidFill>
                        <a:latin typeface="+mn-lt"/>
                      </a:endParaRPr>
                    </a:p>
                    <a:p>
                      <a:pPr marL="285750" indent="-285750">
                        <a:buFontTx/>
                        <a:buChar char="-"/>
                      </a:pPr>
                      <a:r>
                        <a:rPr lang="en-US" sz="1400" b="1" dirty="0" smtClean="0">
                          <a:solidFill>
                            <a:schemeClr val="bg1"/>
                          </a:solidFill>
                          <a:latin typeface="+mn-lt"/>
                        </a:rPr>
                        <a:t>La </a:t>
                      </a:r>
                      <a:r>
                        <a:rPr lang="en-US" sz="1400" b="1" dirty="0" err="1" smtClean="0">
                          <a:solidFill>
                            <a:schemeClr val="bg1"/>
                          </a:solidFill>
                          <a:latin typeface="+mn-lt"/>
                        </a:rPr>
                        <a:t>sûreté</a:t>
                      </a:r>
                      <a:r>
                        <a:rPr lang="en-US" sz="1400" b="1" dirty="0" smtClean="0">
                          <a:solidFill>
                            <a:schemeClr val="bg1"/>
                          </a:solidFill>
                          <a:latin typeface="+mn-lt"/>
                        </a:rPr>
                        <a:t>, le </a:t>
                      </a:r>
                      <a:r>
                        <a:rPr lang="en-US" sz="1400" b="1" dirty="0" err="1" smtClean="0">
                          <a:solidFill>
                            <a:schemeClr val="bg1"/>
                          </a:solidFill>
                          <a:latin typeface="+mn-lt"/>
                        </a:rPr>
                        <a:t>sociétal</a:t>
                      </a:r>
                      <a:endParaRPr lang="en-US" sz="1400" b="1" dirty="0" smtClean="0">
                        <a:solidFill>
                          <a:schemeClr val="bg1"/>
                        </a:solidFill>
                        <a:latin typeface="+mn-lt"/>
                      </a:endParaRPr>
                    </a:p>
                    <a:p>
                      <a:pPr marL="285750" indent="-285750">
                        <a:buFontTx/>
                        <a:buChar char="-"/>
                      </a:pPr>
                      <a:r>
                        <a:rPr lang="fr-FR" sz="1400" b="1" dirty="0" smtClean="0">
                          <a:solidFill>
                            <a:schemeClr val="bg1"/>
                          </a:solidFill>
                          <a:latin typeface="+mn-lt"/>
                        </a:rPr>
                        <a:t>Matrice</a:t>
                      </a:r>
                      <a:r>
                        <a:rPr lang="fr-FR" sz="1400" b="1" baseline="0" dirty="0" smtClean="0">
                          <a:solidFill>
                            <a:schemeClr val="bg1"/>
                          </a:solidFill>
                          <a:latin typeface="+mn-lt"/>
                        </a:rPr>
                        <a:t> risque </a:t>
                      </a:r>
                      <a:r>
                        <a:rPr lang="fr-FR" sz="1400" b="1" dirty="0" smtClean="0">
                          <a:solidFill>
                            <a:schemeClr val="bg1"/>
                          </a:solidFill>
                          <a:latin typeface="+mn-lt"/>
                        </a:rPr>
                        <a:t>6x6</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410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err="1" smtClean="0">
                          <a:solidFill>
                            <a:schemeClr val="bg1"/>
                          </a:solidFill>
                          <a:latin typeface="+mn-lt"/>
                        </a:rPr>
                        <a:t>Chaîne</a:t>
                      </a:r>
                      <a:r>
                        <a:rPr lang="en-US" sz="1400" b="1" dirty="0" smtClean="0">
                          <a:solidFill>
                            <a:schemeClr val="bg1"/>
                          </a:solidFill>
                          <a:latin typeface="+mn-lt"/>
                        </a:rPr>
                        <a:t> de </a:t>
                      </a:r>
                      <a:r>
                        <a:rPr lang="en-US" sz="1400" b="1" dirty="0" err="1" smtClean="0">
                          <a:solidFill>
                            <a:schemeClr val="bg1"/>
                          </a:solidFill>
                          <a:latin typeface="+mn-lt"/>
                        </a:rPr>
                        <a:t>commandement</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err="1" smtClean="0">
                          <a:solidFill>
                            <a:schemeClr val="tx1"/>
                          </a:solidFill>
                          <a:latin typeface="+mn-lt"/>
                        </a:rPr>
                        <a:t>Explicite</a:t>
                      </a:r>
                      <a:r>
                        <a:rPr lang="en-GB" sz="1400" baseline="0" dirty="0" smtClean="0">
                          <a:solidFill>
                            <a:schemeClr val="tx1"/>
                          </a:solidFill>
                          <a:latin typeface="+mn-lt"/>
                        </a:rPr>
                        <a:t> </a:t>
                      </a:r>
                      <a:r>
                        <a:rPr lang="en-GB" sz="1400" baseline="0" dirty="0" err="1" smtClean="0">
                          <a:solidFill>
                            <a:schemeClr val="tx1"/>
                          </a:solidFill>
                          <a:latin typeface="+mn-lt"/>
                        </a:rPr>
                        <a:t>maintenant</a:t>
                      </a:r>
                      <a:endParaRPr lang="en-GB" sz="1400" baseline="0" dirty="0" smtClean="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8662">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3526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Droit de refuser des sous-</a:t>
                      </a:r>
                      <a:r>
                        <a:rPr lang="en-US" sz="1400" b="1" dirty="0" err="1" smtClean="0">
                          <a:solidFill>
                            <a:schemeClr val="bg1"/>
                          </a:solidFill>
                          <a:latin typeface="+mn-lt"/>
                        </a:rPr>
                        <a:t>traitants</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5699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Auto </a:t>
                      </a:r>
                      <a:r>
                        <a:rPr lang="en-US" sz="1400" b="1" dirty="0" err="1" smtClean="0">
                          <a:solidFill>
                            <a:schemeClr val="bg1"/>
                          </a:solidFill>
                          <a:latin typeface="+mn-lt"/>
                        </a:rPr>
                        <a:t>évaluations</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err="1" smtClean="0">
                          <a:solidFill>
                            <a:schemeClr val="tx1"/>
                          </a:solidFill>
                          <a:latin typeface="+mn-lt"/>
                          <a:ea typeface="+mn-ea"/>
                          <a:cs typeface="+mn-cs"/>
                        </a:rPr>
                        <a:t>Remplace</a:t>
                      </a:r>
                      <a:r>
                        <a:rPr lang="en-GB" sz="1400" baseline="0" dirty="0" smtClean="0">
                          <a:solidFill>
                            <a:schemeClr val="tx1"/>
                          </a:solidFill>
                          <a:latin typeface="+mn-lt"/>
                          <a:ea typeface="+mn-ea"/>
                          <a:cs typeface="+mn-cs"/>
                        </a:rPr>
                        <a:t> les audits de </a:t>
                      </a:r>
                      <a:r>
                        <a:rPr lang="en-GB" sz="1400" baseline="0" dirty="0" err="1" smtClean="0">
                          <a:solidFill>
                            <a:schemeClr val="tx1"/>
                          </a:solidFill>
                          <a:latin typeface="+mn-lt"/>
                          <a:ea typeface="+mn-ea"/>
                          <a:cs typeface="+mn-cs"/>
                        </a:rPr>
                        <a:t>suivi</a:t>
                      </a:r>
                      <a:endParaRPr lang="en-GB" sz="1400" baseline="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8213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Revue de direction plus </a:t>
                      </a:r>
                      <a:r>
                        <a:rPr lang="en-US" sz="1400" b="1" dirty="0" err="1" smtClean="0">
                          <a:solidFill>
                            <a:schemeClr val="bg1"/>
                          </a:solidFill>
                          <a:latin typeface="+mn-lt"/>
                        </a:rPr>
                        <a:t>détaillée</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latin typeface="+mn-lt"/>
                        </a:rPr>
                        <a:t>Pas de </a:t>
                      </a:r>
                      <a:r>
                        <a:rPr lang="en-GB" sz="1400" baseline="0" dirty="0" err="1" smtClean="0">
                          <a:latin typeface="+mn-lt"/>
                        </a:rPr>
                        <a:t>changement</a:t>
                      </a:r>
                      <a:r>
                        <a:rPr lang="en-GB" sz="1400" baseline="0" dirty="0" smtClean="0">
                          <a:latin typeface="+mn-lt"/>
                        </a:rPr>
                        <a:t> </a:t>
                      </a:r>
                      <a:r>
                        <a:rPr lang="en-GB" sz="1400" baseline="0" dirty="0" err="1" smtClean="0">
                          <a:latin typeface="+mn-lt"/>
                        </a:rPr>
                        <a:t>significatif</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Espace réservé du texte 1"/>
          <p:cNvSpPr>
            <a:spLocks noGrp="1"/>
          </p:cNvSpPr>
          <p:nvPr>
            <p:ph type="body" sz="quarter" idx="11"/>
          </p:nvPr>
        </p:nvSpPr>
        <p:spPr>
          <a:xfrm>
            <a:off x="407368" y="0"/>
            <a:ext cx="9577064" cy="404664"/>
          </a:xfrm>
        </p:spPr>
        <p:txBody>
          <a:bodyPr/>
          <a:lstStyle/>
          <a:p>
            <a:r>
              <a:rPr lang="en-US" dirty="0" err="1" smtClean="0"/>
              <a:t>Présentation</a:t>
            </a:r>
            <a:r>
              <a:rPr lang="en-US" dirty="0" smtClean="0"/>
              <a:t> de la </a:t>
            </a:r>
            <a:r>
              <a:rPr lang="en-US" dirty="0" err="1" smtClean="0"/>
              <a:t>Règle</a:t>
            </a:r>
            <a:r>
              <a:rPr lang="en-US" dirty="0" smtClean="0"/>
              <a:t> – </a:t>
            </a:r>
            <a:r>
              <a:rPr lang="en-US" dirty="0"/>
              <a:t>CR GR HSE </a:t>
            </a:r>
            <a:r>
              <a:rPr lang="en-US" dirty="0" smtClean="0"/>
              <a:t>001 </a:t>
            </a:r>
            <a:r>
              <a:rPr lang="en-US" dirty="0" err="1" smtClean="0"/>
              <a:t>Attentes</a:t>
            </a:r>
            <a:r>
              <a:rPr lang="en-US" dirty="0" smtClean="0"/>
              <a:t> </a:t>
            </a:r>
            <a:r>
              <a:rPr lang="en-US" dirty="0" smtClean="0"/>
              <a:t>HSE One-MAESTRO</a:t>
            </a:r>
            <a:endParaRPr lang="en-US" dirty="0"/>
          </a:p>
        </p:txBody>
      </p:sp>
      <p:graphicFrame>
        <p:nvGraphicFramePr>
          <p:cNvPr id="19" name="Tableau 18"/>
          <p:cNvGraphicFramePr>
            <a:graphicFrameLocks noGrp="1"/>
          </p:cNvGraphicFramePr>
          <p:nvPr>
            <p:extLst>
              <p:ext uri="{D42A27DB-BD31-4B8C-83A1-F6EECF244321}">
                <p14:modId xmlns:p14="http://schemas.microsoft.com/office/powerpoint/2010/main" val="680169506"/>
              </p:ext>
            </p:extLst>
          </p:nvPr>
        </p:nvGraphicFramePr>
        <p:xfrm>
          <a:off x="247136" y="476672"/>
          <a:ext cx="11593288" cy="2804160"/>
        </p:xfrm>
        <a:graphic>
          <a:graphicData uri="http://schemas.openxmlformats.org/drawingml/2006/table">
            <a:tbl>
              <a:tblPr firstRow="1" bandRow="1">
                <a:tableStyleId>{2D5ABB26-0587-4C30-8999-92F81FD0307C}</a:tableStyleId>
              </a:tblPr>
              <a:tblGrid>
                <a:gridCol w="2032440"/>
                <a:gridCol w="72008"/>
                <a:gridCol w="9488840"/>
              </a:tblGrid>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59087">
                <a:tc>
                  <a:txBody>
                    <a:bodyPr/>
                    <a:lstStyle/>
                    <a:p>
                      <a:r>
                        <a:rPr lang="en-US" sz="1400" b="1" dirty="0" smtClean="0">
                          <a:solidFill>
                            <a:schemeClr val="bg1"/>
                          </a:solidFill>
                          <a:latin typeface="+mn-lt"/>
                        </a:rPr>
                        <a:t>Highlights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US" sz="1400" dirty="0" err="1" smtClean="0">
                          <a:latin typeface="+mn-lt"/>
                        </a:rPr>
                        <a:t>Cette</a:t>
                      </a:r>
                      <a:r>
                        <a:rPr lang="en-US" sz="1400" dirty="0" smtClean="0">
                          <a:latin typeface="+mn-lt"/>
                        </a:rPr>
                        <a:t> </a:t>
                      </a:r>
                      <a:r>
                        <a:rPr lang="en-US" sz="1400" dirty="0" err="1" smtClean="0">
                          <a:latin typeface="+mn-lt"/>
                        </a:rPr>
                        <a:t>règle</a:t>
                      </a:r>
                      <a:r>
                        <a:rPr lang="en-US" sz="1400" dirty="0" smtClean="0">
                          <a:latin typeface="+mn-lt"/>
                        </a:rPr>
                        <a:t> </a:t>
                      </a:r>
                      <a:r>
                        <a:rPr lang="en-US" sz="1400" dirty="0" err="1" smtClean="0">
                          <a:latin typeface="+mn-lt"/>
                        </a:rPr>
                        <a:t>est</a:t>
                      </a:r>
                      <a:r>
                        <a:rPr lang="en-US" sz="1400" dirty="0" smtClean="0">
                          <a:latin typeface="+mn-lt"/>
                        </a:rPr>
                        <a:t> le </a:t>
                      </a:r>
                      <a:r>
                        <a:rPr lang="en-US" sz="1400" dirty="0" err="1" smtClean="0">
                          <a:latin typeface="+mn-lt"/>
                        </a:rPr>
                        <a:t>résultat</a:t>
                      </a:r>
                      <a:r>
                        <a:rPr lang="en-US" sz="1400" dirty="0" smtClean="0">
                          <a:latin typeface="+mn-lt"/>
                        </a:rPr>
                        <a:t> d’un </a:t>
                      </a:r>
                      <a:r>
                        <a:rPr lang="en-US" sz="1400" dirty="0" err="1" smtClean="0">
                          <a:latin typeface="+mn-lt"/>
                        </a:rPr>
                        <a:t>exercice</a:t>
                      </a:r>
                      <a:r>
                        <a:rPr lang="en-US" sz="1400" dirty="0" smtClean="0">
                          <a:latin typeface="+mn-lt"/>
                        </a:rPr>
                        <a:t> </a:t>
                      </a:r>
                      <a:r>
                        <a:rPr lang="en-US" sz="1400" dirty="0" err="1" smtClean="0">
                          <a:latin typeface="+mn-lt"/>
                        </a:rPr>
                        <a:t>d’harmonisation</a:t>
                      </a:r>
                      <a:r>
                        <a:rPr lang="en-US" sz="1400" dirty="0" smtClean="0">
                          <a:latin typeface="+mn-lt"/>
                        </a:rPr>
                        <a:t> au </a:t>
                      </a:r>
                      <a:r>
                        <a:rPr lang="en-US" sz="1400" dirty="0" err="1" smtClean="0">
                          <a:latin typeface="+mn-lt"/>
                        </a:rPr>
                        <a:t>niveau</a:t>
                      </a:r>
                      <a:r>
                        <a:rPr lang="en-US" sz="1400" dirty="0" smtClean="0">
                          <a:latin typeface="+mn-lt"/>
                        </a:rPr>
                        <a:t> du </a:t>
                      </a:r>
                      <a:r>
                        <a:rPr lang="en-US" sz="1400" dirty="0" err="1" smtClean="0">
                          <a:latin typeface="+mn-lt"/>
                        </a:rPr>
                        <a:t>Groupe</a:t>
                      </a:r>
                      <a:r>
                        <a:rPr lang="en-US" sz="1400" dirty="0" smtClean="0">
                          <a:latin typeface="+mn-lt"/>
                        </a:rPr>
                        <a:t>.</a:t>
                      </a:r>
                    </a:p>
                    <a:p>
                      <a:pPr marL="177800" indent="-177800">
                        <a:spcAft>
                          <a:spcPts val="600"/>
                        </a:spcAft>
                        <a:buFont typeface="Wingdings" pitchFamily="2" charset="2"/>
                        <a:buChar char="§"/>
                      </a:pPr>
                      <a:r>
                        <a:rPr lang="en-US" sz="1400" dirty="0" err="1" smtClean="0">
                          <a:latin typeface="+mn-lt"/>
                        </a:rPr>
                        <a:t>Changements</a:t>
                      </a:r>
                      <a:r>
                        <a:rPr lang="en-US" sz="1400" dirty="0" smtClean="0">
                          <a:latin typeface="+mn-lt"/>
                        </a:rPr>
                        <a:t> </a:t>
                      </a:r>
                      <a:r>
                        <a:rPr lang="en-US" sz="1400" dirty="0" err="1" smtClean="0">
                          <a:latin typeface="+mn-lt"/>
                        </a:rPr>
                        <a:t>significatifs</a:t>
                      </a:r>
                      <a:r>
                        <a:rPr lang="en-US" sz="1400" dirty="0" smtClean="0">
                          <a:latin typeface="+mn-lt"/>
                        </a:rPr>
                        <a:t> </a:t>
                      </a:r>
                      <a:r>
                        <a:rPr lang="en-US" sz="1400" dirty="0" err="1" smtClean="0">
                          <a:latin typeface="+mn-lt"/>
                        </a:rPr>
                        <a:t>très</a:t>
                      </a:r>
                      <a:r>
                        <a:rPr lang="en-US" sz="1400" dirty="0" smtClean="0">
                          <a:latin typeface="+mn-lt"/>
                        </a:rPr>
                        <a:t> </a:t>
                      </a:r>
                      <a:r>
                        <a:rPr lang="en-US" sz="1400" dirty="0" err="1" smtClean="0">
                          <a:latin typeface="+mn-lt"/>
                        </a:rPr>
                        <a:t>limités</a:t>
                      </a:r>
                      <a:r>
                        <a:rPr lang="en-US" sz="1400" dirty="0" smtClean="0">
                          <a:latin typeface="+mn-lt"/>
                        </a:rPr>
                        <a:t> par rapport aux</a:t>
                      </a:r>
                      <a:r>
                        <a:rPr lang="en-US" sz="1400" baseline="0" dirty="0" smtClean="0">
                          <a:latin typeface="+mn-lt"/>
                        </a:rPr>
                        <a:t> Maestro des branches.</a:t>
                      </a:r>
                      <a:endParaRPr lang="en-US" sz="1400" dirty="0" smtClean="0">
                        <a:latin typeface="+mn-lt"/>
                      </a:endParaRPr>
                    </a:p>
                    <a:p>
                      <a:pPr marL="177800" indent="-177800">
                        <a:spcAft>
                          <a:spcPts val="600"/>
                        </a:spcAft>
                        <a:buFont typeface="Wingdings" pitchFamily="2" charset="2"/>
                        <a:buChar char="§"/>
                      </a:pPr>
                      <a:r>
                        <a:rPr lang="en-US" sz="1400" dirty="0" smtClean="0">
                          <a:latin typeface="+mn-lt"/>
                        </a:rPr>
                        <a:t>Des </a:t>
                      </a:r>
                      <a:r>
                        <a:rPr lang="en-US" sz="1400" dirty="0" err="1" smtClean="0">
                          <a:latin typeface="+mn-lt"/>
                        </a:rPr>
                        <a:t>détails</a:t>
                      </a:r>
                      <a:r>
                        <a:rPr lang="en-US" sz="1400" baseline="0" dirty="0" smtClean="0">
                          <a:latin typeface="+mn-lt"/>
                        </a:rPr>
                        <a:t> </a:t>
                      </a:r>
                      <a:r>
                        <a:rPr lang="en-US" sz="1400" baseline="0" dirty="0" err="1" smtClean="0">
                          <a:latin typeface="+mn-lt"/>
                        </a:rPr>
                        <a:t>spécifiques</a:t>
                      </a:r>
                      <a:r>
                        <a:rPr lang="en-US" sz="1400" baseline="0" dirty="0" smtClean="0">
                          <a:latin typeface="+mn-lt"/>
                        </a:rPr>
                        <a:t> aux branches </a:t>
                      </a:r>
                      <a:r>
                        <a:rPr lang="en-US" sz="1400" baseline="0" dirty="0" err="1" smtClean="0">
                          <a:latin typeface="+mn-lt"/>
                        </a:rPr>
                        <a:t>n’ont</a:t>
                      </a:r>
                      <a:r>
                        <a:rPr lang="en-US" sz="1400" baseline="0" dirty="0" smtClean="0">
                          <a:latin typeface="+mn-lt"/>
                        </a:rPr>
                        <a:t> pas </a:t>
                      </a:r>
                      <a:r>
                        <a:rPr lang="en-US" sz="1400" baseline="0" dirty="0" err="1" smtClean="0">
                          <a:latin typeface="+mn-lt"/>
                        </a:rPr>
                        <a:t>été</a:t>
                      </a:r>
                      <a:r>
                        <a:rPr lang="en-US" sz="1400" baseline="0" dirty="0" smtClean="0">
                          <a:latin typeface="+mn-lt"/>
                        </a:rPr>
                        <a:t> </a:t>
                      </a:r>
                      <a:r>
                        <a:rPr lang="en-US" sz="1400" baseline="0" dirty="0" err="1" smtClean="0">
                          <a:latin typeface="+mn-lt"/>
                        </a:rPr>
                        <a:t>retenus</a:t>
                      </a:r>
                      <a:r>
                        <a:rPr lang="en-US" sz="1400" baseline="0" dirty="0" smtClean="0">
                          <a:latin typeface="+mn-lt"/>
                        </a:rPr>
                        <a:t> et </a:t>
                      </a:r>
                      <a:r>
                        <a:rPr lang="en-US" sz="1400" baseline="0" dirty="0" err="1" smtClean="0">
                          <a:latin typeface="+mn-lt"/>
                        </a:rPr>
                        <a:t>seront</a:t>
                      </a:r>
                      <a:r>
                        <a:rPr lang="en-US" sz="1400" baseline="0" dirty="0" smtClean="0">
                          <a:latin typeface="+mn-lt"/>
                        </a:rPr>
                        <a:t> </a:t>
                      </a:r>
                      <a:r>
                        <a:rPr lang="en-US" sz="1400" baseline="0" dirty="0" err="1" smtClean="0">
                          <a:latin typeface="+mn-lt"/>
                        </a:rPr>
                        <a:t>repris</a:t>
                      </a:r>
                      <a:r>
                        <a:rPr lang="en-US" sz="1400" baseline="0" dirty="0" smtClean="0">
                          <a:latin typeface="+mn-lt"/>
                        </a:rPr>
                        <a:t> </a:t>
                      </a:r>
                      <a:r>
                        <a:rPr lang="en-US" sz="1400" baseline="0" dirty="0" err="1" smtClean="0">
                          <a:latin typeface="+mn-lt"/>
                        </a:rPr>
                        <a:t>dans</a:t>
                      </a:r>
                      <a:r>
                        <a:rPr lang="en-US" sz="1400" baseline="0" dirty="0" smtClean="0">
                          <a:latin typeface="+mn-lt"/>
                        </a:rPr>
                        <a:t> des </a:t>
                      </a:r>
                      <a:r>
                        <a:rPr lang="en-US" sz="1400" baseline="0" dirty="0" err="1" smtClean="0">
                          <a:latin typeface="+mn-lt"/>
                        </a:rPr>
                        <a:t>règles</a:t>
                      </a:r>
                      <a:r>
                        <a:rPr lang="en-US" sz="1400" baseline="0" dirty="0" smtClean="0">
                          <a:latin typeface="+mn-lt"/>
                        </a:rPr>
                        <a:t> </a:t>
                      </a:r>
                      <a:r>
                        <a:rPr lang="en-US" sz="1400" baseline="0" dirty="0" err="1" smtClean="0">
                          <a:latin typeface="+mn-lt"/>
                        </a:rPr>
                        <a:t>spécifiques</a:t>
                      </a:r>
                      <a:r>
                        <a:rPr lang="en-US" sz="1400" baseline="0" dirty="0" smtClean="0">
                          <a:latin typeface="+mn-lt"/>
                        </a:rPr>
                        <a:t> (par </a:t>
                      </a:r>
                      <a:r>
                        <a:rPr lang="en-US" sz="1400" baseline="0" dirty="0" err="1" smtClean="0">
                          <a:latin typeface="+mn-lt"/>
                        </a:rPr>
                        <a:t>exemple</a:t>
                      </a:r>
                      <a:r>
                        <a:rPr lang="en-US" sz="1400" baseline="0" dirty="0" smtClean="0">
                          <a:latin typeface="+mn-lt"/>
                        </a:rPr>
                        <a:t> RSES pour </a:t>
                      </a:r>
                      <a:r>
                        <a:rPr lang="en-US" sz="1400" baseline="0" dirty="0" err="1" smtClean="0">
                          <a:latin typeface="+mn-lt"/>
                        </a:rPr>
                        <a:t>l’EP</a:t>
                      </a:r>
                      <a:r>
                        <a:rPr lang="en-US" sz="1400" baseline="0" dirty="0" smtClean="0">
                          <a:latin typeface="+mn-lt"/>
                        </a:rPr>
                        <a:t>; isolations pour RC).</a:t>
                      </a:r>
                      <a:endParaRPr lang="en-US" sz="140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51605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err="1" smtClean="0">
                          <a:solidFill>
                            <a:schemeClr val="bg1"/>
                          </a:solidFill>
                          <a:latin typeface="+mn-lt"/>
                        </a:rPr>
                        <a:t>Remplace</a:t>
                      </a:r>
                      <a:r>
                        <a:rPr lang="en-US" sz="1400" b="1" dirty="0" smtClean="0">
                          <a:solidFill>
                            <a:schemeClr val="bg1"/>
                          </a:solidFill>
                          <a:latin typeface="+mn-lt"/>
                        </a:rPr>
                        <a:t> les </a:t>
                      </a:r>
                      <a:r>
                        <a:rPr lang="en-US" sz="1400" b="1" dirty="0" err="1" smtClean="0">
                          <a:solidFill>
                            <a:schemeClr val="bg1"/>
                          </a:solidFill>
                          <a:latin typeface="+mn-lt"/>
                        </a:rPr>
                        <a:t>règles</a:t>
                      </a:r>
                      <a:r>
                        <a:rPr lang="en-US" sz="1400" b="1" dirty="0" smtClean="0">
                          <a:solidFill>
                            <a:schemeClr val="bg1"/>
                          </a:solidFill>
                          <a:latin typeface="+mn-lt"/>
                        </a:rPr>
                        <a:t> </a:t>
                      </a:r>
                      <a:r>
                        <a:rPr lang="en-US" sz="1400" b="1" dirty="0" err="1" smtClean="0">
                          <a:solidFill>
                            <a:schemeClr val="bg1"/>
                          </a:solidFill>
                          <a:latin typeface="+mn-lt"/>
                        </a:rPr>
                        <a:t>existantes</a:t>
                      </a:r>
                      <a:r>
                        <a:rPr lang="en-US" sz="1400" b="1" dirty="0" smtClean="0">
                          <a:solidFill>
                            <a:schemeClr val="bg1"/>
                          </a:solidFill>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dirty="0" smtClean="0">
                          <a:latin typeface="+mn-lt"/>
                        </a:rPr>
                        <a:t>DIR-SEC-001 </a:t>
                      </a:r>
                      <a:r>
                        <a:rPr lang="fr-FR" sz="1400" dirty="0" smtClean="0">
                          <a:latin typeface="+mn-lt"/>
                        </a:rPr>
                        <a:t>Les Directives Sécurité Groupe : Principes généraux </a:t>
                      </a:r>
                      <a:endParaRPr lang="en-GB" sz="1400" dirty="0" smtClean="0">
                        <a:latin typeface="+mn-lt"/>
                      </a:endParaRPr>
                    </a:p>
                    <a:p>
                      <a:pPr marL="177800" indent="-177800">
                        <a:spcAft>
                          <a:spcPts val="600"/>
                        </a:spcAft>
                        <a:buFont typeface="Wingdings" pitchFamily="2" charset="2"/>
                        <a:buChar char="§"/>
                      </a:pPr>
                      <a:r>
                        <a:rPr lang="en-GB" sz="1400" dirty="0" smtClean="0">
                          <a:latin typeface="+mn-lt"/>
                        </a:rPr>
                        <a:t>CR EP HSE 001 </a:t>
                      </a:r>
                      <a:r>
                        <a:rPr lang="fr-FR" sz="1400" dirty="0" smtClean="0">
                          <a:latin typeface="+mn-lt"/>
                        </a:rPr>
                        <a:t>Application de la politique HSE de l'EP : MAESTRO</a:t>
                      </a:r>
                    </a:p>
                    <a:p>
                      <a:pPr marL="177800" indent="-177800">
                        <a:spcAft>
                          <a:spcPts val="600"/>
                        </a:spcAft>
                        <a:buFont typeface="Wingdings" pitchFamily="2" charset="2"/>
                        <a:buChar char="§"/>
                      </a:pPr>
                      <a:r>
                        <a:rPr lang="en-GB" sz="1400" dirty="0" smtClean="0">
                          <a:latin typeface="+mn-lt"/>
                        </a:rPr>
                        <a:t>CR G&amp;P HSE 011 </a:t>
                      </a:r>
                      <a:r>
                        <a:rPr lang="en-GB" sz="1400" dirty="0" err="1" smtClean="0">
                          <a:latin typeface="+mn-lt"/>
                        </a:rPr>
                        <a:t>Système</a:t>
                      </a:r>
                      <a:r>
                        <a:rPr lang="en-GB" sz="1400" dirty="0" smtClean="0">
                          <a:latin typeface="+mn-lt"/>
                        </a:rPr>
                        <a:t> de Management HSE Management System</a:t>
                      </a:r>
                    </a:p>
                    <a:p>
                      <a:pPr marL="177800" indent="-177800">
                        <a:spcAft>
                          <a:spcPts val="600"/>
                        </a:spcAft>
                        <a:buFont typeface="Wingdings" pitchFamily="2" charset="2"/>
                        <a:buChar char="§"/>
                      </a:pPr>
                      <a:r>
                        <a:rPr lang="en-GB" sz="1400" dirty="0" smtClean="0">
                          <a:latin typeface="+mn-lt"/>
                        </a:rPr>
                        <a:t>CR-MS-HSEQ-110 MS HSEQ management general requirements</a:t>
                      </a:r>
                    </a:p>
                    <a:p>
                      <a:pPr marL="177800" indent="-177800">
                        <a:spcAft>
                          <a:spcPts val="600"/>
                        </a:spcAft>
                        <a:buFont typeface="Wingdings" pitchFamily="2" charset="2"/>
                        <a:buChar char="§"/>
                      </a:pPr>
                      <a:r>
                        <a:rPr lang="en-GB" sz="1400" dirty="0" smtClean="0">
                          <a:latin typeface="+mn-lt"/>
                        </a:rPr>
                        <a:t>CR-RC-HSE-100 </a:t>
                      </a:r>
                      <a:r>
                        <a:rPr lang="fr-FR" sz="1400" dirty="0" smtClean="0">
                          <a:latin typeface="+mn-lt"/>
                        </a:rPr>
                        <a:t>RC MAESTRO</a:t>
                      </a:r>
                      <a:endParaRPr lang="en-GB" sz="140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e 58"/>
          <p:cNvGrpSpPr/>
          <p:nvPr/>
        </p:nvGrpSpPr>
        <p:grpSpPr>
          <a:xfrm>
            <a:off x="4511824" y="4060750"/>
            <a:ext cx="1191214" cy="160338"/>
            <a:chOff x="8022214" y="5517232"/>
            <a:chExt cx="1191214" cy="160338"/>
          </a:xfrm>
        </p:grpSpPr>
        <p:sp>
          <p:nvSpPr>
            <p:cNvPr id="61"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62"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63"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64"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4" name="Groupe 95"/>
          <p:cNvGrpSpPr/>
          <p:nvPr/>
        </p:nvGrpSpPr>
        <p:grpSpPr>
          <a:xfrm>
            <a:off x="4511824" y="4725144"/>
            <a:ext cx="1191214" cy="160338"/>
            <a:chOff x="8022214" y="5517232"/>
            <a:chExt cx="1191214" cy="160338"/>
          </a:xfrm>
        </p:grpSpPr>
        <p:sp>
          <p:nvSpPr>
            <p:cNvPr id="97"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98"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99"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00"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5" name="Groupe 100"/>
          <p:cNvGrpSpPr/>
          <p:nvPr/>
        </p:nvGrpSpPr>
        <p:grpSpPr>
          <a:xfrm>
            <a:off x="4511824" y="5173514"/>
            <a:ext cx="1191214" cy="160338"/>
            <a:chOff x="8022214" y="5517232"/>
            <a:chExt cx="1191214" cy="160338"/>
          </a:xfrm>
        </p:grpSpPr>
        <p:sp>
          <p:nvSpPr>
            <p:cNvPr id="102"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03"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04"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05"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6" name="Groupe 105"/>
          <p:cNvGrpSpPr/>
          <p:nvPr/>
        </p:nvGrpSpPr>
        <p:grpSpPr>
          <a:xfrm>
            <a:off x="4511824" y="5661248"/>
            <a:ext cx="1191214" cy="160338"/>
            <a:chOff x="8022214" y="5517232"/>
            <a:chExt cx="1191214" cy="160338"/>
          </a:xfrm>
        </p:grpSpPr>
        <p:sp>
          <p:nvSpPr>
            <p:cNvPr id="107"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08"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09"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10"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7" name="Groupe 110"/>
          <p:cNvGrpSpPr/>
          <p:nvPr/>
        </p:nvGrpSpPr>
        <p:grpSpPr>
          <a:xfrm>
            <a:off x="4511824" y="6109618"/>
            <a:ext cx="1191214" cy="160338"/>
            <a:chOff x="8022214" y="5517232"/>
            <a:chExt cx="1191214" cy="160338"/>
          </a:xfrm>
        </p:grpSpPr>
        <p:sp>
          <p:nvSpPr>
            <p:cNvPr id="112"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13"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14"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15"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8" name="Group 44"/>
          <p:cNvGrpSpPr/>
          <p:nvPr/>
        </p:nvGrpSpPr>
        <p:grpSpPr>
          <a:xfrm>
            <a:off x="8184458" y="6597351"/>
            <a:ext cx="470406" cy="171451"/>
            <a:chOff x="9219943" y="2553779"/>
            <a:chExt cx="470406" cy="171451"/>
          </a:xfrm>
        </p:grpSpPr>
        <p:sp>
          <p:nvSpPr>
            <p:cNvPr id="120"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21"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grpSp>
        <p:nvGrpSpPr>
          <p:cNvPr id="9" name="Group 45"/>
          <p:cNvGrpSpPr/>
          <p:nvPr/>
        </p:nvGrpSpPr>
        <p:grpSpPr>
          <a:xfrm>
            <a:off x="8757310" y="6597351"/>
            <a:ext cx="510480" cy="171451"/>
            <a:chOff x="9219943" y="2756349"/>
            <a:chExt cx="510480" cy="171451"/>
          </a:xfrm>
        </p:grpSpPr>
        <p:sp>
          <p:nvSpPr>
            <p:cNvPr id="123"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24"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grpSp>
        <p:nvGrpSpPr>
          <p:cNvPr id="10" name="Group 46"/>
          <p:cNvGrpSpPr/>
          <p:nvPr/>
        </p:nvGrpSpPr>
        <p:grpSpPr>
          <a:xfrm>
            <a:off x="9408368" y="6597352"/>
            <a:ext cx="480024" cy="171450"/>
            <a:chOff x="9963489" y="2348072"/>
            <a:chExt cx="480024" cy="171450"/>
          </a:xfrm>
        </p:grpSpPr>
        <p:sp>
          <p:nvSpPr>
            <p:cNvPr id="126"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27"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grpSp>
        <p:nvGrpSpPr>
          <p:cNvPr id="11" name="Group 47"/>
          <p:cNvGrpSpPr/>
          <p:nvPr/>
        </p:nvGrpSpPr>
        <p:grpSpPr>
          <a:xfrm>
            <a:off x="10055642" y="6597352"/>
            <a:ext cx="468802" cy="171450"/>
            <a:chOff x="9963489" y="2555193"/>
            <a:chExt cx="468802" cy="171450"/>
          </a:xfrm>
        </p:grpSpPr>
        <p:sp>
          <p:nvSpPr>
            <p:cNvPr id="129"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130"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
        <p:nvSpPr>
          <p:cNvPr id="43" name="RectangleLegend2"/>
          <p:cNvSpPr>
            <a:spLocks noChangeArrowheads="1"/>
          </p:cNvSpPr>
          <p:nvPr/>
        </p:nvSpPr>
        <p:spPr bwMode="gray">
          <a:xfrm>
            <a:off x="4511824" y="4293096"/>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Tree>
    <p:extLst>
      <p:ext uri="{BB962C8B-B14F-4D97-AF65-F5344CB8AC3E}">
        <p14:creationId xmlns:p14="http://schemas.microsoft.com/office/powerpoint/2010/main" val="297417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US" dirty="0"/>
              <a:t>SUPPORT AU DEPLOIEMENT</a:t>
            </a:r>
          </a:p>
        </p:txBody>
      </p:sp>
      <p:sp>
        <p:nvSpPr>
          <p:cNvPr id="65" name="Titre 1"/>
          <p:cNvSpPr txBox="1">
            <a:spLocks/>
          </p:cNvSpPr>
          <p:nvPr/>
        </p:nvSpPr>
        <p:spPr>
          <a:xfrm>
            <a:off x="767408" y="836712"/>
            <a:ext cx="10873208" cy="5544616"/>
          </a:xfrm>
          <a:prstGeom prst="rect">
            <a:avLst/>
          </a:prstGeom>
        </p:spPr>
        <p:txBody>
          <a:bodyPr/>
          <a:lstStyle/>
          <a:p>
            <a:pPr marL="342900" indent="-342900" algn="just">
              <a:buFont typeface="Wingdings" panose="05000000000000000000" pitchFamily="2" charset="2"/>
              <a:buChar char="q"/>
            </a:pPr>
            <a:r>
              <a:rPr lang="en-US" sz="2000" dirty="0" err="1" smtClean="0">
                <a:latin typeface="+mn-lt"/>
              </a:rPr>
              <a:t>Analyse</a:t>
            </a:r>
            <a:r>
              <a:rPr lang="en-US" sz="2000" dirty="0" smtClean="0">
                <a:latin typeface="+mn-lt"/>
              </a:rPr>
              <a:t> </a:t>
            </a:r>
            <a:r>
              <a:rPr lang="en-US" sz="2000" dirty="0" err="1" smtClean="0">
                <a:latin typeface="+mn-lt"/>
              </a:rPr>
              <a:t>d’écart</a:t>
            </a:r>
            <a:r>
              <a:rPr lang="en-US" sz="2000" dirty="0" smtClean="0">
                <a:latin typeface="+mn-lt"/>
              </a:rPr>
              <a:t> et </a:t>
            </a:r>
            <a:r>
              <a:rPr lang="en-US" sz="2000" dirty="0" err="1" smtClean="0">
                <a:latin typeface="+mn-lt"/>
              </a:rPr>
              <a:t>présentation</a:t>
            </a:r>
            <a:endParaRPr lang="en-US" sz="2000" dirty="0" smtClean="0">
              <a:latin typeface="+mn-lt"/>
            </a:endParaRPr>
          </a:p>
          <a:p>
            <a:pPr marL="787400" lvl="2" indent="-342900" algn="just">
              <a:buFont typeface="Wingdings" panose="05000000000000000000" pitchFamily="2" charset="2"/>
              <a:buChar char="ü"/>
            </a:pPr>
            <a:r>
              <a:rPr lang="fr-FR" sz="2000" dirty="0" smtClean="0">
                <a:latin typeface="+mn-lt"/>
              </a:rPr>
              <a:t>Analyse d’écart comparant les exigences de la nouvelle règle One-Maestro avec celles existantes des branches</a:t>
            </a:r>
          </a:p>
          <a:p>
            <a:pPr marL="787400" lvl="2" indent="-342900" algn="just">
              <a:buFont typeface="Wingdings" panose="05000000000000000000" pitchFamily="2" charset="2"/>
              <a:buChar char="ü"/>
            </a:pPr>
            <a:r>
              <a:rPr lang="fr-FR" sz="2000" dirty="0" smtClean="0">
                <a:latin typeface="+mn-lt"/>
              </a:rPr>
              <a:t>Présentation à destination des Directeurs d’entités et filiales pour faciliter la transposition locale de la règle </a:t>
            </a:r>
            <a:r>
              <a:rPr lang="en-US" sz="2000" dirty="0" smtClean="0">
                <a:latin typeface="+mn-lt"/>
              </a:rPr>
              <a:t>:</a:t>
            </a:r>
          </a:p>
          <a:p>
            <a:pPr marL="1346200" indent="-444500" algn="just">
              <a:buFont typeface="Wingdings" panose="05000000000000000000" pitchFamily="2" charset="2"/>
              <a:buChar char="§"/>
              <a:tabLst>
                <a:tab pos="1524000" algn="l"/>
              </a:tabLst>
            </a:pPr>
            <a:r>
              <a:rPr lang="en-US" sz="2000" dirty="0" err="1" smtClean="0">
                <a:latin typeface="+mn-lt"/>
              </a:rPr>
              <a:t>Nouveautés</a:t>
            </a:r>
            <a:endParaRPr lang="en-US" sz="2000" dirty="0" smtClean="0">
              <a:latin typeface="+mn-lt"/>
            </a:endParaRPr>
          </a:p>
          <a:p>
            <a:pPr marL="1346200" indent="-444500" algn="just">
              <a:buFont typeface="Wingdings" panose="05000000000000000000" pitchFamily="2" charset="2"/>
              <a:buChar char="§"/>
              <a:tabLst>
                <a:tab pos="1524000" algn="l"/>
              </a:tabLst>
            </a:pPr>
            <a:r>
              <a:rPr lang="en-US" sz="2000" dirty="0" err="1" smtClean="0">
                <a:latin typeface="+mn-lt"/>
              </a:rPr>
              <a:t>Retraits</a:t>
            </a:r>
            <a:endParaRPr lang="en-US" sz="2000" dirty="0" smtClean="0">
              <a:latin typeface="+mn-lt"/>
            </a:endParaRPr>
          </a:p>
          <a:p>
            <a:pPr marL="1346200" indent="-444500" algn="just">
              <a:buFont typeface="Wingdings" panose="05000000000000000000" pitchFamily="2" charset="2"/>
              <a:buChar char="§"/>
              <a:tabLst>
                <a:tab pos="1524000" algn="l"/>
              </a:tabLst>
            </a:pPr>
            <a:r>
              <a:rPr lang="en-US" sz="2000" dirty="0" err="1" smtClean="0">
                <a:latin typeface="+mn-lt"/>
              </a:rPr>
              <a:t>Changements</a:t>
            </a:r>
            <a:r>
              <a:rPr lang="en-US" sz="2000" dirty="0" smtClean="0">
                <a:latin typeface="+mn-lt"/>
              </a:rPr>
              <a:t> </a:t>
            </a:r>
            <a:r>
              <a:rPr lang="en-US" sz="2000" dirty="0" err="1" smtClean="0">
                <a:latin typeface="+mn-lt"/>
              </a:rPr>
              <a:t>significatifs</a:t>
            </a:r>
            <a:endParaRPr lang="en-US" sz="2000" dirty="0" smtClean="0">
              <a:latin typeface="+mn-lt"/>
            </a:endParaRPr>
          </a:p>
          <a:p>
            <a:pPr marL="342900" indent="-342900" algn="just">
              <a:buFont typeface="Wingdings" panose="05000000000000000000" pitchFamily="2" charset="2"/>
              <a:buChar char="q"/>
            </a:pPr>
            <a:endParaRPr lang="en-US" sz="2000" dirty="0" smtClean="0">
              <a:latin typeface="+mn-lt"/>
            </a:endParaRPr>
          </a:p>
          <a:p>
            <a:pPr marL="342900" indent="-342900" algn="just">
              <a:buFont typeface="Wingdings" panose="05000000000000000000" pitchFamily="2" charset="2"/>
              <a:buChar char="q"/>
            </a:pPr>
            <a:r>
              <a:rPr lang="en-US" sz="2000" dirty="0" smtClean="0">
                <a:latin typeface="+mn-lt"/>
              </a:rPr>
              <a:t>Formation One-Maestro pour Managers </a:t>
            </a:r>
            <a:r>
              <a:rPr lang="en-US" sz="2000" dirty="0" err="1" smtClean="0">
                <a:latin typeface="+mn-lt"/>
              </a:rPr>
              <a:t>disponible</a:t>
            </a:r>
            <a:r>
              <a:rPr lang="en-US" sz="2000" dirty="0" smtClean="0">
                <a:latin typeface="+mn-lt"/>
              </a:rPr>
              <a:t> à </a:t>
            </a:r>
            <a:r>
              <a:rPr lang="en-US" sz="2000" dirty="0" err="1" smtClean="0">
                <a:latin typeface="+mn-lt"/>
              </a:rPr>
              <a:t>partir</a:t>
            </a:r>
            <a:r>
              <a:rPr lang="en-US" sz="2000" dirty="0" smtClean="0">
                <a:latin typeface="+mn-lt"/>
              </a:rPr>
              <a:t> de </a:t>
            </a:r>
            <a:r>
              <a:rPr lang="en-US" sz="2000" dirty="0" err="1" smtClean="0">
                <a:latin typeface="+mn-lt"/>
              </a:rPr>
              <a:t>mai</a:t>
            </a:r>
            <a:r>
              <a:rPr lang="en-US" sz="2000" dirty="0" smtClean="0">
                <a:latin typeface="+mn-lt"/>
              </a:rPr>
              <a:t> 2018</a:t>
            </a:r>
            <a:endParaRPr lang="en-US" sz="2000" dirty="0">
              <a:latin typeface="+mn-lt"/>
            </a:endParaRPr>
          </a:p>
          <a:p>
            <a:pPr marL="342900" indent="-342900" algn="just">
              <a:buFont typeface="Wingdings" panose="05000000000000000000" pitchFamily="2" charset="2"/>
              <a:buChar char="q"/>
            </a:pPr>
            <a:endParaRPr lang="en-US" sz="2000" dirty="0" smtClean="0">
              <a:latin typeface="+mn-lt"/>
            </a:endParaRPr>
          </a:p>
          <a:p>
            <a:pPr marL="342900" indent="-342900" algn="just">
              <a:buFont typeface="Wingdings" panose="05000000000000000000" pitchFamily="2" charset="2"/>
              <a:buChar char="q"/>
            </a:pPr>
            <a:r>
              <a:rPr lang="en-US" sz="2000" dirty="0" smtClean="0">
                <a:latin typeface="+mn-lt"/>
              </a:rPr>
              <a:t>Supports de communication</a:t>
            </a:r>
          </a:p>
          <a:p>
            <a:pPr marL="787400" lvl="2" indent="-342900" algn="just">
              <a:buFont typeface="Wingdings" panose="05000000000000000000" pitchFamily="2" charset="2"/>
              <a:buChar char="ü"/>
            </a:pPr>
            <a:r>
              <a:rPr lang="en-US" sz="2000" dirty="0" smtClean="0">
                <a:latin typeface="+mn-lt"/>
              </a:rPr>
              <a:t>Brochure</a:t>
            </a:r>
          </a:p>
          <a:p>
            <a:pPr marL="787400" lvl="2" indent="-342900" algn="just">
              <a:buFont typeface="Wingdings" panose="05000000000000000000" pitchFamily="2" charset="2"/>
              <a:buChar char="ü"/>
            </a:pPr>
            <a:r>
              <a:rPr lang="en-US" sz="2000" dirty="0" smtClean="0">
                <a:latin typeface="+mn-lt"/>
              </a:rPr>
              <a:t>Posters (par principle</a:t>
            </a:r>
            <a:r>
              <a:rPr lang="en-US" sz="2000" dirty="0">
                <a:latin typeface="+mn-lt"/>
              </a:rPr>
              <a:t>) </a:t>
            </a:r>
          </a:p>
          <a:p>
            <a:pPr marL="787400" lvl="2" indent="-342900" algn="just">
              <a:buFont typeface="Wingdings" panose="05000000000000000000" pitchFamily="2" charset="2"/>
              <a:buChar char="ü"/>
            </a:pPr>
            <a:r>
              <a:rPr lang="en-US" sz="2000" dirty="0" err="1" smtClean="0">
                <a:latin typeface="+mn-lt"/>
              </a:rPr>
              <a:t>Communauté</a:t>
            </a:r>
            <a:r>
              <a:rPr lang="en-US" sz="2000" dirty="0" smtClean="0">
                <a:latin typeface="+mn-lt"/>
              </a:rPr>
              <a:t> WAT : </a:t>
            </a:r>
            <a:r>
              <a:rPr lang="en-US" sz="2000" dirty="0" smtClean="0">
                <a:latin typeface="+mn-lt"/>
                <a:hlinkClick r:id="rId3"/>
              </a:rPr>
              <a:t>http://wat-social.corp.local/sites/fac35db7-2a6a-4bbb-bbae-d5035850634f_EN-US#</a:t>
            </a:r>
            <a:endParaRPr lang="en-US" sz="2000" dirty="0" smtClean="0">
              <a:latin typeface="+mn-lt"/>
            </a:endParaRPr>
          </a:p>
        </p:txBody>
      </p:sp>
    </p:spTree>
    <p:extLst>
      <p:ext uri="{BB962C8B-B14F-4D97-AF65-F5344CB8AC3E}">
        <p14:creationId xmlns:p14="http://schemas.microsoft.com/office/powerpoint/2010/main" val="96901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9527080b-8749-4054-a21c-412543a81e0b</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b6ac407b-25e0-487d-94a8-65f1b43b3222</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2018-03-13T13:32:03+00:00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13ECE66A-9423-4A94-827A-1FBE2C546A51}"/>
</file>

<file path=customXml/itemProps2.xml><?xml version="1.0" encoding="utf-8"?>
<ds:datastoreItem xmlns:ds="http://schemas.openxmlformats.org/officeDocument/2006/customXml" ds:itemID="{06CEC0DF-184D-4C00-8412-3276F273FB7C}"/>
</file>

<file path=customXml/itemProps3.xml><?xml version="1.0" encoding="utf-8"?>
<ds:datastoreItem xmlns:ds="http://schemas.openxmlformats.org/officeDocument/2006/customXml" ds:itemID="{4DBBFB0F-A1CF-4401-81E5-B31688B69CA9}"/>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Grand écran</PresentationFormat>
  <Paragraphs>70</Paragraphs>
  <Slides>4</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vt:i4>
      </vt:variant>
    </vt:vector>
  </HeadingPairs>
  <TitlesOfParts>
    <vt:vector size="7" baseType="lpstr">
      <vt:lpstr>Calibri</vt:lpstr>
      <vt:lpstr>Wingdings</vt:lpstr>
      <vt:lpstr/>
      <vt:lpstr>CR GR HSE 001 Attentes HSE On-MAESTRO</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Sebastien MUNERET</cp:lastModifiedBy>
  <cp:revision>164</cp:revision>
  <dcterms:modified xsi:type="dcterms:W3CDTF">2018-03-13T08:38:33Z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