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2" r:id="rId5"/>
  </p:sldIdLst>
  <p:sldSz cx="15119350" cy="106918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FF"/>
    <a:srgbClr val="4632FF"/>
    <a:srgbClr val="00C8FF"/>
    <a:srgbClr val="0082FF"/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63" d="100"/>
          <a:sy n="63" d="100"/>
        </p:scale>
        <p:origin x="1836" y="96"/>
      </p:cViewPr>
      <p:guideLst>
        <p:guide orient="horz" pos="3368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1749795"/>
            <a:ext cx="12851447" cy="3722335"/>
          </a:xfrm>
        </p:spPr>
        <p:txBody>
          <a:bodyPr anchor="b"/>
          <a:lstStyle>
            <a:lvl1pPr algn="ctr"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72" indent="0" algn="ctr">
              <a:buNone/>
              <a:defRPr sz="1654"/>
            </a:lvl2pPr>
            <a:lvl3pPr marL="756144" indent="0" algn="ctr">
              <a:buNone/>
              <a:defRPr sz="1489"/>
            </a:lvl3pPr>
            <a:lvl4pPr marL="1134216" indent="0" algn="ctr">
              <a:buNone/>
              <a:defRPr sz="1323"/>
            </a:lvl4pPr>
            <a:lvl5pPr marL="1512288" indent="0" algn="ctr">
              <a:buNone/>
              <a:defRPr sz="1323"/>
            </a:lvl5pPr>
            <a:lvl6pPr marL="1890360" indent="0" algn="ctr">
              <a:buNone/>
              <a:defRPr sz="1323"/>
            </a:lvl6pPr>
            <a:lvl7pPr marL="2268432" indent="0" algn="ctr">
              <a:buNone/>
              <a:defRPr sz="1323"/>
            </a:lvl7pPr>
            <a:lvl8pPr marL="2646504" indent="0" algn="ctr">
              <a:buNone/>
              <a:defRPr sz="1323"/>
            </a:lvl8pPr>
            <a:lvl9pPr marL="3024576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569241"/>
            <a:ext cx="3260110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569241"/>
            <a:ext cx="9591338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1"/>
            <a:ext cx="13040440" cy="4447497"/>
          </a:xfrm>
        </p:spPr>
        <p:txBody>
          <a:bodyPr anchor="b"/>
          <a:lstStyle>
            <a:lvl1pPr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40" cy="2338834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807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44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21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8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36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43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5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5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6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569243"/>
            <a:ext cx="13040440" cy="20665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7" y="2620980"/>
            <a:ext cx="6396192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7" y="3905482"/>
            <a:ext cx="6396192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3" y="2620980"/>
            <a:ext cx="6427693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3" y="3905482"/>
            <a:ext cx="64276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6"/>
            <a:ext cx="7654170" cy="759811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6"/>
            <a:ext cx="7654170" cy="7598117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72" indent="0">
              <a:buNone/>
              <a:defRPr sz="2315"/>
            </a:lvl2pPr>
            <a:lvl3pPr marL="756144" indent="0">
              <a:buNone/>
              <a:defRPr sz="1984"/>
            </a:lvl3pPr>
            <a:lvl4pPr marL="1134216" indent="0">
              <a:buNone/>
              <a:defRPr sz="1654"/>
            </a:lvl4pPr>
            <a:lvl5pPr marL="1512288" indent="0">
              <a:buNone/>
              <a:defRPr sz="1654"/>
            </a:lvl5pPr>
            <a:lvl6pPr marL="1890360" indent="0">
              <a:buNone/>
              <a:defRPr sz="1654"/>
            </a:lvl6pPr>
            <a:lvl7pPr marL="2268432" indent="0">
              <a:buNone/>
              <a:defRPr sz="1654"/>
            </a:lvl7pPr>
            <a:lvl8pPr marL="2646504" indent="0">
              <a:buNone/>
              <a:defRPr sz="1654"/>
            </a:lvl8pPr>
            <a:lvl9pPr marL="3024576" indent="0">
              <a:buNone/>
              <a:defRPr sz="16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3"/>
            <a:ext cx="1304044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1"/>
            <a:ext cx="1304044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144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36" indent="-189036" algn="l" defTabSz="75614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10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18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5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324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396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46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554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361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07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14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21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288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36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43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50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457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ersonne, groupe&#10;&#10;Description générée automatiquement">
            <a:extLst>
              <a:ext uri="{FF2B5EF4-FFF2-40B4-BE49-F238E27FC236}">
                <a16:creationId xmlns:a16="http://schemas.microsoft.com/office/drawing/2014/main" id="{70DAFCD1-E04F-32E6-80A7-A0ECB2F8F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00" y="0"/>
            <a:ext cx="10079198" cy="10691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8B98BE-9122-8987-22B6-7EA8B27513D1}"/>
              </a:ext>
            </a:extLst>
          </p:cNvPr>
          <p:cNvSpPr/>
          <p:nvPr/>
        </p:nvSpPr>
        <p:spPr>
          <a:xfrm>
            <a:off x="-17999" y="0"/>
            <a:ext cx="10079198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B6A1038B-A5DC-E73C-33BF-E33C5115E2B4}"/>
              </a:ext>
            </a:extLst>
          </p:cNvPr>
          <p:cNvSpPr/>
          <p:nvPr/>
        </p:nvSpPr>
        <p:spPr>
          <a:xfrm>
            <a:off x="-17999" y="9297372"/>
            <a:ext cx="10079197" cy="1428750"/>
          </a:xfrm>
          <a:custGeom>
            <a:avLst/>
            <a:gdLst>
              <a:gd name="connsiteX0" fmla="*/ 0 w 10055082"/>
              <a:gd name="connsiteY0" fmla="*/ 0 h 1428750"/>
              <a:gd name="connsiteX1" fmla="*/ 10055082 w 10055082"/>
              <a:gd name="connsiteY1" fmla="*/ 0 h 1428750"/>
              <a:gd name="connsiteX2" fmla="*/ 10055082 w 10055082"/>
              <a:gd name="connsiteY2" fmla="*/ 1428750 h 1428750"/>
              <a:gd name="connsiteX3" fmla="*/ 0 w 10055082"/>
              <a:gd name="connsiteY3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5082" h="1428750">
                <a:moveTo>
                  <a:pt x="0" y="0"/>
                </a:moveTo>
                <a:lnTo>
                  <a:pt x="10055082" y="0"/>
                </a:lnTo>
                <a:lnTo>
                  <a:pt x="10055082" y="1428750"/>
                </a:lnTo>
                <a:lnTo>
                  <a:pt x="0" y="1428750"/>
                </a:lnTo>
                <a:close/>
              </a:path>
            </a:pathLst>
          </a:custGeom>
          <a:solidFill>
            <a:schemeClr val="tx1">
              <a:alpha val="48000"/>
            </a:schemeClr>
          </a:solidFill>
          <a:ln w="92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423A6AB4-E6EF-D4F3-B61C-C10CE6BB7D7B}"/>
              </a:ext>
            </a:extLst>
          </p:cNvPr>
          <p:cNvSpPr/>
          <p:nvPr/>
        </p:nvSpPr>
        <p:spPr>
          <a:xfrm>
            <a:off x="-18000" y="9293181"/>
            <a:ext cx="3771602" cy="1437227"/>
          </a:xfrm>
          <a:custGeom>
            <a:avLst/>
            <a:gdLst>
              <a:gd name="connsiteX0" fmla="*/ 3359942 w 3755354"/>
              <a:gd name="connsiteY0" fmla="*/ 1437227 h 1437227"/>
              <a:gd name="connsiteX1" fmla="*/ 3755355 w 3755354"/>
              <a:gd name="connsiteY1" fmla="*/ 718566 h 1437227"/>
              <a:gd name="connsiteX2" fmla="*/ 3359942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2" y="1437227"/>
                </a:moveTo>
                <a:lnTo>
                  <a:pt x="3755355" y="718566"/>
                </a:lnTo>
                <a:lnTo>
                  <a:pt x="3359942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r>
              <a:rPr lang="fr-FR" dirty="0"/>
              <a:t> 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648B32CE-70CA-0808-F629-3728C66B84BF}"/>
              </a:ext>
            </a:extLst>
          </p:cNvPr>
          <p:cNvSpPr/>
          <p:nvPr/>
        </p:nvSpPr>
        <p:spPr>
          <a:xfrm>
            <a:off x="3346841" y="9293181"/>
            <a:ext cx="3755354" cy="1437227"/>
          </a:xfrm>
          <a:custGeom>
            <a:avLst/>
            <a:gdLst>
              <a:gd name="connsiteX0" fmla="*/ 3359941 w 3755354"/>
              <a:gd name="connsiteY0" fmla="*/ 1437227 h 1437227"/>
              <a:gd name="connsiteX1" fmla="*/ 3755354 w 3755354"/>
              <a:gd name="connsiteY1" fmla="*/ 718566 h 1437227"/>
              <a:gd name="connsiteX2" fmla="*/ 3359941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1" y="1437227"/>
                </a:moveTo>
                <a:lnTo>
                  <a:pt x="3755354" y="718566"/>
                </a:lnTo>
                <a:lnTo>
                  <a:pt x="3359941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98D060D1-5DB0-135C-4DD8-7B9674644CB7}"/>
              </a:ext>
            </a:extLst>
          </p:cNvPr>
          <p:cNvSpPr/>
          <p:nvPr/>
        </p:nvSpPr>
        <p:spPr>
          <a:xfrm>
            <a:off x="6695434" y="9293181"/>
            <a:ext cx="3365764" cy="45719"/>
          </a:xfrm>
          <a:custGeom>
            <a:avLst/>
            <a:gdLst>
              <a:gd name="connsiteX0" fmla="*/ 3359941 w 3359941"/>
              <a:gd name="connsiteY0" fmla="*/ 0 h 9525"/>
              <a:gd name="connsiteX1" fmla="*/ 0 w 3359941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59941" h="9525">
                <a:moveTo>
                  <a:pt x="3359941" y="0"/>
                </a:moveTo>
                <a:lnTo>
                  <a:pt x="0" y="0"/>
                </a:lnTo>
              </a:path>
            </a:pathLst>
          </a:custGeom>
          <a:ln w="985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905E99-BE62-9664-8BD2-CCC77723D99F}"/>
              </a:ext>
            </a:extLst>
          </p:cNvPr>
          <p:cNvSpPr txBox="1"/>
          <p:nvPr/>
        </p:nvSpPr>
        <p:spPr>
          <a:xfrm>
            <a:off x="686941" y="571506"/>
            <a:ext cx="9376299" cy="209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Technologische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 </a:t>
            </a:r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risico’s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:</a:t>
            </a:r>
          </a:p>
          <a:p>
            <a:r>
              <a:rPr lang="nl-NL" sz="4400" spc="-150" dirty="0">
                <a:solidFill>
                  <a:schemeClr val="bg1"/>
                </a:solidFill>
                <a:latin typeface="Gotham Rounded Medium" pitchFamily="50" charset="0"/>
              </a:rPr>
              <a:t>Iedereen is erbij betrokken, iedereen heeft een rol te spelen!</a:t>
            </a:r>
            <a:endParaRPr lang="fr-FR" sz="4400" spc="-150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95AC9-8E01-2EBD-E5CF-40098094F594}"/>
              </a:ext>
            </a:extLst>
          </p:cNvPr>
          <p:cNvSpPr/>
          <p:nvPr/>
        </p:nvSpPr>
        <p:spPr>
          <a:xfrm>
            <a:off x="10759367" y="2571749"/>
            <a:ext cx="3673041" cy="1084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nl-NL" sz="15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Door de technologische risico’s van onze industriële activiteiten onder controle te houden, beschermen we de mensen, het milieu en onze assets.</a:t>
            </a:r>
            <a:endParaRPr lang="fr-FR" sz="1500" dirty="0">
              <a:solidFill>
                <a:srgbClr val="374649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E4B64B9-40C1-05CE-7DEE-036B63352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573" y="7649582"/>
            <a:ext cx="3626747" cy="2866557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37DDB49-99BD-2E76-FD59-48860C7DAE24}"/>
              </a:ext>
            </a:extLst>
          </p:cNvPr>
          <p:cNvSpPr/>
          <p:nvPr/>
        </p:nvSpPr>
        <p:spPr>
          <a:xfrm>
            <a:off x="10747021" y="586747"/>
            <a:ext cx="3709446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Wereldwijde</a:t>
            </a:r>
            <a:r>
              <a:rPr lang="fr-FR" sz="32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dag </a:t>
            </a:r>
            <a:r>
              <a:rPr lang="fr-FR" sz="32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voor</a:t>
            </a:r>
            <a:r>
              <a:rPr lang="fr-FR" sz="32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Veiligheid</a:t>
            </a:r>
            <a:r>
              <a:rPr lang="fr-FR" sz="32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73BB98F-86E0-8713-A87A-E5E466FEFBB8}"/>
              </a:ext>
            </a:extLst>
          </p:cNvPr>
          <p:cNvSpPr/>
          <p:nvPr/>
        </p:nvSpPr>
        <p:spPr>
          <a:xfrm>
            <a:off x="10747021" y="1833390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28 </a:t>
            </a:r>
            <a:r>
              <a:rPr lang="fr-FR" sz="2800" dirty="0" err="1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april</a:t>
            </a: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50F323B2-19C0-DD11-302C-BAECB9572060}"/>
              </a:ext>
            </a:extLst>
          </p:cNvPr>
          <p:cNvSpPr txBox="1"/>
          <p:nvPr/>
        </p:nvSpPr>
        <p:spPr>
          <a:xfrm>
            <a:off x="10747021" y="3956516"/>
            <a:ext cx="3685387" cy="6017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nl-NL" sz="1700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We moeten samen strikte regels hanteren en waakzaam blijven!</a:t>
            </a:r>
            <a:endParaRPr lang="fr-FR" sz="1700" dirty="0">
              <a:gradFill>
                <a:gsLst>
                  <a:gs pos="100000">
                    <a:srgbClr val="4632FF"/>
                  </a:gs>
                  <a:gs pos="0">
                    <a:srgbClr val="00AAFF"/>
                  </a:gs>
                </a:gsLst>
                <a:lin ang="3000000" scaled="0"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A5AA56-7176-E3A6-D81C-CA90C4DFDA91}"/>
              </a:ext>
            </a:extLst>
          </p:cNvPr>
          <p:cNvSpPr/>
          <p:nvPr/>
        </p:nvSpPr>
        <p:spPr>
          <a:xfrm>
            <a:off x="709922" y="9331042"/>
            <a:ext cx="2552969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IK SIGNALEER </a:t>
            </a:r>
            <a:br>
              <a:rPr lang="nl-NL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</a:br>
            <a:r>
              <a:rPr lang="nl-NL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de gevaren</a:t>
            </a:r>
            <a:endParaRPr lang="fr-FR" sz="16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DA86B-CAA7-C1EE-51CA-C74CB11830D0}"/>
              </a:ext>
            </a:extLst>
          </p:cNvPr>
          <p:cNvSpPr/>
          <p:nvPr/>
        </p:nvSpPr>
        <p:spPr>
          <a:xfrm>
            <a:off x="4036564" y="9321422"/>
            <a:ext cx="2936400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nl-BE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IK BEOORDEEL </a:t>
            </a:r>
            <a:r>
              <a:rPr lang="nl-BE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de risico’s en </a:t>
            </a:r>
            <a:r>
              <a:rPr lang="nl-BE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BEPAAL</a:t>
            </a:r>
            <a:r>
              <a:rPr lang="nl-BE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 de barrières</a:t>
            </a:r>
            <a:endParaRPr lang="fr-FR" sz="16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8FA74D-9B1F-BAB5-F4BB-DF6BA459A276}"/>
              </a:ext>
            </a:extLst>
          </p:cNvPr>
          <p:cNvSpPr/>
          <p:nvPr/>
        </p:nvSpPr>
        <p:spPr>
          <a:xfrm>
            <a:off x="7275339" y="9305174"/>
            <a:ext cx="2763256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nl-NL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IK ZORG </a:t>
            </a:r>
            <a:r>
              <a:rPr lang="nl-NL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ervoor dat de barrières doeltreffend zijn</a:t>
            </a:r>
            <a:endParaRPr lang="fr-FR" sz="16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10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78</Words>
  <Application>Microsoft Office PowerPoint</Application>
  <PresentationFormat>Personnalisé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Rounded Bold</vt:lpstr>
      <vt:lpstr>Gotham Rounded Book</vt:lpstr>
      <vt:lpstr>Gotham Rounded Light</vt:lpstr>
      <vt:lpstr>Gotham Rounded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25</cp:revision>
  <dcterms:created xsi:type="dcterms:W3CDTF">2022-03-15T11:40:48Z</dcterms:created>
  <dcterms:modified xsi:type="dcterms:W3CDTF">2023-03-30T11:28:58Z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