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tiff" ContentType="image/tif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8"/>
  </p:notesMasterIdLst>
  <p:handoutMasterIdLst>
    <p:handoutMasterId r:id="rId9"/>
  </p:handoutMasterIdLst>
  <p:sldIdLst>
    <p:sldId id="256" r:id="rId2"/>
    <p:sldId id="268" r:id="rId3"/>
    <p:sldId id="269" r:id="rId4"/>
    <p:sldId id="270" r:id="rId5"/>
    <p:sldId id="271" r:id="rId6"/>
    <p:sldId id="272" r:id="rId7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76AF"/>
    <a:srgbClr val="133C75"/>
    <a:srgbClr val="BD2B0B"/>
    <a:srgbClr val="7ABFC0"/>
    <a:srgbClr val="CAEBEA"/>
    <a:srgbClr val="55DD61"/>
    <a:srgbClr val="3AAFC3"/>
    <a:srgbClr val="FFAA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27" autoAdjust="0"/>
    <p:restoredTop sz="94911" autoAdjust="0"/>
  </p:normalViewPr>
  <p:slideViewPr>
    <p:cSldViewPr snapToObjects="1">
      <p:cViewPr>
        <p:scale>
          <a:sx n="80" d="100"/>
          <a:sy n="80" d="100"/>
        </p:scale>
        <p:origin x="-624" y="-552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8BA8AE10-F897-CB4F-BB62-2A35700977C7}" type="datetimeFigureOut">
              <a:rPr lang="fr-FR" altLang="fr-FR"/>
              <a:pPr/>
              <a:t>21/03/2017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7351E858-279A-B847-B7B1-FE6EA67E9D1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3077761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568C2B6E-8B1B-E547-B2D9-2B383D65937A}" type="datetimeFigureOut">
              <a:rPr lang="fr-FR" altLang="fr-FR"/>
              <a:pPr/>
              <a:t>21/03/2017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5B274422-62A0-1243-BBAF-4DD6E654D43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2506620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pic>
        <p:nvPicPr>
          <p:cNvPr id="7" name="Image 13" descr="TOTAL_bandeau_01_ha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74650"/>
            <a:ext cx="597852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1653635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4D424F-DDF2-144D-B7CC-CDA80D06106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11700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6E8CB955-792E-9D4D-8CE7-0A3D3105938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062342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09F868-FFB9-834E-8CB9-B01ADB817FD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401998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737DE8-CF91-0B4D-825D-DA7FD09C573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202365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2F890BC-F872-7B47-89FC-B33781A7A31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343319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3FBD6AA-F49F-E14F-8F7F-4A5427D0AC3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027155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6D6E728-EF5A-D840-98B5-42949B3BB90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57565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0EC2DBE-7006-C845-8430-55B4721413D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63246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56C2A1-019E-F243-83A6-E8A810EB7B1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881458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0000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elvetica" charset="0"/>
                <a:cs typeface="Helvetica" charset="0"/>
              </a:defRPr>
            </a:lvl1pPr>
          </a:lstStyle>
          <a:p>
            <a:fld id="{48C9438D-7B48-004C-A5FC-E41FA8050D5A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 charset="0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 charset="0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 charset="0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 charset="0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 charset="0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 algn="l" rtl="0"/>
            <a:endParaRPr lang="zh-CN" altLang="fr-FR"/>
          </a:p>
        </p:txBody>
      </p:sp>
      <p:sp>
        <p:nvSpPr>
          <p:cNvPr id="14338" name="Titre 2"/>
          <p:cNvSpPr>
            <a:spLocks noGrp="1"/>
          </p:cNvSpPr>
          <p:nvPr>
            <p:ph type="title"/>
          </p:nvPr>
        </p:nvSpPr>
        <p:spPr bwMode="auto">
          <a:xfrm>
            <a:off x="1187450" y="2106613"/>
            <a:ext cx="7277100" cy="148748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 algn="l" rtl="0"/>
            <a:r>
              <a:rPr cap="none" b="1" i="0" u="none" baseline="0" lang="zh-CN">
                <a:cs typeface="Arial" charset="0"/>
              </a:rPr>
              <a:t>风险分析</a:t>
            </a:r>
            <a:br>
              <a:rPr cap="none" lang="zh-CN">
                <a:cs typeface="Arial" charset="0"/>
              </a:rPr>
            </a:br>
            <a:r>
              <a:rPr cap="none" b="1" i="0" u="none" baseline="0" lang="zh-CN">
                <a:cs typeface="Arial" charset="0"/>
              </a:rPr>
              <a:t>文献资源</a:t>
            </a:r>
            <a:endParaRPr lang="zh-CN" altLang="fr-FR" cap="none" dirty="0">
              <a:cs typeface="Arial" charset="0"/>
            </a:endParaRP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eaLnBrk="1" hangingPunct="1" algn="l" rtl="0"/>
            <a:r>
              <a:rPr b="0" i="0" u="none" baseline="0" lang="zh-CN">
                <a:cs typeface="Arial" charset="0"/>
              </a:rPr>
              <a:t>H3SE 入职培训</a:t>
            </a:r>
          </a:p>
          <a:p>
            <a:pPr eaLnBrk="1" hangingPunct="1" algn="l" rtl="0"/>
            <a:r>
              <a:rPr b="0" i="0" u="none" baseline="0" lang="zh-CN">
                <a:cs typeface="Arial" charset="0"/>
              </a:rPr>
              <a:t>TCT 5.1 模块</a:t>
            </a:r>
            <a:endParaRPr lang="zh-CN" altLang="fr-FR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zh-CN"/>
              <a:t/>
            </a:r>
            <a:fld id="{4E5B7DB3-E6F9-CB42-A5B0-04C6615EFED9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2</a:t>
            </a:fld>
            <a:endParaRPr lang="zh-CN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19459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477963"/>
            <a:ext cx="24257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725" y="333375"/>
            <a:ext cx="3022600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</p:spPr>
        <p:txBody>
          <a:bodyPr/>
          <a:lstStyle/>
          <a:p>
            <a:pPr algn="l" rtl="0"/>
            <a:r>
              <a:rPr b="1" i="0" u="none" baseline="0" lang="zh-CN"/>
              <a:t>危险或风险？</a:t>
            </a:r>
            <a:endParaRPr lang="zh-CN" dirty="0"/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b="0" i="0" u="none" baseline="0" lang="zh-CN"/>
              <a:t>H3SE 入职培训 - TCT 4.2 – 风险分析 – V2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b="1" i="0" u="none" baseline="0" lang="zh-CN"/>
              <a:t>危险</a:t>
            </a:r>
            <a:endParaRPr lang="zh-CN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l" rtl="0"/>
            <a:r>
              <a:rPr b="0" i="0" u="none" baseline="0" lang="zh-CN"/>
              <a:t>是指导致事情变糟的原因（人身伤害、环境破坏或财产损失，或者以上改变均有），会引发担忧并对良好状态或生命构成威胁。</a:t>
            </a:r>
            <a:endParaRPr lang="zh-CN" dirty="0"/>
          </a:p>
          <a:p>
            <a:pPr marL="0" indent="0" algn="l" rtl="0">
              <a:buNone/>
            </a:pPr>
            <a:endParaRPr lang="zh-CN" dirty="0" smtClean="0"/>
          </a:p>
          <a:p>
            <a:pPr marL="0" indent="0" algn="l" rtl="0">
              <a:buNone/>
            </a:pPr>
            <a:r>
              <a:rPr b="0" i="0" u="none" baseline="0" lang="zh-CN"/>
              <a:t>E&amp;P 的安全隐患例子</a:t>
            </a:r>
          </a:p>
          <a:p>
            <a:pPr lvl="1" algn="l" rtl="0"/>
            <a:r>
              <a:rPr b="0" i="0" u="none" baseline="0" lang="zh-CN"/>
              <a:t>有毒液体、易燃物、易爆物、易腐蚀品、热等</a:t>
            </a:r>
          </a:p>
          <a:p>
            <a:pPr lvl="1" algn="l" rtl="0"/>
            <a:r>
              <a:rPr b="0" i="0" u="none" baseline="0" lang="zh-CN"/>
              <a:t>能源供给系统</a:t>
            </a:r>
          </a:p>
          <a:p>
            <a:pPr lvl="1" algn="l" rtl="0"/>
            <a:r>
              <a:rPr b="0" i="0" u="none" baseline="0" lang="zh-CN"/>
              <a:t>外部环境：气候、近海、DW 等</a:t>
            </a:r>
          </a:p>
          <a:p>
            <a:pPr lvl="1" algn="l" rtl="0"/>
            <a:r>
              <a:rPr b="0" i="0" u="none" baseline="0" lang="zh-CN"/>
              <a:t>陆运、海运、空运</a:t>
            </a:r>
          </a:p>
          <a:p>
            <a:pPr lvl="1" algn="l" rtl="0"/>
            <a:r>
              <a:rPr b="0" i="0" u="none" baseline="0" lang="zh-CN"/>
              <a:t>工具搬运</a:t>
            </a:r>
          </a:p>
          <a:p>
            <a:pPr lvl="1" algn="l" rtl="0"/>
            <a:r>
              <a:rPr b="0" i="0" u="none" baseline="0" lang="zh-CN"/>
              <a:t>高空作业</a:t>
            </a:r>
          </a:p>
          <a:p>
            <a:pPr lvl="1" algn="l" rtl="0"/>
            <a:r>
              <a:rPr b="0" i="0" u="none" baseline="0" lang="zh-CN"/>
              <a:t>吊装和搬运作业</a:t>
            </a:r>
          </a:p>
          <a:p>
            <a:pPr lvl="1" algn="l" rtl="0"/>
            <a:r>
              <a:rPr b="0" i="0" u="none" baseline="0" lang="zh-CN"/>
              <a:t>等</a:t>
            </a:r>
          </a:p>
          <a:p>
            <a:endParaRPr lang="zh-CN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algn="r" rtl="0"/>
            <a:r>
              <a:rPr b="0" i="0" u="none" baseline="0" lang="zh-CN"/>
              <a:t/>
            </a:r>
            <a:fld id="{6E8CB955-792E-9D4D-8CE7-0A3D31059386}" type="slidenum">
              <a:rPr/>
              <a:pPr/>
              <a:t>3</a:t>
            </a:fld>
            <a:endParaRPr lang="zh-CN" altLang="fr-FR"/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b="0" i="0" u="none" baseline="0" lang="zh-CN"/>
              <a:t>H3SE 入职培训 - TCT 4.2 – 风险分析 – V2</a:t>
            </a:r>
          </a:p>
        </p:txBody>
      </p:sp>
    </p:spTree>
    <p:extLst>
      <p:ext uri="{BB962C8B-B14F-4D97-AF65-F5344CB8AC3E}">
        <p14:creationId xmlns:p14="http://schemas.microsoft.com/office/powerpoint/2010/main" xmlns="" val="1114821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b="1" i="0" u="none" baseline="0" lang="zh-CN"/>
              <a:t>- 展示危险和风险之间差异的案例。</a:t>
            </a:r>
            <a:endParaRPr lang="zh-CN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l" rtl="0"/>
            <a:r>
              <a:rPr b="1" i="0" u="none" baseline="0" lang="zh-CN"/>
              <a:t>风险一般存在于已经暴露的危险之中。</a:t>
            </a:r>
          </a:p>
          <a:p>
            <a:endParaRPr lang="zh-CN" dirty="0"/>
          </a:p>
          <a:p>
            <a:pPr algn="l" rtl="0"/>
            <a:r>
              <a:rPr b="0" i="0" u="none" baseline="0" lang="zh-CN"/>
              <a:t>汽车的行驶速度是一种危险，</a:t>
            </a:r>
          </a:p>
          <a:p>
            <a:pPr lvl="1" algn="l" rtl="0"/>
            <a:r>
              <a:rPr b="0" i="0" u="none" baseline="0" lang="zh-CN"/>
              <a:t>但与汽车接触的人员（实际或潜在的）才会面对事故风险（驾驶员、乘客、行人）。如果不使用汽车或不在大街上行走，就不存在风险。</a:t>
            </a:r>
          </a:p>
          <a:p>
            <a:pPr lvl="1" algn="l" rtl="0"/>
            <a:endParaRPr lang="zh-CN" dirty="0"/>
          </a:p>
          <a:p>
            <a:pPr algn="l" rtl="0"/>
            <a:r>
              <a:rPr b="0" i="0" u="none" baseline="0" lang="zh-CN"/>
              <a:t>所有的人类活动都存在风险。</a:t>
            </a:r>
          </a:p>
          <a:p>
            <a:pPr lvl="1" algn="l" rtl="0"/>
            <a:r>
              <a:rPr b="0" i="0" u="none" baseline="0" lang="zh-CN"/>
              <a:t>因为我们不可能一直足不出户，只要出门就必定面临车祸风险。因此必须将事故风险控制在可接受的程度之内。</a:t>
            </a:r>
          </a:p>
          <a:p>
            <a:endParaRPr lang="zh-CN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algn="r" rtl="0"/>
            <a:r>
              <a:rPr b="0" i="0" u="none" baseline="0" lang="zh-CN"/>
              <a:t/>
            </a:r>
            <a:fld id="{6E8CB955-792E-9D4D-8CE7-0A3D31059386}" type="slidenum">
              <a:rPr/>
              <a:pPr/>
              <a:t>4</a:t>
            </a:fld>
            <a:endParaRPr lang="zh-CN" altLang="fr-FR"/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b="0" i="0" u="none" baseline="0" lang="zh-CN"/>
              <a:t>H3SE 入职培训 - TCT 4.2 – 风险分析 – V2</a:t>
            </a:r>
          </a:p>
        </p:txBody>
      </p:sp>
    </p:spTree>
    <p:extLst>
      <p:ext uri="{BB962C8B-B14F-4D97-AF65-F5344CB8AC3E}">
        <p14:creationId xmlns:p14="http://schemas.microsoft.com/office/powerpoint/2010/main" xmlns="" val="1544566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b="1" i="0" u="none" baseline="0" lang="zh-CN"/>
              <a:t>风险</a:t>
            </a:r>
            <a:endParaRPr lang="zh-CN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2420888"/>
            <a:ext cx="3682752" cy="3600945"/>
          </a:xfrm>
        </p:spPr>
        <p:txBody>
          <a:bodyPr/>
          <a:lstStyle/>
          <a:p>
            <a:pPr algn="l" rtl="0"/>
            <a:r>
              <a:rPr b="0" i="0" u="none" baseline="0" lang="zh-CN"/>
              <a:t>发生不利事件的</a:t>
            </a:r>
            <a:r>
              <a:rPr b="1" i="0" u="none" baseline="0" lang="zh-CN"/>
              <a:t>可能性</a:t>
            </a:r>
          </a:p>
          <a:p>
            <a:pPr lvl="1" algn="l" rtl="0"/>
            <a:r>
              <a:rPr b="0" i="0" u="none" baseline="0" lang="zh-CN"/>
              <a:t>事件发生的可能性建立在对已发生事件进行观察预估的基础之上。以一个事件可能与人相关的次数来表达。</a:t>
            </a:r>
          </a:p>
          <a:p>
            <a:pPr lvl="1" algn="l" rtl="0"/>
            <a:r>
              <a:rPr b="0" i="0" u="none" baseline="0" lang="zh-CN"/>
              <a:t>风险的可能性通过回答此问题来加以确定：这个事件可能发生吗？ </a:t>
            </a:r>
            <a:endParaRPr lang="zh-CN" altLang="fr-FR" b="1" dirty="0">
              <a:latin typeface="Times New Roman" charset="0"/>
            </a:endParaRPr>
          </a:p>
          <a:p>
            <a:endParaRPr lang="zh-CN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algn="r" rtl="0"/>
            <a:r>
              <a:rPr b="0" i="0" u="none" baseline="0" lang="zh-CN"/>
              <a:t/>
            </a:r>
            <a:fld id="{6E8CB955-792E-9D4D-8CE7-0A3D31059386}" type="slidenum">
              <a:rPr/>
              <a:pPr/>
              <a:t>5</a:t>
            </a:fld>
            <a:endParaRPr lang="zh-CN" altLang="fr-FR"/>
          </a:p>
        </p:txBody>
      </p:sp>
      <p:sp>
        <p:nvSpPr>
          <p:cNvPr id="6" name="Espace réservé du texte 2"/>
          <p:cNvSpPr txBox="1">
            <a:spLocks/>
          </p:cNvSpPr>
          <p:nvPr/>
        </p:nvSpPr>
        <p:spPr bwMode="auto">
          <a:xfrm>
            <a:off x="4860032" y="2424708"/>
            <a:ext cx="3682752" cy="3600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5750" indent="-285750" algn="l" defTabSz="457200" rtl="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A90025"/>
              </a:buClr>
              <a:buSzPct val="120000"/>
              <a:buFont typeface="Lucida Grande" charset="0"/>
              <a:buChar char="●"/>
              <a:defRPr sz="2000" kern="1200">
                <a:solidFill>
                  <a:schemeClr val="tx1"/>
                </a:solidFill>
                <a:latin typeface="+mn-lt"/>
                <a:ea typeface="Arial" charset="0"/>
                <a:cs typeface="Arial"/>
              </a:defRPr>
            </a:lvl1pPr>
            <a:lvl2pPr marL="447675" indent="-180975" algn="l" defTabSz="533400" rtl="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A90025"/>
              </a:buClr>
              <a:buFont typeface="Lucida Grande" charset="0"/>
              <a:buChar char="-"/>
              <a:defRPr kern="1200">
                <a:solidFill>
                  <a:schemeClr val="tx1"/>
                </a:solidFill>
                <a:latin typeface="+mn-lt"/>
                <a:ea typeface="Arial" charset="0"/>
                <a:cs typeface="Arial"/>
              </a:defRPr>
            </a:lvl2pPr>
            <a:lvl3pPr marL="806450" indent="-180975" algn="l" defTabSz="457200" rtl="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A90025"/>
              </a:buClr>
              <a:buSzPct val="100000"/>
              <a:buFont typeface="Lucida Grande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Arial" charset="0"/>
                <a:cs typeface="Arial"/>
              </a:defRPr>
            </a:lvl3pPr>
            <a:lvl4pPr marL="1076325" indent="-171450" algn="l" defTabSz="457200" rtl="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A90025"/>
              </a:buClr>
              <a:buSzPct val="80000"/>
              <a:buFont typeface="Lucida Grande" charset="0"/>
              <a:buChar char="-"/>
              <a:defRPr sz="1600" kern="1200">
                <a:solidFill>
                  <a:schemeClr val="tx1"/>
                </a:solidFill>
                <a:latin typeface="+mn-lt"/>
                <a:ea typeface="Helvetica" charset="0"/>
                <a:cs typeface="Helvetica"/>
              </a:defRPr>
            </a:lvl4pPr>
            <a:lvl5pPr marL="1258888" indent="-180975" algn="l" defTabSz="352425" rtl="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800000"/>
              </a:buClr>
              <a:buSzPct val="100000"/>
              <a:buFont typeface="Lucida Grande" charset="0"/>
              <a:defRPr sz="1600" kern="1200">
                <a:solidFill>
                  <a:schemeClr val="tx1"/>
                </a:solidFill>
                <a:latin typeface="+mn-lt"/>
                <a:ea typeface="Helvetica" charset="0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 algn="l" rtl="0"/>
            <a:r>
              <a:rPr b="0" i="0" u="none" baseline="0" lang="zh-CN"/>
              <a:t>事件对人、环境、设施和媒体造成的影响及后果即为</a:t>
            </a:r>
            <a:r>
              <a:rPr b="1" i="0" u="none" baseline="0" lang="zh-CN"/>
              <a:t>严重性</a:t>
            </a:r>
            <a:r>
              <a:rPr b="0" i="0" u="none" baseline="0" lang="zh-CN"/>
              <a:t>。</a:t>
            </a:r>
            <a:endParaRPr lang="zh-CN" altLang="fr-FR" b="1" dirty="0"/>
          </a:p>
          <a:p>
            <a:pPr lvl="1" eaLnBrk="1" hangingPunct="1" algn="l" rtl="0"/>
            <a:r>
              <a:rPr b="0" i="0" u="none" baseline="0" lang="zh-CN"/>
              <a:t>事件的后果通过回答以下问题来测量：如果事件的危险不断变化，如何划分可能的实际最坏的后果？ </a:t>
            </a:r>
            <a:endParaRPr lang="zh-CN" altLang="fr-FR" b="1" dirty="0"/>
          </a:p>
        </p:txBody>
      </p:sp>
      <p:sp>
        <p:nvSpPr>
          <p:cNvPr id="7" name="Flèche vers la gauche 6"/>
          <p:cNvSpPr/>
          <p:nvPr/>
        </p:nvSpPr>
        <p:spPr>
          <a:xfrm rot="18593818">
            <a:off x="2591211" y="1256197"/>
            <a:ext cx="1584176" cy="648072"/>
          </a:xfrm>
          <a:prstGeom prst="leftArrow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zh-CN"/>
          </a:p>
        </p:txBody>
      </p:sp>
      <p:sp>
        <p:nvSpPr>
          <p:cNvPr id="8" name="Flèche vers la gauche 7"/>
          <p:cNvSpPr/>
          <p:nvPr/>
        </p:nvSpPr>
        <p:spPr>
          <a:xfrm rot="13520057">
            <a:off x="4705089" y="1232788"/>
            <a:ext cx="1584176" cy="648072"/>
          </a:xfrm>
          <a:prstGeom prst="leftArrow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zh-CN"/>
          </a:p>
        </p:txBody>
      </p:sp>
      <p:sp>
        <p:nvSpPr>
          <p:cNvPr id="9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b="0" i="0" u="none" baseline="0" lang="zh-CN"/>
              <a:t>H3SE 入职培训 - TCT 4.2 – 风险分析 – V2</a:t>
            </a:r>
          </a:p>
        </p:txBody>
      </p:sp>
    </p:spTree>
    <p:extLst>
      <p:ext uri="{BB962C8B-B14F-4D97-AF65-F5344CB8AC3E}">
        <p14:creationId xmlns:p14="http://schemas.microsoft.com/office/powerpoint/2010/main" xmlns="" val="513610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/>
            <a:r>
              <a:rPr b="0" i="0" u="none" baseline="0" lang="zh-CN"/>
              <a:t/>
            </a:r>
            <a:fld id="{304D424F-DDF2-144D-B7CC-CDA80D061066}" type="slidenum">
              <a:rPr/>
              <a:pPr/>
              <a:t>6</a:t>
            </a:fld>
            <a:endParaRPr lang="zh-CN" alt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196752"/>
            <a:ext cx="7092280" cy="4584546"/>
          </a:xfrm>
          <a:prstGeom prst="rect">
            <a:avLst/>
          </a:prstGeom>
        </p:spPr>
      </p:pic>
      <p:sp>
        <p:nvSpPr>
          <p:cNvPr id="5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sz="900" b="0" i="0" u="none" baseline="0" lang="zh-CN"/>
              <a:t>H3SE 入职培训 - TCT 4.2 – 风险分析 – V2</a:t>
            </a:r>
          </a:p>
        </p:txBody>
      </p:sp>
    </p:spTree>
    <p:extLst>
      <p:ext uri="{BB962C8B-B14F-4D97-AF65-F5344CB8AC3E}">
        <p14:creationId xmlns:p14="http://schemas.microsoft.com/office/powerpoint/2010/main" xmlns="" val="481685221"/>
      </p:ext>
    </p:extLst>
  </p:cSld>
  <p:clrMapOvr>
    <a:masterClrMapping/>
  </p:clrMapOvr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802</TotalTime>
  <Words>383</Words>
  <Application>Microsoft Office PowerPoint</Application>
  <PresentationFormat>Affichage à l'écran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fr_total_modele_rouge_fonce</vt:lpstr>
      <vt:lpstr>ANALYSE DE RISQUES Documents Ressources</vt:lpstr>
      <vt:lpstr>DANGER ou risque?</vt:lpstr>
      <vt:lpstr>DANGER</vt:lpstr>
      <vt:lpstr>Exemple de différence entre danger et risque</vt:lpstr>
      <vt:lpstr>risque</vt:lpstr>
      <vt:lpstr>Diapositive 6</vt:lpstr>
    </vt:vector>
  </TitlesOfParts>
  <Company>TOTAL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J0023432</cp:lastModifiedBy>
  <cp:revision>117</cp:revision>
  <dcterms:created xsi:type="dcterms:W3CDTF">2015-09-07T13:13:13Z</dcterms:created>
  <dcterms:modified xsi:type="dcterms:W3CDTF">2017-03-21T14:33:57Z</dcterms:modified>
</cp:coreProperties>
</file>