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tiff" ContentType="image/tif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</p:sldMasterIdLst>
  <p:notesMasterIdLst>
    <p:notesMasterId r:id="rId8"/>
  </p:notesMasterIdLst>
  <p:handoutMasterIdLst>
    <p:handoutMasterId r:id="rId9"/>
  </p:handoutMasterIdLst>
  <p:sldIdLst>
    <p:sldId id="256" r:id="rId2"/>
    <p:sldId id="268" r:id="rId3"/>
    <p:sldId id="269" r:id="rId4"/>
    <p:sldId id="270" r:id="rId5"/>
    <p:sldId id="271" r:id="rId6"/>
    <p:sldId id="272" r:id="rId7"/>
  </p:sldIdLst>
  <p:sldSz cx="9144000" cy="6858000" type="screen4x3"/>
  <p:notesSz cx="6858000" cy="9144000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62">
          <p15:clr>
            <a:srgbClr val="A4A3A4"/>
          </p15:clr>
        </p15:guide>
        <p15:guide id="2" orient="horz" pos="3412">
          <p15:clr>
            <a:srgbClr val="A4A3A4"/>
          </p15:clr>
        </p15:guide>
        <p15:guide id="3" orient="horz" pos="2264">
          <p15:clr>
            <a:srgbClr val="A4A3A4"/>
          </p15:clr>
        </p15:guide>
        <p15:guide id="4" orient="horz" pos="165">
          <p15:clr>
            <a:srgbClr val="A4A3A4"/>
          </p15:clr>
        </p15:guide>
        <p15:guide id="5" orient="horz" pos="2292">
          <p15:clr>
            <a:srgbClr val="A4A3A4"/>
          </p15:clr>
        </p15:guide>
        <p15:guide id="6" pos="756">
          <p15:clr>
            <a:srgbClr val="A4A3A4"/>
          </p15:clr>
        </p15:guide>
        <p15:guide id="7" pos="53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76AF"/>
    <a:srgbClr val="133C75"/>
    <a:srgbClr val="BD2B0B"/>
    <a:srgbClr val="7ABFC0"/>
    <a:srgbClr val="CAEBEA"/>
    <a:srgbClr val="55DD61"/>
    <a:srgbClr val="3AAFC3"/>
    <a:srgbClr val="FFAA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27" autoAdjust="0"/>
    <p:restoredTop sz="94911" autoAdjust="0"/>
  </p:normalViewPr>
  <p:slideViewPr>
    <p:cSldViewPr snapToObjects="1">
      <p:cViewPr>
        <p:scale>
          <a:sx n="80" d="100"/>
          <a:sy n="80" d="100"/>
        </p:scale>
        <p:origin x="-624" y="-552"/>
      </p:cViewPr>
      <p:guideLst>
        <p:guide orient="horz" pos="1162"/>
        <p:guide orient="horz" pos="3412"/>
        <p:guide orient="horz" pos="2264"/>
        <p:guide orient="horz" pos="165"/>
        <p:guide orient="horz" pos="2292"/>
        <p:guide pos="756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8BA8AE10-F897-CB4F-BB62-2A35700977C7}" type="datetimeFigureOut">
              <a:rPr lang="fr-FR" altLang="fr-FR"/>
              <a:pPr/>
              <a:t>21/03/2017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7351E858-279A-B847-B7B1-FE6EA67E9D1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3077761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568C2B6E-8B1B-E547-B2D9-2B383D65937A}" type="datetimeFigureOut">
              <a:rPr lang="fr-FR" altLang="fr-FR"/>
              <a:pPr/>
              <a:t>21/03/2017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5B274422-62A0-1243-BBAF-4DD6E654D43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2506620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3175" y="0"/>
            <a:ext cx="9147175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</a:endParaRPr>
          </a:p>
        </p:txBody>
      </p:sp>
      <p:pic>
        <p:nvPicPr>
          <p:cNvPr id="7" name="Image 13" descr="TOTAL_bandeau_01_hau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74650"/>
            <a:ext cx="5978525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188000" y="2106000"/>
            <a:ext cx="7276629" cy="1487487"/>
          </a:xfrm>
        </p:spPr>
        <p:txBody>
          <a:bodyPr lIns="0" rIns="0"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0"/>
          </p:nvPr>
        </p:nvSpPr>
        <p:spPr>
          <a:xfrm>
            <a:off x="1188000" y="3639600"/>
            <a:ext cx="7276629" cy="1778000"/>
          </a:xfrm>
        </p:spPr>
        <p:txBody>
          <a:bodyPr lIns="0" rIns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1653635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ns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3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4D424F-DDF2-144D-B7CC-CDA80D06106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211700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>
          <a:xfrm>
            <a:off x="457200" y="1125538"/>
            <a:ext cx="8218800" cy="5040311"/>
          </a:xfrm>
        </p:spPr>
        <p:txBody>
          <a:bodyPr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4" name="Espace réservé du pied de page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6E8CB955-792E-9D4D-8CE7-0A3D3105938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2062342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8928100" y="0"/>
            <a:ext cx="215900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493952"/>
            <a:ext cx="7772400" cy="1362075"/>
          </a:xfrm>
        </p:spPr>
        <p:txBody>
          <a:bodyPr anchor="ctr"/>
          <a:lstStyle>
            <a:lvl1pPr algn="l">
              <a:defRPr sz="3200" b="1" cap="all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09F868-FFB9-834E-8CB9-B01ADB817FD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401998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 marL="1080000" indent="-180000"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5" name="Espace réservé du pied de page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737DE8-CF91-0B4D-825D-DA7FD09C573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202365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95600"/>
            <a:ext cx="8218800" cy="42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267744" y="1418400"/>
            <a:ext cx="4608512" cy="338554"/>
          </a:xfrm>
        </p:spPr>
        <p:txBody>
          <a:bodyPr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D2F890BC-F872-7B47-89FC-B33781A7A31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34331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iques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72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3"/>
          </p:nvPr>
        </p:nvSpPr>
        <p:spPr>
          <a:xfrm>
            <a:off x="457200" y="3510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23FBD6AA-F49F-E14F-8F7F-4A5427D0AC3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2027155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ann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67600"/>
            <a:ext cx="8218800" cy="424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267744" y="1418400"/>
            <a:ext cx="4608512" cy="338554"/>
          </a:xfrm>
        </p:spPr>
        <p:txBody>
          <a:bodyPr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6D6E728-EF5A-D840-98B5-42949B3BB90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575655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5538"/>
            <a:ext cx="8218488" cy="489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F0EC2DBE-7006-C845-8430-55B4721413D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632461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556C2A1-019E-F243-83A6-E8A810EB7B1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881458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noProof="0" dirty="0" smtClean="0"/>
              <a:t>Cliquez et modifiez le titre</a:t>
            </a:r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7200" y="6411913"/>
            <a:ext cx="5562600" cy="365125"/>
          </a:xfrm>
          <a:prstGeom prst="rect">
            <a:avLst/>
          </a:prstGeom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0000"/>
                </a:solidFill>
                <a:ea typeface="Helvetica" charset="0"/>
                <a:cs typeface="Helvetica" charset="0"/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411913"/>
            <a:ext cx="7254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ea typeface="Helvetica" charset="0"/>
                <a:cs typeface="Helvetica" charset="0"/>
              </a:defRPr>
            </a:lvl1pPr>
          </a:lstStyle>
          <a:p>
            <a:fld id="{48C9438D-7B48-004C-A5FC-E41FA8050D5A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7" name="Rectangle 6"/>
          <p:cNvSpPr/>
          <p:nvPr/>
        </p:nvSpPr>
        <p:spPr>
          <a:xfrm>
            <a:off x="9031288" y="0"/>
            <a:ext cx="112712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457200" y="6311900"/>
            <a:ext cx="8686800" cy="1588"/>
          </a:xfrm>
          <a:prstGeom prst="line">
            <a:avLst/>
          </a:prstGeom>
          <a:ln w="9525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cxnSpLocks noChangeShapeType="1"/>
          </p:cNvCxnSpPr>
          <p:nvPr/>
        </p:nvCxnSpPr>
        <p:spPr bwMode="auto">
          <a:xfrm rot="5400000">
            <a:off x="7335044" y="6595269"/>
            <a:ext cx="365125" cy="1587"/>
          </a:xfrm>
          <a:prstGeom prst="line">
            <a:avLst/>
          </a:prstGeom>
          <a:noFill/>
          <a:ln w="6350">
            <a:solidFill>
              <a:schemeClr val="tx1">
                <a:alpha val="70195"/>
              </a:schemeClr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032" name="Espace réservé du texte 3"/>
          <p:cNvSpPr>
            <a:spLocks noGrp="1"/>
          </p:cNvSpPr>
          <p:nvPr>
            <p:ph type="body" idx="1"/>
          </p:nvPr>
        </p:nvSpPr>
        <p:spPr bwMode="auto">
          <a:xfrm>
            <a:off x="457200" y="1125538"/>
            <a:ext cx="8218488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</p:txBody>
      </p:sp>
      <p:pic>
        <p:nvPicPr>
          <p:cNvPr id="1033" name="Image 10" descr="TOTAL_ADM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85088" y="6375400"/>
            <a:ext cx="1008062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8" r:id="rId1"/>
    <p:sldLayoutId id="2147484029" r:id="rId2"/>
    <p:sldLayoutId id="2147484030" r:id="rId3"/>
    <p:sldLayoutId id="2147484031" r:id="rId4"/>
    <p:sldLayoutId id="2147484032" r:id="rId5"/>
    <p:sldLayoutId id="2147484033" r:id="rId6"/>
    <p:sldLayoutId id="2147484034" r:id="rId7"/>
    <p:sldLayoutId id="2147484035" r:id="rId8"/>
    <p:sldLayoutId id="2147484036" r:id="rId9"/>
    <p:sldLayoutId id="2147484037" r:id="rId10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200" b="1" kern="1200" cap="all">
          <a:solidFill>
            <a:srgbClr val="A90025"/>
          </a:solidFill>
          <a:latin typeface="+mj-lt"/>
          <a:ea typeface="Arial" charset="0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9pPr>
    </p:titleStyle>
    <p:bodyStyle>
      <a:lvl1pPr marL="285750" indent="-285750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120000"/>
        <a:buFont typeface="Lucida Grande" charset="0"/>
        <a:buChar char="●"/>
        <a:defRPr sz="2000" kern="1200">
          <a:solidFill>
            <a:schemeClr val="tx1"/>
          </a:solidFill>
          <a:latin typeface="+mn-lt"/>
          <a:ea typeface="Arial" charset="0"/>
          <a:cs typeface="Arial"/>
        </a:defRPr>
      </a:lvl1pPr>
      <a:lvl2pPr marL="447675" indent="-180975" algn="l" defTabSz="5334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Font typeface="Lucida Grande" charset="0"/>
        <a:buChar char="-"/>
        <a:defRPr kern="1200">
          <a:solidFill>
            <a:schemeClr val="tx1"/>
          </a:solidFill>
          <a:latin typeface="+mn-lt"/>
          <a:ea typeface="Arial" charset="0"/>
          <a:cs typeface="Arial"/>
        </a:defRPr>
      </a:lvl2pPr>
      <a:lvl3pPr marL="806450" indent="-180975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100000"/>
        <a:buFont typeface="Lucida Grande" charset="0"/>
        <a:buChar char="•"/>
        <a:defRPr sz="1600" kern="1200">
          <a:solidFill>
            <a:schemeClr val="tx1"/>
          </a:solidFill>
          <a:latin typeface="+mn-lt"/>
          <a:ea typeface="Arial" charset="0"/>
          <a:cs typeface="Arial"/>
        </a:defRPr>
      </a:lvl3pPr>
      <a:lvl4pPr marL="1076325" indent="-171450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80000"/>
        <a:buFont typeface="Lucida Grande" charset="0"/>
        <a:buChar char="-"/>
        <a:defRPr sz="1600" kern="1200">
          <a:solidFill>
            <a:schemeClr val="tx1"/>
          </a:solidFill>
          <a:latin typeface="+mn-lt"/>
          <a:ea typeface="Helvetica" charset="0"/>
          <a:cs typeface="Helvetica"/>
        </a:defRPr>
      </a:lvl4pPr>
      <a:lvl5pPr marL="1258888" indent="-180975" algn="l" defTabSz="352425" rtl="0" eaLnBrk="0" fontAlgn="base" hangingPunct="0">
        <a:spcBef>
          <a:spcPts val="300"/>
        </a:spcBef>
        <a:spcAft>
          <a:spcPts val="300"/>
        </a:spcAft>
        <a:buClr>
          <a:srgbClr val="800000"/>
        </a:buClr>
        <a:buSzPct val="100000"/>
        <a:buFont typeface="Lucida Grande" charset="0"/>
        <a:defRPr sz="1600" kern="1200">
          <a:solidFill>
            <a:schemeClr val="tx1"/>
          </a:solidFill>
          <a:latin typeface="+mn-lt"/>
          <a:ea typeface="Helvetica" charset="0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oneTexte 1"/>
          <p:cNvSpPr txBox="1">
            <a:spLocks noChangeArrowheads="1"/>
          </p:cNvSpPr>
          <p:nvPr/>
        </p:nvSpPr>
        <p:spPr bwMode="auto">
          <a:xfrm>
            <a:off x="3200400" y="3276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 algn="l" rtl="0"/>
            <a:endParaRPr lang="zh-CN" altLang="fr-FR"/>
          </a:p>
        </p:txBody>
      </p:sp>
      <p:sp>
        <p:nvSpPr>
          <p:cNvPr id="14338" name="Titre 2"/>
          <p:cNvSpPr>
            <a:spLocks noGrp="1"/>
          </p:cNvSpPr>
          <p:nvPr>
            <p:ph type="title"/>
          </p:nvPr>
        </p:nvSpPr>
        <p:spPr bwMode="auto">
          <a:xfrm>
            <a:off x="1187450" y="2106613"/>
            <a:ext cx="7277100" cy="148748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 algn="l" rtl="0"/>
            <a:r>
              <a:rPr cap="none" b="1" i="0" u="none" baseline="0" lang="zh-CN">
                <a:cs typeface="Arial" charset="0"/>
              </a:rPr>
              <a:t>风险分析</a:t>
            </a:r>
            <a:br>
              <a:rPr cap="none" lang="zh-CN">
                <a:cs typeface="Arial" charset="0"/>
              </a:rPr>
            </a:br>
            <a:r>
              <a:rPr cap="none" b="1" i="0" u="none" baseline="0" lang="zh-CN">
                <a:cs typeface="Arial" charset="0"/>
              </a:rPr>
              <a:t>文献资源</a:t>
            </a:r>
            <a:endParaRPr lang="zh-CN" altLang="fr-FR" cap="none" dirty="0">
              <a:cs typeface="Arial" charset="0"/>
            </a:endParaRPr>
          </a:p>
        </p:txBody>
      </p:sp>
      <p:sp>
        <p:nvSpPr>
          <p:cNvPr id="14339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1187450" y="3640138"/>
            <a:ext cx="7277100" cy="1778000"/>
          </a:xfrm>
        </p:spPr>
        <p:txBody>
          <a:bodyPr/>
          <a:lstStyle/>
          <a:p>
            <a:pPr eaLnBrk="1" hangingPunct="1" algn="l" rtl="0"/>
            <a:r>
              <a:rPr b="0" i="0" u="none" baseline="0" lang="zh-CN">
                <a:cs typeface="Arial" charset="0"/>
              </a:rPr>
              <a:t>H3SE 入职培训</a:t>
            </a:r>
          </a:p>
          <a:p>
            <a:pPr eaLnBrk="1" hangingPunct="1" algn="l" rtl="0"/>
            <a:r>
              <a:rPr b="0" i="0" u="none" baseline="0" lang="zh-CN">
                <a:cs typeface="Arial" charset="0"/>
              </a:rPr>
              <a:t>TCT 5.1 模块</a:t>
            </a:r>
            <a:endParaRPr lang="zh-CN" altLang="fr-FR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u numéro de diapositive 4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rtl="0"/>
            <a:r>
              <a:rPr b="0" i="0" u="none" baseline="0" lang="zh-CN"/>
              <a:t/>
            </a:r>
            <a:fld id="{4E5B7DB3-E6F9-CB42-A5B0-04C6615EFED9}" type="slidenum">
              <a:rPr>
                <a:solidFill>
                  <a:srgbClr val="898989"/>
                </a:solidFill>
                <a:ea typeface="Helvetica" charset="0"/>
                <a:cs typeface="Helvetica" charset="0"/>
              </a:rPr>
              <a:pPr/>
              <a:t>2</a:t>
            </a:fld>
            <a:endParaRPr lang="zh-CN" altLang="fr-FR">
              <a:solidFill>
                <a:srgbClr val="898989"/>
              </a:solidFill>
              <a:ea typeface="Helvetica" charset="0"/>
              <a:cs typeface="Helvetica" charset="0"/>
            </a:endParaRPr>
          </a:p>
        </p:txBody>
      </p:sp>
      <p:pic>
        <p:nvPicPr>
          <p:cNvPr id="19459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477963"/>
            <a:ext cx="24257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725" y="333375"/>
            <a:ext cx="3022600" cy="461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</p:spPr>
        <p:txBody>
          <a:bodyPr/>
          <a:lstStyle/>
          <a:p>
            <a:pPr algn="l" rtl="0"/>
            <a:r>
              <a:rPr b="1" i="0" u="none" baseline="0" lang="zh-CN"/>
              <a:t>危险或风险？</a:t>
            </a:r>
            <a:endParaRPr lang="zh-CN" dirty="0"/>
          </a:p>
        </p:txBody>
      </p:sp>
      <p:sp>
        <p:nvSpPr>
          <p:cNvPr id="6" name="Espace réservé du pied de page 1"/>
          <p:cNvSpPr>
            <a:spLocks noGrp="1"/>
          </p:cNvSpPr>
          <p:nvPr>
            <p:ph type="ftr" sz="quarter" idx="13"/>
          </p:nvPr>
        </p:nvSpPr>
        <p:spPr bwMode="auto">
          <a:xfrm>
            <a:off x="457200" y="6411913"/>
            <a:ext cx="5562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l" rtl="0"/>
            <a:r>
              <a:rPr b="0" i="0" u="none" baseline="0" lang="zh-CN"/>
              <a:t>H3SE 入职培训 - TCT 4.2 – 风险分析 – V2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b="1" i="0" u="none" baseline="0" lang="zh-CN"/>
              <a:t>危险</a:t>
            </a:r>
            <a:endParaRPr lang="zh-CN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l" rtl="0"/>
            <a:r>
              <a:rPr b="0" i="0" u="none" baseline="0" lang="zh-CN"/>
              <a:t>是指导致事情变糟的原因（人身伤害、环境破坏或财产损失，或者以上改变均有），会引发担忧并对良好状态或生命构成威胁。</a:t>
            </a:r>
            <a:endParaRPr lang="zh-CN" dirty="0"/>
          </a:p>
          <a:p>
            <a:pPr marL="0" indent="0" algn="l" rtl="0">
              <a:buNone/>
            </a:pPr>
            <a:endParaRPr lang="zh-CN" dirty="0" smtClean="0"/>
          </a:p>
          <a:p>
            <a:pPr marL="0" indent="0" algn="l" rtl="0">
              <a:buNone/>
            </a:pPr>
            <a:r>
              <a:rPr b="0" i="0" u="none" baseline="0" lang="zh-CN"/>
              <a:t>E&amp;P 的安全隐患例子</a:t>
            </a:r>
          </a:p>
          <a:p>
            <a:pPr lvl="1" algn="l" rtl="0"/>
            <a:r>
              <a:rPr b="0" i="0" u="none" baseline="0" lang="zh-CN"/>
              <a:t>有毒液体、易燃物、易爆物、易腐蚀品、热等</a:t>
            </a:r>
          </a:p>
          <a:p>
            <a:pPr lvl="1" algn="l" rtl="0"/>
            <a:r>
              <a:rPr b="0" i="0" u="none" baseline="0" lang="zh-CN"/>
              <a:t>能源供给系统</a:t>
            </a:r>
          </a:p>
          <a:p>
            <a:pPr lvl="1" algn="l" rtl="0"/>
            <a:r>
              <a:rPr b="0" i="0" u="none" baseline="0" lang="zh-CN"/>
              <a:t>外部环境：气候、近海、DW 等</a:t>
            </a:r>
          </a:p>
          <a:p>
            <a:pPr lvl="1" algn="l" rtl="0"/>
            <a:r>
              <a:rPr b="0" i="0" u="none" baseline="0" lang="zh-CN"/>
              <a:t>陆运、海运、空运</a:t>
            </a:r>
          </a:p>
          <a:p>
            <a:pPr lvl="1" algn="l" rtl="0"/>
            <a:r>
              <a:rPr b="0" i="0" u="none" baseline="0" lang="zh-CN"/>
              <a:t>工具搬运</a:t>
            </a:r>
          </a:p>
          <a:p>
            <a:pPr lvl="1" algn="l" rtl="0"/>
            <a:r>
              <a:rPr b="0" i="0" u="none" baseline="0" lang="zh-CN"/>
              <a:t>高空作业</a:t>
            </a:r>
          </a:p>
          <a:p>
            <a:pPr lvl="1" algn="l" rtl="0"/>
            <a:r>
              <a:rPr b="0" i="0" u="none" baseline="0" lang="zh-CN"/>
              <a:t>吊装和搬运作业</a:t>
            </a:r>
          </a:p>
          <a:p>
            <a:pPr lvl="1" algn="l" rtl="0"/>
            <a:r>
              <a:rPr b="0" i="0" u="none" baseline="0" lang="zh-CN"/>
              <a:t>等</a:t>
            </a:r>
          </a:p>
          <a:p>
            <a:endParaRPr lang="zh-CN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algn="r" rtl="0"/>
            <a:r>
              <a:rPr b="0" i="0" u="none" baseline="0" lang="zh-CN"/>
              <a:t/>
            </a:r>
            <a:fld id="{6E8CB955-792E-9D4D-8CE7-0A3D31059386}" type="slidenum">
              <a:rPr/>
              <a:pPr/>
              <a:t>3</a:t>
            </a:fld>
            <a:endParaRPr lang="zh-CN" altLang="fr-FR"/>
          </a:p>
        </p:txBody>
      </p:sp>
      <p:sp>
        <p:nvSpPr>
          <p:cNvPr id="6" name="Espace réservé du pied de page 1"/>
          <p:cNvSpPr>
            <a:spLocks noGrp="1"/>
          </p:cNvSpPr>
          <p:nvPr>
            <p:ph type="ftr" sz="quarter" idx="13"/>
          </p:nvPr>
        </p:nvSpPr>
        <p:spPr bwMode="auto">
          <a:xfrm>
            <a:off x="457200" y="6411913"/>
            <a:ext cx="5562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l" rtl="0"/>
            <a:r>
              <a:rPr b="0" i="0" u="none" baseline="0" lang="zh-CN"/>
              <a:t>H3SE 入职培训 - TCT 4.2 – 风险分析 – V2</a:t>
            </a:r>
          </a:p>
        </p:txBody>
      </p:sp>
    </p:spTree>
    <p:extLst>
      <p:ext uri="{BB962C8B-B14F-4D97-AF65-F5344CB8AC3E}">
        <p14:creationId xmlns:p14="http://schemas.microsoft.com/office/powerpoint/2010/main" xmlns="" val="1114821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b="1" i="0" u="none" baseline="0" lang="zh-CN"/>
              <a:t>- 展示危险和风险之间差异的案例。</a:t>
            </a:r>
            <a:endParaRPr lang="zh-CN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l" rtl="0"/>
            <a:r>
              <a:rPr b="1" i="0" u="none" baseline="0" lang="zh-CN"/>
              <a:t>风险一般存在于已经暴露的危险之中。</a:t>
            </a:r>
          </a:p>
          <a:p>
            <a:endParaRPr lang="zh-CN" dirty="0"/>
          </a:p>
          <a:p>
            <a:pPr algn="l" rtl="0"/>
            <a:r>
              <a:rPr b="0" i="0" u="none" baseline="0" lang="zh-CN"/>
              <a:t>汽车的行驶速度是一种危险，</a:t>
            </a:r>
          </a:p>
          <a:p>
            <a:pPr lvl="1" algn="l" rtl="0"/>
            <a:r>
              <a:rPr b="0" i="0" u="none" baseline="0" lang="zh-CN"/>
              <a:t>但与汽车接触的人员（实际或潜在的）才会面对事故风险（驾驶员、乘客、行人）。如果不使用汽车或不在大街上行走，就不存在风险。</a:t>
            </a:r>
          </a:p>
          <a:p>
            <a:pPr lvl="1" algn="l" rtl="0"/>
            <a:endParaRPr lang="zh-CN" dirty="0"/>
          </a:p>
          <a:p>
            <a:pPr algn="l" rtl="0"/>
            <a:r>
              <a:rPr b="0" i="0" u="none" baseline="0" lang="zh-CN"/>
              <a:t>所有的人类活动都存在风险。</a:t>
            </a:r>
          </a:p>
          <a:p>
            <a:pPr lvl="1" algn="l" rtl="0"/>
            <a:r>
              <a:rPr b="0" i="0" u="none" baseline="0" lang="zh-CN"/>
              <a:t>因为我们不可能一直足不出户，只要出门就必定面临车祸风险。因此必须将事故风险控制在可接受的程度之内。</a:t>
            </a:r>
          </a:p>
          <a:p>
            <a:endParaRPr lang="zh-CN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algn="r" rtl="0"/>
            <a:r>
              <a:rPr b="0" i="0" u="none" baseline="0" lang="zh-CN"/>
              <a:t/>
            </a:r>
            <a:fld id="{6E8CB955-792E-9D4D-8CE7-0A3D31059386}" type="slidenum">
              <a:rPr/>
              <a:pPr/>
              <a:t>4</a:t>
            </a:fld>
            <a:endParaRPr lang="zh-CN" altLang="fr-FR"/>
          </a:p>
        </p:txBody>
      </p:sp>
      <p:sp>
        <p:nvSpPr>
          <p:cNvPr id="6" name="Espace réservé du pied de page 1"/>
          <p:cNvSpPr>
            <a:spLocks noGrp="1"/>
          </p:cNvSpPr>
          <p:nvPr>
            <p:ph type="ftr" sz="quarter" idx="13"/>
          </p:nvPr>
        </p:nvSpPr>
        <p:spPr bwMode="auto">
          <a:xfrm>
            <a:off x="457200" y="6411913"/>
            <a:ext cx="5562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l" rtl="0"/>
            <a:r>
              <a:rPr b="0" i="0" u="none" baseline="0" lang="zh-CN"/>
              <a:t>H3SE 入职培训 - TCT 4.2 – 风险分析 – V2</a:t>
            </a:r>
          </a:p>
        </p:txBody>
      </p:sp>
    </p:spTree>
    <p:extLst>
      <p:ext uri="{BB962C8B-B14F-4D97-AF65-F5344CB8AC3E}">
        <p14:creationId xmlns:p14="http://schemas.microsoft.com/office/powerpoint/2010/main" xmlns="" val="1544566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b="1" i="0" u="none" baseline="0" lang="zh-CN"/>
              <a:t>风险</a:t>
            </a:r>
            <a:endParaRPr lang="zh-CN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457200" y="2420888"/>
            <a:ext cx="3682752" cy="3600945"/>
          </a:xfrm>
        </p:spPr>
        <p:txBody>
          <a:bodyPr/>
          <a:lstStyle/>
          <a:p>
            <a:pPr algn="l" rtl="0"/>
            <a:r>
              <a:rPr b="0" i="0" u="none" baseline="0" lang="zh-CN"/>
              <a:t>发生不利事件的</a:t>
            </a:r>
            <a:r>
              <a:rPr b="1" i="0" u="none" baseline="0" lang="zh-CN"/>
              <a:t>可能性</a:t>
            </a:r>
          </a:p>
          <a:p>
            <a:pPr lvl="1" algn="l" rtl="0"/>
            <a:r>
              <a:rPr b="0" i="0" u="none" baseline="0" lang="zh-CN"/>
              <a:t>事件发生的可能性建立在对已发生事件进行观察预估的基础之上。以一个事件可能与人相关的次数来表达。</a:t>
            </a:r>
          </a:p>
          <a:p>
            <a:pPr lvl="1" algn="l" rtl="0"/>
            <a:r>
              <a:rPr b="0" i="0" u="none" baseline="0" lang="zh-CN"/>
              <a:t>风险的可能性通过回答此问题来加以确定：这个事件可能发生吗？ </a:t>
            </a:r>
            <a:endParaRPr lang="zh-CN" altLang="fr-FR" b="1" dirty="0">
              <a:latin typeface="Times New Roman" charset="0"/>
            </a:endParaRPr>
          </a:p>
          <a:p>
            <a:endParaRPr lang="zh-CN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algn="r" rtl="0"/>
            <a:r>
              <a:rPr b="0" i="0" u="none" baseline="0" lang="zh-CN"/>
              <a:t/>
            </a:r>
            <a:fld id="{6E8CB955-792E-9D4D-8CE7-0A3D31059386}" type="slidenum">
              <a:rPr/>
              <a:pPr/>
              <a:t>5</a:t>
            </a:fld>
            <a:endParaRPr lang="zh-CN" altLang="fr-FR"/>
          </a:p>
        </p:txBody>
      </p:sp>
      <p:sp>
        <p:nvSpPr>
          <p:cNvPr id="6" name="Espace réservé du texte 2"/>
          <p:cNvSpPr txBox="1">
            <a:spLocks/>
          </p:cNvSpPr>
          <p:nvPr/>
        </p:nvSpPr>
        <p:spPr bwMode="auto">
          <a:xfrm>
            <a:off x="4860032" y="2424708"/>
            <a:ext cx="3682752" cy="3600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85750" indent="-285750" algn="l" defTabSz="457200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A90025"/>
              </a:buClr>
              <a:buSzPct val="120000"/>
              <a:buFont typeface="Lucida Grande" charset="0"/>
              <a:buChar char="●"/>
              <a:defRPr sz="2000" kern="1200">
                <a:solidFill>
                  <a:schemeClr val="tx1"/>
                </a:solidFill>
                <a:latin typeface="+mn-lt"/>
                <a:ea typeface="Arial" charset="0"/>
                <a:cs typeface="Arial"/>
              </a:defRPr>
            </a:lvl1pPr>
            <a:lvl2pPr marL="447675" indent="-180975" algn="l" defTabSz="533400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A90025"/>
              </a:buClr>
              <a:buFont typeface="Lucida Grande" charset="0"/>
              <a:buChar char="-"/>
              <a:defRPr kern="1200">
                <a:solidFill>
                  <a:schemeClr val="tx1"/>
                </a:solidFill>
                <a:latin typeface="+mn-lt"/>
                <a:ea typeface="Arial" charset="0"/>
                <a:cs typeface="Arial"/>
              </a:defRPr>
            </a:lvl2pPr>
            <a:lvl3pPr marL="806450" indent="-180975" algn="l" defTabSz="457200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A90025"/>
              </a:buClr>
              <a:buSzPct val="100000"/>
              <a:buFont typeface="Lucida Grande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Arial" charset="0"/>
                <a:cs typeface="Arial"/>
              </a:defRPr>
            </a:lvl3pPr>
            <a:lvl4pPr marL="1076325" indent="-171450" algn="l" defTabSz="457200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A90025"/>
              </a:buClr>
              <a:buSzPct val="80000"/>
              <a:buFont typeface="Lucida Grande" charset="0"/>
              <a:buChar char="-"/>
              <a:defRPr sz="1600" kern="1200">
                <a:solidFill>
                  <a:schemeClr val="tx1"/>
                </a:solidFill>
                <a:latin typeface="+mn-lt"/>
                <a:ea typeface="Helvetica" charset="0"/>
                <a:cs typeface="Helvetica"/>
              </a:defRPr>
            </a:lvl4pPr>
            <a:lvl5pPr marL="1258888" indent="-180975" algn="l" defTabSz="352425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800000"/>
              </a:buClr>
              <a:buSzPct val="100000"/>
              <a:buFont typeface="Lucida Grande" charset="0"/>
              <a:defRPr sz="1600" kern="1200">
                <a:solidFill>
                  <a:schemeClr val="tx1"/>
                </a:solidFill>
                <a:latin typeface="+mn-lt"/>
                <a:ea typeface="Helvetica" charset="0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 algn="l" rtl="0"/>
            <a:r>
              <a:rPr b="0" i="0" u="none" baseline="0" lang="zh-CN"/>
              <a:t>事件对人、环境、设施和媒体造成的影响及后果即为</a:t>
            </a:r>
            <a:r>
              <a:rPr b="1" i="0" u="none" baseline="0" lang="zh-CN"/>
              <a:t>严重性</a:t>
            </a:r>
            <a:r>
              <a:rPr b="0" i="0" u="none" baseline="0" lang="zh-CN"/>
              <a:t>。</a:t>
            </a:r>
            <a:endParaRPr lang="zh-CN" altLang="fr-FR" b="1" dirty="0"/>
          </a:p>
          <a:p>
            <a:pPr lvl="1" eaLnBrk="1" hangingPunct="1" algn="l" rtl="0"/>
            <a:r>
              <a:rPr b="0" i="0" u="none" baseline="0" lang="zh-CN"/>
              <a:t>事件的后果通过回答以下问题来测量：如果事件的危险不断变化，如何划分可能的实际最坏的后果？ </a:t>
            </a:r>
            <a:endParaRPr lang="zh-CN" altLang="fr-FR" b="1" dirty="0"/>
          </a:p>
        </p:txBody>
      </p:sp>
      <p:sp>
        <p:nvSpPr>
          <p:cNvPr id="7" name="Flèche vers la gauche 6"/>
          <p:cNvSpPr/>
          <p:nvPr/>
        </p:nvSpPr>
        <p:spPr>
          <a:xfrm rot="18593818">
            <a:off x="2591211" y="1256197"/>
            <a:ext cx="1584176" cy="648072"/>
          </a:xfrm>
          <a:prstGeom prst="leftArrow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zh-CN"/>
          </a:p>
        </p:txBody>
      </p:sp>
      <p:sp>
        <p:nvSpPr>
          <p:cNvPr id="8" name="Flèche vers la gauche 7"/>
          <p:cNvSpPr/>
          <p:nvPr/>
        </p:nvSpPr>
        <p:spPr>
          <a:xfrm rot="13520057">
            <a:off x="4705089" y="1232788"/>
            <a:ext cx="1584176" cy="648072"/>
          </a:xfrm>
          <a:prstGeom prst="leftArrow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zh-CN"/>
          </a:p>
        </p:txBody>
      </p:sp>
      <p:sp>
        <p:nvSpPr>
          <p:cNvPr id="9" name="Espace réservé du pied de page 1"/>
          <p:cNvSpPr>
            <a:spLocks noGrp="1"/>
          </p:cNvSpPr>
          <p:nvPr>
            <p:ph type="ftr" sz="quarter" idx="13"/>
          </p:nvPr>
        </p:nvSpPr>
        <p:spPr bwMode="auto">
          <a:xfrm>
            <a:off x="457200" y="6411913"/>
            <a:ext cx="5562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l" rtl="0"/>
            <a:r>
              <a:rPr b="0" i="0" u="none" baseline="0" lang="zh-CN"/>
              <a:t>H3SE 入职培训 - TCT 4.2 – 风险分析 – V2</a:t>
            </a:r>
          </a:p>
        </p:txBody>
      </p:sp>
    </p:spTree>
    <p:extLst>
      <p:ext uri="{BB962C8B-B14F-4D97-AF65-F5344CB8AC3E}">
        <p14:creationId xmlns:p14="http://schemas.microsoft.com/office/powerpoint/2010/main" xmlns="" val="513610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 rtl="0"/>
            <a:r>
              <a:rPr b="0" i="0" u="none" baseline="0" lang="zh-CN"/>
              <a:t/>
            </a:r>
            <a:fld id="{304D424F-DDF2-144D-B7CC-CDA80D061066}" type="slidenum">
              <a:rPr/>
              <a:pPr/>
              <a:t>6</a:t>
            </a:fld>
            <a:endParaRPr lang="zh-CN" alt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196752"/>
            <a:ext cx="7092280" cy="4584546"/>
          </a:xfrm>
          <a:prstGeom prst="rect">
            <a:avLst/>
          </a:prstGeom>
        </p:spPr>
      </p:pic>
      <p:sp>
        <p:nvSpPr>
          <p:cNvPr id="5" name="Espace réservé du pied de page 1"/>
          <p:cNvSpPr>
            <a:spLocks noGrp="1"/>
          </p:cNvSpPr>
          <p:nvPr>
            <p:ph type="ftr" sz="quarter" idx="4294967295"/>
          </p:nvPr>
        </p:nvSpPr>
        <p:spPr bwMode="auto">
          <a:xfrm>
            <a:off x="457200" y="6411913"/>
            <a:ext cx="5562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 rtl="0"/>
            <a:r>
              <a:rPr sz="900" b="0" i="0" u="none" baseline="0" lang="zh-CN"/>
              <a:t>H3SE 入职培训 - TCT 4.2 – 风险分析 – V2</a:t>
            </a:r>
          </a:p>
        </p:txBody>
      </p:sp>
    </p:spTree>
    <p:extLst>
      <p:ext uri="{BB962C8B-B14F-4D97-AF65-F5344CB8AC3E}">
        <p14:creationId xmlns:p14="http://schemas.microsoft.com/office/powerpoint/2010/main" xmlns="" val="481685221"/>
      </p:ext>
    </p:extLst>
  </p:cSld>
  <p:clrMapOvr>
    <a:masterClrMapping/>
  </p:clrMapOvr>
</p:sld>
</file>

<file path=ppt/theme/theme1.xml><?xml version="1.0" encoding="utf-8"?>
<a:theme xmlns:a="http://schemas.openxmlformats.org/drawingml/2006/main" name="fr_total_modele_rouge_fonce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fr_total_modele_rouge_fonce</Template>
  <TotalTime>802</TotalTime>
  <Words>383</Words>
  <Application>Microsoft Office PowerPoint</Application>
  <PresentationFormat>Affichage à l'écran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fr_total_modele_rouge_fonce</vt:lpstr>
      <vt:lpstr>ANALYSE DE RISQUES Documents Ressources</vt:lpstr>
      <vt:lpstr>DANGER ou risque?</vt:lpstr>
      <vt:lpstr>DANGER</vt:lpstr>
      <vt:lpstr>Exemple de différence entre danger et risque</vt:lpstr>
      <vt:lpstr>risque</vt:lpstr>
      <vt:lpstr>Diapositive 6</vt:lpstr>
    </vt:vector>
  </TitlesOfParts>
  <Company>TOTAL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creator>J0039122</dc:creator>
  <cp:lastModifiedBy>J0023432</cp:lastModifiedBy>
  <cp:revision>117</cp:revision>
  <dcterms:created xsi:type="dcterms:W3CDTF">2015-09-07T13:13:13Z</dcterms:created>
  <dcterms:modified xsi:type="dcterms:W3CDTF">2017-03-21T14:33:57Z</dcterms:modified>
</cp:coreProperties>
</file>