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8"/>
  </p:notesMasterIdLst>
  <p:handoutMasterIdLst>
    <p:handoutMasterId r:id="rId19"/>
  </p:handoutMasterIdLst>
  <p:sldIdLst>
    <p:sldId id="273" r:id="rId5"/>
    <p:sldId id="436" r:id="rId6"/>
    <p:sldId id="461" r:id="rId7"/>
    <p:sldId id="462" r:id="rId8"/>
    <p:sldId id="468" r:id="rId9"/>
    <p:sldId id="469" r:id="rId10"/>
    <p:sldId id="470" r:id="rId11"/>
    <p:sldId id="471" r:id="rId12"/>
    <p:sldId id="472" r:id="rId13"/>
    <p:sldId id="473" r:id="rId14"/>
    <p:sldId id="474" r:id="rId15"/>
    <p:sldId id="475" r:id="rId16"/>
    <p:sldId id="476" r:id="rId17"/>
  </p:sldIdLst>
  <p:sldSz cx="12192000" cy="6858000"/>
  <p:notesSz cx="7010400" cy="9296400"/>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1"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376092"/>
    <a:srgbClr val="FF9900"/>
    <a:srgbClr val="A90025"/>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36EFDE-4FBB-CD53-1C67-888F6EEFBADE}" v="46" dt="2019-09-06T09:16:53.204"/>
    <p1510:client id="{1844B3A7-BEB4-C745-37AB-443D4B0603F2}" v="6" dt="2019-09-20T11:59:57.146"/>
    <p1510:client id="{3BB92F2D-4653-0726-1103-9DED22D2018F}" v="91" dt="2019-09-20T11:58:57.383"/>
    <p1510:client id="{F7F54C78-F0BA-ECF3-F38C-6161C2791ECA}" v="2" dt="2019-09-09T12:57:10.724"/>
    <p1510:client id="{FC37E0B8-000E-8343-E498-9817F6F82269}" v="1" dt="2019-09-12T07:25:43.45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eme SHARP" userId="S::graeme.sharp@total.com::6797b9a1-fd93-40e5-af49-78527b3d8e7d" providerId="AD" clId="Web-{1536EFDE-4FBB-CD53-1C67-888F6EEFBADE}"/>
    <pc:docChg chg="modSld">
      <pc:chgData name="Graeme SHARP" userId="S::graeme.sharp@total.com::6797b9a1-fd93-40e5-af49-78527b3d8e7d" providerId="AD" clId="Web-{1536EFDE-4FBB-CD53-1C67-888F6EEFBADE}" dt="2019-09-06T09:16:53.204" v="45" actId="20577"/>
      <pc:docMkLst>
        <pc:docMk/>
      </pc:docMkLst>
      <pc:sldChg chg="modSp">
        <pc:chgData name="Graeme SHARP" userId="S::graeme.sharp@total.com::6797b9a1-fd93-40e5-af49-78527b3d8e7d" providerId="AD" clId="Web-{1536EFDE-4FBB-CD53-1C67-888F6EEFBADE}" dt="2019-09-06T09:16:53.204" v="45" actId="20577"/>
        <pc:sldMkLst>
          <pc:docMk/>
          <pc:sldMk cId="233606649" sldId="436"/>
        </pc:sldMkLst>
        <pc:spChg chg="mod">
          <ac:chgData name="Graeme SHARP" userId="S::graeme.sharp@total.com::6797b9a1-fd93-40e5-af49-78527b3d8e7d" providerId="AD" clId="Web-{1536EFDE-4FBB-CD53-1C67-888F6EEFBADE}" dt="2019-09-06T09:16:53.204" v="45" actId="20577"/>
          <ac:spMkLst>
            <pc:docMk/>
            <pc:sldMk cId="233606649" sldId="436"/>
            <ac:spMk id="2" creationId="{00000000-0000-0000-0000-000000000000}"/>
          </ac:spMkLst>
        </pc:spChg>
      </pc:sldChg>
    </pc:docChg>
  </pc:docChgLst>
  <pc:docChgLst>
    <pc:chgData name="Graeme SHARP" userId="S::graeme.sharp@total.com::6797b9a1-fd93-40e5-af49-78527b3d8e7d" providerId="AD" clId="Web-{FC37E0B8-000E-8343-E498-9817F6F82269}"/>
    <pc:docChg chg="modSld">
      <pc:chgData name="Graeme SHARP" userId="S::graeme.sharp@total.com::6797b9a1-fd93-40e5-af49-78527b3d8e7d" providerId="AD" clId="Web-{FC37E0B8-000E-8343-E498-9817F6F82269}" dt="2019-09-12T07:25:43.454" v="0" actId="20577"/>
      <pc:docMkLst>
        <pc:docMk/>
      </pc:docMkLst>
      <pc:sldChg chg="modSp">
        <pc:chgData name="Graeme SHARP" userId="S::graeme.sharp@total.com::6797b9a1-fd93-40e5-af49-78527b3d8e7d" providerId="AD" clId="Web-{FC37E0B8-000E-8343-E498-9817F6F82269}" dt="2019-09-12T07:25:43.454" v="0" actId="20577"/>
        <pc:sldMkLst>
          <pc:docMk/>
          <pc:sldMk cId="233606649" sldId="436"/>
        </pc:sldMkLst>
        <pc:spChg chg="mod">
          <ac:chgData name="Graeme SHARP" userId="S::graeme.sharp@total.com::6797b9a1-fd93-40e5-af49-78527b3d8e7d" providerId="AD" clId="Web-{FC37E0B8-000E-8343-E498-9817F6F82269}" dt="2019-09-12T07:25:43.454" v="0" actId="20577"/>
          <ac:spMkLst>
            <pc:docMk/>
            <pc:sldMk cId="233606649" sldId="436"/>
            <ac:spMk id="2" creationId="{00000000-0000-0000-0000-000000000000}"/>
          </ac:spMkLst>
        </pc:spChg>
      </pc:sldChg>
    </pc:docChg>
  </pc:docChgLst>
  <pc:docChgLst>
    <pc:chgData name="Graeme SHARP" userId="S::graeme.sharp@total.com::6797b9a1-fd93-40e5-af49-78527b3d8e7d" providerId="AD" clId="Web-{F7F54C78-F0BA-ECF3-F38C-6161C2791ECA}"/>
    <pc:docChg chg="modSld">
      <pc:chgData name="Graeme SHARP" userId="S::graeme.sharp@total.com::6797b9a1-fd93-40e5-af49-78527b3d8e7d" providerId="AD" clId="Web-{F7F54C78-F0BA-ECF3-F38C-6161C2791ECA}" dt="2019-09-09T12:57:10.724" v="1" actId="20577"/>
      <pc:docMkLst>
        <pc:docMk/>
      </pc:docMkLst>
      <pc:sldChg chg="modSp">
        <pc:chgData name="Graeme SHARP" userId="S::graeme.sharp@total.com::6797b9a1-fd93-40e5-af49-78527b3d8e7d" providerId="AD" clId="Web-{F7F54C78-F0BA-ECF3-F38C-6161C2791ECA}" dt="2019-09-09T12:57:10.724" v="1" actId="20577"/>
        <pc:sldMkLst>
          <pc:docMk/>
          <pc:sldMk cId="2724786202" sldId="462"/>
        </pc:sldMkLst>
        <pc:spChg chg="mod">
          <ac:chgData name="Graeme SHARP" userId="S::graeme.sharp@total.com::6797b9a1-fd93-40e5-af49-78527b3d8e7d" providerId="AD" clId="Web-{F7F54C78-F0BA-ECF3-F38C-6161C2791ECA}" dt="2019-09-09T12:57:10.724" v="1" actId="20577"/>
          <ac:spMkLst>
            <pc:docMk/>
            <pc:sldMk cId="2724786202" sldId="462"/>
            <ac:spMk id="7" creationId="{00000000-0000-0000-0000-000000000000}"/>
          </ac:spMkLst>
        </pc:spChg>
      </pc:sldChg>
    </pc:docChg>
  </pc:docChgLst>
  <pc:docChgLst>
    <pc:chgData name="Graeme SHARP" userId="S::graeme.sharp@total.com::6797b9a1-fd93-40e5-af49-78527b3d8e7d" providerId="AD" clId="Web-{1844B3A7-BEB4-C745-37AB-443D4B0603F2}"/>
    <pc:docChg chg="modSld">
      <pc:chgData name="Graeme SHARP" userId="S::graeme.sharp@total.com::6797b9a1-fd93-40e5-af49-78527b3d8e7d" providerId="AD" clId="Web-{1844B3A7-BEB4-C745-37AB-443D4B0603F2}" dt="2019-09-20T11:59:57.146" v="5" actId="20577"/>
      <pc:docMkLst>
        <pc:docMk/>
      </pc:docMkLst>
      <pc:sldChg chg="modSp">
        <pc:chgData name="Graeme SHARP" userId="S::graeme.sharp@total.com::6797b9a1-fd93-40e5-af49-78527b3d8e7d" providerId="AD" clId="Web-{1844B3A7-BEB4-C745-37AB-443D4B0603F2}" dt="2019-09-20T11:59:57.146" v="5" actId="20577"/>
        <pc:sldMkLst>
          <pc:docMk/>
          <pc:sldMk cId="233606649" sldId="436"/>
        </pc:sldMkLst>
        <pc:spChg chg="mod">
          <ac:chgData name="Graeme SHARP" userId="S::graeme.sharp@total.com::6797b9a1-fd93-40e5-af49-78527b3d8e7d" providerId="AD" clId="Web-{1844B3A7-BEB4-C745-37AB-443D4B0603F2}" dt="2019-09-20T11:59:57.146" v="5" actId="20577"/>
          <ac:spMkLst>
            <pc:docMk/>
            <pc:sldMk cId="233606649" sldId="436"/>
            <ac:spMk id="2" creationId="{00000000-0000-0000-0000-000000000000}"/>
          </ac:spMkLst>
        </pc:spChg>
      </pc:sldChg>
    </pc:docChg>
  </pc:docChgLst>
  <pc:docChgLst>
    <pc:chgData name="Graeme SHARP" userId="S::graeme.sharp@total.com::6797b9a1-fd93-40e5-af49-78527b3d8e7d" providerId="AD" clId="Web-{3BB92F2D-4653-0726-1103-9DED22D2018F}"/>
    <pc:docChg chg="modSld">
      <pc:chgData name="Graeme SHARP" userId="S::graeme.sharp@total.com::6797b9a1-fd93-40e5-af49-78527b3d8e7d" providerId="AD" clId="Web-{3BB92F2D-4653-0726-1103-9DED22D2018F}" dt="2019-09-20T11:58:57.383" v="90" actId="20577"/>
      <pc:docMkLst>
        <pc:docMk/>
      </pc:docMkLst>
      <pc:sldChg chg="modSp">
        <pc:chgData name="Graeme SHARP" userId="S::graeme.sharp@total.com::6797b9a1-fd93-40e5-af49-78527b3d8e7d" providerId="AD" clId="Web-{3BB92F2D-4653-0726-1103-9DED22D2018F}" dt="2019-09-20T11:50:30.130" v="17" actId="20577"/>
        <pc:sldMkLst>
          <pc:docMk/>
          <pc:sldMk cId="2724786202" sldId="462"/>
        </pc:sldMkLst>
        <pc:spChg chg="mod">
          <ac:chgData name="Graeme SHARP" userId="S::graeme.sharp@total.com::6797b9a1-fd93-40e5-af49-78527b3d8e7d" providerId="AD" clId="Web-{3BB92F2D-4653-0726-1103-9DED22D2018F}" dt="2019-09-20T11:50:30.130" v="17" actId="20577"/>
          <ac:spMkLst>
            <pc:docMk/>
            <pc:sldMk cId="2724786202" sldId="462"/>
            <ac:spMk id="7" creationId="{00000000-0000-0000-0000-000000000000}"/>
          </ac:spMkLst>
        </pc:spChg>
      </pc:sldChg>
      <pc:sldChg chg="modSp">
        <pc:chgData name="Graeme SHARP" userId="S::graeme.sharp@total.com::6797b9a1-fd93-40e5-af49-78527b3d8e7d" providerId="AD" clId="Web-{3BB92F2D-4653-0726-1103-9DED22D2018F}" dt="2019-09-20T11:54:37.256" v="31" actId="20577"/>
        <pc:sldMkLst>
          <pc:docMk/>
          <pc:sldMk cId="3500892905" sldId="473"/>
        </pc:sldMkLst>
        <pc:spChg chg="mod">
          <ac:chgData name="Graeme SHARP" userId="S::graeme.sharp@total.com::6797b9a1-fd93-40e5-af49-78527b3d8e7d" providerId="AD" clId="Web-{3BB92F2D-4653-0726-1103-9DED22D2018F}" dt="2019-09-20T11:54:37.256" v="31" actId="20577"/>
          <ac:spMkLst>
            <pc:docMk/>
            <pc:sldMk cId="3500892905" sldId="473"/>
            <ac:spMk id="7" creationId="{00000000-0000-0000-0000-000000000000}"/>
          </ac:spMkLst>
        </pc:spChg>
      </pc:sldChg>
      <pc:sldChg chg="modSp">
        <pc:chgData name="Graeme SHARP" userId="S::graeme.sharp@total.com::6797b9a1-fd93-40e5-af49-78527b3d8e7d" providerId="AD" clId="Web-{3BB92F2D-4653-0726-1103-9DED22D2018F}" dt="2019-09-20T11:55:59.100" v="35" actId="20577"/>
        <pc:sldMkLst>
          <pc:docMk/>
          <pc:sldMk cId="2087940253" sldId="474"/>
        </pc:sldMkLst>
        <pc:spChg chg="mod">
          <ac:chgData name="Graeme SHARP" userId="S::graeme.sharp@total.com::6797b9a1-fd93-40e5-af49-78527b3d8e7d" providerId="AD" clId="Web-{3BB92F2D-4653-0726-1103-9DED22D2018F}" dt="2019-09-20T11:55:59.100" v="35" actId="20577"/>
          <ac:spMkLst>
            <pc:docMk/>
            <pc:sldMk cId="2087940253" sldId="474"/>
            <ac:spMk id="7" creationId="{00000000-0000-0000-0000-000000000000}"/>
          </ac:spMkLst>
        </pc:spChg>
      </pc:sldChg>
      <pc:sldChg chg="modSp">
        <pc:chgData name="Graeme SHARP" userId="S::graeme.sharp@total.com::6797b9a1-fd93-40e5-af49-78527b3d8e7d" providerId="AD" clId="Web-{3BB92F2D-4653-0726-1103-9DED22D2018F}" dt="2019-09-20T11:56:59.960" v="64" actId="20577"/>
        <pc:sldMkLst>
          <pc:docMk/>
          <pc:sldMk cId="496195957" sldId="475"/>
        </pc:sldMkLst>
        <pc:spChg chg="mod">
          <ac:chgData name="Graeme SHARP" userId="S::graeme.sharp@total.com::6797b9a1-fd93-40e5-af49-78527b3d8e7d" providerId="AD" clId="Web-{3BB92F2D-4653-0726-1103-9DED22D2018F}" dt="2019-09-20T11:56:59.960" v="64" actId="20577"/>
          <ac:spMkLst>
            <pc:docMk/>
            <pc:sldMk cId="496195957" sldId="475"/>
            <ac:spMk id="7" creationId="{00000000-0000-0000-0000-000000000000}"/>
          </ac:spMkLst>
        </pc:spChg>
      </pc:sldChg>
      <pc:sldChg chg="modSp">
        <pc:chgData name="Graeme SHARP" userId="S::graeme.sharp@total.com::6797b9a1-fd93-40e5-af49-78527b3d8e7d" providerId="AD" clId="Web-{3BB92F2D-4653-0726-1103-9DED22D2018F}" dt="2019-09-20T11:58:57.383" v="90" actId="20577"/>
        <pc:sldMkLst>
          <pc:docMk/>
          <pc:sldMk cId="3640554047" sldId="476"/>
        </pc:sldMkLst>
        <pc:spChg chg="mod">
          <ac:chgData name="Graeme SHARP" userId="S::graeme.sharp@total.com::6797b9a1-fd93-40e5-af49-78527b3d8e7d" providerId="AD" clId="Web-{3BB92F2D-4653-0726-1103-9DED22D2018F}" dt="2019-09-20T11:58:57.383" v="90" actId="20577"/>
          <ac:spMkLst>
            <pc:docMk/>
            <pc:sldMk cId="3640554047" sldId="476"/>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970940" y="0"/>
            <a:ext cx="3037840" cy="464820"/>
          </a:xfrm>
          <a:prstGeom prst="rect">
            <a:avLst/>
          </a:prstGeom>
        </p:spPr>
        <p:txBody>
          <a:bodyPr vert="horz" lIns="91440" tIns="45720" rIns="91440" bIns="45720" rtlCol="0"/>
          <a:lstStyle>
            <a:lvl1pPr algn="r">
              <a:defRPr sz="1200"/>
            </a:lvl1pPr>
          </a:lstStyle>
          <a:p>
            <a:fld id="{AA8F9218-3AC4-4588-AD15-C8B9615A4193}" type="datetimeFigureOut">
              <a:rPr lang="en-US" smtClean="0"/>
              <a:pPr/>
              <a:t>9/20/2019</a:t>
            </a:fld>
            <a:endParaRPr lang="en-US"/>
          </a:p>
        </p:txBody>
      </p:sp>
      <p:sp>
        <p:nvSpPr>
          <p:cNvPr id="4" name="Espace réservé du pied de page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970940" y="8829966"/>
            <a:ext cx="3037840" cy="464820"/>
          </a:xfrm>
          <a:prstGeom prst="rect">
            <a:avLst/>
          </a:prstGeom>
        </p:spPr>
        <p:txBody>
          <a:bodyPr vert="horz" lIns="91440" tIns="45720" rIns="91440" bIns="45720" rtlCol="0" anchor="b"/>
          <a:lstStyle>
            <a:lvl1pPr algn="r">
              <a:defRPr sz="1200"/>
            </a:lvl1pPr>
          </a:lstStyle>
          <a:p>
            <a:fld id="{6471A043-F37E-42BC-90A9-BA46E9EBA480}" type="slidenum">
              <a:rPr lang="en-US" smtClean="0"/>
              <a:pPr/>
              <a:t>‹#›</a:t>
            </a:fld>
            <a:endParaRPr lang="en-US"/>
          </a:p>
        </p:txBody>
      </p:sp>
    </p:spTree>
    <p:extLst>
      <p:ext uri="{BB962C8B-B14F-4D97-AF65-F5344CB8AC3E}">
        <p14:creationId xmlns:p14="http://schemas.microsoft.com/office/powerpoint/2010/main" val="42296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970940" y="0"/>
            <a:ext cx="3037840" cy="464820"/>
          </a:xfrm>
          <a:prstGeom prst="rect">
            <a:avLst/>
          </a:prstGeom>
        </p:spPr>
        <p:txBody>
          <a:bodyPr vert="horz" lIns="91440" tIns="45720" rIns="91440" bIns="45720" rtlCol="0"/>
          <a:lstStyle>
            <a:lvl1pPr algn="r">
              <a:defRPr sz="1200"/>
            </a:lvl1pPr>
          </a:lstStyle>
          <a:p>
            <a:fld id="{BBCB1C22-5F7F-45DB-B066-C38515A5A04C}" type="datetimeFigureOut">
              <a:rPr lang="en-US" smtClean="0"/>
              <a:pPr/>
              <a:t>9/20/2019</a:t>
            </a:fld>
            <a:endParaRPr lang="en-US"/>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701041" y="4415790"/>
            <a:ext cx="5608320" cy="418338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970940" y="8829966"/>
            <a:ext cx="3037840" cy="464820"/>
          </a:xfrm>
          <a:prstGeom prst="rect">
            <a:avLst/>
          </a:prstGeom>
        </p:spPr>
        <p:txBody>
          <a:bodyPr vert="horz" lIns="91440" tIns="45720" rIns="91440" bIns="45720" rtlCol="0" anchor="b"/>
          <a:lstStyle>
            <a:lvl1pPr algn="r">
              <a:defRPr sz="1200"/>
            </a:lvl1pPr>
          </a:lstStyle>
          <a:p>
            <a:fld id="{B19BD1F9-669C-4CA0-8FBF-032659BF0921}" type="slidenum">
              <a:rPr lang="en-US" smtClean="0"/>
              <a:pPr/>
              <a:t>‹#›</a:t>
            </a:fld>
            <a:endParaRPr lang="en-US"/>
          </a:p>
        </p:txBody>
      </p:sp>
    </p:spTree>
    <p:extLst>
      <p:ext uri="{BB962C8B-B14F-4D97-AF65-F5344CB8AC3E}">
        <p14:creationId xmlns:p14="http://schemas.microsoft.com/office/powerpoint/2010/main" val="299651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a:p>
        </p:txBody>
      </p:sp>
    </p:spTree>
    <p:extLst>
      <p:ext uri="{BB962C8B-B14F-4D97-AF65-F5344CB8AC3E}">
        <p14:creationId xmlns:p14="http://schemas.microsoft.com/office/powerpoint/2010/main" val="2041812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11</a:t>
            </a:fld>
            <a:endParaRPr lang="en-US"/>
          </a:p>
        </p:txBody>
      </p:sp>
    </p:spTree>
    <p:extLst>
      <p:ext uri="{BB962C8B-B14F-4D97-AF65-F5344CB8AC3E}">
        <p14:creationId xmlns:p14="http://schemas.microsoft.com/office/powerpoint/2010/main" val="3969170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12</a:t>
            </a:fld>
            <a:endParaRPr lang="en-US"/>
          </a:p>
        </p:txBody>
      </p:sp>
    </p:spTree>
    <p:extLst>
      <p:ext uri="{BB962C8B-B14F-4D97-AF65-F5344CB8AC3E}">
        <p14:creationId xmlns:p14="http://schemas.microsoft.com/office/powerpoint/2010/main" val="4085521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13</a:t>
            </a:fld>
            <a:endParaRPr lang="en-US"/>
          </a:p>
        </p:txBody>
      </p:sp>
    </p:spTree>
    <p:extLst>
      <p:ext uri="{BB962C8B-B14F-4D97-AF65-F5344CB8AC3E}">
        <p14:creationId xmlns:p14="http://schemas.microsoft.com/office/powerpoint/2010/main" val="4033441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a:p>
        </p:txBody>
      </p:sp>
    </p:spTree>
    <p:extLst>
      <p:ext uri="{BB962C8B-B14F-4D97-AF65-F5344CB8AC3E}">
        <p14:creationId xmlns:p14="http://schemas.microsoft.com/office/powerpoint/2010/main" val="210851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a:p>
        </p:txBody>
      </p:sp>
    </p:spTree>
    <p:extLst>
      <p:ext uri="{BB962C8B-B14F-4D97-AF65-F5344CB8AC3E}">
        <p14:creationId xmlns:p14="http://schemas.microsoft.com/office/powerpoint/2010/main" val="188923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a:p>
        </p:txBody>
      </p:sp>
    </p:spTree>
    <p:extLst>
      <p:ext uri="{BB962C8B-B14F-4D97-AF65-F5344CB8AC3E}">
        <p14:creationId xmlns:p14="http://schemas.microsoft.com/office/powerpoint/2010/main" val="861177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a:p>
        </p:txBody>
      </p:sp>
    </p:spTree>
    <p:extLst>
      <p:ext uri="{BB962C8B-B14F-4D97-AF65-F5344CB8AC3E}">
        <p14:creationId xmlns:p14="http://schemas.microsoft.com/office/powerpoint/2010/main" val="1374046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a:p>
        </p:txBody>
      </p:sp>
    </p:spTree>
    <p:extLst>
      <p:ext uri="{BB962C8B-B14F-4D97-AF65-F5344CB8AC3E}">
        <p14:creationId xmlns:p14="http://schemas.microsoft.com/office/powerpoint/2010/main" val="1424165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8</a:t>
            </a:fld>
            <a:endParaRPr lang="en-US"/>
          </a:p>
        </p:txBody>
      </p:sp>
    </p:spTree>
    <p:extLst>
      <p:ext uri="{BB962C8B-B14F-4D97-AF65-F5344CB8AC3E}">
        <p14:creationId xmlns:p14="http://schemas.microsoft.com/office/powerpoint/2010/main" val="1828350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9</a:t>
            </a:fld>
            <a:endParaRPr lang="en-US"/>
          </a:p>
        </p:txBody>
      </p:sp>
    </p:spTree>
    <p:extLst>
      <p:ext uri="{BB962C8B-B14F-4D97-AF65-F5344CB8AC3E}">
        <p14:creationId xmlns:p14="http://schemas.microsoft.com/office/powerpoint/2010/main" val="2120081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10</a:t>
            </a:fld>
            <a:endParaRPr lang="en-US"/>
          </a:p>
        </p:txBody>
      </p:sp>
    </p:spTree>
    <p:extLst>
      <p:ext uri="{BB962C8B-B14F-4D97-AF65-F5344CB8AC3E}">
        <p14:creationId xmlns:p14="http://schemas.microsoft.com/office/powerpoint/2010/main" val="3879289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2106000"/>
            <a:ext cx="9732536" cy="1487487"/>
          </a:xfrm>
          <a:prstGeom prst="rect">
            <a:avLst/>
          </a:prstGeom>
        </p:spPr>
        <p:txBody>
          <a:bodyPr lIns="0" rIns="0" anchor="b">
            <a:noAutofit/>
          </a:bodyPr>
          <a:lstStyle>
            <a:lvl1pPr>
              <a:defRPr sz="3200">
                <a:solidFill>
                  <a:schemeClr val="bg1"/>
                </a:solidFill>
                <a:latin typeface="+mn-lt"/>
              </a:defRPr>
            </a:lvl1pPr>
          </a:lstStyle>
          <a:p>
            <a:r>
              <a:rPr lang="fr-FR" noProof="0"/>
              <a:t>COMPANY RULE TITLE</a:t>
            </a:r>
          </a:p>
        </p:txBody>
      </p:sp>
      <p:sp>
        <p:nvSpPr>
          <p:cNvPr id="15" name="Espace réservé du texte 15"/>
          <p:cNvSpPr>
            <a:spLocks noGrp="1"/>
          </p:cNvSpPr>
          <p:nvPr>
            <p:ph type="body" sz="quarter" idx="10" hasCustomPrompt="1"/>
          </p:nvPr>
        </p:nvSpPr>
        <p:spPr>
          <a:xfrm>
            <a:off x="1188000" y="3639600"/>
            <a:ext cx="9732536"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err="1"/>
              <a:t>Executive</a:t>
            </a:r>
            <a:r>
              <a:rPr lang="fr-FR" noProof="0"/>
              <a:t> </a:t>
            </a:r>
            <a:r>
              <a:rPr lang="fr-FR" noProof="0" err="1"/>
              <a:t>summary</a:t>
            </a:r>
            <a:endParaRPr lang="fr-FR" noProof="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a:t>COMPANY RULE TITLE</a:t>
            </a:r>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err="1"/>
              <a:t>Executive</a:t>
            </a:r>
            <a:r>
              <a:rPr lang="fr-FR" noProof="0"/>
              <a:t> </a:t>
            </a:r>
            <a:r>
              <a:rPr lang="fr-FR" noProof="0" err="1"/>
              <a:t>summary</a:t>
            </a:r>
            <a:endParaRPr lang="fr-FR" noProof="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22860" y="0"/>
            <a:ext cx="1214628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14288"/>
            <a:ext cx="6408712"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a:t>List </a:t>
            </a:r>
            <a:r>
              <a:rPr lang="fr-FR" err="1"/>
              <a:t>highlights</a:t>
            </a:r>
            <a:endParaRPr lang="fr-FR"/>
          </a:p>
          <a:p>
            <a:pPr lvl="0"/>
            <a:endParaRPr lang="fr-FR"/>
          </a:p>
          <a:p>
            <a:pPr lvl="1"/>
            <a:endParaRPr lang="en-US"/>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42380" y="0"/>
            <a:ext cx="1210724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a:t>List </a:t>
            </a:r>
            <a:r>
              <a:rPr lang="fr-FR" err="1"/>
              <a:t>highlights</a:t>
            </a:r>
            <a:endParaRPr lang="fr-FR"/>
          </a:p>
          <a:p>
            <a:pPr lvl="0"/>
            <a:endParaRPr lang="fr-FR"/>
          </a:p>
          <a:p>
            <a:pPr lvl="1"/>
            <a:endParaRPr lang="en-US"/>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a:p>
        </p:txBody>
      </p:sp>
    </p:spTree>
    <p:extLst>
      <p:ext uri="{BB962C8B-B14F-4D97-AF65-F5344CB8AC3E}">
        <p14:creationId xmlns:p14="http://schemas.microsoft.com/office/powerpoint/2010/main" val="3286242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12192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a:t>List </a:t>
            </a:r>
            <a:r>
              <a:rPr lang="fr-FR" err="1"/>
              <a:t>highlights</a:t>
            </a:r>
            <a:endParaRPr lang="fr-FR"/>
          </a:p>
          <a:p>
            <a:pPr lvl="0"/>
            <a:endParaRPr lang="fr-FR"/>
          </a:p>
          <a:p>
            <a:pPr lvl="1"/>
            <a:endParaRPr lang="en-US"/>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a:p>
        </p:txBody>
      </p:sp>
    </p:spTree>
    <p:extLst>
      <p:ext uri="{BB962C8B-B14F-4D97-AF65-F5344CB8AC3E}">
        <p14:creationId xmlns:p14="http://schemas.microsoft.com/office/powerpoint/2010/main" val="402563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12192000" cy="6858000"/>
          </a:xfrm>
          <a:prstGeom prst="rect">
            <a:avLst/>
          </a:prstGeom>
        </p:spPr>
      </p:pic>
      <p:sp>
        <p:nvSpPr>
          <p:cNvPr id="7" name="Titre 3"/>
          <p:cNvSpPr>
            <a:spLocks noGrp="1"/>
          </p:cNvSpPr>
          <p:nvPr userDrawn="1">
            <p:ph type="title" hasCustomPrompt="1"/>
          </p:nvPr>
        </p:nvSpPr>
        <p:spPr>
          <a:xfrm rot="10800000" flipV="1">
            <a:off x="0" y="0"/>
            <a:ext cx="645604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a:t> </a:t>
            </a:r>
          </a:p>
        </p:txBody>
      </p:sp>
      <p:sp>
        <p:nvSpPr>
          <p:cNvPr id="5"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a:p>
        </p:txBody>
      </p:sp>
      <p:sp>
        <p:nvSpPr>
          <p:cNvPr id="6"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a:t>List </a:t>
            </a:r>
            <a:r>
              <a:rPr lang="fr-FR" err="1"/>
              <a:t>highlights</a:t>
            </a:r>
            <a:endParaRPr lang="fr-FR"/>
          </a:p>
          <a:p>
            <a:pPr lvl="0"/>
            <a:endParaRPr lang="fr-FR"/>
          </a:p>
          <a:p>
            <a:pPr lvl="1"/>
            <a:endParaRPr lang="en-US"/>
          </a:p>
        </p:txBody>
      </p:sp>
      <p:pic>
        <p:nvPicPr>
          <p:cNvPr id="9" name="Picture 2"/>
          <p:cNvPicPr>
            <a:picLocks noChangeAspect="1" noChangeArrowheads="1"/>
          </p:cNvPicPr>
          <p:nvPr userDrawn="1"/>
        </p:nvPicPr>
        <p:blipFill>
          <a:blip r:embed="rId3" cstate="print"/>
          <a:srcRect/>
          <a:stretch>
            <a:fillRect/>
          </a:stretch>
        </p:blipFill>
        <p:spPr bwMode="auto">
          <a:xfrm>
            <a:off x="2495600" y="6327472"/>
            <a:ext cx="1440160" cy="463338"/>
          </a:xfrm>
          <a:prstGeom prst="rect">
            <a:avLst/>
          </a:prstGeom>
          <a:noFill/>
          <a:ln w="9525">
            <a:noFill/>
            <a:miter lim="800000"/>
            <a:headEnd/>
            <a:tailEnd/>
          </a:ln>
          <a:effectLst/>
        </p:spPr>
      </p:pic>
    </p:spTree>
    <p:extLst>
      <p:ext uri="{BB962C8B-B14F-4D97-AF65-F5344CB8AC3E}">
        <p14:creationId xmlns:p14="http://schemas.microsoft.com/office/powerpoint/2010/main" val="1931505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DOCUMENTS USED FOR THE GAP ANALYSIS</a:t>
            </a:r>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33338" y="-3175"/>
            <a:ext cx="12260263" cy="6870700"/>
          </a:xfrm>
          <a:prstGeom prst="rect">
            <a:avLst/>
          </a:prstGeom>
          <a:noFill/>
          <a:ln w="9525">
            <a:noFill/>
            <a:miter lim="800000"/>
            <a:headEnd/>
            <a:tailEnd/>
          </a:ln>
          <a:effectLst/>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a:t>List </a:t>
            </a:r>
            <a:r>
              <a:rPr lang="fr-FR" err="1"/>
              <a:t>highlights</a:t>
            </a:r>
            <a:endParaRPr lang="fr-FR"/>
          </a:p>
          <a:p>
            <a:pPr lvl="0"/>
            <a:endParaRPr lang="fr-FR"/>
          </a:p>
          <a:p>
            <a:pPr lvl="1"/>
            <a:endParaRPr lang="en-US"/>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43145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8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a:latin typeface="+mj-lt"/>
            </a:endParaRPr>
          </a:p>
        </p:txBody>
      </p:sp>
      <p:pic>
        <p:nvPicPr>
          <p:cNvPr id="12" name="Picture 2"/>
          <p:cNvPicPr>
            <a:picLocks noChangeAspect="1" noChangeArrowheads="1"/>
          </p:cNvPicPr>
          <p:nvPr userDrawn="1"/>
        </p:nvPicPr>
        <p:blipFill>
          <a:blip r:embed="rId8"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REQUIREMENTS REMOVED IN NEW RULE</a:t>
            </a:r>
            <a:endParaRPr lang="en-US"/>
          </a:p>
        </p:txBody>
      </p:sp>
      <p:grpSp>
        <p:nvGrpSpPr>
          <p:cNvPr id="2"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a typeface="+mn-ea"/>
              </a:endParaRPr>
            </a:p>
          </p:txBody>
        </p:sp>
        <p:sp>
          <p:nvSpPr>
            <p:cNvPr id="16" name="Legend1"/>
            <p:cNvSpPr>
              <a:spLocks noChangeArrowheads="1"/>
            </p:cNvSpPr>
            <p:nvPr>
              <p:custDataLst>
                <p:tags r:id="rId5"/>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Group</a:t>
              </a:r>
            </a:p>
          </p:txBody>
        </p:sp>
      </p:grpSp>
      <p:grpSp>
        <p:nvGrpSpPr>
          <p:cNvPr id="3"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p:spPr>
          <p:txBody>
            <a:bodyPr wrap="none" anchor="ctr"/>
            <a:lstStyle/>
            <a:p>
              <a:endParaRPr lang="en-US" sz="1000" baseline="0">
                <a:latin typeface="+mn-lt"/>
                <a:ea typeface="+mn-ea"/>
              </a:endParaRPr>
            </a:p>
          </p:txBody>
        </p:sp>
        <p:sp>
          <p:nvSpPr>
            <p:cNvPr id="20" name="Legend2"/>
            <p:cNvSpPr>
              <a:spLocks noChangeArrowheads="1"/>
            </p:cNvSpPr>
            <p:nvPr>
              <p:custDataLst>
                <p:tags r:id="rId4"/>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E&amp;P</a:t>
              </a:r>
            </a:p>
          </p:txBody>
        </p:sp>
      </p:grpSp>
      <p:grpSp>
        <p:nvGrpSpPr>
          <p:cNvPr id="4"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a:latin typeface="+mn-lt"/>
                <a:ea typeface="+mn-ea"/>
              </a:endParaRPr>
            </a:p>
          </p:txBody>
        </p:sp>
        <p:sp>
          <p:nvSpPr>
            <p:cNvPr id="23" name="Legend3"/>
            <p:cNvSpPr>
              <a:spLocks noChangeArrowheads="1"/>
            </p:cNvSpPr>
            <p:nvPr>
              <p:custDataLst>
                <p:tags r:id="rId3"/>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M&amp;S</a:t>
              </a:r>
            </a:p>
          </p:txBody>
        </p:sp>
      </p:grpSp>
      <p:grpSp>
        <p:nvGrpSpPr>
          <p:cNvPr id="6"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p:spPr>
          <p:txBody>
            <a:bodyPr wrap="none" anchor="ctr"/>
            <a:lstStyle/>
            <a:p>
              <a:endParaRPr lang="en-US" sz="1000" baseline="0">
                <a:latin typeface="+mn-lt"/>
                <a:ea typeface="+mn-ea"/>
              </a:endParaRPr>
            </a:p>
          </p:txBody>
        </p:sp>
        <p:sp>
          <p:nvSpPr>
            <p:cNvPr id="31" name="Legend4"/>
            <p:cNvSpPr>
              <a:spLocks noChangeArrowheads="1"/>
            </p:cNvSpPr>
            <p:nvPr>
              <p:custDataLst>
                <p:tags r:id="rId2"/>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R&amp;C</a:t>
              </a:r>
            </a:p>
          </p:txBody>
        </p:sp>
      </p:grpSp>
      <p:grpSp>
        <p:nvGrpSpPr>
          <p:cNvPr id="8"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p:spPr>
          <p:txBody>
            <a:bodyPr wrap="none" anchor="ctr"/>
            <a:lstStyle/>
            <a:p>
              <a:endParaRPr lang="en-US" sz="1000" baseline="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a:latin typeface="+mn-lt"/>
                  <a:ea typeface="+mn-ea"/>
                </a:rPr>
                <a:t>GRP</a:t>
              </a:r>
            </a:p>
          </p:txBody>
        </p:sp>
      </p:grpSp>
    </p:spTree>
    <p:extLst>
      <p:ext uri="{BB962C8B-B14F-4D97-AF65-F5344CB8AC3E}">
        <p14:creationId xmlns:p14="http://schemas.microsoft.com/office/powerpoint/2010/main" val="182376405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6" r:id="rId2"/>
    <p:sldLayoutId id="2147483675" r:id="rId3"/>
    <p:sldLayoutId id="2147483694" r:id="rId4"/>
    <p:sldLayoutId id="2147483695" r:id="rId5"/>
    <p:sldLayoutId id="2147483697" r:id="rId6"/>
    <p:sldLayoutId id="2147483692" r:id="rId7"/>
    <p:sldLayoutId id="2147483698" r:id="rId8"/>
    <p:sldLayoutId id="2147483699" r:id="rId9"/>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8000" y="1844824"/>
            <a:ext cx="9732536" cy="1748663"/>
          </a:xfrm>
        </p:spPr>
        <p:txBody>
          <a:bodyPr/>
          <a:lstStyle/>
          <a:p>
            <a:r>
              <a:rPr lang="en-US"/>
              <a:t>Emergency &amp; Crisis Management​</a:t>
            </a:r>
            <a:br>
              <a:rPr lang="en-US"/>
            </a:br>
            <a:r>
              <a:rPr lang="fr-FR" sz="2000"/>
              <a:t>GROUP HSE RULE (CR-GR-HSE-701)</a:t>
            </a:r>
            <a:br>
              <a:rPr lang="fr-FR"/>
            </a:br>
            <a:endParaRPr lang="en-US"/>
          </a:p>
        </p:txBody>
      </p:sp>
      <p:sp>
        <p:nvSpPr>
          <p:cNvPr id="3" name="Espace réservé du texte 2"/>
          <p:cNvSpPr>
            <a:spLocks noGrp="1"/>
          </p:cNvSpPr>
          <p:nvPr>
            <p:ph type="body" sz="quarter" idx="10"/>
          </p:nvPr>
        </p:nvSpPr>
        <p:spPr>
          <a:xfrm>
            <a:off x="1188000" y="3429000"/>
            <a:ext cx="10380608" cy="2813736"/>
          </a:xfrm>
        </p:spPr>
        <p:txBody>
          <a:bodyPr/>
          <a:lstStyle/>
          <a:p>
            <a:endParaRPr lang="en-US"/>
          </a:p>
          <a:p>
            <a:pPr>
              <a:spcAft>
                <a:spcPts val="600"/>
              </a:spcAft>
            </a:pPr>
            <a:r>
              <a:rPr lang="en-GB" b="1" i="1"/>
              <a:t>EXECUTIVE SUMMARY</a:t>
            </a:r>
          </a:p>
          <a:p>
            <a:pPr algn="just"/>
            <a:r>
              <a:rPr lang="en-US" sz="1600"/>
              <a:t>This rule defines the minimum requirements related to maintaining an appropriate state of readiness to respond to an emergency or crisis situation and mitigate its consequences. This can include both HSE and non-HSE events.</a:t>
            </a:r>
            <a:endParaRPr lang="en-US"/>
          </a:p>
          <a:p>
            <a:endParaRPr lang="en-US"/>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REQUIREMENT OVERVIEW: </a:t>
            </a:r>
            <a:r>
              <a:rPr lang="en-US"/>
              <a:t>Emergency and Crisis Management</a:t>
            </a:r>
            <a:r>
              <a:rPr lang="en-GB"/>
              <a:t>  </a:t>
            </a:r>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600"/>
              </a:spcBef>
              <a:spcAft>
                <a:spcPts val="600"/>
              </a:spcAft>
            </a:pPr>
            <a:r>
              <a:rPr lang="fr-FR" u="sng">
                <a:solidFill>
                  <a:schemeClr val="tx1"/>
                </a:solidFill>
              </a:rPr>
              <a:t>Emergency and Crisis </a:t>
            </a:r>
            <a:r>
              <a:rPr lang="fr-FR" u="sng" err="1">
                <a:solidFill>
                  <a:schemeClr val="tx1"/>
                </a:solidFill>
              </a:rPr>
              <a:t>Response</a:t>
            </a:r>
            <a:r>
              <a:rPr lang="fr-FR" u="sng">
                <a:solidFill>
                  <a:schemeClr val="tx1"/>
                </a:solidFill>
              </a:rPr>
              <a:t> – Action Planning (</a:t>
            </a:r>
            <a:r>
              <a:rPr lang="fr-FR" u="sng" err="1">
                <a:solidFill>
                  <a:schemeClr val="tx1"/>
                </a:solidFill>
              </a:rPr>
              <a:t>Requirement</a:t>
            </a:r>
            <a:r>
              <a:rPr lang="fr-FR" u="sng">
                <a:solidFill>
                  <a:schemeClr val="tx1"/>
                </a:solidFill>
              </a:rPr>
              <a:t> 3.2.3)</a:t>
            </a:r>
          </a:p>
          <a:p>
            <a:pPr marL="0" indent="0" algn="just">
              <a:spcBef>
                <a:spcPts val="600"/>
              </a:spcBef>
              <a:spcAft>
                <a:spcPts val="600"/>
              </a:spcAft>
            </a:pPr>
            <a:r>
              <a:rPr lang="en-US" sz="1600" b="0">
                <a:solidFill>
                  <a:schemeClr val="tx1"/>
                </a:solidFill>
              </a:rPr>
              <a:t>FISA (Facts, Impacts, Stakeholders, Actions) methodology, including PEARL (People, Environment, Assets, Reputation, Liabilities), and a formal planning process are used to systematically develop, implement, follow-up, and document emergency and crisis response action plans.</a:t>
            </a:r>
            <a:endParaRPr lang="en-US" sz="1600" b="0">
              <a:solidFill>
                <a:schemeClr val="tx1"/>
              </a:solidFill>
              <a:cs typeface="Calibri"/>
            </a:endParaRPr>
          </a:p>
          <a:p>
            <a:pPr marL="0" indent="0" algn="just">
              <a:spcBef>
                <a:spcPts val="600"/>
              </a:spcBef>
              <a:spcAft>
                <a:spcPts val="600"/>
              </a:spcAft>
            </a:pPr>
            <a:r>
              <a:rPr lang="en-US" sz="1400" b="0" u="sng">
                <a:solidFill>
                  <a:srgbClr val="FF0000"/>
                </a:solidFill>
              </a:rPr>
              <a:t>New requirement</a:t>
            </a:r>
          </a:p>
          <a:p>
            <a:pPr marL="285750" indent="-285750" algn="just">
              <a:spcBef>
                <a:spcPts val="600"/>
              </a:spcBef>
              <a:spcAft>
                <a:spcPts val="600"/>
              </a:spcAft>
              <a:buFont typeface="Arial" panose="020B0604020202020204" pitchFamily="34" charset="0"/>
              <a:buChar char="•"/>
            </a:pPr>
            <a:r>
              <a:rPr lang="en-US" sz="1400" b="0">
                <a:solidFill>
                  <a:schemeClr val="tx1"/>
                </a:solidFill>
              </a:rPr>
              <a:t>FISA methodology is new, but already in practice in some affiliates.</a:t>
            </a:r>
            <a:endParaRPr lang="fr-FR" sz="1400" b="0">
              <a:solidFill>
                <a:schemeClr val="tx1"/>
              </a:solidFill>
            </a:endParaRPr>
          </a:p>
          <a:p>
            <a:pPr marL="0" indent="0" algn="just">
              <a:spcBef>
                <a:spcPts val="600"/>
              </a:spcBef>
              <a:spcAft>
                <a:spcPts val="600"/>
              </a:spcAft>
            </a:pPr>
            <a:endParaRPr lang="fr-FR" sz="1400" b="0" u="sng">
              <a:solidFill>
                <a:srgbClr val="FF0000"/>
              </a:solidFill>
            </a:endParaRPr>
          </a:p>
          <a:p>
            <a:pPr marL="0" indent="0" algn="l">
              <a:spcAft>
                <a:spcPts val="1200"/>
              </a:spcAft>
            </a:pPr>
            <a:r>
              <a:rPr lang="fr-FR" u="sng">
                <a:solidFill>
                  <a:schemeClr val="tx1"/>
                </a:solidFill>
              </a:rPr>
              <a:t>Emergency and Crisis </a:t>
            </a:r>
            <a:r>
              <a:rPr lang="fr-FR" u="sng" err="1">
                <a:solidFill>
                  <a:schemeClr val="tx1"/>
                </a:solidFill>
              </a:rPr>
              <a:t>Response</a:t>
            </a:r>
            <a:r>
              <a:rPr lang="fr-FR" u="sng">
                <a:solidFill>
                  <a:schemeClr val="tx1"/>
                </a:solidFill>
              </a:rPr>
              <a:t> - </a:t>
            </a:r>
            <a:r>
              <a:rPr lang="fr-FR" u="sng" err="1">
                <a:solidFill>
                  <a:schemeClr val="tx1"/>
                </a:solidFill>
              </a:rPr>
              <a:t>External</a:t>
            </a:r>
            <a:r>
              <a:rPr lang="fr-FR" u="sng">
                <a:solidFill>
                  <a:schemeClr val="tx1"/>
                </a:solidFill>
              </a:rPr>
              <a:t> Resource Mobilisation  (</a:t>
            </a:r>
            <a:r>
              <a:rPr lang="fr-FR" u="sng" err="1">
                <a:solidFill>
                  <a:schemeClr val="tx1"/>
                </a:solidFill>
              </a:rPr>
              <a:t>Requirement</a:t>
            </a:r>
            <a:r>
              <a:rPr lang="fr-FR" u="sng">
                <a:solidFill>
                  <a:schemeClr val="tx1"/>
                </a:solidFill>
              </a:rPr>
              <a:t> 3.2.4)</a:t>
            </a:r>
            <a:endParaRPr lang="fr-FR" u="sng">
              <a:solidFill>
                <a:schemeClr val="tx1"/>
              </a:solidFill>
              <a:cs typeface="Calibri"/>
            </a:endParaRPr>
          </a:p>
          <a:p>
            <a:pPr marL="0" indent="0" algn="just">
              <a:spcBef>
                <a:spcPts val="600"/>
              </a:spcBef>
              <a:spcAft>
                <a:spcPts val="600"/>
              </a:spcAft>
            </a:pPr>
            <a:r>
              <a:rPr lang="en-US" sz="1600" b="0">
                <a:solidFill>
                  <a:schemeClr val="tx1"/>
                </a:solidFill>
              </a:rPr>
              <a:t>Agreements are put in place for the </a:t>
            </a:r>
            <a:r>
              <a:rPr lang="en-US" sz="1600" b="0" err="1">
                <a:solidFill>
                  <a:schemeClr val="tx1"/>
                </a:solidFill>
              </a:rPr>
              <a:t>mobilisation</a:t>
            </a:r>
            <a:r>
              <a:rPr lang="en-US" sz="1600" b="0">
                <a:solidFill>
                  <a:schemeClr val="tx1"/>
                </a:solidFill>
              </a:rPr>
              <a:t> of specific local and/or regional resources in relation to the defined emergency and crisis scenarios. </a:t>
            </a:r>
          </a:p>
          <a:p>
            <a:pPr marL="0" indent="0" algn="just">
              <a:spcBef>
                <a:spcPts val="600"/>
              </a:spcBef>
              <a:spcAft>
                <a:spcPts val="600"/>
              </a:spcAft>
            </a:pPr>
            <a:r>
              <a:rPr lang="en-US" sz="1600" b="0">
                <a:solidFill>
                  <a:schemeClr val="tx1"/>
                </a:solidFill>
              </a:rPr>
              <a:t>Call-out Authorities are identified and nominated to </a:t>
            </a:r>
            <a:r>
              <a:rPr lang="en-US" sz="1600" b="0" err="1">
                <a:solidFill>
                  <a:schemeClr val="tx1"/>
                </a:solidFill>
              </a:rPr>
              <a:t>mobilise</a:t>
            </a:r>
            <a:r>
              <a:rPr lang="en-US" sz="1600" b="0">
                <a:solidFill>
                  <a:schemeClr val="tx1"/>
                </a:solidFill>
              </a:rPr>
              <a:t> Group contracted resources.</a:t>
            </a:r>
            <a:endParaRPr lang="en-US" sz="1400" b="0">
              <a:solidFill>
                <a:schemeClr val="tx1"/>
              </a:solidFill>
            </a:endParaRPr>
          </a:p>
          <a:p>
            <a:pPr marL="0" indent="0" algn="just">
              <a:spcBef>
                <a:spcPts val="600"/>
              </a:spcBef>
              <a:spcAft>
                <a:spcPts val="600"/>
              </a:spcAft>
            </a:pPr>
            <a:r>
              <a:rPr lang="fr-FR" sz="1400" b="0" u="sng">
                <a:solidFill>
                  <a:srgbClr val="FF0000"/>
                </a:solidFill>
              </a:rPr>
              <a:t>No change</a:t>
            </a:r>
          </a:p>
          <a:p>
            <a:pPr marL="0" indent="0" algn="just">
              <a:spcBef>
                <a:spcPts val="600"/>
              </a:spcBef>
              <a:spcAft>
                <a:spcPts val="600"/>
              </a:spcAft>
            </a:pPr>
            <a:endParaRPr lang="fr-FR" sz="1400" b="0" u="sng">
              <a:solidFill>
                <a:srgbClr val="FF0000"/>
              </a:solidFill>
            </a:endParaRPr>
          </a:p>
          <a:p>
            <a:pPr marL="0" indent="0" algn="just">
              <a:spcBef>
                <a:spcPts val="600"/>
              </a:spcBef>
              <a:spcAft>
                <a:spcPts val="600"/>
              </a:spcAft>
            </a:pPr>
            <a:endParaRPr lang="fr-FR" sz="1600" b="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a:t> </a:t>
            </a:r>
            <a:endParaRPr lang="fr-FR"/>
          </a:p>
        </p:txBody>
      </p:sp>
      <p:sp>
        <p:nvSpPr>
          <p:cNvPr id="5" name="5-Point Star 4"/>
          <p:cNvSpPr/>
          <p:nvPr/>
        </p:nvSpPr>
        <p:spPr>
          <a:xfrm>
            <a:off x="0" y="1196752"/>
            <a:ext cx="432048" cy="36004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00892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REQUIREMENT OVERVIEW: </a:t>
            </a:r>
            <a:r>
              <a:rPr lang="en-US"/>
              <a:t>Emergency and Crisis Management </a:t>
            </a:r>
            <a:r>
              <a:rPr lang="en-GB"/>
              <a:t>  </a:t>
            </a:r>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600"/>
              </a:spcBef>
              <a:spcAft>
                <a:spcPts val="600"/>
              </a:spcAft>
            </a:pPr>
            <a:r>
              <a:rPr lang="en-US" u="sng">
                <a:solidFill>
                  <a:schemeClr val="tx1"/>
                </a:solidFill>
              </a:rPr>
              <a:t>Emergency and Crisis Response – Data Management </a:t>
            </a:r>
            <a:r>
              <a:rPr lang="fr-FR" u="sng">
                <a:solidFill>
                  <a:schemeClr val="tx1"/>
                </a:solidFill>
              </a:rPr>
              <a:t>(</a:t>
            </a:r>
            <a:r>
              <a:rPr lang="fr-FR" u="sng" err="1">
                <a:solidFill>
                  <a:schemeClr val="tx1"/>
                </a:solidFill>
              </a:rPr>
              <a:t>Requirement</a:t>
            </a:r>
            <a:r>
              <a:rPr lang="fr-FR" u="sng">
                <a:solidFill>
                  <a:schemeClr val="tx1"/>
                </a:solidFill>
              </a:rPr>
              <a:t> 3.2.5)</a:t>
            </a:r>
          </a:p>
          <a:p>
            <a:pPr marL="0" indent="0" algn="just">
              <a:spcBef>
                <a:spcPts val="600"/>
              </a:spcBef>
              <a:spcAft>
                <a:spcPts val="600"/>
              </a:spcAft>
            </a:pPr>
            <a:r>
              <a:rPr lang="en-US" sz="1600" b="0">
                <a:solidFill>
                  <a:schemeClr val="tx1"/>
                </a:solidFill>
              </a:rPr>
              <a:t>A robust record keeping system is put in place to capture all documentation (e.g. chronograms, action plans, activity logs, forms, written correspondence) and is made available for Return on Experience (REX), legal and investigative purposes during or following an emergency or crisis. </a:t>
            </a:r>
            <a:endParaRPr lang="en-US" sz="1600" b="0">
              <a:solidFill>
                <a:schemeClr val="tx1"/>
              </a:solidFill>
              <a:cs typeface="Calibri"/>
            </a:endParaRPr>
          </a:p>
          <a:p>
            <a:pPr marL="0" indent="0" algn="just">
              <a:spcBef>
                <a:spcPts val="600"/>
              </a:spcBef>
              <a:spcAft>
                <a:spcPts val="1200"/>
              </a:spcAft>
            </a:pPr>
            <a:r>
              <a:rPr lang="fr-FR" sz="1400" b="0" u="sng">
                <a:solidFill>
                  <a:srgbClr val="FF0000"/>
                </a:solidFill>
              </a:rPr>
              <a:t>No change</a:t>
            </a:r>
          </a:p>
          <a:p>
            <a:pPr marL="0" indent="0" algn="just">
              <a:spcBef>
                <a:spcPts val="600"/>
              </a:spcBef>
              <a:spcAft>
                <a:spcPts val="1200"/>
              </a:spcAft>
            </a:pPr>
            <a:endParaRPr lang="fr-FR" sz="1400" b="0" u="sng">
              <a:solidFill>
                <a:srgbClr val="FF0000"/>
              </a:solidFill>
            </a:endParaRPr>
          </a:p>
          <a:p>
            <a:pPr marL="0" indent="0" algn="l">
              <a:spcAft>
                <a:spcPts val="1200"/>
              </a:spcAft>
            </a:pPr>
            <a:r>
              <a:rPr lang="fr-FR" u="sng">
                <a:solidFill>
                  <a:schemeClr val="tx1"/>
                </a:solidFill>
              </a:rPr>
              <a:t>Debriefing (</a:t>
            </a:r>
            <a:r>
              <a:rPr lang="fr-FR" u="sng" err="1">
                <a:solidFill>
                  <a:schemeClr val="tx1"/>
                </a:solidFill>
              </a:rPr>
              <a:t>Requirement</a:t>
            </a:r>
            <a:r>
              <a:rPr lang="fr-FR" u="sng">
                <a:solidFill>
                  <a:schemeClr val="tx1"/>
                </a:solidFill>
              </a:rPr>
              <a:t> 3.2.6)</a:t>
            </a:r>
            <a:endParaRPr lang="fr-FR" u="sng">
              <a:solidFill>
                <a:schemeClr val="tx1"/>
              </a:solidFill>
              <a:cs typeface="Calibri"/>
            </a:endParaRPr>
          </a:p>
          <a:p>
            <a:pPr marL="0" indent="0" algn="just">
              <a:spcBef>
                <a:spcPts val="600"/>
              </a:spcBef>
              <a:spcAft>
                <a:spcPts val="600"/>
              </a:spcAft>
            </a:pPr>
            <a:r>
              <a:rPr lang="en-US" sz="1600" b="0">
                <a:solidFill>
                  <a:schemeClr val="tx1"/>
                </a:solidFill>
              </a:rPr>
              <a:t>Once the emergency or crisis situation is over, or following an exercise or drill, a debriefing is conducted and recorded.</a:t>
            </a:r>
            <a:endParaRPr lang="en-US" sz="1400" b="0">
              <a:solidFill>
                <a:schemeClr val="tx1"/>
              </a:solidFill>
            </a:endParaRPr>
          </a:p>
          <a:p>
            <a:pPr marL="0" indent="0" algn="just">
              <a:spcBef>
                <a:spcPts val="600"/>
              </a:spcBef>
              <a:spcAft>
                <a:spcPts val="600"/>
              </a:spcAft>
            </a:pPr>
            <a:r>
              <a:rPr lang="fr-FR" sz="1400" b="0" u="sng">
                <a:solidFill>
                  <a:srgbClr val="FF0000"/>
                </a:solidFill>
              </a:rPr>
              <a:t>No change</a:t>
            </a:r>
          </a:p>
          <a:p>
            <a:pPr marL="0" indent="0" algn="just">
              <a:spcBef>
                <a:spcPts val="600"/>
              </a:spcBef>
              <a:spcAft>
                <a:spcPts val="600"/>
              </a:spcAft>
            </a:pPr>
            <a:endParaRPr lang="fr-FR" sz="1600" b="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a:t> </a:t>
            </a:r>
            <a:endParaRPr lang="fr-FR"/>
          </a:p>
        </p:txBody>
      </p:sp>
    </p:spTree>
    <p:extLst>
      <p:ext uri="{BB962C8B-B14F-4D97-AF65-F5344CB8AC3E}">
        <p14:creationId xmlns:p14="http://schemas.microsoft.com/office/powerpoint/2010/main" val="2087940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REQUIREMENT OVERVIEW: </a:t>
            </a:r>
            <a:r>
              <a:rPr lang="en-US"/>
              <a:t>Emergency and Crisis Management </a:t>
            </a:r>
            <a:r>
              <a:rPr lang="en-GB"/>
              <a:t>  </a:t>
            </a:r>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fr-FR" u="sng" err="1">
                <a:solidFill>
                  <a:schemeClr val="tx1"/>
                </a:solidFill>
              </a:rPr>
              <a:t>Demobilisation</a:t>
            </a:r>
            <a:r>
              <a:rPr lang="fr-FR" u="sng">
                <a:solidFill>
                  <a:schemeClr val="tx1"/>
                </a:solidFill>
              </a:rPr>
              <a:t> (</a:t>
            </a:r>
            <a:r>
              <a:rPr lang="fr-FR" u="sng" err="1">
                <a:solidFill>
                  <a:schemeClr val="tx1"/>
                </a:solidFill>
              </a:rPr>
              <a:t>Requirement</a:t>
            </a:r>
            <a:r>
              <a:rPr lang="fr-FR" u="sng">
                <a:solidFill>
                  <a:schemeClr val="tx1"/>
                </a:solidFill>
              </a:rPr>
              <a:t> 3.2.7)</a:t>
            </a:r>
          </a:p>
          <a:p>
            <a:pPr marL="0" indent="0" algn="just">
              <a:spcBef>
                <a:spcPts val="600"/>
              </a:spcBef>
              <a:spcAft>
                <a:spcPts val="600"/>
              </a:spcAft>
            </a:pPr>
            <a:r>
              <a:rPr lang="en-US" sz="1600" b="0">
                <a:solidFill>
                  <a:schemeClr val="tx1"/>
                </a:solidFill>
              </a:rPr>
              <a:t>The site On Scene Commander, tactical (IMT/EMC) leader, strategic (CMC) and support cell (CSC) Directors </a:t>
            </a:r>
            <a:r>
              <a:rPr lang="en-US" sz="1600" b="0" err="1">
                <a:solidFill>
                  <a:schemeClr val="tx1"/>
                </a:solidFill>
              </a:rPr>
              <a:t>demobilise</a:t>
            </a:r>
            <a:r>
              <a:rPr lang="en-US" sz="1600" b="0">
                <a:solidFill>
                  <a:schemeClr val="tx1"/>
                </a:solidFill>
              </a:rPr>
              <a:t> and stand-down their respective staff to return to their normal duties (see Figure 2). </a:t>
            </a:r>
            <a:endParaRPr lang="en-US" sz="1600" b="0">
              <a:solidFill>
                <a:schemeClr val="tx1"/>
              </a:solidFill>
              <a:cs typeface="Calibri"/>
            </a:endParaRPr>
          </a:p>
          <a:p>
            <a:pPr marL="0" indent="0" algn="just">
              <a:spcBef>
                <a:spcPts val="600"/>
              </a:spcBef>
              <a:spcAft>
                <a:spcPts val="600"/>
              </a:spcAft>
            </a:pPr>
            <a:r>
              <a:rPr lang="en-US" sz="1600" b="0">
                <a:solidFill>
                  <a:schemeClr val="tx1"/>
                </a:solidFill>
              </a:rPr>
              <a:t>For a large-scale and complex incident, a formal </a:t>
            </a:r>
            <a:r>
              <a:rPr lang="en-US" sz="1600" b="0" err="1">
                <a:solidFill>
                  <a:schemeClr val="tx1"/>
                </a:solidFill>
              </a:rPr>
              <a:t>demobilisation</a:t>
            </a:r>
            <a:r>
              <a:rPr lang="en-US" sz="1600" b="0">
                <a:solidFill>
                  <a:schemeClr val="tx1"/>
                </a:solidFill>
              </a:rPr>
              <a:t> plan is necessary for a controlled and phased </a:t>
            </a:r>
            <a:r>
              <a:rPr lang="en-US" sz="1600" b="0" err="1">
                <a:solidFill>
                  <a:schemeClr val="tx1"/>
                </a:solidFill>
              </a:rPr>
              <a:t>demobilisation</a:t>
            </a:r>
            <a:r>
              <a:rPr lang="en-US" sz="1600" b="0">
                <a:solidFill>
                  <a:schemeClr val="tx1"/>
                </a:solidFill>
              </a:rPr>
              <a:t> of resources and personnel. </a:t>
            </a:r>
          </a:p>
          <a:p>
            <a:pPr marL="0" indent="0" algn="just">
              <a:spcBef>
                <a:spcPts val="600"/>
              </a:spcBef>
              <a:spcAft>
                <a:spcPts val="600"/>
              </a:spcAft>
            </a:pPr>
            <a:r>
              <a:rPr lang="en-US" sz="1600" b="0">
                <a:solidFill>
                  <a:schemeClr val="tx1"/>
                </a:solidFill>
              </a:rPr>
              <a:t>Data, equipment or other evidential material are preserved for investigation purposes. </a:t>
            </a:r>
            <a:endParaRPr lang="fr-FR" sz="1600" b="0">
              <a:solidFill>
                <a:schemeClr val="tx1"/>
              </a:solidFill>
            </a:endParaRPr>
          </a:p>
          <a:p>
            <a:pPr marL="0" indent="0" algn="just">
              <a:spcBef>
                <a:spcPts val="600"/>
              </a:spcBef>
              <a:spcAft>
                <a:spcPts val="600"/>
              </a:spcAft>
            </a:pPr>
            <a:r>
              <a:rPr lang="fr-FR" sz="1400" b="0" u="sng">
                <a:solidFill>
                  <a:srgbClr val="FF0000"/>
                </a:solidFill>
              </a:rPr>
              <a:t>No change</a:t>
            </a:r>
          </a:p>
          <a:p>
            <a:pPr marL="0" indent="0" algn="just">
              <a:spcBef>
                <a:spcPts val="600"/>
              </a:spcBef>
              <a:spcAft>
                <a:spcPts val="600"/>
              </a:spcAft>
            </a:pPr>
            <a:endParaRPr lang="fr-FR" sz="1600" b="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a:t> </a:t>
            </a:r>
            <a:endParaRPr lang="fr-FR"/>
          </a:p>
        </p:txBody>
      </p:sp>
    </p:spTree>
    <p:extLst>
      <p:ext uri="{BB962C8B-B14F-4D97-AF65-F5344CB8AC3E}">
        <p14:creationId xmlns:p14="http://schemas.microsoft.com/office/powerpoint/2010/main" val="496195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REQUIREMENT OVERVIEW: Continual Improvement and REX  </a:t>
            </a:r>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fr-FR" u="sng" err="1">
                <a:solidFill>
                  <a:schemeClr val="tx1"/>
                </a:solidFill>
              </a:rPr>
              <a:t>Continual</a:t>
            </a:r>
            <a:r>
              <a:rPr lang="fr-FR" u="sng">
                <a:solidFill>
                  <a:schemeClr val="tx1"/>
                </a:solidFill>
              </a:rPr>
              <a:t> </a:t>
            </a:r>
            <a:r>
              <a:rPr lang="fr-FR" u="sng" err="1">
                <a:solidFill>
                  <a:schemeClr val="tx1"/>
                </a:solidFill>
              </a:rPr>
              <a:t>Improvement</a:t>
            </a:r>
            <a:r>
              <a:rPr lang="fr-FR" u="sng">
                <a:solidFill>
                  <a:schemeClr val="tx1"/>
                </a:solidFill>
              </a:rPr>
              <a:t> (</a:t>
            </a:r>
            <a:r>
              <a:rPr lang="fr-FR" u="sng" err="1">
                <a:solidFill>
                  <a:schemeClr val="tx1"/>
                </a:solidFill>
              </a:rPr>
              <a:t>Requirement</a:t>
            </a:r>
            <a:r>
              <a:rPr lang="fr-FR" u="sng">
                <a:solidFill>
                  <a:schemeClr val="tx1"/>
                </a:solidFill>
              </a:rPr>
              <a:t> 3.3.1)</a:t>
            </a:r>
          </a:p>
          <a:p>
            <a:pPr marL="0" indent="0" algn="just">
              <a:spcBef>
                <a:spcPts val="600"/>
              </a:spcBef>
              <a:spcAft>
                <a:spcPts val="600"/>
              </a:spcAft>
            </a:pPr>
            <a:r>
              <a:rPr lang="en-US" sz="1600" b="0">
                <a:solidFill>
                  <a:schemeClr val="tx1"/>
                </a:solidFill>
              </a:rPr>
              <a:t>Following an exercise, drill, emergency or crisis situation, identified corrective and improvement actions, where relevant, are documented in a report.  </a:t>
            </a:r>
            <a:endParaRPr lang="en-US" sz="1600" b="0">
              <a:solidFill>
                <a:schemeClr val="tx1"/>
              </a:solidFill>
              <a:cs typeface="Calibri"/>
            </a:endParaRPr>
          </a:p>
          <a:p>
            <a:pPr marL="0" indent="0" algn="just">
              <a:spcBef>
                <a:spcPts val="600"/>
              </a:spcBef>
              <a:spcAft>
                <a:spcPts val="600"/>
              </a:spcAft>
            </a:pPr>
            <a:r>
              <a:rPr lang="en-US" sz="1600" b="0">
                <a:solidFill>
                  <a:schemeClr val="tx1"/>
                </a:solidFill>
              </a:rPr>
              <a:t>An action plan is developed and all action items are recorded and tracked in respective reporting tools. </a:t>
            </a:r>
            <a:endParaRPr lang="en-US" sz="1600" b="0">
              <a:solidFill>
                <a:schemeClr val="tx1"/>
              </a:solidFill>
              <a:cs typeface="Calibri"/>
            </a:endParaRPr>
          </a:p>
          <a:p>
            <a:pPr marL="0" indent="0" algn="just">
              <a:spcBef>
                <a:spcPts val="600"/>
              </a:spcBef>
              <a:spcAft>
                <a:spcPts val="600"/>
              </a:spcAft>
            </a:pPr>
            <a:r>
              <a:rPr lang="en-US" sz="1600" b="0">
                <a:solidFill>
                  <a:schemeClr val="tx1"/>
                </a:solidFill>
              </a:rPr>
              <a:t>Where important lessons can be learned and shared, a REX or HSE Alert is developed. </a:t>
            </a:r>
            <a:endParaRPr lang="fr-FR" sz="1600" b="0">
              <a:solidFill>
                <a:schemeClr val="tx1"/>
              </a:solidFill>
            </a:endParaRPr>
          </a:p>
          <a:p>
            <a:pPr marL="0" indent="0" algn="just">
              <a:spcBef>
                <a:spcPts val="600"/>
              </a:spcBef>
              <a:spcAft>
                <a:spcPts val="600"/>
              </a:spcAft>
            </a:pPr>
            <a:r>
              <a:rPr lang="fr-FR" sz="1400" b="0" u="sng">
                <a:solidFill>
                  <a:srgbClr val="FF0000"/>
                </a:solidFill>
              </a:rPr>
              <a:t>No change</a:t>
            </a:r>
          </a:p>
          <a:p>
            <a:pPr marL="0" indent="0" algn="just">
              <a:spcBef>
                <a:spcPts val="600"/>
              </a:spcBef>
              <a:spcAft>
                <a:spcPts val="600"/>
              </a:spcAft>
            </a:pPr>
            <a:r>
              <a:rPr lang="fr-FR" u="sng">
                <a:solidFill>
                  <a:schemeClr val="tx1"/>
                </a:solidFill>
              </a:rPr>
              <a:t>ERP </a:t>
            </a:r>
            <a:r>
              <a:rPr lang="fr-FR" u="sng" err="1">
                <a:solidFill>
                  <a:schemeClr val="tx1"/>
                </a:solidFill>
              </a:rPr>
              <a:t>Review</a:t>
            </a:r>
            <a:r>
              <a:rPr lang="fr-FR" u="sng">
                <a:solidFill>
                  <a:schemeClr val="tx1"/>
                </a:solidFill>
              </a:rPr>
              <a:t> (</a:t>
            </a:r>
            <a:r>
              <a:rPr lang="fr-FR" u="sng" err="1">
                <a:solidFill>
                  <a:schemeClr val="tx1"/>
                </a:solidFill>
              </a:rPr>
              <a:t>Requirement</a:t>
            </a:r>
            <a:r>
              <a:rPr lang="fr-FR" u="sng">
                <a:solidFill>
                  <a:schemeClr val="tx1"/>
                </a:solidFill>
              </a:rPr>
              <a:t> 3.3.2)</a:t>
            </a:r>
          </a:p>
          <a:p>
            <a:pPr marL="0" indent="0" algn="just">
              <a:spcBef>
                <a:spcPts val="600"/>
              </a:spcBef>
              <a:spcAft>
                <a:spcPts val="600"/>
              </a:spcAft>
            </a:pPr>
            <a:r>
              <a:rPr lang="en-US" sz="1600" b="0">
                <a:solidFill>
                  <a:schemeClr val="tx1"/>
                </a:solidFill>
              </a:rPr>
              <a:t>ERPs are reviewed at least once every 5 years, or when one of the following situations occur: </a:t>
            </a:r>
            <a:endParaRPr lang="en-US" sz="1600" b="0">
              <a:solidFill>
                <a:schemeClr val="tx1"/>
              </a:solidFill>
              <a:cs typeface="Calibri"/>
            </a:endParaRPr>
          </a:p>
          <a:p>
            <a:pPr marL="285750" indent="-285750" algn="just">
              <a:spcBef>
                <a:spcPts val="300"/>
              </a:spcBef>
              <a:spcAft>
                <a:spcPts val="300"/>
              </a:spcAft>
              <a:buFont typeface="Arial" panose="020B0604020202020204" pitchFamily="34" charset="0"/>
              <a:buChar char="•"/>
            </a:pPr>
            <a:r>
              <a:rPr lang="en-US" sz="1400" b="0">
                <a:solidFill>
                  <a:schemeClr val="tx1"/>
                </a:solidFill>
              </a:rPr>
              <a:t>Change to facilities, operations, environment, process, or types and volumes of hazardous substances handled impacting emergency and/or crisis scenarios and consequences; </a:t>
            </a:r>
          </a:p>
          <a:p>
            <a:pPr marL="285750" indent="-285750" algn="just">
              <a:spcBef>
                <a:spcPts val="300"/>
              </a:spcBef>
              <a:spcAft>
                <a:spcPts val="300"/>
              </a:spcAft>
              <a:buFont typeface="Arial" panose="020B0604020202020204" pitchFamily="34" charset="0"/>
              <a:buChar char="•"/>
            </a:pPr>
            <a:r>
              <a:rPr lang="en-US" sz="1400" b="0">
                <a:solidFill>
                  <a:schemeClr val="tx1"/>
                </a:solidFill>
              </a:rPr>
              <a:t>Organisational changes that could impact response capabilities; </a:t>
            </a:r>
          </a:p>
          <a:p>
            <a:pPr marL="285750" indent="-285750" algn="just">
              <a:spcBef>
                <a:spcPts val="300"/>
              </a:spcBef>
              <a:spcAft>
                <a:spcPts val="300"/>
              </a:spcAft>
              <a:buFont typeface="Arial" panose="020B0604020202020204" pitchFamily="34" charset="0"/>
              <a:buChar char="•"/>
            </a:pPr>
            <a:r>
              <a:rPr lang="en-US" sz="1400" b="0">
                <a:solidFill>
                  <a:schemeClr val="tx1"/>
                </a:solidFill>
              </a:rPr>
              <a:t>Significant feedback from an exercise, drill or an incident; </a:t>
            </a:r>
          </a:p>
          <a:p>
            <a:pPr marL="285750" indent="-285750" algn="just">
              <a:spcBef>
                <a:spcPts val="300"/>
              </a:spcBef>
              <a:spcAft>
                <a:spcPts val="300"/>
              </a:spcAft>
              <a:buFont typeface="Arial" panose="020B0604020202020204" pitchFamily="34" charset="0"/>
              <a:buChar char="•"/>
            </a:pPr>
            <a:r>
              <a:rPr lang="en-US" sz="1400" b="0">
                <a:solidFill>
                  <a:schemeClr val="tx1"/>
                </a:solidFill>
              </a:rPr>
              <a:t>Following recommendations from an internal REX, high potential (HIPO) event or HSE Alert, or external lessons learned; </a:t>
            </a:r>
          </a:p>
          <a:p>
            <a:pPr marL="285750" indent="-285750" algn="just">
              <a:spcBef>
                <a:spcPts val="300"/>
              </a:spcBef>
              <a:spcAft>
                <a:spcPts val="300"/>
              </a:spcAft>
              <a:buFont typeface="Arial" panose="020B0604020202020204" pitchFamily="34" charset="0"/>
              <a:buChar char="•"/>
            </a:pPr>
            <a:r>
              <a:rPr lang="en-US" sz="1400" b="0">
                <a:solidFill>
                  <a:schemeClr val="tx1"/>
                </a:solidFill>
              </a:rPr>
              <a:t>Changes in applicable rules or regulations. </a:t>
            </a:r>
          </a:p>
          <a:p>
            <a:pPr marL="0" indent="0" algn="just">
              <a:spcBef>
                <a:spcPts val="600"/>
              </a:spcBef>
              <a:spcAft>
                <a:spcPts val="600"/>
              </a:spcAft>
            </a:pPr>
            <a:r>
              <a:rPr lang="en-US" sz="1400" b="0" u="sng">
                <a:solidFill>
                  <a:srgbClr val="FF0000"/>
                </a:solidFill>
              </a:rPr>
              <a:t>New requirement </a:t>
            </a:r>
          </a:p>
          <a:p>
            <a:pPr marL="285750" indent="-285750" algn="just">
              <a:spcBef>
                <a:spcPts val="600"/>
              </a:spcBef>
              <a:spcAft>
                <a:spcPts val="600"/>
              </a:spcAft>
              <a:buFont typeface="Arial" panose="020B0604020202020204" pitchFamily="34" charset="0"/>
              <a:buChar char="•"/>
            </a:pPr>
            <a:r>
              <a:rPr lang="en-US" sz="1400" b="0">
                <a:solidFill>
                  <a:schemeClr val="tx1"/>
                </a:solidFill>
              </a:rPr>
              <a:t>For EP and MS branches (review frequency was not defined). Already an annual review for RC and every 2 years for GRP.</a:t>
            </a:r>
            <a:endParaRPr lang="fr-FR" sz="1400" b="0">
              <a:solidFill>
                <a:schemeClr val="tx1"/>
              </a:solidFill>
            </a:endParaRPr>
          </a:p>
          <a:p>
            <a:pPr marL="0" indent="0" algn="just">
              <a:spcBef>
                <a:spcPts val="600"/>
              </a:spcBef>
              <a:spcAft>
                <a:spcPts val="600"/>
              </a:spcAft>
            </a:pPr>
            <a:endParaRPr lang="en-US" sz="1400" b="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a:t> </a:t>
            </a:r>
            <a:endParaRPr lang="fr-FR"/>
          </a:p>
        </p:txBody>
      </p:sp>
      <p:sp>
        <p:nvSpPr>
          <p:cNvPr id="5" name="5-Point Star 4"/>
          <p:cNvSpPr/>
          <p:nvPr/>
        </p:nvSpPr>
        <p:spPr>
          <a:xfrm>
            <a:off x="47328" y="3477792"/>
            <a:ext cx="432048" cy="36004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40554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8103" y="908720"/>
            <a:ext cx="5904657" cy="5112568"/>
          </a:xfrm>
          <a:solidFill>
            <a:schemeClr val="bg1">
              <a:alpha val="40000"/>
            </a:schemeClr>
          </a:solidFill>
        </p:spPr>
        <p:txBody>
          <a:bodyPr anchor="t"/>
          <a:lstStyle/>
          <a:p>
            <a:pPr algn="just">
              <a:spcBef>
                <a:spcPts val="1200"/>
              </a:spcBef>
            </a:pPr>
            <a:r>
              <a:rPr lang="en-GB" b="1"/>
              <a:t>Purpose: </a:t>
            </a:r>
            <a:r>
              <a:rPr lang="en-GB"/>
              <a:t>Requirements to maintain </a:t>
            </a:r>
            <a:r>
              <a:rPr lang="en-US"/>
              <a:t>an appropriate state of readiness to respond to an emergency or crisis situation and mitigate its consequences. Covers the management of emergencies and crises at three levels: entities and affiliates, Branches and Group crisis support.</a:t>
            </a:r>
            <a:endParaRPr lang="en-GB"/>
          </a:p>
          <a:p>
            <a:pPr algn="just">
              <a:spcBef>
                <a:spcPts val="1200"/>
              </a:spcBef>
            </a:pPr>
            <a:r>
              <a:rPr lang="en-GB" b="1"/>
              <a:t>Scope of Application: </a:t>
            </a:r>
            <a:r>
              <a:rPr lang="en-GB"/>
              <a:t>Applicable</a:t>
            </a:r>
            <a:r>
              <a:rPr lang="en-US"/>
              <a:t> to all operated Group entities and affiliates.  </a:t>
            </a:r>
            <a:endParaRPr lang="en-GB"/>
          </a:p>
          <a:p>
            <a:pPr algn="just">
              <a:spcBef>
                <a:spcPts val="1200"/>
              </a:spcBef>
            </a:pPr>
            <a:r>
              <a:rPr lang="fr-FR" b="1"/>
              <a:t>Replaces: </a:t>
            </a:r>
            <a:endParaRPr lang="en-GB">
              <a:latin typeface="+mj-lt"/>
              <a:ea typeface="+mj-lt"/>
              <a:cs typeface="+mj-lt"/>
            </a:endParaRPr>
          </a:p>
          <a:p>
            <a:pPr marL="285750" lvl="1" indent="-285750" algn="l">
              <a:lnSpc>
                <a:spcPct val="90000"/>
              </a:lnSpc>
              <a:spcBef>
                <a:spcPts val="500"/>
              </a:spcBef>
              <a:buFont typeface="Wingdings" panose="05000000000000000000" pitchFamily="2" charset="2"/>
              <a:buChar char="§"/>
            </a:pPr>
            <a:r>
              <a:rPr lang="en-US" sz="1400">
                <a:latin typeface="+mj-lt"/>
                <a:ea typeface="+mj-lt"/>
                <a:cs typeface="+mj-lt"/>
              </a:rPr>
              <a:t>DIR-GR-SEC-020 </a:t>
            </a:r>
            <a:r>
              <a:rPr lang="en-US" sz="1400" i="1">
                <a:latin typeface="+mj-lt"/>
                <a:ea typeface="+mj-lt"/>
                <a:cs typeface="+mj-lt"/>
              </a:rPr>
              <a:t>Crisis Management</a:t>
            </a:r>
            <a:endParaRPr lang="en-GB" sz="1400">
              <a:latin typeface="+mj-lt"/>
              <a:ea typeface="+mj-lt"/>
              <a:cs typeface="+mj-lt"/>
            </a:endParaRPr>
          </a:p>
          <a:p>
            <a:pPr marL="285750" lvl="1" indent="-285750" algn="l">
              <a:lnSpc>
                <a:spcPct val="90000"/>
              </a:lnSpc>
              <a:spcBef>
                <a:spcPts val="500"/>
              </a:spcBef>
              <a:buFont typeface="Wingdings" panose="05000000000000000000" pitchFamily="2" charset="2"/>
              <a:buChar char="§"/>
            </a:pPr>
            <a:r>
              <a:rPr lang="en-US" sz="1400">
                <a:latin typeface="+mj-lt"/>
                <a:ea typeface="+mj-lt"/>
                <a:cs typeface="+mj-lt"/>
              </a:rPr>
              <a:t>CR-MS-HSEQ-801 </a:t>
            </a:r>
            <a:r>
              <a:rPr lang="en-US" sz="1400" i="1">
                <a:latin typeface="+mj-lt"/>
                <a:ea typeface="+mj-lt"/>
                <a:cs typeface="+mj-lt"/>
              </a:rPr>
              <a:t>Crisis Management</a:t>
            </a:r>
            <a:endParaRPr lang="en-US" sz="1400">
              <a:latin typeface="+mj-lt"/>
              <a:ea typeface="+mj-lt"/>
              <a:cs typeface="+mj-lt"/>
            </a:endParaRPr>
          </a:p>
          <a:p>
            <a:pPr marL="285750" lvl="1" indent="-285750" algn="l">
              <a:lnSpc>
                <a:spcPct val="90000"/>
              </a:lnSpc>
              <a:spcBef>
                <a:spcPts val="500"/>
              </a:spcBef>
              <a:buFont typeface="Wingdings" panose="05000000000000000000" pitchFamily="2" charset="2"/>
              <a:buChar char="§"/>
            </a:pPr>
            <a:r>
              <a:rPr lang="en-US" sz="1400">
                <a:latin typeface="+mj-lt"/>
                <a:ea typeface="+mj-lt"/>
                <a:cs typeface="+mj-lt"/>
              </a:rPr>
              <a:t>CR-RC-HSE-001 </a:t>
            </a:r>
            <a:r>
              <a:rPr lang="en-US" sz="1400" i="1">
                <a:latin typeface="+mj-lt"/>
                <a:ea typeface="+mj-lt"/>
                <a:cs typeface="+mj-lt"/>
              </a:rPr>
              <a:t>Treatment of Accidents and Incidents &amp; Crisis Management</a:t>
            </a:r>
            <a:endParaRPr lang="en-GB" sz="1400">
              <a:latin typeface="+mj-lt"/>
              <a:ea typeface="+mj-lt"/>
              <a:cs typeface="+mj-lt"/>
            </a:endParaRPr>
          </a:p>
          <a:p>
            <a:pPr marL="285750" lvl="1" indent="-285750" algn="l">
              <a:lnSpc>
                <a:spcPct val="90000"/>
              </a:lnSpc>
              <a:spcBef>
                <a:spcPts val="500"/>
              </a:spcBef>
              <a:buFont typeface="Wingdings" panose="05000000000000000000" pitchFamily="2" charset="2"/>
              <a:buChar char="§"/>
            </a:pPr>
            <a:r>
              <a:rPr lang="en-US" sz="1400">
                <a:latin typeface="+mj-lt"/>
                <a:ea typeface="+mj-lt"/>
                <a:cs typeface="+mj-lt"/>
              </a:rPr>
              <a:t>CR-RC-HSE-125 </a:t>
            </a:r>
            <a:r>
              <a:rPr lang="en-GB" sz="1400" i="1">
                <a:latin typeface="+mj-lt"/>
                <a:ea typeface="+mj-lt"/>
                <a:cs typeface="+mj-lt"/>
              </a:rPr>
              <a:t>Emergency Planning &amp; Response</a:t>
            </a:r>
            <a:endParaRPr lang="en-GB" sz="1400">
              <a:latin typeface="+mj-lt"/>
              <a:ea typeface="+mj-lt"/>
              <a:cs typeface="+mj-lt"/>
            </a:endParaRPr>
          </a:p>
          <a:p>
            <a:pPr marL="285750" lvl="1" indent="-285750" algn="l">
              <a:lnSpc>
                <a:spcPct val="90000"/>
              </a:lnSpc>
              <a:spcBef>
                <a:spcPts val="500"/>
              </a:spcBef>
              <a:buFont typeface="Wingdings" panose="05000000000000000000" pitchFamily="2" charset="2"/>
              <a:buChar char="§"/>
            </a:pPr>
            <a:r>
              <a:rPr lang="en-US" sz="1400">
                <a:latin typeface="+mj-lt"/>
                <a:ea typeface="+mj-lt"/>
                <a:cs typeface="+mj-lt"/>
              </a:rPr>
              <a:t>CR-EP-HSE-091 </a:t>
            </a:r>
            <a:r>
              <a:rPr lang="en-US" sz="1400" i="1">
                <a:latin typeface="+mj-lt"/>
                <a:ea typeface="+mj-lt"/>
                <a:cs typeface="+mj-lt"/>
              </a:rPr>
              <a:t>Managing emergencies/crises within affiliates </a:t>
            </a:r>
            <a:endParaRPr lang="en-GB" sz="1400">
              <a:latin typeface="+mj-lt"/>
              <a:ea typeface="+mj-lt"/>
              <a:cs typeface="+mj-lt"/>
            </a:endParaRPr>
          </a:p>
          <a:p>
            <a:pPr marL="285750" lvl="1" indent="-285750" algn="l">
              <a:lnSpc>
                <a:spcPct val="90000"/>
              </a:lnSpc>
              <a:spcBef>
                <a:spcPts val="500"/>
              </a:spcBef>
              <a:buFont typeface="Wingdings" panose="05000000000000000000" pitchFamily="2" charset="2"/>
              <a:buChar char="§"/>
            </a:pPr>
            <a:r>
              <a:rPr lang="en-US" sz="1400">
                <a:latin typeface="+mj-lt"/>
                <a:ea typeface="+mj-lt"/>
                <a:cs typeface="+mj-lt"/>
              </a:rPr>
              <a:t>CR-EP-HSE-093 </a:t>
            </a:r>
            <a:r>
              <a:rPr lang="en-US" sz="1400" i="1">
                <a:latin typeface="+mj-lt"/>
                <a:ea typeface="+mj-lt"/>
                <a:cs typeface="+mj-lt"/>
              </a:rPr>
              <a:t>Large Scale Exercises (LSE)</a:t>
            </a:r>
            <a:endParaRPr lang="en-GB" sz="1400">
              <a:latin typeface="+mj-lt"/>
              <a:ea typeface="+mj-lt"/>
              <a:cs typeface="+mj-lt"/>
            </a:endParaRPr>
          </a:p>
          <a:p>
            <a:pPr marL="285750" lvl="1" indent="-285750" algn="l">
              <a:lnSpc>
                <a:spcPct val="90000"/>
              </a:lnSpc>
              <a:spcBef>
                <a:spcPts val="500"/>
              </a:spcBef>
              <a:spcAft>
                <a:spcPts val="1200"/>
              </a:spcAft>
              <a:buFont typeface="Wingdings" panose="05000000000000000000" pitchFamily="2" charset="2"/>
              <a:buChar char="§"/>
            </a:pPr>
            <a:r>
              <a:rPr lang="en-US" sz="1400">
                <a:latin typeface="+mj-lt"/>
                <a:ea typeface="+mj-lt"/>
                <a:cs typeface="+mj-lt"/>
              </a:rPr>
              <a:t>CR-GRP-HSE-0702 </a:t>
            </a:r>
            <a:r>
              <a:rPr lang="en-US" sz="1400" i="1">
                <a:latin typeface="+mj-lt"/>
                <a:ea typeface="+mj-lt"/>
                <a:cs typeface="+mj-lt"/>
              </a:rPr>
              <a:t>Emergency Preparedness</a:t>
            </a:r>
            <a:endParaRPr lang="en-US" sz="1400" i="1"/>
          </a:p>
          <a:p>
            <a:pPr algn="l">
              <a:spcBef>
                <a:spcPts val="300"/>
              </a:spcBef>
              <a:spcAft>
                <a:spcPts val="600"/>
              </a:spcAft>
            </a:pPr>
            <a:r>
              <a:rPr lang="fr-FR" b="1"/>
              <a:t>REFLEX publication date: </a:t>
            </a:r>
            <a:r>
              <a:rPr lang="fr-FR">
                <a:solidFill>
                  <a:schemeClr val="tx1"/>
                </a:solidFill>
              </a:rPr>
              <a:t>30/09/2019</a:t>
            </a:r>
            <a:r>
              <a:rPr lang="fr-FR"/>
              <a:t>.</a:t>
            </a:r>
          </a:p>
          <a:p>
            <a:pPr algn="l">
              <a:spcBef>
                <a:spcPts val="300"/>
              </a:spcBef>
              <a:spcAft>
                <a:spcPts val="600"/>
              </a:spcAft>
            </a:pPr>
            <a:r>
              <a:rPr lang="fr-FR" b="1"/>
              <a:t>Effective date: </a:t>
            </a:r>
            <a:r>
              <a:rPr lang="fr-FR"/>
              <a:t>3 </a:t>
            </a:r>
            <a:r>
              <a:rPr lang="fr-FR" err="1"/>
              <a:t>months</a:t>
            </a:r>
            <a:r>
              <a:rPr lang="fr-FR"/>
              <a:t> </a:t>
            </a:r>
            <a:r>
              <a:rPr lang="fr-FR" err="1"/>
              <a:t>following</a:t>
            </a:r>
            <a:r>
              <a:rPr lang="fr-FR"/>
              <a:t> date of publication.</a:t>
            </a:r>
          </a:p>
        </p:txBody>
      </p:sp>
    </p:spTree>
    <p:extLst>
      <p:ext uri="{BB962C8B-B14F-4D97-AF65-F5344CB8AC3E}">
        <p14:creationId xmlns:p14="http://schemas.microsoft.com/office/powerpoint/2010/main" val="233606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7056784" cy="404664"/>
          </a:xfrm>
        </p:spPr>
        <p:txBody>
          <a:bodyPr/>
          <a:lstStyle/>
          <a:p>
            <a:r>
              <a:rPr lang="en-US"/>
              <a:t>EMERGENCY AND CRISIS PREPAREDNESS COMPONENTS</a:t>
            </a:r>
            <a:endParaRPr lang="fr-FR"/>
          </a:p>
        </p:txBody>
      </p:sp>
      <p:sp>
        <p:nvSpPr>
          <p:cNvPr id="3" name="TextBox 2"/>
          <p:cNvSpPr txBox="1"/>
          <p:nvPr/>
        </p:nvSpPr>
        <p:spPr>
          <a:xfrm>
            <a:off x="8616280" y="476672"/>
            <a:ext cx="3384376" cy="369332"/>
          </a:xfrm>
          <a:prstGeom prst="rect">
            <a:avLst/>
          </a:prstGeom>
          <a:solidFill>
            <a:schemeClr val="bg1"/>
          </a:solidFill>
        </p:spPr>
        <p:txBody>
          <a:bodyPr wrap="square" rtlCol="0">
            <a:spAutoFit/>
          </a:bodyPr>
          <a:lstStyle/>
          <a:p>
            <a:endParaRPr lang="fr-FR"/>
          </a:p>
        </p:txBody>
      </p:sp>
      <p:sp>
        <p:nvSpPr>
          <p:cNvPr id="12" name="Rectangle 11"/>
          <p:cNvSpPr/>
          <p:nvPr/>
        </p:nvSpPr>
        <p:spPr>
          <a:xfrm>
            <a:off x="3071664" y="5589240"/>
            <a:ext cx="6096000" cy="276999"/>
          </a:xfrm>
          <a:prstGeom prst="rect">
            <a:avLst/>
          </a:prstGeom>
        </p:spPr>
        <p:txBody>
          <a:bodyPr>
            <a:spAutoFit/>
          </a:bodyPr>
          <a:lstStyle/>
          <a:p>
            <a:pPr algn="ctr" rtl="0" fontAlgn="base"/>
            <a:r>
              <a:rPr lang="en-US" sz="1200" b="0" i="0" u="none" strike="noStrike">
                <a:solidFill>
                  <a:srgbClr val="000000"/>
                </a:solidFill>
                <a:effectLst/>
                <a:latin typeface="Arial" panose="020B0604020202020204" pitchFamily="34" charset="0"/>
              </a:rPr>
              <a:t>Figure 1: </a:t>
            </a:r>
            <a:r>
              <a:rPr lang="en-US" sz="1200" b="0" i="0" u="sng" strike="noStrike">
                <a:solidFill>
                  <a:srgbClr val="000000"/>
                </a:solidFill>
                <a:effectLst/>
                <a:latin typeface="Arial" panose="020B0604020202020204" pitchFamily="34" charset="0"/>
              </a:rPr>
              <a:t>Emergency</a:t>
            </a:r>
            <a:r>
              <a:rPr lang="en-US" sz="1200" b="0" i="0" u="none" strike="noStrike">
                <a:solidFill>
                  <a:srgbClr val="000000"/>
                </a:solidFill>
                <a:effectLst/>
                <a:latin typeface="Arial" panose="020B0604020202020204" pitchFamily="34" charset="0"/>
              </a:rPr>
              <a:t> and </a:t>
            </a:r>
            <a:r>
              <a:rPr lang="en-US" sz="1200" b="0" i="0" u="sng" strike="noStrike">
                <a:solidFill>
                  <a:srgbClr val="000000"/>
                </a:solidFill>
                <a:effectLst/>
                <a:latin typeface="Arial" panose="020B0604020202020204" pitchFamily="34" charset="0"/>
              </a:rPr>
              <a:t>Crisis</a:t>
            </a:r>
            <a:r>
              <a:rPr lang="en-US" sz="1200" b="0" i="0" u="none" strike="noStrike">
                <a:solidFill>
                  <a:srgbClr val="000000"/>
                </a:solidFill>
                <a:effectLst/>
                <a:latin typeface="Arial" panose="020B0604020202020204" pitchFamily="34" charset="0"/>
              </a:rPr>
              <a:t> Preparedness Components </a:t>
            </a:r>
            <a:endParaRPr lang="en-US" sz="1200" b="0" i="0" u="none" strike="noStrike">
              <a:solidFill>
                <a:srgbClr val="000000"/>
              </a:solidFill>
              <a:effectLst/>
              <a:latin typeface="&amp;quot"/>
            </a:endParaRPr>
          </a:p>
        </p:txBody>
      </p:sp>
      <p:pic>
        <p:nvPicPr>
          <p:cNvPr id="51" name="Picture 50"/>
          <p:cNvPicPr>
            <a:picLocks noChangeAspect="1"/>
          </p:cNvPicPr>
          <p:nvPr/>
        </p:nvPicPr>
        <p:blipFill>
          <a:blip r:embed="rId2"/>
          <a:stretch>
            <a:fillRect/>
          </a:stretch>
        </p:blipFill>
        <p:spPr>
          <a:xfrm>
            <a:off x="1719220" y="1254926"/>
            <a:ext cx="8481236" cy="4167171"/>
          </a:xfrm>
          <a:prstGeom prst="rect">
            <a:avLst/>
          </a:prstGeom>
        </p:spPr>
      </p:pic>
    </p:spTree>
    <p:extLst>
      <p:ext uri="{BB962C8B-B14F-4D97-AF65-F5344CB8AC3E}">
        <p14:creationId xmlns:p14="http://schemas.microsoft.com/office/powerpoint/2010/main" val="325452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REQUIREMENT OVERVIEW: Emergency and Crisis Preparedness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a:solidFill>
                  <a:schemeClr val="tx1"/>
                </a:solidFill>
              </a:rPr>
              <a:t>Risk </a:t>
            </a:r>
            <a:r>
              <a:rPr lang="fr-FR" u="sng" err="1">
                <a:solidFill>
                  <a:schemeClr val="tx1"/>
                </a:solidFill>
              </a:rPr>
              <a:t>Analysis</a:t>
            </a:r>
            <a:r>
              <a:rPr lang="fr-FR" u="sng">
                <a:solidFill>
                  <a:schemeClr val="tx1"/>
                </a:solidFill>
              </a:rPr>
              <a:t> and Scenario Evaluation (</a:t>
            </a:r>
            <a:r>
              <a:rPr lang="fr-FR" u="sng" err="1">
                <a:solidFill>
                  <a:schemeClr val="tx1"/>
                </a:solidFill>
              </a:rPr>
              <a:t>Requirement</a:t>
            </a:r>
            <a:r>
              <a:rPr lang="fr-FR" u="sng">
                <a:solidFill>
                  <a:schemeClr val="tx1"/>
                </a:solidFill>
              </a:rPr>
              <a:t> 3.1.1)</a:t>
            </a:r>
          </a:p>
          <a:p>
            <a:pPr marL="0" indent="0" algn="just">
              <a:spcBef>
                <a:spcPts val="600"/>
              </a:spcBef>
              <a:spcAft>
                <a:spcPts val="600"/>
              </a:spcAft>
            </a:pPr>
            <a:r>
              <a:rPr lang="en-US" sz="1600" b="0">
                <a:solidFill>
                  <a:schemeClr val="tx1"/>
                </a:solidFill>
              </a:rPr>
              <a:t>Emergency and crisis scenarios and their consequences identified in the risk studies and/or assessments, are </a:t>
            </a:r>
            <a:r>
              <a:rPr lang="en-US" sz="1600" b="0" err="1">
                <a:solidFill>
                  <a:schemeClr val="tx1"/>
                </a:solidFill>
              </a:rPr>
              <a:t>analysed</a:t>
            </a:r>
            <a:r>
              <a:rPr lang="en-US" sz="1600" b="0">
                <a:solidFill>
                  <a:schemeClr val="tx1"/>
                </a:solidFill>
              </a:rPr>
              <a:t> to develop appropriate response strategies, </a:t>
            </a:r>
            <a:r>
              <a:rPr lang="en-US" sz="1600" b="0" err="1">
                <a:solidFill>
                  <a:schemeClr val="tx1"/>
                </a:solidFill>
              </a:rPr>
              <a:t>organisation</a:t>
            </a:r>
            <a:r>
              <a:rPr lang="en-US" sz="1600" b="0">
                <a:solidFill>
                  <a:schemeClr val="tx1"/>
                </a:solidFill>
              </a:rPr>
              <a:t> and resource requirements. </a:t>
            </a:r>
            <a:endParaRPr lang="en-US" sz="1600" b="0">
              <a:solidFill>
                <a:schemeClr val="tx1"/>
              </a:solidFill>
              <a:cs typeface="Calibri"/>
            </a:endParaRPr>
          </a:p>
          <a:p>
            <a:pPr marL="0" indent="0" algn="just">
              <a:spcBef>
                <a:spcPts val="600"/>
              </a:spcBef>
              <a:spcAft>
                <a:spcPts val="600"/>
              </a:spcAft>
            </a:pPr>
            <a:r>
              <a:rPr lang="en-US" sz="1600" b="0">
                <a:solidFill>
                  <a:schemeClr val="tx1"/>
                </a:solidFill>
              </a:rPr>
              <a:t>The analysis includes legal aspects and other applicable compliance obligations. </a:t>
            </a:r>
          </a:p>
          <a:p>
            <a:pPr marL="0" indent="0" algn="just">
              <a:spcBef>
                <a:spcPts val="600"/>
              </a:spcBef>
              <a:spcAft>
                <a:spcPts val="600"/>
              </a:spcAft>
            </a:pPr>
            <a:r>
              <a:rPr lang="fr-FR" sz="1400" b="0" u="sng">
                <a:solidFill>
                  <a:srgbClr val="FF0000"/>
                </a:solidFill>
              </a:rPr>
              <a:t>No change</a:t>
            </a:r>
          </a:p>
          <a:p>
            <a:pPr marL="0" indent="0" algn="just">
              <a:spcBef>
                <a:spcPts val="600"/>
              </a:spcBef>
              <a:spcAft>
                <a:spcPts val="600"/>
              </a:spcAft>
            </a:pPr>
            <a:endParaRPr lang="fr-FR" sz="1400" b="0" u="sng">
              <a:solidFill>
                <a:srgbClr val="FF0000"/>
              </a:solidFill>
            </a:endParaRPr>
          </a:p>
          <a:p>
            <a:pPr marL="0" indent="0" algn="just">
              <a:spcBef>
                <a:spcPts val="600"/>
              </a:spcBef>
              <a:spcAft>
                <a:spcPts val="600"/>
              </a:spcAft>
            </a:pPr>
            <a:endParaRPr lang="fr-FR" sz="1400" b="0" u="sng">
              <a:solidFill>
                <a:srgbClr val="FF0000"/>
              </a:solidFill>
            </a:endParaRPr>
          </a:p>
          <a:p>
            <a:pPr marL="0" indent="0" algn="l">
              <a:spcAft>
                <a:spcPts val="1200"/>
              </a:spcAft>
            </a:pPr>
            <a:r>
              <a:rPr lang="fr-FR" u="sng">
                <a:solidFill>
                  <a:schemeClr val="tx1"/>
                </a:solidFill>
              </a:rPr>
              <a:t>Emergency </a:t>
            </a:r>
            <a:r>
              <a:rPr lang="fr-FR" u="sng" err="1">
                <a:solidFill>
                  <a:schemeClr val="tx1"/>
                </a:solidFill>
              </a:rPr>
              <a:t>Response</a:t>
            </a:r>
            <a:r>
              <a:rPr lang="fr-FR" u="sng">
                <a:solidFill>
                  <a:schemeClr val="tx1"/>
                </a:solidFill>
              </a:rPr>
              <a:t> Plans (</a:t>
            </a:r>
            <a:r>
              <a:rPr lang="fr-FR" u="sng" err="1">
                <a:solidFill>
                  <a:schemeClr val="tx1"/>
                </a:solidFill>
              </a:rPr>
              <a:t>Requirement</a:t>
            </a:r>
            <a:r>
              <a:rPr lang="fr-FR" u="sng">
                <a:solidFill>
                  <a:schemeClr val="tx1"/>
                </a:solidFill>
              </a:rPr>
              <a:t> 3.1.2)</a:t>
            </a:r>
          </a:p>
          <a:p>
            <a:pPr marL="0" indent="0" algn="just">
              <a:spcBef>
                <a:spcPts val="600"/>
              </a:spcBef>
              <a:spcAft>
                <a:spcPts val="600"/>
              </a:spcAft>
            </a:pPr>
            <a:r>
              <a:rPr lang="en-US" sz="1600" b="0">
                <a:solidFill>
                  <a:schemeClr val="tx1"/>
                </a:solidFill>
              </a:rPr>
              <a:t>Emergency response plans (ERP) are established according to the needs of each entity or affiliate as identified in 3.1.1. </a:t>
            </a:r>
          </a:p>
          <a:p>
            <a:pPr marL="0" indent="0" algn="just">
              <a:spcBef>
                <a:spcPts val="600"/>
              </a:spcBef>
              <a:spcAft>
                <a:spcPts val="600"/>
              </a:spcAft>
            </a:pPr>
            <a:r>
              <a:rPr lang="en-US" sz="1600" b="0">
                <a:solidFill>
                  <a:schemeClr val="tx1"/>
                </a:solidFill>
              </a:rPr>
              <a:t>ERPs are made available to the division in charge of crisis management and oil spill response and other support teams as identified by the relevant Branch to allow for crisis support according to this rule. </a:t>
            </a:r>
            <a:endParaRPr lang="en-US" sz="1600" b="0">
              <a:solidFill>
                <a:schemeClr val="tx1"/>
              </a:solidFill>
              <a:cs typeface="Calibri"/>
            </a:endParaRPr>
          </a:p>
          <a:p>
            <a:pPr marL="0" indent="0" algn="just">
              <a:spcBef>
                <a:spcPts val="600"/>
              </a:spcBef>
              <a:spcAft>
                <a:spcPts val="600"/>
              </a:spcAft>
            </a:pPr>
            <a:r>
              <a:rPr lang="fr-FR" sz="1400" b="0" u="sng">
                <a:solidFill>
                  <a:srgbClr val="FF0000"/>
                </a:solidFill>
              </a:rPr>
              <a:t>No change</a:t>
            </a:r>
          </a:p>
          <a:p>
            <a:pPr marL="0" indent="0" algn="just">
              <a:spcBef>
                <a:spcPts val="600"/>
              </a:spcBef>
              <a:spcAft>
                <a:spcPts val="600"/>
              </a:spcAft>
            </a:pPr>
            <a:endParaRPr lang="fr-FR" sz="1400" b="0" u="sng">
              <a:solidFill>
                <a:srgbClr val="FF0000"/>
              </a:solidFill>
            </a:endParaRPr>
          </a:p>
          <a:p>
            <a:pPr marL="0" indent="0" algn="l">
              <a:spcBef>
                <a:spcPts val="600"/>
              </a:spcBef>
              <a:spcAft>
                <a:spcPts val="600"/>
              </a:spcAft>
            </a:pPr>
            <a:endParaRPr lang="fr-FR" sz="1400" b="0" i="1">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a:t> </a:t>
            </a:r>
            <a:endParaRPr lang="fr-FR"/>
          </a:p>
        </p:txBody>
      </p:sp>
    </p:spTree>
    <p:extLst>
      <p:ext uri="{BB962C8B-B14F-4D97-AF65-F5344CB8AC3E}">
        <p14:creationId xmlns:p14="http://schemas.microsoft.com/office/powerpoint/2010/main" val="272478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REQUIREMENT OVERVIEW: Emergency and Crisis Preparedness  </a:t>
            </a:r>
          </a:p>
        </p:txBody>
      </p:sp>
      <p:sp>
        <p:nvSpPr>
          <p:cNvPr id="7" name="Espace réservé du texte 1"/>
          <p:cNvSpPr txBox="1">
            <a:spLocks/>
          </p:cNvSpPr>
          <p:nvPr/>
        </p:nvSpPr>
        <p:spPr>
          <a:xfrm>
            <a:off x="407368" y="790280"/>
            <a:ext cx="5564238"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a:solidFill>
                  <a:schemeClr val="tx1"/>
                </a:solidFill>
              </a:rPr>
              <a:t>Emergency and </a:t>
            </a:r>
            <a:r>
              <a:rPr lang="fr-FR" u="sng" err="1">
                <a:solidFill>
                  <a:schemeClr val="tx1"/>
                </a:solidFill>
              </a:rPr>
              <a:t>Crisis</a:t>
            </a:r>
            <a:r>
              <a:rPr lang="fr-FR" u="sng">
                <a:solidFill>
                  <a:schemeClr val="tx1"/>
                </a:solidFill>
              </a:rPr>
              <a:t> Management Organisation (</a:t>
            </a:r>
            <a:r>
              <a:rPr lang="fr-FR" u="sng" err="1">
                <a:solidFill>
                  <a:schemeClr val="tx1"/>
                </a:solidFill>
              </a:rPr>
              <a:t>Requirement</a:t>
            </a:r>
            <a:r>
              <a:rPr lang="fr-FR" u="sng">
                <a:solidFill>
                  <a:schemeClr val="tx1"/>
                </a:solidFill>
              </a:rPr>
              <a:t> 3.1.3)</a:t>
            </a:r>
          </a:p>
          <a:p>
            <a:pPr marL="0" indent="0" algn="just">
              <a:spcBef>
                <a:spcPts val="600"/>
              </a:spcBef>
              <a:spcAft>
                <a:spcPts val="600"/>
              </a:spcAft>
            </a:pPr>
            <a:r>
              <a:rPr lang="en-US" sz="1600" b="0">
                <a:solidFill>
                  <a:schemeClr val="tx1"/>
                </a:solidFill>
              </a:rPr>
              <a:t>The emergency and crisis management organisational structure is put in place. </a:t>
            </a:r>
          </a:p>
          <a:p>
            <a:pPr marL="0" indent="0" algn="just">
              <a:spcBef>
                <a:spcPts val="600"/>
              </a:spcBef>
              <a:spcAft>
                <a:spcPts val="600"/>
              </a:spcAft>
            </a:pPr>
            <a:r>
              <a:rPr lang="en-US" sz="1600" b="0">
                <a:solidFill>
                  <a:schemeClr val="tx1"/>
                </a:solidFill>
              </a:rPr>
              <a:t>The predefined organisational structure is scalable according to the nature, complexity, duration and potential development of the emergency or crisis situation. </a:t>
            </a:r>
          </a:p>
          <a:p>
            <a:pPr marL="0" indent="0" algn="just">
              <a:spcBef>
                <a:spcPts val="600"/>
              </a:spcBef>
              <a:spcAft>
                <a:spcPts val="600"/>
              </a:spcAft>
            </a:pPr>
            <a:r>
              <a:rPr lang="en-US" sz="1600" b="0">
                <a:solidFill>
                  <a:schemeClr val="tx1"/>
                </a:solidFill>
              </a:rPr>
              <a:t>In countries where multiple Group entities are present, the Country Chair facilitates coordination and mutual aid. </a:t>
            </a:r>
          </a:p>
          <a:p>
            <a:pPr marL="0" indent="0" algn="just">
              <a:spcBef>
                <a:spcPts val="600"/>
              </a:spcBef>
              <a:spcAft>
                <a:spcPts val="600"/>
              </a:spcAft>
            </a:pPr>
            <a:r>
              <a:rPr lang="en-US" sz="1600" b="0">
                <a:solidFill>
                  <a:schemeClr val="tx1"/>
                </a:solidFill>
              </a:rPr>
              <a:t>Roles and responsibilities are defined.</a:t>
            </a:r>
          </a:p>
          <a:p>
            <a:pPr marL="0" indent="0" algn="just">
              <a:spcBef>
                <a:spcPts val="600"/>
              </a:spcBef>
              <a:spcAft>
                <a:spcPts val="600"/>
              </a:spcAft>
            </a:pPr>
            <a:r>
              <a:rPr lang="fr-FR" sz="1400" b="0" u="sng">
                <a:solidFill>
                  <a:srgbClr val="FF0000"/>
                </a:solidFill>
              </a:rPr>
              <a:t>New </a:t>
            </a:r>
            <a:r>
              <a:rPr lang="fr-FR" sz="1400" b="0" u="sng" err="1">
                <a:solidFill>
                  <a:srgbClr val="FF0000"/>
                </a:solidFill>
              </a:rPr>
              <a:t>requirement</a:t>
            </a:r>
            <a:endParaRPr lang="fr-FR" sz="1400" b="0" u="sng">
              <a:solidFill>
                <a:srgbClr val="FF0000"/>
              </a:solidFill>
            </a:endParaRPr>
          </a:p>
          <a:p>
            <a:pPr marL="285750" indent="-285750" algn="just">
              <a:spcBef>
                <a:spcPts val="600"/>
              </a:spcBef>
              <a:spcAft>
                <a:spcPts val="600"/>
              </a:spcAft>
              <a:buFont typeface="Arial" panose="020B0604020202020204" pitchFamily="34" charset="0"/>
              <a:buChar char="•"/>
            </a:pPr>
            <a:r>
              <a:rPr lang="en-US" sz="1400" b="0">
                <a:solidFill>
                  <a:schemeClr val="tx1"/>
                </a:solidFill>
              </a:rPr>
              <a:t>Formalization of a new requirement already in practice since the memo "Country Chair </a:t>
            </a:r>
            <a:r>
              <a:rPr lang="en-US" sz="1400" b="0" err="1">
                <a:solidFill>
                  <a:schemeClr val="tx1"/>
                </a:solidFill>
              </a:rPr>
              <a:t>Chair</a:t>
            </a:r>
            <a:r>
              <a:rPr lang="en-US" sz="1400" b="0">
                <a:solidFill>
                  <a:schemeClr val="tx1"/>
                </a:solidFill>
              </a:rPr>
              <a:t> roadmap </a:t>
            </a:r>
            <a:r>
              <a:rPr lang="en-US" sz="1400" b="0" err="1">
                <a:solidFill>
                  <a:schemeClr val="tx1"/>
                </a:solidFill>
              </a:rPr>
              <a:t>Implentation</a:t>
            </a:r>
            <a:r>
              <a:rPr lang="en-US" sz="1400" b="0">
                <a:solidFill>
                  <a:schemeClr val="tx1"/>
                </a:solidFill>
              </a:rPr>
              <a:t> plan" (1 Oct 2017).</a:t>
            </a:r>
            <a:endParaRPr lang="fr-FR" sz="1400" b="0">
              <a:solidFill>
                <a:schemeClr val="tx1"/>
              </a:solidFill>
            </a:endParaRPr>
          </a:p>
          <a:p>
            <a:pPr marL="0" indent="0" algn="just">
              <a:spcBef>
                <a:spcPts val="600"/>
              </a:spcBef>
              <a:spcAft>
                <a:spcPts val="600"/>
              </a:spcAft>
            </a:pPr>
            <a:endParaRPr lang="fr-FR" sz="1400" b="0" u="sng">
              <a:solidFill>
                <a:srgbClr val="FF0000"/>
              </a:solidFill>
            </a:endParaRPr>
          </a:p>
          <a:p>
            <a:pPr marL="0" indent="0" algn="just">
              <a:spcBef>
                <a:spcPts val="600"/>
              </a:spcBef>
              <a:spcAft>
                <a:spcPts val="600"/>
              </a:spcAft>
            </a:pPr>
            <a:endParaRPr lang="fr-FR" sz="1600" b="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a:t> </a:t>
            </a:r>
            <a:endParaRPr lang="fr-FR"/>
          </a:p>
        </p:txBody>
      </p:sp>
      <p:sp>
        <p:nvSpPr>
          <p:cNvPr id="9" name="Rectangle 8"/>
          <p:cNvSpPr/>
          <p:nvPr/>
        </p:nvSpPr>
        <p:spPr>
          <a:xfrm>
            <a:off x="6851551" y="5847075"/>
            <a:ext cx="4391025" cy="246221"/>
          </a:xfrm>
          <a:prstGeom prst="rect">
            <a:avLst/>
          </a:prstGeom>
        </p:spPr>
        <p:txBody>
          <a:bodyPr wrap="square">
            <a:spAutoFit/>
          </a:bodyPr>
          <a:lstStyle/>
          <a:p>
            <a:pPr algn="ctr" rtl="0" fontAlgn="base"/>
            <a:r>
              <a:rPr lang="en-GB" sz="1000" b="0" i="0" u="none" strike="noStrike">
                <a:solidFill>
                  <a:srgbClr val="000000"/>
                </a:solidFill>
                <a:effectLst/>
                <a:latin typeface="Arial" panose="020B0604020202020204" pitchFamily="34" charset="0"/>
              </a:rPr>
              <a:t>Figure 2: </a:t>
            </a:r>
            <a:r>
              <a:rPr lang="en-GB" sz="1000" b="0" i="0" u="sng" strike="noStrike">
                <a:solidFill>
                  <a:srgbClr val="000000"/>
                </a:solidFill>
                <a:effectLst/>
                <a:latin typeface="Arial" panose="020B0604020202020204" pitchFamily="34" charset="0"/>
              </a:rPr>
              <a:t>Emergency</a:t>
            </a:r>
            <a:r>
              <a:rPr lang="en-GB" sz="1000" b="0" i="0" u="none" strike="noStrike">
                <a:solidFill>
                  <a:srgbClr val="000000"/>
                </a:solidFill>
                <a:effectLst/>
                <a:latin typeface="Arial" panose="020B0604020202020204" pitchFamily="34" charset="0"/>
              </a:rPr>
              <a:t> and </a:t>
            </a:r>
            <a:r>
              <a:rPr lang="en-GB" sz="1000" b="0" i="0" u="sng" strike="noStrike">
                <a:solidFill>
                  <a:srgbClr val="000000"/>
                </a:solidFill>
                <a:effectLst/>
                <a:latin typeface="Arial" panose="020B0604020202020204" pitchFamily="34" charset="0"/>
              </a:rPr>
              <a:t>Crisis</a:t>
            </a:r>
            <a:r>
              <a:rPr lang="en-GB" sz="1000" b="0" i="0" u="none" strike="noStrike">
                <a:solidFill>
                  <a:srgbClr val="000000"/>
                </a:solidFill>
                <a:effectLst/>
                <a:latin typeface="Arial" panose="020B0604020202020204" pitchFamily="34" charset="0"/>
              </a:rPr>
              <a:t> Management Organisational Structure </a:t>
            </a:r>
            <a:endParaRPr lang="en-GB" sz="1000" b="0" i="0" u="none" strike="noStrike">
              <a:solidFill>
                <a:srgbClr val="000000"/>
              </a:solidFill>
              <a:effectLst/>
              <a:latin typeface="&amp;quot"/>
            </a:endParaRPr>
          </a:p>
        </p:txBody>
      </p:sp>
      <p:pic>
        <p:nvPicPr>
          <p:cNvPr id="10" name="Picture 9"/>
          <p:cNvPicPr>
            <a:picLocks noChangeAspect="1"/>
          </p:cNvPicPr>
          <p:nvPr/>
        </p:nvPicPr>
        <p:blipFill>
          <a:blip r:embed="rId3"/>
          <a:stretch>
            <a:fillRect/>
          </a:stretch>
        </p:blipFill>
        <p:spPr>
          <a:xfrm>
            <a:off x="6456040" y="1736535"/>
            <a:ext cx="5182049" cy="4023709"/>
          </a:xfrm>
          <a:prstGeom prst="rect">
            <a:avLst/>
          </a:prstGeom>
        </p:spPr>
      </p:pic>
      <p:sp>
        <p:nvSpPr>
          <p:cNvPr id="11" name="5-Point Star 10"/>
          <p:cNvSpPr/>
          <p:nvPr/>
        </p:nvSpPr>
        <p:spPr>
          <a:xfrm>
            <a:off x="22905" y="3151043"/>
            <a:ext cx="432048" cy="36004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93480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REQUIREMENT OVERVIEW: Emergency and Crisis Preparedness  </a:t>
            </a:r>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600"/>
              </a:spcBef>
              <a:spcAft>
                <a:spcPts val="600"/>
              </a:spcAft>
            </a:pPr>
            <a:r>
              <a:rPr lang="fr-FR" u="sng">
                <a:solidFill>
                  <a:schemeClr val="tx1"/>
                </a:solidFill>
              </a:rPr>
              <a:t>Emergency and </a:t>
            </a:r>
            <a:r>
              <a:rPr lang="fr-FR" u="sng" err="1">
                <a:solidFill>
                  <a:schemeClr val="tx1"/>
                </a:solidFill>
              </a:rPr>
              <a:t>Crisis</a:t>
            </a:r>
            <a:r>
              <a:rPr lang="fr-FR" u="sng">
                <a:solidFill>
                  <a:schemeClr val="tx1"/>
                </a:solidFill>
              </a:rPr>
              <a:t> </a:t>
            </a:r>
            <a:r>
              <a:rPr lang="fr-FR" u="sng" err="1">
                <a:solidFill>
                  <a:schemeClr val="tx1"/>
                </a:solidFill>
              </a:rPr>
              <a:t>Cell</a:t>
            </a:r>
            <a:r>
              <a:rPr lang="fr-FR" u="sng">
                <a:solidFill>
                  <a:schemeClr val="tx1"/>
                </a:solidFill>
              </a:rPr>
              <a:t> </a:t>
            </a:r>
            <a:r>
              <a:rPr lang="fr-FR" u="sng" err="1">
                <a:solidFill>
                  <a:schemeClr val="tx1"/>
                </a:solidFill>
              </a:rPr>
              <a:t>Facilities</a:t>
            </a:r>
            <a:r>
              <a:rPr lang="fr-FR" u="sng">
                <a:solidFill>
                  <a:schemeClr val="tx1"/>
                </a:solidFill>
              </a:rPr>
              <a:t> and Equipment (</a:t>
            </a:r>
            <a:r>
              <a:rPr lang="fr-FR" u="sng" err="1">
                <a:solidFill>
                  <a:schemeClr val="tx1"/>
                </a:solidFill>
              </a:rPr>
              <a:t>Requirement</a:t>
            </a:r>
            <a:r>
              <a:rPr lang="fr-FR" u="sng">
                <a:solidFill>
                  <a:schemeClr val="tx1"/>
                </a:solidFill>
              </a:rPr>
              <a:t> 3.1.4)</a:t>
            </a:r>
          </a:p>
          <a:p>
            <a:pPr marL="0" indent="0" algn="just">
              <a:spcBef>
                <a:spcPts val="600"/>
              </a:spcBef>
              <a:spcAft>
                <a:spcPts val="600"/>
              </a:spcAft>
            </a:pPr>
            <a:r>
              <a:rPr lang="en-US" sz="1600" b="0">
                <a:solidFill>
                  <a:schemeClr val="tx1"/>
                </a:solidFill>
              </a:rPr>
              <a:t>Facilities are appropriately designed, sized and pre-equipped to accommodate the emergency and crisis teams and associated functions. </a:t>
            </a:r>
          </a:p>
          <a:p>
            <a:pPr marL="0" indent="0" algn="just">
              <a:spcBef>
                <a:spcPts val="600"/>
              </a:spcBef>
              <a:spcAft>
                <a:spcPts val="600"/>
              </a:spcAft>
            </a:pPr>
            <a:r>
              <a:rPr lang="en-US" sz="1600" b="0">
                <a:solidFill>
                  <a:schemeClr val="tx1"/>
                </a:solidFill>
              </a:rPr>
              <a:t>The locations of facilities and associated equipment, including alternative rooms plus back-up equipment, are documented in the ERP and communicated to the emergency and crisis teams. </a:t>
            </a:r>
          </a:p>
          <a:p>
            <a:pPr marL="0" indent="0" algn="just">
              <a:spcBef>
                <a:spcPts val="600"/>
              </a:spcBef>
              <a:spcAft>
                <a:spcPts val="600"/>
              </a:spcAft>
            </a:pPr>
            <a:r>
              <a:rPr lang="fr-FR" sz="1400" b="0" u="sng">
                <a:solidFill>
                  <a:srgbClr val="FF0000"/>
                </a:solidFill>
              </a:rPr>
              <a:t>No change</a:t>
            </a:r>
          </a:p>
          <a:p>
            <a:pPr marL="0" indent="0" algn="l">
              <a:spcAft>
                <a:spcPts val="1200"/>
              </a:spcAft>
            </a:pPr>
            <a:endParaRPr lang="fr-FR" u="sng">
              <a:solidFill>
                <a:schemeClr val="tx1"/>
              </a:solidFill>
            </a:endParaRPr>
          </a:p>
          <a:p>
            <a:pPr marL="0" indent="0" algn="l">
              <a:spcAft>
                <a:spcPts val="1200"/>
              </a:spcAft>
            </a:pPr>
            <a:r>
              <a:rPr lang="fr-FR" u="sng">
                <a:solidFill>
                  <a:schemeClr val="tx1"/>
                </a:solidFill>
              </a:rPr>
              <a:t>Training (</a:t>
            </a:r>
            <a:r>
              <a:rPr lang="fr-FR" u="sng" err="1">
                <a:solidFill>
                  <a:schemeClr val="tx1"/>
                </a:solidFill>
              </a:rPr>
              <a:t>Requirement</a:t>
            </a:r>
            <a:r>
              <a:rPr lang="fr-FR" u="sng">
                <a:solidFill>
                  <a:schemeClr val="tx1"/>
                </a:solidFill>
              </a:rPr>
              <a:t> 3.1.5)</a:t>
            </a:r>
          </a:p>
          <a:p>
            <a:pPr marL="0" indent="0" algn="just">
              <a:spcBef>
                <a:spcPts val="600"/>
              </a:spcBef>
              <a:spcAft>
                <a:spcPts val="600"/>
              </a:spcAft>
            </a:pPr>
            <a:r>
              <a:rPr lang="en-US" sz="1600" b="0">
                <a:solidFill>
                  <a:schemeClr val="tx1"/>
                </a:solidFill>
              </a:rPr>
              <a:t>All personnel likely to take part in an emergency or crisis response undertake initial and refresher training based on the functions they would need to fulfil.</a:t>
            </a:r>
          </a:p>
          <a:p>
            <a:pPr marL="0" indent="0" algn="just">
              <a:spcBef>
                <a:spcPts val="600"/>
              </a:spcBef>
              <a:spcAft>
                <a:spcPts val="600"/>
              </a:spcAft>
            </a:pPr>
            <a:r>
              <a:rPr lang="fr-FR" sz="1400" b="0" u="sng">
                <a:solidFill>
                  <a:srgbClr val="FF0000"/>
                </a:solidFill>
              </a:rPr>
              <a:t>No change</a:t>
            </a:r>
          </a:p>
        </p:txBody>
      </p:sp>
      <p:sp>
        <p:nvSpPr>
          <p:cNvPr id="4" name="Rectangle 3"/>
          <p:cNvSpPr/>
          <p:nvPr/>
        </p:nvSpPr>
        <p:spPr>
          <a:xfrm>
            <a:off x="5971606" y="3244334"/>
            <a:ext cx="412425" cy="369332"/>
          </a:xfrm>
          <a:prstGeom prst="rect">
            <a:avLst/>
          </a:prstGeom>
        </p:spPr>
        <p:txBody>
          <a:bodyPr wrap="square">
            <a:spAutoFit/>
          </a:bodyPr>
          <a:lstStyle/>
          <a:p>
            <a:r>
              <a:rPr lang="en-US"/>
              <a:t> </a:t>
            </a:r>
            <a:endParaRPr lang="fr-FR"/>
          </a:p>
        </p:txBody>
      </p:sp>
    </p:spTree>
    <p:extLst>
      <p:ext uri="{BB962C8B-B14F-4D97-AF65-F5344CB8AC3E}">
        <p14:creationId xmlns:p14="http://schemas.microsoft.com/office/powerpoint/2010/main" val="1649126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REQUIREMENT OVERVIEW: Emergency and Crisis Preparedness  </a:t>
            </a:r>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600"/>
              </a:spcBef>
              <a:spcAft>
                <a:spcPts val="600"/>
              </a:spcAft>
            </a:pPr>
            <a:r>
              <a:rPr lang="fr-FR" u="sng" err="1">
                <a:solidFill>
                  <a:schemeClr val="tx1"/>
                </a:solidFill>
              </a:rPr>
              <a:t>Exercises</a:t>
            </a:r>
            <a:r>
              <a:rPr lang="fr-FR" u="sng">
                <a:solidFill>
                  <a:schemeClr val="tx1"/>
                </a:solidFill>
              </a:rPr>
              <a:t> and Drills (</a:t>
            </a:r>
            <a:r>
              <a:rPr lang="fr-FR" u="sng" err="1">
                <a:solidFill>
                  <a:schemeClr val="tx1"/>
                </a:solidFill>
              </a:rPr>
              <a:t>Requirement</a:t>
            </a:r>
            <a:r>
              <a:rPr lang="fr-FR" u="sng">
                <a:solidFill>
                  <a:schemeClr val="tx1"/>
                </a:solidFill>
              </a:rPr>
              <a:t> 3.1.6)</a:t>
            </a:r>
          </a:p>
          <a:p>
            <a:pPr marL="0" indent="0" algn="just">
              <a:spcBef>
                <a:spcPts val="600"/>
              </a:spcBef>
              <a:spcAft>
                <a:spcPts val="600"/>
              </a:spcAft>
            </a:pPr>
            <a:r>
              <a:rPr lang="en-US" sz="1600" b="0">
                <a:solidFill>
                  <a:schemeClr val="tx1"/>
                </a:solidFill>
              </a:rPr>
              <a:t>The frequency and type of emergency and crisis response exercises and drills are defined in the respective ERP. The exercises and drills are based on </a:t>
            </a:r>
            <a:r>
              <a:rPr lang="en-US" sz="1600" b="0" err="1">
                <a:solidFill>
                  <a:schemeClr val="tx1"/>
                </a:solidFill>
              </a:rPr>
              <a:t>analysed</a:t>
            </a:r>
            <a:r>
              <a:rPr lang="en-US" sz="1600" b="0">
                <a:solidFill>
                  <a:schemeClr val="tx1"/>
                </a:solidFill>
              </a:rPr>
              <a:t> risks and/or incident scenarios. </a:t>
            </a:r>
          </a:p>
          <a:p>
            <a:pPr marL="0" indent="0" algn="just">
              <a:spcBef>
                <a:spcPts val="600"/>
              </a:spcBef>
              <a:spcAft>
                <a:spcPts val="600"/>
              </a:spcAft>
            </a:pPr>
            <a:r>
              <a:rPr lang="en-US" sz="1600" b="0">
                <a:solidFill>
                  <a:schemeClr val="tx1"/>
                </a:solidFill>
              </a:rPr>
              <a:t>Large Scale Exercises (LSE) are conducted for sites exposed to significant technological or environmental risks, as a minimum annually, including at least one site and the entity or affiliate’s headquarters.  </a:t>
            </a:r>
          </a:p>
          <a:p>
            <a:pPr marL="0" indent="0" algn="just">
              <a:spcBef>
                <a:spcPts val="600"/>
              </a:spcBef>
              <a:spcAft>
                <a:spcPts val="600"/>
              </a:spcAft>
            </a:pPr>
            <a:r>
              <a:rPr lang="en-US" sz="1600" b="0">
                <a:solidFill>
                  <a:schemeClr val="tx1"/>
                </a:solidFill>
              </a:rPr>
              <a:t>Members of emergency and crisis teams participate in an exercise or drill as a minimum once every 3 years. </a:t>
            </a:r>
          </a:p>
          <a:p>
            <a:pPr marL="0" indent="0" algn="just">
              <a:spcBef>
                <a:spcPts val="600"/>
              </a:spcBef>
              <a:spcAft>
                <a:spcPts val="600"/>
              </a:spcAft>
            </a:pPr>
            <a:r>
              <a:rPr lang="fr-FR" sz="1400" b="0" u="sng">
                <a:solidFill>
                  <a:srgbClr val="FF0000"/>
                </a:solidFill>
              </a:rPr>
              <a:t>New </a:t>
            </a:r>
            <a:r>
              <a:rPr lang="fr-FR" sz="1400" b="0" u="sng" err="1">
                <a:solidFill>
                  <a:srgbClr val="FF0000"/>
                </a:solidFill>
              </a:rPr>
              <a:t>requirement</a:t>
            </a:r>
            <a:endParaRPr lang="fr-FR" sz="1400" b="0" u="sng">
              <a:solidFill>
                <a:srgbClr val="FF0000"/>
              </a:solidFill>
            </a:endParaRPr>
          </a:p>
          <a:p>
            <a:pPr marL="0" indent="0" algn="just">
              <a:spcBef>
                <a:spcPts val="600"/>
              </a:spcBef>
              <a:spcAft>
                <a:spcPts val="600"/>
              </a:spcAft>
            </a:pPr>
            <a:endParaRPr lang="fr-FR" sz="1400" b="0" u="sng">
              <a:solidFill>
                <a:srgbClr val="FF0000"/>
              </a:solidFill>
            </a:endParaRPr>
          </a:p>
          <a:p>
            <a:pPr marL="0" indent="0" algn="l">
              <a:spcAft>
                <a:spcPts val="1200"/>
              </a:spcAft>
            </a:pPr>
            <a:r>
              <a:rPr lang="fr-FR" u="sng">
                <a:solidFill>
                  <a:schemeClr val="tx1"/>
                </a:solidFill>
              </a:rPr>
              <a:t>Information and Communication </a:t>
            </a:r>
            <a:r>
              <a:rPr lang="fr-FR" u="sng" err="1">
                <a:solidFill>
                  <a:schemeClr val="tx1"/>
                </a:solidFill>
              </a:rPr>
              <a:t>Protocols</a:t>
            </a:r>
            <a:r>
              <a:rPr lang="fr-FR" u="sng">
                <a:solidFill>
                  <a:schemeClr val="tx1"/>
                </a:solidFill>
              </a:rPr>
              <a:t> (</a:t>
            </a:r>
            <a:r>
              <a:rPr lang="fr-FR" u="sng" err="1">
                <a:solidFill>
                  <a:schemeClr val="tx1"/>
                </a:solidFill>
              </a:rPr>
              <a:t>Requirement</a:t>
            </a:r>
            <a:r>
              <a:rPr lang="fr-FR" u="sng">
                <a:solidFill>
                  <a:schemeClr val="tx1"/>
                </a:solidFill>
              </a:rPr>
              <a:t> 3.1.7)</a:t>
            </a:r>
          </a:p>
          <a:p>
            <a:pPr marL="0" indent="0" algn="just">
              <a:spcBef>
                <a:spcPts val="600"/>
              </a:spcBef>
              <a:spcAft>
                <a:spcPts val="600"/>
              </a:spcAft>
            </a:pPr>
            <a:r>
              <a:rPr lang="en-US" sz="1600" b="0">
                <a:solidFill>
                  <a:schemeClr val="tx1"/>
                </a:solidFill>
              </a:rPr>
              <a:t>Means and procedures are put in place for information and communication during emergencies and crises, including: </a:t>
            </a:r>
          </a:p>
          <a:p>
            <a:pPr marL="285750" indent="-285750" algn="just">
              <a:spcBef>
                <a:spcPts val="300"/>
              </a:spcBef>
              <a:spcAft>
                <a:spcPts val="300"/>
              </a:spcAft>
              <a:buFont typeface="Arial" panose="020B0604020202020204" pitchFamily="34" charset="0"/>
              <a:buChar char="•"/>
            </a:pPr>
            <a:r>
              <a:rPr lang="en-US" sz="1400" b="0">
                <a:solidFill>
                  <a:schemeClr val="tx1"/>
                </a:solidFill>
              </a:rPr>
              <a:t>On site (location of the emergency and crisis situation); </a:t>
            </a:r>
          </a:p>
          <a:p>
            <a:pPr marL="285750" indent="-285750" algn="just">
              <a:spcBef>
                <a:spcPts val="300"/>
              </a:spcBef>
              <a:spcAft>
                <a:spcPts val="300"/>
              </a:spcAft>
              <a:buFont typeface="Arial" panose="020B0604020202020204" pitchFamily="34" charset="0"/>
              <a:buChar char="•"/>
            </a:pPr>
            <a:r>
              <a:rPr lang="en-US" sz="1400" b="0">
                <a:solidFill>
                  <a:schemeClr val="tx1"/>
                </a:solidFill>
              </a:rPr>
              <a:t>Between site and entity or affiliate emergency and crisis management teams; </a:t>
            </a:r>
          </a:p>
          <a:p>
            <a:pPr marL="285750" indent="-285750" algn="just">
              <a:spcBef>
                <a:spcPts val="300"/>
              </a:spcBef>
              <a:spcAft>
                <a:spcPts val="300"/>
              </a:spcAft>
              <a:buFont typeface="Arial" panose="020B0604020202020204" pitchFamily="34" charset="0"/>
              <a:buChar char="•"/>
            </a:pPr>
            <a:r>
              <a:rPr lang="en-US" sz="1400" b="0">
                <a:solidFill>
                  <a:schemeClr val="tx1"/>
                </a:solidFill>
              </a:rPr>
              <a:t>Between an entity or affiliate and a Branch or Group (crisis support); </a:t>
            </a:r>
          </a:p>
          <a:p>
            <a:pPr marL="285750" indent="-285750" algn="just">
              <a:spcBef>
                <a:spcPts val="300"/>
              </a:spcBef>
              <a:spcAft>
                <a:spcPts val="300"/>
              </a:spcAft>
              <a:buFont typeface="Arial" panose="020B0604020202020204" pitchFamily="34" charset="0"/>
              <a:buChar char="•"/>
            </a:pPr>
            <a:r>
              <a:rPr lang="en-US" sz="1400" b="0">
                <a:solidFill>
                  <a:schemeClr val="tx1"/>
                </a:solidFill>
              </a:rPr>
              <a:t>With surrounding communities and stakeholders, including internal staff, authorities, public and media.</a:t>
            </a:r>
          </a:p>
          <a:p>
            <a:pPr marL="0" indent="0" algn="just">
              <a:spcBef>
                <a:spcPts val="600"/>
              </a:spcBef>
              <a:spcAft>
                <a:spcPts val="600"/>
              </a:spcAft>
            </a:pPr>
            <a:r>
              <a:rPr lang="fr-FR" sz="1400" b="0" u="sng">
                <a:solidFill>
                  <a:srgbClr val="FF0000"/>
                </a:solidFill>
              </a:rPr>
              <a:t>No change</a:t>
            </a:r>
          </a:p>
          <a:p>
            <a:pPr marL="0" indent="0" algn="just">
              <a:spcBef>
                <a:spcPts val="600"/>
              </a:spcBef>
              <a:spcAft>
                <a:spcPts val="600"/>
              </a:spcAft>
            </a:pPr>
            <a:endParaRPr lang="fr-FR" sz="1600" b="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a:t> </a:t>
            </a:r>
            <a:endParaRPr lang="fr-FR"/>
          </a:p>
        </p:txBody>
      </p:sp>
      <p:sp>
        <p:nvSpPr>
          <p:cNvPr id="6" name="5-Point Star 5"/>
          <p:cNvSpPr/>
          <p:nvPr/>
        </p:nvSpPr>
        <p:spPr>
          <a:xfrm>
            <a:off x="18908" y="2492896"/>
            <a:ext cx="432048" cy="36004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290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REQUIREMENT OVERVIEW: Emergency and Crisis Management    </a:t>
            </a:r>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en-US" sz="1600" b="0">
                <a:solidFill>
                  <a:schemeClr val="tx1"/>
                </a:solidFill>
              </a:rPr>
              <a:t>The process for managing emergencies and crises involves following 6 key phases. </a:t>
            </a:r>
            <a:endParaRPr lang="fr-FR" sz="1800" b="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a:t> </a:t>
            </a:r>
            <a:endParaRPr lang="fr-FR"/>
          </a:p>
        </p:txBody>
      </p:sp>
      <p:sp>
        <p:nvSpPr>
          <p:cNvPr id="5" name="Rectangle 4"/>
          <p:cNvSpPr/>
          <p:nvPr/>
        </p:nvSpPr>
        <p:spPr>
          <a:xfrm>
            <a:off x="3155609" y="4438650"/>
            <a:ext cx="6096000" cy="369332"/>
          </a:xfrm>
          <a:prstGeom prst="rect">
            <a:avLst/>
          </a:prstGeom>
        </p:spPr>
        <p:txBody>
          <a:bodyPr>
            <a:spAutoFit/>
          </a:bodyPr>
          <a:lstStyle/>
          <a:p>
            <a:pPr algn="ctr"/>
            <a:r>
              <a:rPr lang="en-US"/>
              <a:t> </a:t>
            </a:r>
            <a:r>
              <a:rPr lang="en-US" sz="1200"/>
              <a:t>Figure 3: Emergency and Crisis Management Process </a:t>
            </a:r>
            <a:endParaRPr lang="en-GB" sz="1200"/>
          </a:p>
        </p:txBody>
      </p:sp>
      <p:sp>
        <p:nvSpPr>
          <p:cNvPr id="8" name="Right Arrow 7"/>
          <p:cNvSpPr/>
          <p:nvPr/>
        </p:nvSpPr>
        <p:spPr>
          <a:xfrm>
            <a:off x="2351584" y="2101918"/>
            <a:ext cx="7571792" cy="2284831"/>
          </a:xfrm>
          <a:prstGeom prst="rightArrow">
            <a:avLst>
              <a:gd name="adj1" fmla="val 50000"/>
              <a:gd name="adj2" fmla="val 56057"/>
            </a:avLst>
          </a:prstGeom>
          <a:solidFill>
            <a:srgbClr val="4A96CD">
              <a:lumMod val="40000"/>
              <a:lumOff val="60000"/>
            </a:srgbClr>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sp>
        <p:nvSpPr>
          <p:cNvPr id="9" name="Rounded Rectangle 8"/>
          <p:cNvSpPr/>
          <p:nvPr/>
        </p:nvSpPr>
        <p:spPr>
          <a:xfrm>
            <a:off x="2526533" y="2851862"/>
            <a:ext cx="603559" cy="790769"/>
          </a:xfrm>
          <a:prstGeom prst="roundRect">
            <a:avLst>
              <a:gd name="adj" fmla="val 0"/>
            </a:avLst>
          </a:prstGeom>
          <a:solidFill>
            <a:srgbClr val="4A96CD">
              <a:lumMod val="75000"/>
            </a:srgbClr>
          </a:solidFill>
          <a:ln w="28575" cap="flat" cmpd="sng" algn="ctr">
            <a:noFill/>
            <a:prstDash val="solid"/>
          </a:ln>
          <a:effectLst/>
        </p:spPr>
        <p:txBody>
          <a:bodyPr rtlCol="0" anchor="ctr"/>
          <a:lstStyle/>
          <a:p>
            <a:pPr marL="0" marR="0" lvl="0" indent="0" algn="ctr" defTabSz="0" rtl="0" eaLnBrk="1" fontAlgn="auto" latinLnBrk="0" hangingPunct="1">
              <a:lnSpc>
                <a:spcPct val="100000"/>
              </a:lnSpc>
              <a:spcBef>
                <a:spcPts val="0"/>
              </a:spcBef>
              <a:spcAft>
                <a:spcPts val="0"/>
              </a:spcAft>
              <a:buClrTx/>
              <a:buSzTx/>
              <a:buFontTx/>
              <a:buNone/>
              <a:tabLst/>
              <a:defRPr/>
            </a:pPr>
            <a:r>
              <a:rPr kumimoji="0" lang="en-GB" sz="89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ALERT</a:t>
            </a:r>
          </a:p>
        </p:txBody>
      </p:sp>
      <p:sp>
        <p:nvSpPr>
          <p:cNvPr id="10" name="Rounded Rectangle 9"/>
          <p:cNvSpPr/>
          <p:nvPr/>
        </p:nvSpPr>
        <p:spPr>
          <a:xfrm>
            <a:off x="3234494" y="2847493"/>
            <a:ext cx="1003041" cy="790769"/>
          </a:xfrm>
          <a:prstGeom prst="roundRect">
            <a:avLst>
              <a:gd name="adj" fmla="val 0"/>
            </a:avLst>
          </a:prstGeom>
          <a:solidFill>
            <a:srgbClr val="4A96CD">
              <a:lumMod val="75000"/>
            </a:srgbClr>
          </a:solidFill>
          <a:ln w="28575" cap="flat" cmpd="sng" algn="ctr">
            <a:noFill/>
            <a:prstDash val="solid"/>
          </a:ln>
          <a:effectLst/>
        </p:spPr>
        <p:txBody>
          <a:bodyPr rtlCol="0" anchor="ctr"/>
          <a:lstStyle/>
          <a:p>
            <a:pPr marL="0" marR="0" lvl="0" indent="0" algn="ctr" defTabSz="0" rtl="0" eaLnBrk="1" fontAlgn="auto" latinLnBrk="0" hangingPunct="1">
              <a:lnSpc>
                <a:spcPct val="100000"/>
              </a:lnSpc>
              <a:spcBef>
                <a:spcPts val="0"/>
              </a:spcBef>
              <a:spcAft>
                <a:spcPts val="0"/>
              </a:spcAft>
              <a:buClrTx/>
              <a:buSzTx/>
              <a:buFontTx/>
              <a:buNone/>
              <a:tabLst/>
              <a:defRPr/>
            </a:pPr>
            <a:r>
              <a:rPr kumimoji="0" lang="en-GB" sz="89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MOBILISATION</a:t>
            </a:r>
          </a:p>
        </p:txBody>
      </p:sp>
      <p:sp>
        <p:nvSpPr>
          <p:cNvPr id="11" name="Rounded Rectangle 10"/>
          <p:cNvSpPr/>
          <p:nvPr/>
        </p:nvSpPr>
        <p:spPr>
          <a:xfrm>
            <a:off x="4341937" y="2851863"/>
            <a:ext cx="2198541" cy="786400"/>
          </a:xfrm>
          <a:prstGeom prst="roundRect">
            <a:avLst>
              <a:gd name="adj" fmla="val 0"/>
            </a:avLst>
          </a:prstGeom>
          <a:solidFill>
            <a:srgbClr val="4A96CD">
              <a:lumMod val="75000"/>
            </a:srgbClr>
          </a:solidFill>
          <a:ln w="28575" cap="flat" cmpd="sng" algn="ctr">
            <a:noFill/>
            <a:prstDash val="solid"/>
          </a:ln>
          <a:effectLst/>
        </p:spPr>
        <p:txBody>
          <a:bodyPr rtlCol="0" anchor="ctr"/>
          <a:lstStyle/>
          <a:p>
            <a:pPr marL="0" marR="0" lvl="0" indent="0" algn="ctr" defTabSz="0" rtl="0" eaLnBrk="1" fontAlgn="auto" latinLnBrk="0" hangingPunct="1">
              <a:lnSpc>
                <a:spcPct val="100000"/>
              </a:lnSpc>
              <a:spcBef>
                <a:spcPts val="0"/>
              </a:spcBef>
              <a:spcAft>
                <a:spcPts val="0"/>
              </a:spcAft>
              <a:buClrTx/>
              <a:buSzTx/>
              <a:buFontTx/>
              <a:buNone/>
              <a:tabLst/>
              <a:defRPr/>
            </a:pPr>
            <a:r>
              <a:rPr kumimoji="0" lang="en-GB" sz="89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EMERGENCY / CRISIS RESPONSE</a:t>
            </a:r>
          </a:p>
        </p:txBody>
      </p:sp>
      <p:sp>
        <p:nvSpPr>
          <p:cNvPr id="12" name="Rounded Rectangle 11"/>
          <p:cNvSpPr/>
          <p:nvPr/>
        </p:nvSpPr>
        <p:spPr>
          <a:xfrm>
            <a:off x="6644880" y="2857211"/>
            <a:ext cx="794492" cy="785813"/>
          </a:xfrm>
          <a:prstGeom prst="roundRect">
            <a:avLst>
              <a:gd name="adj" fmla="val 0"/>
            </a:avLst>
          </a:prstGeom>
          <a:solidFill>
            <a:srgbClr val="4A96CD">
              <a:lumMod val="75000"/>
            </a:srgbClr>
          </a:solidFill>
          <a:ln w="28575" cap="flat" cmpd="sng" algn="ctr">
            <a:noFill/>
            <a:prstDash val="solid"/>
          </a:ln>
          <a:effectLst/>
        </p:spPr>
        <p:txBody>
          <a:bodyPr rtlCol="0" anchor="ctr"/>
          <a:lstStyle/>
          <a:p>
            <a:pPr marL="0" marR="0" lvl="0" indent="0" algn="ctr" defTabSz="0" rtl="0" eaLnBrk="1" fontAlgn="auto" latinLnBrk="0" hangingPunct="1">
              <a:lnSpc>
                <a:spcPct val="100000"/>
              </a:lnSpc>
              <a:spcBef>
                <a:spcPts val="0"/>
              </a:spcBef>
              <a:spcAft>
                <a:spcPts val="0"/>
              </a:spcAft>
              <a:buClrTx/>
              <a:buSzTx/>
              <a:buFontTx/>
              <a:buNone/>
              <a:tabLst/>
              <a:defRPr/>
            </a:pPr>
            <a:r>
              <a:rPr kumimoji="0" lang="en-GB" sz="89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DE-BRIEFING</a:t>
            </a:r>
          </a:p>
        </p:txBody>
      </p:sp>
      <p:sp>
        <p:nvSpPr>
          <p:cNvPr id="13" name="Rounded Rectangle 12"/>
          <p:cNvSpPr/>
          <p:nvPr/>
        </p:nvSpPr>
        <p:spPr>
          <a:xfrm>
            <a:off x="7543774" y="2852449"/>
            <a:ext cx="1036713" cy="790575"/>
          </a:xfrm>
          <a:prstGeom prst="roundRect">
            <a:avLst>
              <a:gd name="adj" fmla="val 0"/>
            </a:avLst>
          </a:prstGeom>
          <a:solidFill>
            <a:srgbClr val="4A96CD">
              <a:lumMod val="75000"/>
            </a:srgbClr>
          </a:solidFill>
          <a:ln w="28575" cap="flat" cmpd="sng" algn="ctr">
            <a:noFill/>
            <a:prstDash val="solid"/>
          </a:ln>
          <a:effectLst/>
        </p:spPr>
        <p:txBody>
          <a:bodyPr rtlCol="0" anchor="ctr"/>
          <a:lstStyle/>
          <a:p>
            <a:pPr marL="0" marR="0" lvl="0" indent="0" algn="ctr" defTabSz="0" rtl="0" eaLnBrk="1" fontAlgn="auto" latinLnBrk="0" hangingPunct="1">
              <a:lnSpc>
                <a:spcPct val="100000"/>
              </a:lnSpc>
              <a:spcBef>
                <a:spcPts val="0"/>
              </a:spcBef>
              <a:spcAft>
                <a:spcPts val="0"/>
              </a:spcAft>
              <a:buClrTx/>
              <a:buSzTx/>
              <a:buFontTx/>
              <a:buNone/>
              <a:tabLst/>
              <a:defRPr/>
            </a:pPr>
            <a:r>
              <a:rPr kumimoji="0" lang="en-GB" sz="89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DE-MOBILISATION</a:t>
            </a:r>
          </a:p>
        </p:txBody>
      </p:sp>
      <p:sp>
        <p:nvSpPr>
          <p:cNvPr id="14" name="Rounded Rectangle 13"/>
          <p:cNvSpPr/>
          <p:nvPr/>
        </p:nvSpPr>
        <p:spPr>
          <a:xfrm>
            <a:off x="8684889" y="2851862"/>
            <a:ext cx="594676" cy="790769"/>
          </a:xfrm>
          <a:prstGeom prst="roundRect">
            <a:avLst>
              <a:gd name="adj" fmla="val 0"/>
            </a:avLst>
          </a:prstGeom>
          <a:solidFill>
            <a:srgbClr val="4A96CD">
              <a:lumMod val="75000"/>
            </a:srgbClr>
          </a:solidFill>
          <a:ln w="28575" cap="flat" cmpd="sng" algn="ctr">
            <a:noFill/>
            <a:prstDash val="solid"/>
          </a:ln>
          <a:effectLst/>
        </p:spPr>
        <p:txBody>
          <a:bodyPr rtlCol="0" anchor="ctr"/>
          <a:lstStyle/>
          <a:p>
            <a:pPr marL="0" marR="0" lvl="0" indent="0" algn="ctr" defTabSz="0" rtl="0" eaLnBrk="1" fontAlgn="auto" latinLnBrk="0" hangingPunct="1">
              <a:lnSpc>
                <a:spcPct val="100000"/>
              </a:lnSpc>
              <a:spcBef>
                <a:spcPts val="0"/>
              </a:spcBef>
              <a:spcAft>
                <a:spcPts val="0"/>
              </a:spcAft>
              <a:buClrTx/>
              <a:buSzTx/>
              <a:buFontTx/>
              <a:buNone/>
              <a:tabLst/>
              <a:defRPr/>
            </a:pPr>
            <a:r>
              <a:rPr kumimoji="0" lang="en-GB" sz="89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REX</a:t>
            </a:r>
          </a:p>
        </p:txBody>
      </p:sp>
    </p:spTree>
    <p:extLst>
      <p:ext uri="{BB962C8B-B14F-4D97-AF65-F5344CB8AC3E}">
        <p14:creationId xmlns:p14="http://schemas.microsoft.com/office/powerpoint/2010/main" val="2019325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REQUIREMENT OVERVIEW: </a:t>
            </a:r>
            <a:r>
              <a:rPr lang="en-US"/>
              <a:t>Emergency and Crisis Management</a:t>
            </a:r>
            <a:r>
              <a:rPr lang="en-GB"/>
              <a:t>  </a:t>
            </a:r>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600"/>
              </a:spcBef>
              <a:spcAft>
                <a:spcPts val="600"/>
              </a:spcAft>
            </a:pPr>
            <a:r>
              <a:rPr lang="fr-FR" u="sng" err="1">
                <a:solidFill>
                  <a:schemeClr val="tx1"/>
                </a:solidFill>
              </a:rPr>
              <a:t>Alert</a:t>
            </a:r>
            <a:r>
              <a:rPr lang="fr-FR" u="sng">
                <a:solidFill>
                  <a:schemeClr val="tx1"/>
                </a:solidFill>
              </a:rPr>
              <a:t> </a:t>
            </a:r>
            <a:r>
              <a:rPr lang="fr-FR" u="sng" err="1">
                <a:solidFill>
                  <a:schemeClr val="tx1"/>
                </a:solidFill>
              </a:rPr>
              <a:t>Schemes</a:t>
            </a:r>
            <a:r>
              <a:rPr lang="fr-FR" u="sng">
                <a:solidFill>
                  <a:schemeClr val="tx1"/>
                </a:solidFill>
              </a:rPr>
              <a:t> (</a:t>
            </a:r>
            <a:r>
              <a:rPr lang="fr-FR" u="sng" err="1">
                <a:solidFill>
                  <a:schemeClr val="tx1"/>
                </a:solidFill>
              </a:rPr>
              <a:t>Requirement</a:t>
            </a:r>
            <a:r>
              <a:rPr lang="fr-FR" u="sng">
                <a:solidFill>
                  <a:schemeClr val="tx1"/>
                </a:solidFill>
              </a:rPr>
              <a:t> 3.2.1)</a:t>
            </a:r>
          </a:p>
          <a:p>
            <a:pPr marL="0" indent="0" algn="just">
              <a:spcBef>
                <a:spcPts val="600"/>
              </a:spcBef>
              <a:spcAft>
                <a:spcPts val="600"/>
              </a:spcAft>
            </a:pPr>
            <a:r>
              <a:rPr lang="en-US" sz="1600" b="0">
                <a:solidFill>
                  <a:schemeClr val="tx1"/>
                </a:solidFill>
              </a:rPr>
              <a:t>Alert schemes are documented in the ERP for both duty (on-call) and hierarchical channels.  </a:t>
            </a:r>
          </a:p>
          <a:p>
            <a:pPr marL="0" indent="0" algn="just">
              <a:spcBef>
                <a:spcPts val="600"/>
              </a:spcBef>
              <a:spcAft>
                <a:spcPts val="600"/>
              </a:spcAft>
            </a:pPr>
            <a:r>
              <a:rPr lang="en-US" sz="1600" b="0">
                <a:solidFill>
                  <a:schemeClr val="tx1"/>
                </a:solidFill>
              </a:rPr>
              <a:t>They define the chain of alerts from the location of the emergency or crisis situation, through on-scene command, tactical and strategic response cells within the affiliate, to crisis support at Branch and/or Group levels. </a:t>
            </a:r>
          </a:p>
          <a:p>
            <a:pPr marL="0" indent="0" algn="just">
              <a:spcBef>
                <a:spcPts val="600"/>
              </a:spcBef>
              <a:spcAft>
                <a:spcPts val="600"/>
              </a:spcAft>
            </a:pPr>
            <a:r>
              <a:rPr lang="en-US" sz="1600" b="0">
                <a:solidFill>
                  <a:schemeClr val="tx1"/>
                </a:solidFill>
              </a:rPr>
              <a:t>The duty channel is accessible and operational 24 hours per day. The roles and instructions for concurrently alerting both the duty and hierarchical contacts are defined and communicated to relevant personnel. </a:t>
            </a:r>
          </a:p>
          <a:p>
            <a:pPr marL="0" indent="0" algn="just">
              <a:spcBef>
                <a:spcPts val="600"/>
              </a:spcBef>
              <a:spcAft>
                <a:spcPts val="600"/>
              </a:spcAft>
            </a:pPr>
            <a:r>
              <a:rPr lang="fr-FR" sz="1400" b="0" u="sng">
                <a:solidFill>
                  <a:srgbClr val="FF0000"/>
                </a:solidFill>
              </a:rPr>
              <a:t>No change</a:t>
            </a:r>
          </a:p>
          <a:p>
            <a:pPr marL="0" indent="0" algn="just">
              <a:spcBef>
                <a:spcPts val="600"/>
              </a:spcBef>
              <a:spcAft>
                <a:spcPts val="600"/>
              </a:spcAft>
            </a:pPr>
            <a:endParaRPr lang="fr-FR" sz="1400" b="0" u="sng">
              <a:solidFill>
                <a:srgbClr val="FF0000"/>
              </a:solidFill>
            </a:endParaRPr>
          </a:p>
          <a:p>
            <a:pPr marL="0" indent="0" algn="l">
              <a:spcAft>
                <a:spcPts val="1200"/>
              </a:spcAft>
            </a:pPr>
            <a:r>
              <a:rPr lang="fr-FR" u="sng">
                <a:solidFill>
                  <a:schemeClr val="tx1"/>
                </a:solidFill>
              </a:rPr>
              <a:t>Mobilisation (</a:t>
            </a:r>
            <a:r>
              <a:rPr lang="fr-FR" u="sng" err="1">
                <a:solidFill>
                  <a:schemeClr val="tx1"/>
                </a:solidFill>
              </a:rPr>
              <a:t>Requirement</a:t>
            </a:r>
            <a:r>
              <a:rPr lang="fr-FR" u="sng">
                <a:solidFill>
                  <a:schemeClr val="tx1"/>
                </a:solidFill>
              </a:rPr>
              <a:t> 3.2.2)</a:t>
            </a:r>
          </a:p>
          <a:p>
            <a:pPr marL="0" indent="0" algn="just">
              <a:spcBef>
                <a:spcPts val="600"/>
              </a:spcBef>
              <a:spcAft>
                <a:spcPts val="600"/>
              </a:spcAft>
            </a:pPr>
            <a:r>
              <a:rPr lang="en-US" sz="1600" b="0">
                <a:solidFill>
                  <a:schemeClr val="tx1"/>
                </a:solidFill>
              </a:rPr>
              <a:t>Conditions and responsibilities for activating ERPs and </a:t>
            </a:r>
            <a:r>
              <a:rPr lang="en-US" sz="1600" b="0" err="1">
                <a:solidFill>
                  <a:schemeClr val="tx1"/>
                </a:solidFill>
              </a:rPr>
              <a:t>mobilising</a:t>
            </a:r>
            <a:r>
              <a:rPr lang="en-US" sz="1600" b="0">
                <a:solidFill>
                  <a:schemeClr val="tx1"/>
                </a:solidFill>
              </a:rPr>
              <a:t> appropriate emergency response and crisis management teams are defined in the ERP.</a:t>
            </a:r>
            <a:endParaRPr lang="en-US" sz="1400" b="0">
              <a:solidFill>
                <a:schemeClr val="tx1"/>
              </a:solidFill>
            </a:endParaRPr>
          </a:p>
          <a:p>
            <a:pPr marL="0" indent="0" algn="just">
              <a:spcBef>
                <a:spcPts val="600"/>
              </a:spcBef>
              <a:spcAft>
                <a:spcPts val="600"/>
              </a:spcAft>
            </a:pPr>
            <a:r>
              <a:rPr lang="fr-FR" sz="1400" b="0" u="sng">
                <a:solidFill>
                  <a:srgbClr val="FF0000"/>
                </a:solidFill>
              </a:rPr>
              <a:t>No change</a:t>
            </a:r>
          </a:p>
          <a:p>
            <a:pPr marL="0" indent="0" algn="just">
              <a:spcBef>
                <a:spcPts val="600"/>
              </a:spcBef>
              <a:spcAft>
                <a:spcPts val="600"/>
              </a:spcAft>
            </a:pPr>
            <a:endParaRPr lang="fr-FR" sz="1400" b="0" u="sng">
              <a:solidFill>
                <a:srgbClr val="FF0000"/>
              </a:solidFill>
            </a:endParaRPr>
          </a:p>
          <a:p>
            <a:pPr marL="0" indent="0" algn="just">
              <a:spcBef>
                <a:spcPts val="600"/>
              </a:spcBef>
              <a:spcAft>
                <a:spcPts val="600"/>
              </a:spcAft>
            </a:pPr>
            <a:endParaRPr lang="fr-FR" sz="1600" b="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a:t> </a:t>
            </a:r>
            <a:endParaRPr lang="fr-FR"/>
          </a:p>
        </p:txBody>
      </p:sp>
    </p:spTree>
    <p:extLst>
      <p:ext uri="{BB962C8B-B14F-4D97-AF65-F5344CB8AC3E}">
        <p14:creationId xmlns:p14="http://schemas.microsoft.com/office/powerpoint/2010/main" val="21700112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EGEND" val="true"/>
</p:tagLst>
</file>

<file path=ppt/tags/tag2.xml><?xml version="1.0" encoding="utf-8"?>
<p:tagLst xmlns:a="http://schemas.openxmlformats.org/drawingml/2006/main" xmlns:r="http://schemas.openxmlformats.org/officeDocument/2006/relationships" xmlns:p="http://schemas.openxmlformats.org/presentationml/2006/main">
  <p:tag name="ISLEGEND" val="true"/>
</p:tagLst>
</file>

<file path=ppt/tags/tag3.xml><?xml version="1.0" encoding="utf-8"?>
<p:tagLst xmlns:a="http://schemas.openxmlformats.org/drawingml/2006/main" xmlns:r="http://schemas.openxmlformats.org/officeDocument/2006/relationships" xmlns:p="http://schemas.openxmlformats.org/presentationml/2006/main">
  <p:tag name="ISLEGEND" val="true"/>
</p:tagLst>
</file>

<file path=ppt/tags/tag4.xml><?xml version="1.0" encoding="utf-8"?>
<p:tagLst xmlns:a="http://schemas.openxmlformats.org/drawingml/2006/main" xmlns:r="http://schemas.openxmlformats.org/officeDocument/2006/relationships" xmlns:p="http://schemas.openxmlformats.org/presentationml/2006/main">
  <p:tag name="ISLEGEND" val="true"/>
</p:tagLst>
</file>

<file path=ppt/tags/tag5.xml><?xml version="1.0" encoding="utf-8"?>
<p:tagLst xmlns:a="http://schemas.openxmlformats.org/drawingml/2006/main" xmlns:r="http://schemas.openxmlformats.org/officeDocument/2006/relationships" xmlns:p="http://schemas.openxmlformats.org/presentationml/2006/main">
  <p:tag name="ISLEGEND" val="true"/>
</p:tagLst>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b50f26b-75a6-4d91-ac13-e98b30e4ed8a">
      <UserInfo>
        <DisplayName>Alexandre FAKIH</DisplayName>
        <AccountId>98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35F59FDF42DE547BFD6E5891ADB92C9" ma:contentTypeVersion="4" ma:contentTypeDescription="Create a new document." ma:contentTypeScope="" ma:versionID="1b6ef94bdcf74d3b8bab0d61768d5fdf">
  <xsd:schema xmlns:xsd="http://www.w3.org/2001/XMLSchema" xmlns:xs="http://www.w3.org/2001/XMLSchema" xmlns:p="http://schemas.microsoft.com/office/2006/metadata/properties" xmlns:ns2="21704ee1-111b-490d-a76d-d2c364ee5600" xmlns:ns3="4b50f26b-75a6-4d91-ac13-e98b30e4ed8a" targetNamespace="http://schemas.microsoft.com/office/2006/metadata/properties" ma:root="true" ma:fieldsID="a06a0a4b72d4096ff261b1b4df368377" ns2:_="" ns3:_="">
    <xsd:import namespace="21704ee1-111b-490d-a76d-d2c364ee5600"/>
    <xsd:import namespace="4b50f26b-75a6-4d91-ac13-e98b30e4ed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704ee1-111b-490d-a76d-d2c364ee56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50f26b-75a6-4d91-ac13-e98b30e4ed8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F270F0-EC24-4674-9301-5B01982C75C9}">
  <ds:schemaRefs>
    <ds:schemaRef ds:uri="http://schemas.microsoft.com/sharepoint/v3/contenttype/forms"/>
  </ds:schemaRefs>
</ds:datastoreItem>
</file>

<file path=customXml/itemProps2.xml><?xml version="1.0" encoding="utf-8"?>
<ds:datastoreItem xmlns:ds="http://schemas.openxmlformats.org/officeDocument/2006/customXml" ds:itemID="{4AC26BA1-78A3-453B-9FBD-D496DF888812}">
  <ds:schemaRefs>
    <ds:schemaRef ds:uri="3d4f1690-1046-46a2-8f0d-228af6519b41"/>
    <ds:schemaRef ds:uri="4b50f26b-75a6-4d91-ac13-e98b30e4ed8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811980A-3587-456C-9D7B-0C2CE63D11DF}"/>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12</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
      <vt:lpstr>Emergency &amp; Crisis Management​ GROUP HSE RULE (CR-GR-HSE-701)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revision>1</cp:revision>
  <cp:lastPrinted>2019-06-19T09:21:13Z</cp:lastPrinted>
  <dcterms:modified xsi:type="dcterms:W3CDTF">2019-09-20T12:00:19Z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0x010100035F59FDF42DE547BFD6E5891ADB92C9</vt:lpwstr>
  </property>
  <property fmtid="{D5CDD505-2E9C-101B-9397-08002B2CF9AE}" pid="3" name="Order">
    <vt:r8>102400</vt:r8>
  </property>
  <property fmtid="{D5CDD505-2E9C-101B-9397-08002B2CF9AE}" pid="4" name="xd_Signature">
    <vt:bool>false</vt:bool>
  </property>
  <property fmtid="{D5CDD505-2E9C-101B-9397-08002B2CF9AE}" pid="5" name="SharedWithUsers">
    <vt:lpwstr>98;#Alexandre FAKIH</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ies>
</file>