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66" r:id="rId4"/>
    <p:sldId id="261" r:id="rId5"/>
    <p:sldId id="262" r:id="rId6"/>
    <p:sldId id="260" r:id="rId7"/>
    <p:sldId id="293" r:id="rId8"/>
    <p:sldId id="294" r:id="rId9"/>
    <p:sldId id="263" r:id="rId10"/>
    <p:sldId id="265" r:id="rId11"/>
    <p:sldId id="264" r:id="rId12"/>
    <p:sldId id="269" r:id="rId13"/>
    <p:sldId id="267" r:id="rId14"/>
    <p:sldId id="270" r:id="rId15"/>
    <p:sldId id="271" r:id="rId16"/>
    <p:sldId id="272" r:id="rId17"/>
    <p:sldId id="280" r:id="rId18"/>
    <p:sldId id="295" r:id="rId19"/>
    <p:sldId id="279" r:id="rId20"/>
    <p:sldId id="296" r:id="rId21"/>
    <p:sldId id="273" r:id="rId22"/>
    <p:sldId id="275" r:id="rId23"/>
    <p:sldId id="274" r:id="rId24"/>
    <p:sldId id="276" r:id="rId25"/>
    <p:sldId id="277" r:id="rId26"/>
    <p:sldId id="278" r:id="rId27"/>
    <p:sldId id="281" r:id="rId28"/>
    <p:sldId id="282" r:id="rId29"/>
    <p:sldId id="284" r:id="rId30"/>
    <p:sldId id="285" r:id="rId31"/>
    <p:sldId id="286" r:id="rId32"/>
    <p:sldId id="287" r:id="rId33"/>
    <p:sldId id="29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Martin" initials="V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  <a:srgbClr val="3876AF"/>
    <a:srgbClr val="133C75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0" autoAdjust="0"/>
    <p:restoredTop sz="94918" autoAdjust="0"/>
  </p:normalViewPr>
  <p:slideViewPr>
    <p:cSldViewPr snapToObjects="1">
      <p:cViewPr>
        <p:scale>
          <a:sx n="90" d="100"/>
          <a:sy n="90" d="100"/>
        </p:scale>
        <p:origin x="-1524" y="-47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58452F3-B184-B24D-9347-CD7EFE89F03D}" type="datetimeFigureOut">
              <a:rPr lang="fr-FR" altLang="fr-FR"/>
              <a:pPr/>
              <a:t>10/07/2017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F794C195-0D55-594A-A35D-BB7E7D16DF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8870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F6AA4357-725A-534D-BC47-B1196B6D6207}" type="datetimeFigureOut">
              <a:rPr lang="fr-FR" altLang="fr-FR"/>
              <a:pPr/>
              <a:t>10/07/2017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3DCA9AD-7BBE-484A-AA4E-840189C18E2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8425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zh-CN" altLang="fr-FR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fld id="{5987F871-6E0F-E54B-A23B-0EC24624AF18}" type="slidenum">
              <a:rPr>
                <a:latin typeface="Calibri" charset="0"/>
              </a:rPr>
              <a:pPr/>
              <a:t>2</a:t>
            </a:fld>
            <a:endParaRPr lang="zh-CN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7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3DCA9AD-7BBE-484A-AA4E-840189C18E25}" type="slidenum">
              <a:rPr/>
              <a:pPr/>
              <a:t>6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val="172999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我们的感知能力可能会受到很多干扰，最常见的干扰因素是： 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zh-C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习惯。我们把反复发生的危险情况当成习惯，并最终视其为正常情况，不再予以关注。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zh-C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注意力分散。例如，由于受到了周边事情的干扰，就不会注意自己正在做什么（锤子锤到手指）。或者相反，过于专注自己正在做的事情而忽略了周边发生的事情。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zh-C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饱和。当我们的大脑中保存了太多需要处理的信息时，大脑便无法持续运作。</a:t>
            </a:r>
          </a:p>
          <a:p>
            <a:pPr marL="171450" indent="-171450" algn="l" rtl="0">
              <a:buFont typeface="Arial" charset="0"/>
              <a:buChar char="•"/>
            </a:pPr>
            <a:r>
              <a:rPr lang="zh-C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紧张。紧张产生的生理反应，主要表现为过度沉陷于自己紧张的情绪之中，无视周边发生的事情。</a:t>
            </a:r>
            <a:r>
              <a:rPr lang="zh-CN" b="0" i="0" u="none" baseline="0">
                <a:effectLst/>
              </a:rPr>
              <a:t> </a:t>
            </a:r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3DCA9AD-7BBE-484A-AA4E-840189C18E25}" type="slidenum">
              <a:rPr/>
              <a:pPr/>
              <a:t>11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val="154985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弱信号是你们看到了但没有意识到会直接造成潜在后果的事情。 </a:t>
            </a:r>
          </a:p>
          <a:p>
            <a:pPr algn="l" rtl="0"/>
            <a:r>
              <a:rPr lang="zh-C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这种事情发生之后，你们肯定说过这类话：“其实我已经注意到了，但当时没有反应过来！”。你们已经察觉到一个或几个弱信号，但没有进行分析，在随后的行动中也没有采取针对性的行为。</a:t>
            </a:r>
          </a:p>
          <a:p>
            <a:pPr algn="l" rtl="0"/>
            <a:r>
              <a:rPr lang="zh-C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l" rtl="0"/>
            <a:r>
              <a:rPr lang="zh-C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我们作为旁观者时很容易发现弱信号（考察、审查等），但在自己的业务中识别弱信号才是最重要的：精力过度集中于需要完成的工作、疲劳、紧张等是导致我们无法对弱信号进行正确分析的因素。 </a:t>
            </a:r>
            <a:endParaRPr 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3DCA9AD-7BBE-484A-AA4E-840189C18E25}" type="slidenum">
              <a:rPr/>
              <a:pPr/>
              <a:t>14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val="1563762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通过以往经验和固有观念找到的捷径，对于一部分行动是有用的，这种反射能帮助我们迅速解决简单的日常问题。但是对于复杂情况来说，这种处理方式就是导致错误的根源，尤其是在评估风险的时候（收集事实）。</a:t>
            </a:r>
          </a:p>
          <a:p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3DCA9AD-7BBE-484A-AA4E-840189C18E25}" type="slidenum">
              <a:rPr/>
              <a:pPr/>
              <a:t>19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val="65088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b="0" i="0" u="none" baseline="0"/>
              <a:t>除了寻找确定的直接积极后果，其他因素也可能推动我们冒险，因为一旦冒险成功就会得到社会认可。</a:t>
            </a:r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3DCA9AD-7BBE-484A-AA4E-840189C18E25}" type="slidenum">
              <a:rPr/>
              <a:pPr/>
              <a:t>23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val="167085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b="0" i="0" u="none" baseline="0"/>
              <a:t>两位参与沟通的人所处的语境可能影响他们对信息的理解。（可以回顾刚刚看过的法国航空公司航班的例子）。</a:t>
            </a:r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3DCA9AD-7BBE-484A-AA4E-840189C18E25}" type="slidenum">
              <a:rPr/>
              <a:pPr/>
              <a:t>30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val="1092556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b="0" i="0" u="none" baseline="0"/>
              <a:t>元信息传播是纯文字表达的附加信息。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能够帮助你们传达想要传达的讯息，因为这种方式非常有效，但必须确保对话者看到你们。对于重要信息来说，最好的方式是面对面沟通，而不是通过电子邮件或电话进行沟通。</a:t>
            </a:r>
          </a:p>
          <a:p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3DCA9AD-7BBE-484A-AA4E-840189C18E25}" type="slidenum">
              <a:rPr/>
              <a:pPr/>
              <a:t>31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val="91991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3DCA9AD-7BBE-484A-AA4E-840189C18E25}" type="slidenum">
              <a:rPr/>
              <a:pPr/>
              <a:t>33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val="839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9904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BACD1F-17D0-D44C-9ABD-5458E5043F7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921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57FAC7F-35F1-4545-955D-AC0E4B40091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24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790189-416C-E549-83DE-8B3BF5286D3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554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4EA62F-83BB-1849-8168-91EB5A895F9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217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17431EA-86AC-E446-939D-13E5E3082C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176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B51B9C6-944E-254E-8C18-D906B973B8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59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E55F1A9-B3F6-C24D-A480-B8A43E78BEA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560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D0FAB3-6634-7C44-82E8-F2CAE2B0DDC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59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31B95C-2366-9044-B55E-DF1E56A5A3A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02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+mn-lt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A8094584-D55C-694C-A139-3EC38BD4319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zh-C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zh-CN" b="1" i="0" u="none" baseline="0"/>
              <a:t>人为因素、弱信号和沟通</a:t>
            </a: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zh-CN" b="0" i="0" u="none" baseline="0">
                <a:cs typeface="Arial" charset="0"/>
              </a:rPr>
              <a:t>H3SE 入职培训</a:t>
            </a:r>
          </a:p>
          <a:p>
            <a:pPr algn="l" rtl="0" eaLnBrk="1" hangingPunct="1"/>
            <a:r>
              <a:rPr lang="zh-CN" b="0" i="0" u="none" baseline="0">
                <a:cs typeface="Arial" charset="0"/>
              </a:rPr>
              <a:t>TCT 4.1 模块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zh-CN" b="1" i="0" u="none" baseline="0"/>
              <a:t>风险感知以信号接收和信号处理为基础（2/2）</a:t>
            </a:r>
            <a:endParaRPr lang="zh-CN" dirty="0"/>
          </a:p>
        </p:txBody>
      </p:sp>
      <p:sp>
        <p:nvSpPr>
          <p:cNvPr id="2457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11188" y="1773238"/>
            <a:ext cx="3611562" cy="2087562"/>
          </a:xfrm>
        </p:spPr>
        <p:txBody>
          <a:bodyPr/>
          <a:lstStyle/>
          <a:p>
            <a:pPr marL="0" indent="0" algn="l" rtl="0" eaLnBrk="1" hangingPunct="1">
              <a:buFont typeface="Lucida Grande" charset="0"/>
              <a:buNone/>
            </a:pPr>
            <a:r>
              <a:rPr lang="zh-CN" b="1" i="0" u="none" baseline="0">
                <a:solidFill>
                  <a:srgbClr val="A90025"/>
                </a:solidFill>
                <a:cs typeface="Arial" charset="0"/>
              </a:rPr>
              <a:t>我们通过 5 种感官捕获外部信号。 </a:t>
            </a:r>
          </a:p>
          <a:p>
            <a:pPr marL="0" indent="0" algn="l" rtl="0" eaLnBrk="1" hangingPunct="1"/>
            <a:endParaRPr lang="zh-CN" altLang="fr-FR">
              <a:cs typeface="Arial" charset="0"/>
            </a:endParaRPr>
          </a:p>
        </p:txBody>
      </p:sp>
      <p:sp>
        <p:nvSpPr>
          <p:cNvPr id="2458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C20E577-2333-B245-AFE7-5DA05918E52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4581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08275"/>
            <a:ext cx="29448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9750" y="1700213"/>
            <a:ext cx="3683000" cy="38893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4816475" y="3152775"/>
            <a:ext cx="3514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zh-CN" sz="2000" b="0" i="0" u="none" baseline="0">
                <a:latin typeface="Calibri" charset="0"/>
              </a:rPr>
              <a:t>......可能是真的也可能不是</a:t>
            </a:r>
            <a:r>
              <a:rPr lang="zh-CN" sz="2000">
                <a:latin typeface="Calibri" charset="0"/>
              </a:rPr>
              <a:t/>
            </a:r>
            <a:br>
              <a:rPr lang="zh-CN" sz="2000">
                <a:latin typeface="Calibri" charset="0"/>
              </a:rPr>
            </a:br>
            <a:r>
              <a:rPr lang="zh-CN" sz="2000" b="0" i="0" u="none" baseline="0">
                <a:latin typeface="Calibri,Bold" charset="0"/>
              </a:rPr>
              <a:t>......</a:t>
            </a:r>
            <a:r>
              <a:rPr lang="zh-CN" sz="2000" b="0" i="0" u="none" baseline="0">
                <a:latin typeface="Calibri" charset="0"/>
              </a:rPr>
              <a:t>可能解读为潜在风险 </a:t>
            </a:r>
            <a:endParaRPr lang="zh-CN" altLang="fr-FR" sz="2000" dirty="0"/>
          </a:p>
        </p:txBody>
      </p:sp>
      <p:sp>
        <p:nvSpPr>
          <p:cNvPr id="24584" name="Espace réservé du texte 2"/>
          <p:cNvSpPr txBox="1">
            <a:spLocks/>
          </p:cNvSpPr>
          <p:nvPr/>
        </p:nvSpPr>
        <p:spPr bwMode="auto">
          <a:xfrm>
            <a:off x="4748213" y="1789113"/>
            <a:ext cx="3609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1258888" indent="-180975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17160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1732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26304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0876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 eaLnBrk="1" hangingPunct="1">
              <a:buFont typeface="Lucida Grande" charset="0"/>
              <a:buNone/>
            </a:pPr>
            <a:r>
              <a:rPr lang="zh-CN" b="1" i="0" u="none" baseline="0">
                <a:solidFill>
                  <a:srgbClr val="A90025"/>
                </a:solidFill>
              </a:rPr>
              <a:t>这些信号......</a:t>
            </a:r>
            <a:endParaRPr lang="zh-CN" altLang="fr-FR" b="1">
              <a:solidFill>
                <a:srgbClr val="A90025"/>
              </a:solidFill>
            </a:endParaRPr>
          </a:p>
          <a:p>
            <a:pPr algn="l" rtl="0" eaLnBrk="1" hangingPunct="1"/>
            <a:endParaRPr lang="zh-CN" altLang="fr-FR"/>
          </a:p>
        </p:txBody>
      </p:sp>
      <p:sp>
        <p:nvSpPr>
          <p:cNvPr id="13" name="Rectangle 12"/>
          <p:cNvSpPr/>
          <p:nvPr/>
        </p:nvSpPr>
        <p:spPr>
          <a:xfrm>
            <a:off x="4684713" y="1700213"/>
            <a:ext cx="3683000" cy="38893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14" name="Flèche vers la droite 13"/>
          <p:cNvSpPr/>
          <p:nvPr/>
        </p:nvSpPr>
        <p:spPr>
          <a:xfrm>
            <a:off x="4287838" y="3336925"/>
            <a:ext cx="360362" cy="6477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84713" y="4922838"/>
            <a:ext cx="3683000" cy="895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25602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zh-CN" b="1" i="0" u="none" baseline="0"/>
              <a:t>作为一种神经学现象，感知能力可能受到干扰 </a:t>
            </a:r>
            <a:r>
              <a:rPr lang="zh-CN"/>
              <a:t/>
            </a:r>
            <a:br>
              <a:rPr lang="zh-CN"/>
            </a:br>
            <a:endParaRPr lang="zh-CN" altLang="fr-FR" dirty="0"/>
          </a:p>
        </p:txBody>
      </p:sp>
      <p:sp>
        <p:nvSpPr>
          <p:cNvPr id="2560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C2FA28E-DEB5-E044-8F34-39F8719B7F9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5605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11188" y="1498600"/>
            <a:ext cx="3611562" cy="2087563"/>
          </a:xfrm>
        </p:spPr>
        <p:txBody>
          <a:bodyPr/>
          <a:lstStyle/>
          <a:p>
            <a:pPr marL="0" indent="0" algn="l" rtl="0" eaLnBrk="1" hangingPunct="1">
              <a:buFont typeface="Lucida Grande" charset="0"/>
              <a:buNone/>
            </a:pPr>
            <a:r>
              <a:rPr lang="zh-CN" b="1" i="0" u="none" baseline="0">
                <a:solidFill>
                  <a:srgbClr val="A90025"/>
                </a:solidFill>
                <a:cs typeface="Arial" charset="0"/>
              </a:rPr>
              <a:t>我们通过 5 种感官捕获外部信号。 </a:t>
            </a:r>
          </a:p>
          <a:p>
            <a:pPr algn="l" rtl="0" eaLnBrk="1" hangingPunct="1"/>
            <a:r>
              <a:rPr lang="zh-CN" sz="1600" b="0" i="0" u="none" baseline="0">
                <a:cs typeface="Arial" charset="0"/>
              </a:rPr>
              <a:t>外部信号和大脑之间可能存在干扰因素 </a:t>
            </a:r>
          </a:p>
          <a:p>
            <a:pPr algn="l" rtl="0" eaLnBrk="1" hangingPunct="1"/>
            <a:r>
              <a:rPr lang="zh-CN" sz="1600" b="0" i="0" u="none" baseline="0">
                <a:cs typeface="Arial" charset="0"/>
              </a:rPr>
              <a:t>这个时候，大脑不再能对信息进行正确处理 </a:t>
            </a:r>
          </a:p>
          <a:p>
            <a:pPr marL="0" indent="0" algn="l" rtl="0" eaLnBrk="1" hangingPunct="1"/>
            <a:endParaRPr lang="zh-CN" altLang="fr-FR" dirty="0">
              <a:cs typeface="Arial" charset="0"/>
            </a:endParaRPr>
          </a:p>
          <a:p>
            <a:pPr marL="0" indent="0" algn="l" rtl="0" eaLnBrk="1" hangingPunct="1"/>
            <a:endParaRPr lang="zh-CN" altLang="fr-FR" dirty="0">
              <a:solidFill>
                <a:srgbClr val="A90025"/>
              </a:solidFill>
              <a:cs typeface="Arial" charset="0"/>
            </a:endParaRPr>
          </a:p>
          <a:p>
            <a:pPr marL="0" indent="0" algn="l" rtl="0" eaLnBrk="1" hangingPunct="1"/>
            <a:endParaRPr lang="zh-CN" altLang="fr-FR" dirty="0"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750" y="1425575"/>
            <a:ext cx="3683000" cy="439261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5364163" y="2465388"/>
            <a:ext cx="17764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zh-CN" sz="2000" b="0" i="0" u="none" baseline="0">
                <a:latin typeface="Calibri" charset="0"/>
              </a:rPr>
              <a:t>习惯</a:t>
            </a:r>
          </a:p>
          <a:p>
            <a:pPr algn="l" rtl="0" eaLnBrk="1" hangingPunct="1"/>
            <a:endParaRPr lang="zh-CN" altLang="fr-FR" sz="2000">
              <a:latin typeface="Calibri" charset="0"/>
            </a:endParaRPr>
          </a:p>
          <a:p>
            <a:pPr algn="l" rtl="0" eaLnBrk="1" hangingPunct="1"/>
            <a:r>
              <a:rPr lang="zh-CN" sz="2000" b="0" i="0" u="none" baseline="0">
                <a:latin typeface="Calibri" charset="0"/>
              </a:rPr>
              <a:t>注意力分散</a:t>
            </a:r>
          </a:p>
          <a:p>
            <a:pPr algn="l" rtl="0" eaLnBrk="1" hangingPunct="1"/>
            <a:endParaRPr lang="zh-CN" altLang="fr-FR" sz="2000">
              <a:latin typeface="Calibri" charset="0"/>
            </a:endParaRPr>
          </a:p>
          <a:p>
            <a:pPr algn="l" rtl="0" eaLnBrk="1" hangingPunct="1"/>
            <a:r>
              <a:rPr lang="zh-CN" sz="2000" b="0" i="0" u="none" baseline="0">
                <a:latin typeface="Calibri" charset="0"/>
              </a:rPr>
              <a:t>饱和</a:t>
            </a:r>
          </a:p>
          <a:p>
            <a:pPr algn="l" rtl="0" eaLnBrk="1" hangingPunct="1"/>
            <a:endParaRPr lang="zh-CN" altLang="fr-FR" sz="2000">
              <a:latin typeface="Calibri" charset="0"/>
            </a:endParaRPr>
          </a:p>
          <a:p>
            <a:pPr algn="l" rtl="0" eaLnBrk="1" hangingPunct="1"/>
            <a:r>
              <a:rPr lang="zh-CN" sz="2000" b="0" i="0" u="none" baseline="0">
                <a:latin typeface="Calibri" charset="0"/>
              </a:rPr>
              <a:t>紧张</a:t>
            </a:r>
            <a:endParaRPr lang="zh-CN" altLang="fr-FR" sz="2000"/>
          </a:p>
        </p:txBody>
      </p:sp>
      <p:sp>
        <p:nvSpPr>
          <p:cNvPr id="25608" name="Espace réservé du texte 2"/>
          <p:cNvSpPr txBox="1">
            <a:spLocks/>
          </p:cNvSpPr>
          <p:nvPr/>
        </p:nvSpPr>
        <p:spPr bwMode="auto">
          <a:xfrm>
            <a:off x="4748213" y="1514475"/>
            <a:ext cx="3609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1258888" indent="-180975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17160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1732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26304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0876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 eaLnBrk="1" hangingPunct="1">
              <a:buFont typeface="Lucida Grande" charset="0"/>
              <a:buNone/>
            </a:pPr>
            <a:r>
              <a:rPr lang="zh-CN" b="1" i="0" u="none" baseline="0">
                <a:solidFill>
                  <a:srgbClr val="A90025"/>
                </a:solidFill>
              </a:rPr>
              <a:t>这些干扰因素的来源可能是多种多样的</a:t>
            </a:r>
            <a:endParaRPr lang="zh-CN" altLang="fr-FR"/>
          </a:p>
        </p:txBody>
      </p:sp>
      <p:sp>
        <p:nvSpPr>
          <p:cNvPr id="11" name="Rectangle 10"/>
          <p:cNvSpPr/>
          <p:nvPr/>
        </p:nvSpPr>
        <p:spPr>
          <a:xfrm>
            <a:off x="4684713" y="1425575"/>
            <a:ext cx="3683000" cy="33845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12" name="Flèche vers la droite 11"/>
          <p:cNvSpPr/>
          <p:nvPr/>
        </p:nvSpPr>
        <p:spPr>
          <a:xfrm>
            <a:off x="4279900" y="3024188"/>
            <a:ext cx="360363" cy="6492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endParaRPr lang="zh-CN" altLang="fr-FR">
              <a:solidFill>
                <a:srgbClr val="FFFFFF"/>
              </a:solidFill>
            </a:endParaRPr>
          </a:p>
        </p:txBody>
      </p:sp>
      <p:pic>
        <p:nvPicPr>
          <p:cNvPr id="25611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657600"/>
            <a:ext cx="236855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2" name="Grouper 15"/>
          <p:cNvGrpSpPr>
            <a:grpSpLocks/>
          </p:cNvGrpSpPr>
          <p:nvPr/>
        </p:nvGrpSpPr>
        <p:grpSpPr bwMode="auto">
          <a:xfrm>
            <a:off x="4945063" y="2493963"/>
            <a:ext cx="400050" cy="395287"/>
            <a:chOff x="4747672" y="2816932"/>
            <a:chExt cx="400392" cy="396044"/>
          </a:xfrm>
        </p:grpSpPr>
        <p:sp>
          <p:nvSpPr>
            <p:cNvPr id="14" name="Ellipse 13"/>
            <p:cNvSpPr/>
            <p:nvPr/>
          </p:nvSpPr>
          <p:spPr>
            <a:xfrm>
              <a:off x="4747672" y="2816932"/>
              <a:ext cx="400392" cy="39604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endParaRPr lang="zh-CN" altLang="fr-FR">
                <a:solidFill>
                  <a:srgbClr val="FFFFFF"/>
                </a:solidFill>
              </a:endParaRPr>
            </a:p>
          </p:txBody>
        </p:sp>
        <p:sp>
          <p:nvSpPr>
            <p:cNvPr id="25625" name="ZoneTexte 14"/>
            <p:cNvSpPr txBox="1">
              <a:spLocks noChangeArrowheads="1"/>
            </p:cNvSpPr>
            <p:nvPr/>
          </p:nvSpPr>
          <p:spPr bwMode="auto">
            <a:xfrm>
              <a:off x="4791415" y="284272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zh-CN" b="0" i="0" u="none" baseline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613" name="Grouper 16"/>
          <p:cNvGrpSpPr>
            <a:grpSpLocks/>
          </p:cNvGrpSpPr>
          <p:nvPr/>
        </p:nvGrpSpPr>
        <p:grpSpPr bwMode="auto">
          <a:xfrm>
            <a:off x="4945063" y="3089275"/>
            <a:ext cx="400050" cy="395288"/>
            <a:chOff x="4747672" y="2816932"/>
            <a:chExt cx="400392" cy="396044"/>
          </a:xfrm>
        </p:grpSpPr>
        <p:sp>
          <p:nvSpPr>
            <p:cNvPr id="18" name="Ellipse 17"/>
            <p:cNvSpPr/>
            <p:nvPr/>
          </p:nvSpPr>
          <p:spPr>
            <a:xfrm>
              <a:off x="4747672" y="2816932"/>
              <a:ext cx="400392" cy="39604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endParaRPr lang="zh-CN" altLang="fr-FR">
                <a:solidFill>
                  <a:srgbClr val="FFFFFF"/>
                </a:solidFill>
              </a:endParaRPr>
            </a:p>
          </p:txBody>
        </p:sp>
        <p:sp>
          <p:nvSpPr>
            <p:cNvPr id="25623" name="ZoneTexte 18"/>
            <p:cNvSpPr txBox="1">
              <a:spLocks noChangeArrowheads="1"/>
            </p:cNvSpPr>
            <p:nvPr/>
          </p:nvSpPr>
          <p:spPr bwMode="auto">
            <a:xfrm>
              <a:off x="4791415" y="284272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zh-CN" b="0" i="0" u="none" baseline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5614" name="Grouper 19"/>
          <p:cNvGrpSpPr>
            <a:grpSpLocks/>
          </p:cNvGrpSpPr>
          <p:nvPr/>
        </p:nvGrpSpPr>
        <p:grpSpPr bwMode="auto">
          <a:xfrm>
            <a:off x="4945063" y="3684588"/>
            <a:ext cx="400050" cy="396875"/>
            <a:chOff x="4747672" y="2816932"/>
            <a:chExt cx="400392" cy="396044"/>
          </a:xfrm>
        </p:grpSpPr>
        <p:sp>
          <p:nvSpPr>
            <p:cNvPr id="21" name="Ellipse 20"/>
            <p:cNvSpPr/>
            <p:nvPr/>
          </p:nvSpPr>
          <p:spPr>
            <a:xfrm>
              <a:off x="4747672" y="2816932"/>
              <a:ext cx="400392" cy="39604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endParaRPr lang="zh-CN" altLang="fr-FR">
                <a:solidFill>
                  <a:srgbClr val="FFFFFF"/>
                </a:solidFill>
              </a:endParaRPr>
            </a:p>
          </p:txBody>
        </p:sp>
        <p:sp>
          <p:nvSpPr>
            <p:cNvPr id="25621" name="ZoneTexte 21"/>
            <p:cNvSpPr txBox="1">
              <a:spLocks noChangeArrowheads="1"/>
            </p:cNvSpPr>
            <p:nvPr/>
          </p:nvSpPr>
          <p:spPr bwMode="auto">
            <a:xfrm>
              <a:off x="4791415" y="284272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zh-CN" b="0" i="0" u="none" baseline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5615" name="Grouper 22"/>
          <p:cNvGrpSpPr>
            <a:grpSpLocks/>
          </p:cNvGrpSpPr>
          <p:nvPr/>
        </p:nvGrpSpPr>
        <p:grpSpPr bwMode="auto">
          <a:xfrm>
            <a:off x="4945063" y="4279900"/>
            <a:ext cx="400050" cy="396875"/>
            <a:chOff x="4747672" y="2816932"/>
            <a:chExt cx="400392" cy="396044"/>
          </a:xfrm>
        </p:grpSpPr>
        <p:sp>
          <p:nvSpPr>
            <p:cNvPr id="24" name="Ellipse 23"/>
            <p:cNvSpPr/>
            <p:nvPr/>
          </p:nvSpPr>
          <p:spPr>
            <a:xfrm>
              <a:off x="4747672" y="2816932"/>
              <a:ext cx="400392" cy="39604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endParaRPr lang="zh-CN" altLang="fr-FR">
                <a:solidFill>
                  <a:srgbClr val="FFFFFF"/>
                </a:solidFill>
              </a:endParaRPr>
            </a:p>
          </p:txBody>
        </p:sp>
        <p:sp>
          <p:nvSpPr>
            <p:cNvPr id="25619" name="ZoneTexte 24"/>
            <p:cNvSpPr txBox="1">
              <a:spLocks noChangeArrowheads="1"/>
            </p:cNvSpPr>
            <p:nvPr/>
          </p:nvSpPr>
          <p:spPr bwMode="auto">
            <a:xfrm>
              <a:off x="4791415" y="284272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zh-CN" b="0" i="0" u="none" baseline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128781" y="2618680"/>
            <a:ext cx="119444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eaLnBrk="1" hangingPunct="1">
              <a:defRPr/>
            </a:pPr>
            <a:r>
              <a:rPr lang="zh-CN" sz="12000" b="1" i="0" u="none" baseline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！</a:t>
            </a:r>
          </a:p>
        </p:txBody>
      </p:sp>
      <p:sp>
        <p:nvSpPr>
          <p:cNvPr id="25617" name="ZoneTexte 27"/>
          <p:cNvSpPr txBox="1">
            <a:spLocks noChangeArrowheads="1"/>
          </p:cNvSpPr>
          <p:nvPr/>
        </p:nvSpPr>
        <p:spPr bwMode="auto">
          <a:xfrm>
            <a:off x="4665663" y="5030788"/>
            <a:ext cx="37211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zh-CN" b="1" i="0" u="none" baseline="0">
                <a:solidFill>
                  <a:srgbClr val="A90025"/>
                </a:solidFill>
              </a:rPr>
              <a:t>人能够感知主观的和不常规的风险 </a:t>
            </a:r>
          </a:p>
          <a:p>
            <a:pPr algn="l" rtl="0" eaLnBrk="1" hangingPunct="1"/>
            <a:endParaRPr lang="zh-CN" altLang="fr-FR">
              <a:solidFill>
                <a:srgbClr val="A90025"/>
              </a:solidFill>
            </a:endParaRPr>
          </a:p>
        </p:txBody>
      </p:sp>
      <p:sp>
        <p:nvSpPr>
          <p:cNvPr id="2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zh-CN" b="1" i="0" u="none" baseline="0"/>
              <a:t>通过了多少次</a:t>
            </a:r>
            <a:endParaRPr lang="zh-CN" dirty="0"/>
          </a:p>
        </p:txBody>
      </p:sp>
      <p:sp>
        <p:nvSpPr>
          <p:cNvPr id="2765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3237"/>
          </a:xfrm>
        </p:spPr>
        <p:txBody>
          <a:bodyPr/>
          <a:lstStyle/>
          <a:p>
            <a:pPr marL="0" indent="0" algn="l" rtl="0" eaLnBrk="1" hangingPunct="1">
              <a:buFont typeface="Lucida Grande" charset="0"/>
              <a:buNone/>
            </a:pPr>
            <a:r>
              <a:rPr lang="zh-CN" b="0" i="0" u="none" baseline="0">
                <a:cs typeface="Arial" charset="0"/>
              </a:rPr>
              <a:t>在这个视频中，白色衣服的玩家通过了多少次？</a:t>
            </a:r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AC46AD42-D9E0-D848-BB42-81D14D76A52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7653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156325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63"/>
            <a:ext cx="7772400" cy="136207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zh-CN" b="1" i="0" u="none" baseline="0"/>
              <a:t>弱信号</a:t>
            </a:r>
            <a:endParaRPr lang="zh-CN" dirty="0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914DB75-AF20-2345-9413-6998EF80F98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900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sz="900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zh-CN" b="1" i="0" u="none" baseline="0"/>
              <a:t>弱信号（1/2）</a:t>
            </a:r>
            <a:endParaRPr lang="zh-CN" dirty="0"/>
          </a:p>
        </p:txBody>
      </p:sp>
      <p:sp>
        <p:nvSpPr>
          <p:cNvPr id="2867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419872" y="1553369"/>
            <a:ext cx="4824413" cy="2087562"/>
          </a:xfrm>
        </p:spPr>
        <p:txBody>
          <a:bodyPr/>
          <a:lstStyle/>
          <a:p>
            <a:pPr marL="0" indent="0" algn="l" rtl="0" eaLnBrk="1" hangingPunct="1">
              <a:buFont typeface="Lucida Grande" charset="0"/>
              <a:buNone/>
            </a:pPr>
            <a:r>
              <a:rPr lang="zh-CN" b="0" i="0" u="none" baseline="0">
                <a:cs typeface="Arial" charset="0"/>
              </a:rPr>
              <a:t>“弱信号是风险的早期预警，通常情况下，与其他信号进行组合后会变得越来越强。” </a:t>
            </a:r>
            <a:endParaRPr lang="zh-CN" altLang="fr-FR" dirty="0">
              <a:cs typeface="Arial" charset="0"/>
            </a:endParaRPr>
          </a:p>
          <a:p>
            <a:pPr marL="0" indent="0" algn="l" rtl="0" eaLnBrk="1" hangingPunct="1">
              <a:buFont typeface="Lucida Grande" charset="0"/>
              <a:buNone/>
            </a:pPr>
            <a:r>
              <a:rPr lang="zh-CN" b="0" i="0" u="none" baseline="0">
                <a:cs typeface="Arial" charset="0"/>
              </a:rPr>
              <a:t>- Hiltunen, E。 </a:t>
            </a:r>
          </a:p>
          <a:p>
            <a:pPr marL="0" indent="0" algn="l" rtl="0" eaLnBrk="1" hangingPunct="1">
              <a:buFont typeface="Lucida Grande" charset="0"/>
              <a:buNone/>
            </a:pPr>
            <a:endParaRPr lang="zh-CN" altLang="fr-FR" dirty="0">
              <a:cs typeface="Arial" charset="0"/>
            </a:endParaRPr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78B6AA2-E8AC-2C44-9AFD-82FA5CAFAE9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14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8677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4402"/>
            <a:ext cx="2316883" cy="290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27584" y="4693630"/>
            <a:ext cx="7716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b="1" i="0" u="none" baseline="0">
                <a:solidFill>
                  <a:srgbClr val="BD2B0B"/>
                </a:solidFill>
              </a:rPr>
              <a:t>弱信号是你们看到、感觉到或听到了但没有直接意识到会造成潜在后果的事情。 </a:t>
            </a:r>
          </a:p>
          <a:p>
            <a:endParaRPr lang="zh-CN" b="1" dirty="0">
              <a:solidFill>
                <a:srgbClr val="BD2B0B"/>
              </a:solidFill>
            </a:endParaRPr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zh-CN" b="1" i="0" u="none" baseline="0"/>
              <a:t>弱信号（2/2）</a:t>
            </a:r>
            <a:endParaRPr lang="zh-CN" dirty="0"/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4227C8A-5F68-8848-8471-0339BBAE8B5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15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9700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l" rtl="0" eaLnBrk="1" hangingPunct="1">
              <a:spcAft>
                <a:spcPts val="1500"/>
              </a:spcAft>
              <a:buFont typeface="Lucida Grande" charset="0"/>
              <a:buNone/>
            </a:pPr>
            <a:r>
              <a:rPr lang="zh-CN" b="0" i="0" u="none" baseline="0">
                <a:cs typeface="Arial" charset="0"/>
              </a:rPr>
              <a:t>弱信号的一些例子：</a:t>
            </a:r>
          </a:p>
          <a:p>
            <a:pPr algn="l" rtl="0" eaLnBrk="1" hangingPunct="1">
              <a:spcAft>
                <a:spcPts val="1500"/>
              </a:spcAft>
            </a:pPr>
            <a:r>
              <a:rPr lang="zh-CN" b="0" i="0" u="none" baseline="0">
                <a:cs typeface="Arial" charset="0"/>
              </a:rPr>
              <a:t>对相关人员过于信任或缺乏信任</a:t>
            </a:r>
          </a:p>
          <a:p>
            <a:pPr algn="l" rtl="0" eaLnBrk="1" hangingPunct="1">
              <a:spcAft>
                <a:spcPts val="1500"/>
              </a:spcAft>
            </a:pPr>
            <a:r>
              <a:rPr lang="zh-CN" b="0" i="0" u="none" baseline="0">
                <a:cs typeface="Arial" charset="0"/>
              </a:rPr>
              <a:t>日常工作中过于自满  </a:t>
            </a:r>
          </a:p>
          <a:p>
            <a:pPr algn="l" rtl="0" eaLnBrk="1" hangingPunct="1">
              <a:spcAft>
                <a:spcPts val="1500"/>
              </a:spcAft>
            </a:pPr>
            <a:r>
              <a:rPr lang="zh-CN" b="0" i="0" u="none" baseline="0">
                <a:cs typeface="Arial" charset="0"/>
              </a:rPr>
              <a:t>对非常规或危险业务缺乏经验。 </a:t>
            </a:r>
          </a:p>
          <a:p>
            <a:pPr algn="l" rtl="0" eaLnBrk="1" hangingPunct="1">
              <a:spcAft>
                <a:spcPts val="1500"/>
              </a:spcAft>
            </a:pPr>
            <a:r>
              <a:rPr lang="zh-CN" b="0" i="0" u="none" baseline="0">
                <a:cs typeface="Arial" charset="0"/>
              </a:rPr>
              <a:t>疲劳、气馁、缺乏动力、灰心、叛逆等</a:t>
            </a:r>
          </a:p>
          <a:p>
            <a:pPr algn="l" rtl="0" eaLnBrk="1" hangingPunct="1">
              <a:spcAft>
                <a:spcPts val="1500"/>
              </a:spcAft>
            </a:pPr>
            <a:r>
              <a:rPr lang="zh-CN" b="0" i="0" u="none" baseline="0">
                <a:cs typeface="Arial" charset="0"/>
              </a:rPr>
              <a:t>各种压力（生产、天气、金融问题等）   </a:t>
            </a:r>
          </a:p>
          <a:p>
            <a:pPr algn="l" rtl="0" eaLnBrk="1" hangingPunct="1">
              <a:spcAft>
                <a:spcPts val="1500"/>
              </a:spcAft>
            </a:pPr>
            <a:r>
              <a:rPr lang="zh-CN" b="0" i="0" u="none" baseline="0">
                <a:cs typeface="Arial" charset="0"/>
              </a:rPr>
              <a:t>设备和工具的状态和适用性，井然有序及清洁度 </a:t>
            </a:r>
            <a:endParaRPr lang="zh-CN" altLang="fr-FR" dirty="0" smtClean="0">
              <a:cs typeface="Arial" charset="0"/>
            </a:endParaRPr>
          </a:p>
          <a:p>
            <a:pPr algn="l" rtl="0" eaLnBrk="1" hangingPunct="1">
              <a:spcAft>
                <a:spcPts val="1500"/>
              </a:spcAft>
            </a:pPr>
            <a:r>
              <a:rPr lang="zh-CN" b="0" i="0" u="none" baseline="0">
                <a:cs typeface="Arial" charset="0"/>
              </a:rPr>
              <a:t>其他异常</a:t>
            </a:r>
          </a:p>
          <a:p>
            <a:pPr algn="l" rtl="0" eaLnBrk="1" hangingPunct="1">
              <a:spcAft>
                <a:spcPts val="1500"/>
              </a:spcAft>
            </a:pPr>
            <a:r>
              <a:rPr lang="zh-CN" b="0" i="0" u="none" baseline="0">
                <a:cs typeface="Arial" charset="0"/>
              </a:rPr>
              <a:t>等 </a:t>
            </a:r>
            <a:endParaRPr lang="zh-CN" altLang="fr-FR" dirty="0">
              <a:cs typeface="Arial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63"/>
            <a:ext cx="7772400" cy="136207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zh-CN" b="1" i="0" u="none" baseline="0"/>
              <a:t>风险评估</a:t>
            </a:r>
            <a:endParaRPr lang="zh-CN" dirty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A7E484C-50C6-EE4D-B5B7-6A904C5CAC0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16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900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sz="900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在百慕大三角消失的中队长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17</a:t>
            </a:fld>
            <a:endParaRPr lang="zh-CN" alt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"/>
          <a:stretch/>
        </p:blipFill>
        <p:spPr>
          <a:xfrm>
            <a:off x="5623529" y="1970691"/>
            <a:ext cx="3344116" cy="33473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0691"/>
            <a:ext cx="5243833" cy="3347314"/>
          </a:xfrm>
          <a:prstGeom prst="rect">
            <a:avLst/>
          </a:prstGeom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在百慕大三角消失的中队长 - 事实 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18</a:t>
            </a:fld>
            <a:endParaRPr lang="zh-CN" alt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163096" cy="4633439"/>
          </a:xfrm>
          <a:prstGeom prst="rect">
            <a:avLst/>
          </a:prstGeom>
        </p:spPr>
      </p:pic>
      <p:grpSp>
        <p:nvGrpSpPr>
          <p:cNvPr id="28" name="Grouper 27"/>
          <p:cNvGrpSpPr/>
          <p:nvPr/>
        </p:nvGrpSpPr>
        <p:grpSpPr>
          <a:xfrm>
            <a:off x="34488" y="2501467"/>
            <a:ext cx="2624578" cy="1159308"/>
            <a:chOff x="220860" y="2216083"/>
            <a:chExt cx="2624578" cy="1159308"/>
          </a:xfrm>
        </p:grpSpPr>
        <p:sp>
          <p:nvSpPr>
            <p:cNvPr id="9" name="Triangle 8"/>
            <p:cNvSpPr/>
            <p:nvPr/>
          </p:nvSpPr>
          <p:spPr>
            <a:xfrm rot="20464600">
              <a:off x="2483768" y="2708920"/>
              <a:ext cx="144016" cy="2880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/>
            </a:p>
          </p:txBody>
        </p:sp>
        <p:sp>
          <p:nvSpPr>
            <p:cNvPr id="10" name="Triangle 9"/>
            <p:cNvSpPr/>
            <p:nvPr/>
          </p:nvSpPr>
          <p:spPr>
            <a:xfrm rot="20464600">
              <a:off x="2483768" y="3087359"/>
              <a:ext cx="144016" cy="2880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/>
            </a:p>
          </p:txBody>
        </p:sp>
        <p:sp>
          <p:nvSpPr>
            <p:cNvPr id="11" name="Triangle 10"/>
            <p:cNvSpPr/>
            <p:nvPr/>
          </p:nvSpPr>
          <p:spPr>
            <a:xfrm rot="20464600">
              <a:off x="2701422" y="3028091"/>
              <a:ext cx="144016" cy="2880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1187624" y="2657174"/>
              <a:ext cx="1253331" cy="3899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220860" y="2216083"/>
              <a:ext cx="1173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zh-CN" sz="1600" b="0" i="0" u="none" baseline="0"/>
                <a:t>中队长认定的位置</a:t>
              </a:r>
              <a:endParaRPr lang="zh-CN" sz="1600" dirty="0"/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3737163" y="2013025"/>
            <a:ext cx="2721585" cy="1118937"/>
            <a:chOff x="3303146" y="1933381"/>
            <a:chExt cx="2721585" cy="1118937"/>
          </a:xfrm>
        </p:grpSpPr>
        <p:sp>
          <p:nvSpPr>
            <p:cNvPr id="12" name="Triangle 11"/>
            <p:cNvSpPr/>
            <p:nvPr/>
          </p:nvSpPr>
          <p:spPr>
            <a:xfrm rot="7392495">
              <a:off x="3723822" y="2836294"/>
              <a:ext cx="144016" cy="28803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>
                <a:solidFill>
                  <a:srgbClr val="00B050"/>
                </a:solidFill>
              </a:endParaRPr>
            </a:p>
          </p:txBody>
        </p:sp>
        <p:sp>
          <p:nvSpPr>
            <p:cNvPr id="13" name="Triangle 12"/>
            <p:cNvSpPr/>
            <p:nvPr/>
          </p:nvSpPr>
          <p:spPr>
            <a:xfrm rot="7359678">
              <a:off x="3375154" y="2764720"/>
              <a:ext cx="144016" cy="28803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>
                <a:solidFill>
                  <a:srgbClr val="00B050"/>
                </a:solidFill>
              </a:endParaRPr>
            </a:p>
          </p:txBody>
        </p:sp>
        <p:sp>
          <p:nvSpPr>
            <p:cNvPr id="14" name="Triangle 13"/>
            <p:cNvSpPr/>
            <p:nvPr/>
          </p:nvSpPr>
          <p:spPr>
            <a:xfrm rot="7881872">
              <a:off x="3533437" y="2547953"/>
              <a:ext cx="144016" cy="28803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>
                <a:solidFill>
                  <a:srgbClr val="00B050"/>
                </a:solidFill>
              </a:endParaRPr>
            </a:p>
          </p:txBody>
        </p:sp>
        <p:cxnSp>
          <p:nvCxnSpPr>
            <p:cNvPr id="21" name="Connecteur droit avec flèche 20"/>
            <p:cNvCxnSpPr>
              <a:stCxn id="25" idx="1"/>
            </p:cNvCxnSpPr>
            <p:nvPr/>
          </p:nvCxnSpPr>
          <p:spPr>
            <a:xfrm flipH="1">
              <a:off x="3842476" y="2348880"/>
              <a:ext cx="1008816" cy="4154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4851292" y="1933381"/>
              <a:ext cx="1173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zh-CN" sz="1600" b="0" i="0" u="none" baseline="0"/>
                <a:t>实际位置</a:t>
              </a:r>
              <a:endParaRPr lang="zh-CN" sz="1600" dirty="0"/>
            </a:p>
          </p:txBody>
        </p:sp>
      </p:grpSp>
      <p:sp>
        <p:nvSpPr>
          <p:cNvPr id="1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风险评估中的错误</a:t>
            </a: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496000" cy="5040311"/>
          </a:xfrm>
        </p:spPr>
        <p:txBody>
          <a:bodyPr/>
          <a:lstStyle/>
          <a:p>
            <a:pPr marL="0" indent="0" algn="just" rtl="0">
              <a:buNone/>
            </a:pPr>
            <a:r>
              <a:rPr lang="zh-CN" b="0" i="0" u="none" baseline="0" dirty="0"/>
              <a:t>风险评估中可能犯错：</a:t>
            </a:r>
          </a:p>
          <a:p>
            <a:pPr lvl="0" algn="just" rtl="0"/>
            <a:r>
              <a:rPr lang="zh-CN" b="0" i="0" u="none" baseline="0" dirty="0"/>
              <a:t>因为对事实的</a:t>
            </a:r>
            <a:r>
              <a:rPr lang="zh-CN" b="1" i="0" u="none" baseline="0" dirty="0">
                <a:solidFill>
                  <a:srgbClr val="BD2B0B"/>
                </a:solidFill>
              </a:rPr>
              <a:t>判断</a:t>
            </a:r>
            <a:r>
              <a:rPr lang="zh-CN" b="0" i="0" u="none" baseline="0" dirty="0"/>
              <a:t>是错误的（事实会引发不同的心理意象） </a:t>
            </a:r>
          </a:p>
          <a:p>
            <a:pPr lvl="0" algn="just" rtl="0"/>
            <a:r>
              <a:rPr lang="zh-CN" b="0" i="0" u="none" baseline="0" dirty="0"/>
              <a:t>因为我们会走这些</a:t>
            </a:r>
            <a:r>
              <a:rPr lang="zh-CN" b="1" i="0" u="none" baseline="0" dirty="0">
                <a:solidFill>
                  <a:srgbClr val="BD2B0B"/>
                </a:solidFill>
              </a:rPr>
              <a:t>捷径</a:t>
            </a:r>
            <a:r>
              <a:rPr lang="zh-CN" b="0" i="0" u="none" baseline="0" dirty="0"/>
              <a:t>： </a:t>
            </a:r>
          </a:p>
          <a:p>
            <a:pPr lvl="1" algn="just" rtl="0"/>
            <a:r>
              <a:rPr lang="zh-CN" b="1" i="0" u="none" baseline="0" dirty="0">
                <a:solidFill>
                  <a:srgbClr val="BD2B0B"/>
                </a:solidFill>
              </a:rPr>
              <a:t>代表性</a:t>
            </a:r>
            <a:r>
              <a:rPr lang="zh-CN" b="0" i="0" u="none" baseline="0" dirty="0"/>
              <a:t>：从个人经验中得出心理捷径导致不良后果的概率：</a:t>
            </a:r>
            <a:r>
              <a:rPr lang="zh-CN" b="0" i="1" u="none" baseline="0" dirty="0"/>
              <a:t>“Joe 抄近路返回营地，什么都没有发生！”</a:t>
            </a:r>
            <a:r>
              <a:rPr lang="zh-CN" b="0" i="0" u="none" baseline="0" dirty="0"/>
              <a:t>。</a:t>
            </a:r>
            <a:endParaRPr lang="zh-CN" dirty="0"/>
          </a:p>
          <a:p>
            <a:pPr lvl="1" algn="just" rtl="0"/>
            <a:r>
              <a:rPr lang="zh-CN" b="1" i="0" u="none" baseline="0" dirty="0">
                <a:solidFill>
                  <a:srgbClr val="BD2B0B"/>
                </a:solidFill>
              </a:rPr>
              <a:t>可用性</a:t>
            </a:r>
            <a:r>
              <a:rPr lang="zh-CN" b="0" i="0" u="none" baseline="0" dirty="0"/>
              <a:t>：根据脑海中立即浮现的例子（相关事件或情况）来采取的心理捷径 </a:t>
            </a:r>
            <a:r>
              <a:rPr lang="zh-CN" b="0" i="1" u="none" baseline="0" dirty="0"/>
              <a:t>：“我的车坏了，同事的车型和我的一样，曾经出现过启动故障，因此我的车也有启动故障。”</a:t>
            </a:r>
          </a:p>
          <a:p>
            <a:pPr lvl="1" algn="just" rtl="0"/>
            <a:r>
              <a:rPr lang="zh-CN" b="1" i="0" u="none" baseline="0" dirty="0">
                <a:solidFill>
                  <a:srgbClr val="BD2B0B"/>
                </a:solidFill>
              </a:rPr>
              <a:t>观点扎根</a:t>
            </a:r>
            <a:r>
              <a:rPr lang="zh-CN" b="1" i="0" u="none" baseline="0" dirty="0"/>
              <a:t> </a:t>
            </a:r>
            <a:r>
              <a:rPr lang="zh-CN" b="0" i="0" u="none" baseline="0" dirty="0"/>
              <a:t>：接收到的第一信息（“扎根”）在采取决策时比以下几点产生更强的影响力：</a:t>
            </a:r>
            <a:r>
              <a:rPr lang="zh-CN" b="0" i="1" u="none" baseline="0" dirty="0"/>
              <a:t>“我五折买了这些鞋，因此，这些鞋子赚了 300 欧元！”</a:t>
            </a:r>
            <a:endParaRPr lang="zh-CN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19</a:t>
            </a:fld>
            <a:endParaRPr lang="zh-CN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zh-CN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模块目的</a:t>
            </a:r>
            <a:endParaRPr lang="zh-CN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331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  <p:sp>
        <p:nvSpPr>
          <p:cNvPr id="15363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9FB57F2-3C2B-D749-9DAF-BF286056809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l" rtl="0" eaLnBrk="1" hangingPunct="1">
              <a:spcBef>
                <a:spcPts val="600"/>
              </a:spcBef>
              <a:spcAft>
                <a:spcPts val="600"/>
              </a:spcAft>
              <a:buFont typeface="Lucida Grande" charset="0"/>
              <a:buNone/>
            </a:pPr>
            <a:r>
              <a:rPr lang="zh-CN" b="0" i="0" u="none" baseline="0">
                <a:cs typeface="Arial" charset="0"/>
              </a:rPr>
              <a:t>本模块历时半天，结束时参与者应该：</a:t>
            </a: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</a:pPr>
            <a:r>
              <a:rPr lang="zh-CN" b="0" i="0" u="none" baseline="0">
                <a:cs typeface="Arial" charset="0"/>
              </a:rPr>
              <a:t>了解安全方面的人为因素具有哪些特点，</a:t>
            </a:r>
            <a:endParaRPr lang="zh-CN" altLang="fr-FR" dirty="0">
              <a:cs typeface="Arial" charset="0"/>
            </a:endParaRP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</a:pPr>
            <a:r>
              <a:rPr lang="zh-CN" b="0" i="0" u="none" baseline="0">
                <a:cs typeface="Arial" charset="0"/>
              </a:rPr>
              <a:t>了解弱信号的概念，</a:t>
            </a:r>
            <a:endParaRPr lang="zh-CN" altLang="fr-FR" dirty="0">
              <a:ea typeface="Helvetica" charset="0"/>
              <a:cs typeface="Helvetica" charset="0"/>
            </a:endParaRP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</a:pPr>
            <a:r>
              <a:rPr lang="zh-CN" b="0" i="0" u="none" baseline="0">
                <a:cs typeface="Arial" charset="0"/>
              </a:rPr>
              <a:t>了解风险管理中人际沟通的重要性（包括需考虑文化差异）</a:t>
            </a: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</a:pPr>
            <a:r>
              <a:rPr lang="zh-CN" b="0" i="0" u="none" baseline="0">
                <a:cs typeface="Arial" charset="0"/>
              </a:rPr>
              <a:t>能够主动聆听。</a:t>
            </a:r>
            <a:endParaRPr lang="zh-CN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63"/>
            <a:ext cx="7772400" cy="136207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zh-CN" b="1" i="0" u="none" baseline="0"/>
              <a:t>冒险</a:t>
            </a:r>
            <a:endParaRPr lang="zh-CN" dirty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A7E484C-50C6-EE4D-B5B7-6A904C5CAC0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20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900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sz="900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zh-CN" b="1" i="0" u="none" baseline="0"/>
              <a:t>平交路口视频</a:t>
            </a:r>
          </a:p>
        </p:txBody>
      </p:sp>
      <p:sp>
        <p:nvSpPr>
          <p:cNvPr id="3174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4F649A1-DE1F-D64B-A3C7-3E131F64643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21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87" y="1412776"/>
            <a:ext cx="5525513" cy="4117190"/>
          </a:xfrm>
          <a:prstGeom prst="rect">
            <a:avLst/>
          </a:prstGeom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775442" y="1376772"/>
            <a:ext cx="1728192" cy="792088"/>
          </a:xfrm>
          <a:prstGeom prst="roundRect">
            <a:avLst/>
          </a:prstGeom>
          <a:solidFill>
            <a:srgbClr val="BD2B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分析例子 - 穿越铁轨 </a:t>
            </a:r>
            <a:r>
              <a:rPr lang="zh-CN"/>
              <a:t/>
            </a:r>
            <a:br>
              <a:rPr lang="zh-CN"/>
            </a:b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22</a:t>
            </a:fld>
            <a:endParaRPr lang="zh-CN" altLang="fr-FR"/>
          </a:p>
        </p:txBody>
      </p:sp>
      <p:sp>
        <p:nvSpPr>
          <p:cNvPr id="10" name="ZoneTexte 9"/>
          <p:cNvSpPr txBox="1"/>
          <p:nvPr/>
        </p:nvSpPr>
        <p:spPr>
          <a:xfrm>
            <a:off x="611559" y="2364187"/>
            <a:ext cx="26657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zh-CN" sz="1600" b="0" i="0" u="none" baseline="0">
                <a:latin typeface="+mn-lt"/>
              </a:rPr>
              <a:t>挑战/无所谓</a:t>
            </a:r>
            <a:endParaRPr lang="zh-CN" sz="1600" dirty="0">
              <a:latin typeface="+mn-lt"/>
            </a:endParaRP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zh-CN" sz="1600" b="0" i="0" u="none" baseline="0">
                <a:latin typeface="+mn-lt"/>
              </a:rPr>
              <a:t>匆忙/紧急</a:t>
            </a:r>
            <a:endParaRPr lang="zh-CN" sz="1600" dirty="0">
              <a:latin typeface="+mn-lt"/>
            </a:endParaRP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zh-CN" sz="1600" b="0" i="0" u="none" baseline="0">
                <a:latin typeface="+mn-lt"/>
              </a:rPr>
              <a:t>看到别人这样做过</a:t>
            </a:r>
            <a:endParaRPr lang="zh-CN" sz="1600" dirty="0">
              <a:latin typeface="+mn-lt"/>
            </a:endParaRP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zh-CN" sz="1600" b="0" i="0" u="none" baseline="0">
                <a:latin typeface="+mn-lt"/>
              </a:rPr>
              <a:t>一天的时间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zh-CN" sz="1600" b="0" i="0" u="none" baseline="0">
                <a:latin typeface="+mn-lt"/>
              </a:rPr>
              <a:t>约会迟到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zh-CN" sz="1600" b="0" i="0" u="none" baseline="0">
                <a:latin typeface="+mn-lt"/>
              </a:rPr>
              <a:t>因为没有声音或光信号而进行了错误的判断</a:t>
            </a:r>
            <a:endParaRPr lang="zh-CN" sz="1600" dirty="0">
              <a:latin typeface="+mn-lt"/>
            </a:endParaRP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zh-CN" sz="1600" b="0" i="0" u="none" baseline="0">
                <a:latin typeface="+mn-lt"/>
              </a:rPr>
              <a:t>风险感知被干扰</a:t>
            </a:r>
            <a:endParaRPr lang="zh-CN" sz="1600" dirty="0">
              <a:latin typeface="+mn-lt"/>
            </a:endParaRP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zh-CN" sz="1600" b="0" i="0" u="none" baseline="0">
                <a:latin typeface="+mn-lt"/>
              </a:rPr>
              <a:t>没有预知后果</a:t>
            </a:r>
            <a:endParaRPr lang="zh-CN" sz="1600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78312" y="248259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b="1" i="0" u="none" baseline="0">
                <a:solidFill>
                  <a:schemeClr val="accent3">
                    <a:lumMod val="75000"/>
                  </a:schemeClr>
                </a:solidFill>
              </a:rPr>
              <a:t>穿越铁轨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81958" y="2427449"/>
            <a:ext cx="2519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b="0" i="0" u="none" baseline="0"/>
              <a:t>消极： 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zh-CN" sz="1600" b="0" i="0" u="none" baseline="0">
                <a:latin typeface="+mn-lt"/>
              </a:rPr>
              <a:t>死亡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zh-CN" sz="1600" b="0" i="0" u="none" baseline="0">
                <a:latin typeface="+mn-lt"/>
              </a:rPr>
              <a:t>受伤 		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zh-CN" sz="1600" b="0" i="0" u="none" baseline="0">
                <a:latin typeface="+mn-lt"/>
              </a:rPr>
              <a:t>罚款</a:t>
            </a:r>
            <a:r>
              <a:rPr lang="zh-CN" b="0" i="0" u="none" baseline="0"/>
              <a:t>		</a:t>
            </a:r>
            <a:endParaRPr lang="zh-CN" dirty="0"/>
          </a:p>
        </p:txBody>
      </p:sp>
      <p:grpSp>
        <p:nvGrpSpPr>
          <p:cNvPr id="22" name="Grouper 21"/>
          <p:cNvGrpSpPr/>
          <p:nvPr/>
        </p:nvGrpSpPr>
        <p:grpSpPr>
          <a:xfrm>
            <a:off x="4184529" y="3128927"/>
            <a:ext cx="4707951" cy="2885744"/>
            <a:chOff x="4184529" y="3128927"/>
            <a:chExt cx="4707951" cy="2885744"/>
          </a:xfrm>
        </p:grpSpPr>
        <p:sp>
          <p:nvSpPr>
            <p:cNvPr id="8" name="ZoneTexte 7"/>
            <p:cNvSpPr txBox="1"/>
            <p:nvPr/>
          </p:nvSpPr>
          <p:spPr>
            <a:xfrm>
              <a:off x="6181958" y="3706347"/>
              <a:ext cx="2710522" cy="23083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l" rtl="0"/>
              <a:r>
                <a:rPr lang="zh-CN" b="0" i="0" u="none" baseline="0">
                  <a:solidFill>
                    <a:schemeClr val="accent3">
                      <a:lumMod val="75000"/>
                    </a:schemeClr>
                  </a:solidFill>
                  <a:sym typeface="Wingdings"/>
                </a:rPr>
                <a:t>直接、确定和积极：</a:t>
              </a:r>
            </a:p>
            <a:p>
              <a:pPr marL="285750" indent="-285750" algn="l" rtl="0" eaLnBrk="1" hangingPunct="1">
                <a:spcBef>
                  <a:spcPts val="0"/>
                </a:spcBef>
                <a:spcAft>
                  <a:spcPts val="0"/>
                </a:spcAft>
                <a:buClr>
                  <a:srgbClr val="A90025"/>
                </a:buClr>
                <a:buSzPct val="120000"/>
                <a:buFont typeface="Arial" charset="0"/>
                <a:buChar char="•"/>
              </a:pPr>
              <a:r>
                <a:rPr lang="zh-CN" b="0" i="0" u="none" baseline="0">
                  <a:latin typeface="+mn-lt"/>
                  <a:sym typeface="Wingdings"/>
                </a:rPr>
                <a:t>节约时间/准时前往约会</a:t>
              </a:r>
              <a:endParaRPr lang="zh-CN" dirty="0">
                <a:latin typeface="+mn-lt"/>
                <a:sym typeface="Wingdings"/>
              </a:endParaRPr>
            </a:p>
            <a:p>
              <a:pPr marL="285750" indent="-285750" algn="l" rtl="0" eaLnBrk="1" hangingPunct="1">
                <a:spcBef>
                  <a:spcPts val="0"/>
                </a:spcBef>
                <a:spcAft>
                  <a:spcPts val="0"/>
                </a:spcAft>
                <a:buClr>
                  <a:srgbClr val="A90025"/>
                </a:buClr>
                <a:buSzPct val="120000"/>
                <a:buFont typeface="Arial" charset="0"/>
                <a:buChar char="•"/>
              </a:pPr>
              <a:r>
                <a:rPr lang="zh-CN" b="0" i="0" u="none" baseline="0">
                  <a:latin typeface="+mn-lt"/>
                  <a:sym typeface="Wingdings"/>
                </a:rPr>
                <a:t>印象/同行人同意 		</a:t>
              </a:r>
            </a:p>
            <a:p>
              <a:pPr marL="285750" indent="-285750" algn="l" rtl="0" eaLnBrk="1" hangingPunct="1">
                <a:spcBef>
                  <a:spcPts val="0"/>
                </a:spcBef>
                <a:spcAft>
                  <a:spcPts val="0"/>
                </a:spcAft>
                <a:buClr>
                  <a:srgbClr val="A90025"/>
                </a:buClr>
                <a:buSzPct val="120000"/>
                <a:buFont typeface="Arial" charset="0"/>
                <a:buChar char="•"/>
              </a:pPr>
              <a:r>
                <a:rPr lang="zh-CN" b="0" i="0" u="none" baseline="0">
                  <a:latin typeface="+mn-lt"/>
                  <a:sym typeface="Wingdings"/>
                </a:rPr>
                <a:t>满足感（肾上腺素） </a:t>
              </a:r>
            </a:p>
          </p:txBody>
        </p:sp>
        <p:sp>
          <p:nvSpPr>
            <p:cNvPr id="13" name="Virage 12"/>
            <p:cNvSpPr/>
            <p:nvPr/>
          </p:nvSpPr>
          <p:spPr>
            <a:xfrm rot="16200000">
              <a:off x="4455468" y="2857988"/>
              <a:ext cx="1362132" cy="1904010"/>
            </a:xfrm>
            <a:prstGeom prst="bentArrow">
              <a:avLst>
                <a:gd name="adj1" fmla="val 25000"/>
                <a:gd name="adj2" fmla="val 27277"/>
                <a:gd name="adj3" fmla="val 25000"/>
                <a:gd name="adj4" fmla="val 43750"/>
              </a:avLst>
            </a:prstGeom>
            <a:solidFill>
              <a:srgbClr val="BD2B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>
                <a:solidFill>
                  <a:schemeClr val="tx1"/>
                </a:solidFill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899592" y="158815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zh-CN" b="0" i="0" u="none" baseline="0">
                <a:solidFill>
                  <a:schemeClr val="bg1"/>
                </a:solidFill>
              </a:rPr>
              <a:t>导火线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563888" y="1376772"/>
            <a:ext cx="1728192" cy="792088"/>
          </a:xfrm>
          <a:prstGeom prst="roundRect">
            <a:avLst/>
          </a:prstGeom>
          <a:solidFill>
            <a:srgbClr val="BD2B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/>
          </a:p>
        </p:txBody>
      </p:sp>
      <p:sp>
        <p:nvSpPr>
          <p:cNvPr id="16" name="ZoneTexte 15"/>
          <p:cNvSpPr txBox="1"/>
          <p:nvPr/>
        </p:nvSpPr>
        <p:spPr>
          <a:xfrm>
            <a:off x="3563888" y="158571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zh-CN" b="0" i="0" u="none" baseline="0">
                <a:solidFill>
                  <a:schemeClr val="bg1"/>
                </a:solidFill>
              </a:rPr>
              <a:t>行为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377109" y="1376772"/>
            <a:ext cx="1728192" cy="792088"/>
          </a:xfrm>
          <a:prstGeom prst="roundRect">
            <a:avLst/>
          </a:prstGeom>
          <a:solidFill>
            <a:srgbClr val="BD2B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/>
          </a:p>
        </p:txBody>
      </p:sp>
      <p:sp>
        <p:nvSpPr>
          <p:cNvPr id="18" name="ZoneTexte 17"/>
          <p:cNvSpPr txBox="1"/>
          <p:nvPr/>
        </p:nvSpPr>
        <p:spPr>
          <a:xfrm>
            <a:off x="6402873" y="158571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zh-CN" b="0" i="0" u="none" baseline="0">
                <a:solidFill>
                  <a:schemeClr val="bg1"/>
                </a:solidFill>
              </a:rPr>
              <a:t>后果</a:t>
            </a:r>
            <a:endParaRPr lang="zh-CN" dirty="0">
              <a:solidFill>
                <a:schemeClr val="bg1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503634" y="1770383"/>
            <a:ext cx="10602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292080" y="1767050"/>
            <a:ext cx="10602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6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冒险的成分 </a:t>
            </a:r>
            <a:r>
              <a:rPr lang="zh-CN"/>
              <a:t/>
            </a:r>
            <a:br>
              <a:rPr lang="zh-CN"/>
            </a:b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006066"/>
            <a:ext cx="8447819" cy="1876395"/>
          </a:xfrm>
        </p:spPr>
        <p:txBody>
          <a:bodyPr/>
          <a:lstStyle/>
          <a:p>
            <a:pPr marL="0" indent="0" algn="l" rtl="0">
              <a:spcAft>
                <a:spcPts val="1500"/>
              </a:spcAft>
              <a:buNone/>
            </a:pPr>
            <a:r>
              <a:rPr lang="zh-CN" b="0" i="0" u="none" baseline="0"/>
              <a:t>对我们的行为影响最大的后果： </a:t>
            </a:r>
            <a:endParaRPr lang="zh-CN" dirty="0" smtClean="0"/>
          </a:p>
          <a:p>
            <a:pPr lvl="1" algn="l" rtl="0"/>
            <a:r>
              <a:rPr lang="zh-CN" b="0" i="0" u="none" baseline="0"/>
              <a:t>直接（I）</a:t>
            </a:r>
          </a:p>
          <a:p>
            <a:pPr lvl="1" algn="l" rtl="0"/>
            <a:r>
              <a:rPr lang="zh-CN" b="0" i="0" u="none" baseline="0"/>
              <a:t>确定（C）	</a:t>
            </a:r>
          </a:p>
          <a:p>
            <a:pPr lvl="1" algn="l" rtl="0"/>
            <a:r>
              <a:rPr lang="zh-CN" b="0" i="0" u="none" baseline="0"/>
              <a:t>积极（+） 			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23</a:t>
            </a:fld>
            <a:endParaRPr lang="zh-CN" altLang="fr-FR"/>
          </a:p>
        </p:txBody>
      </p:sp>
      <p:sp>
        <p:nvSpPr>
          <p:cNvPr id="7" name="Accolade fermante 6"/>
          <p:cNvSpPr/>
          <p:nvPr/>
        </p:nvSpPr>
        <p:spPr>
          <a:xfrm>
            <a:off x="2399618" y="1533353"/>
            <a:ext cx="360040" cy="1080120"/>
          </a:xfrm>
          <a:prstGeom prst="rightBrace">
            <a:avLst/>
          </a:prstGeom>
          <a:noFill/>
          <a:ln>
            <a:solidFill>
              <a:srgbClr val="BD2B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zh-CN"/>
          </a:p>
        </p:txBody>
      </p:sp>
      <p:sp>
        <p:nvSpPr>
          <p:cNvPr id="8" name="ZoneTexte 7"/>
          <p:cNvSpPr txBox="1"/>
          <p:nvPr/>
        </p:nvSpPr>
        <p:spPr>
          <a:xfrm>
            <a:off x="2882766" y="1484784"/>
            <a:ext cx="579292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zh-CN" b="0" i="0" u="none" baseline="0">
                <a:solidFill>
                  <a:schemeClr val="accent3">
                    <a:lumMod val="75000"/>
                  </a:schemeClr>
                </a:solidFill>
              </a:rPr>
              <a:t>我们正在寻找更多的直接/确定/积极的后果（</a:t>
            </a:r>
            <a:r>
              <a:rPr lang="zh-CN" b="1" i="0" u="none" baseline="0">
                <a:solidFill>
                  <a:schemeClr val="accent3">
                    <a:lumMod val="75000"/>
                  </a:schemeClr>
                </a:solidFill>
              </a:rPr>
              <a:t>IC+</a:t>
            </a:r>
            <a:r>
              <a:rPr lang="zh-CN" b="0" i="0" u="none" baseline="0">
                <a:solidFill>
                  <a:schemeClr val="accent3">
                    <a:lumMod val="75000"/>
                  </a:schemeClr>
                </a:solidFill>
              </a:rPr>
              <a:t>）</a:t>
            </a:r>
          </a:p>
          <a:p>
            <a:pPr marL="285750" indent="-285750" algn="l" rtl="0">
              <a:buFont typeface="Wingdings" charset="2"/>
              <a:buChar char="à"/>
            </a:pPr>
            <a:r>
              <a:rPr lang="zh-CN" b="0" i="0" u="none" baseline="0">
                <a:solidFill>
                  <a:schemeClr val="accent3">
                    <a:lumMod val="75000"/>
                  </a:schemeClr>
                </a:solidFill>
                <a:sym typeface="Wingdings"/>
              </a:rPr>
              <a:t>根据这些后果改变自己的行为。</a:t>
            </a:r>
          </a:p>
        </p:txBody>
      </p:sp>
      <p:sp>
        <p:nvSpPr>
          <p:cNvPr id="9" name="Rectangle 8"/>
          <p:cNvSpPr/>
          <p:nvPr/>
        </p:nvSpPr>
        <p:spPr>
          <a:xfrm>
            <a:off x="920490" y="2882461"/>
            <a:ext cx="729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r>
              <a:rPr lang="zh-CN" b="1" i="0" u="none" baseline="0">
                <a:solidFill>
                  <a:schemeClr val="accent3">
                    <a:lumMod val="75000"/>
                  </a:schemeClr>
                </a:solidFill>
              </a:rPr>
              <a:t>原理：后果（直接、确定、积极）比导火线对行为产生的影响更加深远。 </a:t>
            </a:r>
            <a:endParaRPr lang="zh-CN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3573016"/>
            <a:ext cx="80641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b="0" i="0" u="none" baseline="0"/>
              <a:t>但后果不是唯一推动我们采取冒险行为的因素，必须加入： 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zh-CN" sz="1600" b="0" i="0" u="none" baseline="0">
                <a:latin typeface="+mn-lt"/>
              </a:rPr>
              <a:t>社会压力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zh-CN" sz="1600" b="0" i="0" u="none" baseline="0">
                <a:latin typeface="+mn-lt"/>
              </a:rPr>
              <a:t>文化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zh-CN" sz="1600" b="0" i="0" u="none" baseline="0">
                <a:latin typeface="+mn-lt"/>
              </a:rPr>
              <a:t>家庭中的角色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zh-CN" sz="1600" b="0" i="0" u="none" baseline="0">
                <a:latin typeface="+mn-lt"/>
              </a:rPr>
              <a:t>组织中的角色</a:t>
            </a:r>
            <a:endParaRPr lang="zh-CN" sz="1600" dirty="0">
              <a:latin typeface="+mn-lt"/>
            </a:endParaRP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zh-CN" sz="1600" b="0" i="0" u="none" baseline="0">
                <a:latin typeface="+mn-lt"/>
              </a:rPr>
              <a:t>教育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zh-CN" sz="1600" b="0" i="0" u="none" baseline="0">
                <a:latin typeface="+mn-lt"/>
              </a:rPr>
              <a:t>……</a:t>
            </a:r>
            <a:endParaRPr lang="zh-CN" sz="1600" dirty="0" smtClean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20490" y="5607814"/>
            <a:ext cx="729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CN" b="1" i="0" u="none" baseline="0">
                <a:solidFill>
                  <a:srgbClr val="BD2B0B"/>
                </a:solidFill>
              </a:rPr>
              <a:t>冒险行为可能具有吸引力，因为一旦成功就会得到社会认可。</a:t>
            </a:r>
            <a:endParaRPr lang="zh-CN" b="1" dirty="0">
              <a:solidFill>
                <a:srgbClr val="BD2B0B"/>
              </a:solidFill>
            </a:endParaRP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该你们表演了（1/3） 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24</a:t>
            </a:fld>
            <a:endParaRPr lang="zh-CN" altLang="fr-FR"/>
          </a:p>
        </p:txBody>
      </p:sp>
      <p:pic>
        <p:nvPicPr>
          <p:cNvPr id="6" name="Image 5" descr="../../../../../../Downloads/35-image-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7" y="1124744"/>
            <a:ext cx="3905274" cy="47089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该你们表演了（2/3） 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25</a:t>
            </a:fld>
            <a:endParaRPr lang="zh-CN" altLang="fr-FR"/>
          </a:p>
        </p:txBody>
      </p:sp>
      <p:pic>
        <p:nvPicPr>
          <p:cNvPr id="7" name="Image 6" descr="../../../../../../Downloads/echelle-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480720" cy="49158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69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该你们表演了（3/3） 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26</a:t>
            </a:fld>
            <a:endParaRPr lang="zh-CN" altLang="fr-FR"/>
          </a:p>
        </p:txBody>
      </p:sp>
      <p:pic>
        <p:nvPicPr>
          <p:cNvPr id="6" name="Image 5" descr="../../../../../../Downloads/Screen-Shot-2013-10-02-at-7.28.59-PM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" b="5933"/>
          <a:stretch/>
        </p:blipFill>
        <p:spPr bwMode="auto">
          <a:xfrm>
            <a:off x="1043608" y="1484784"/>
            <a:ext cx="6984775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93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你们认为呢？</a:t>
            </a: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 rtl="0"/>
            <a:r>
              <a:rPr lang="zh-CN" b="0" i="0" u="none" baseline="0"/>
              <a:t>你们是否有过因为采取冒险行为而倍感后悔的经历？</a:t>
            </a:r>
          </a:p>
          <a:p>
            <a:pPr marL="0" indent="0" algn="just" rtl="0">
              <a:buNone/>
            </a:pPr>
            <a:r>
              <a:rPr lang="zh-CN" b="0" i="0" u="none" baseline="0"/>
              <a:t> </a:t>
            </a:r>
          </a:p>
          <a:p>
            <a:pPr algn="just" rtl="0"/>
            <a:r>
              <a:rPr lang="zh-CN" b="0" i="0" u="none" baseline="0"/>
              <a:t>你们认为，促使你冒险的缘由是什么？</a:t>
            </a:r>
          </a:p>
          <a:p>
            <a:pPr marL="0" indent="0" algn="just" rtl="0">
              <a:buNone/>
            </a:pPr>
            <a:r>
              <a:rPr lang="zh-CN" b="0" i="0" u="none" baseline="0"/>
              <a:t> </a:t>
            </a:r>
          </a:p>
          <a:p>
            <a:pPr algn="just" rtl="0"/>
            <a:r>
              <a:rPr lang="zh-CN" b="0" i="0" u="none" baseline="0"/>
              <a:t>你们在此模块中学到了什么具体的补救措施？</a:t>
            </a:r>
            <a:r>
              <a:rPr lang="zh-CN" b="0" i="0" u="none" baseline="0">
                <a:effectLst/>
              </a:rPr>
              <a:t> 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27</a:t>
            </a:fld>
            <a:endParaRPr lang="zh-CN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沟通的重要作用</a:t>
            </a:r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A2790189-416C-E549-83DE-8B3BF5286D36}" type="slidenum">
              <a:rPr/>
              <a:pPr/>
              <a:t>28</a:t>
            </a:fld>
            <a:endParaRPr lang="zh-CN" altLang="fr-FR"/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900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sz="900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法航 447 号航班的最后几分钟 （里约热内卢-巴黎）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29</a:t>
            </a:fld>
            <a:endParaRPr lang="zh-CN" altLang="fr-FR"/>
          </a:p>
        </p:txBody>
      </p:sp>
      <p:pic>
        <p:nvPicPr>
          <p:cNvPr id="6" name="Image 5" descr="../../../../../../Desktop/Capture%20d’écran%202016-07-18%20à%2015.28.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375"/>
            <a:ext cx="6264696" cy="38450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7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>
          <a:xfrm>
            <a:off x="722313" y="2493963"/>
            <a:ext cx="7772400" cy="13620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zh-CN" b="1" i="0" u="none" baseline="0"/>
              <a:t>安全人为因素</a:t>
            </a: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8B3048B-9A14-4745-9061-D319CAF3001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900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sz="900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沟通的力学模型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30</a:t>
            </a:fld>
            <a:endParaRPr lang="zh-CN" altLang="fr-FR"/>
          </a:p>
        </p:txBody>
      </p:sp>
      <p:grpSp>
        <p:nvGrpSpPr>
          <p:cNvPr id="10" name="Grouper 9"/>
          <p:cNvGrpSpPr/>
          <p:nvPr/>
        </p:nvGrpSpPr>
        <p:grpSpPr>
          <a:xfrm>
            <a:off x="1259632" y="1628800"/>
            <a:ext cx="6768752" cy="4032448"/>
            <a:chOff x="1259632" y="1628800"/>
            <a:chExt cx="6768752" cy="403244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3" t="8860" r="7058" b="8442"/>
            <a:stretch/>
          </p:blipFill>
          <p:spPr>
            <a:xfrm>
              <a:off x="1259632" y="1628800"/>
              <a:ext cx="6768752" cy="40324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907704" y="2924944"/>
              <a:ext cx="1800200" cy="1008112"/>
            </a:xfrm>
            <a:prstGeom prst="rect">
              <a:avLst/>
            </a:prstGeom>
            <a:solidFill>
              <a:srgbClr val="BD2B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907704" y="3244334"/>
              <a:ext cx="180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b="0" i="0" u="none" baseline="0">
                  <a:solidFill>
                    <a:schemeClr val="bg1"/>
                  </a:solidFill>
                </a:rPr>
                <a:t>传递者</a:t>
              </a:r>
              <a:endParaRPr lang="zh-CN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92080" y="2924944"/>
              <a:ext cx="1800200" cy="1008112"/>
            </a:xfrm>
            <a:prstGeom prst="rect">
              <a:avLst/>
            </a:prstGeom>
            <a:solidFill>
              <a:srgbClr val="BD2B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418024" y="3244334"/>
              <a:ext cx="1602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CN" b="0" i="0" u="none" baseline="0">
                  <a:solidFill>
                    <a:schemeClr val="bg1"/>
                  </a:solidFill>
                </a:rPr>
                <a:t>接收者</a:t>
              </a:r>
              <a:endParaRPr lang="zh-CN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元信息传播提高沟通能力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31</a:t>
            </a:fld>
            <a:endParaRPr lang="zh-CN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1037272" y="1556792"/>
            <a:ext cx="7058343" cy="369332"/>
          </a:xfrm>
          <a:prstGeom prst="rect">
            <a:avLst/>
          </a:prstGeom>
          <a:solidFill>
            <a:srgbClr val="BD2B0B"/>
          </a:solidFill>
        </p:spPr>
        <p:txBody>
          <a:bodyPr wrap="none" rtlCol="0">
            <a:spAutoFit/>
          </a:bodyPr>
          <a:lstStyle/>
          <a:p>
            <a:pPr algn="ctr" rtl="0"/>
            <a:r>
              <a:rPr lang="zh-CN" b="0" i="0" u="none" baseline="0">
                <a:solidFill>
                  <a:schemeClr val="bg1"/>
                </a:solidFill>
              </a:rPr>
              <a:t>元信息传播：“沟通的沟通”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4813423" y="2072334"/>
            <a:ext cx="3379599" cy="268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b="0" i="0" u="none" baseline="0">
                <a:solidFill>
                  <a:srgbClr val="BD2B0B"/>
                </a:solidFill>
              </a:rPr>
              <a:t>口头：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1600" b="0" i="0" u="none" baseline="0">
                <a:latin typeface="+mn-lt"/>
                <a:cs typeface="Arial"/>
              </a:rPr>
              <a:t>声音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1600" b="0" i="0" u="none" baseline="0">
                <a:latin typeface="+mn-lt"/>
                <a:cs typeface="Arial"/>
              </a:rPr>
              <a:t>音量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1600" b="0" i="0" u="none" baseline="0">
                <a:latin typeface="+mn-lt"/>
                <a:cs typeface="Arial"/>
              </a:rPr>
              <a:t>发音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1600" b="0" i="0" u="none" baseline="0">
                <a:latin typeface="+mn-lt"/>
                <a:cs typeface="Arial"/>
              </a:rPr>
              <a:t>语调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1600" b="0" i="0" u="none" baseline="0">
                <a:latin typeface="+mn-lt"/>
                <a:cs typeface="Arial"/>
              </a:rPr>
              <a:t>节奏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1600" b="0" i="0" u="none" baseline="0">
                <a:latin typeface="+mn-lt"/>
                <a:cs typeface="Arial"/>
              </a:rPr>
              <a:t>呼吸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1600" b="0" i="0" u="none" baseline="0">
                <a:latin typeface="+mn-lt"/>
                <a:cs typeface="Arial"/>
              </a:rPr>
              <a:t>叹词</a:t>
            </a:r>
          </a:p>
        </p:txBody>
      </p:sp>
      <p:sp>
        <p:nvSpPr>
          <p:cNvPr id="9" name="ZoneTexte 8"/>
          <p:cNvSpPr txBox="1"/>
          <p:nvPr/>
        </p:nvSpPr>
        <p:spPr>
          <a:xfrm flipH="1">
            <a:off x="1259632" y="2137693"/>
            <a:ext cx="3678744" cy="23314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zh-CN" b="0" i="0" u="none" baseline="0">
                <a:solidFill>
                  <a:srgbClr val="BD2B0B"/>
                </a:solidFill>
              </a:rPr>
              <a:t>非口头：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1600" b="0" i="0" u="none" baseline="0">
                <a:latin typeface="+mn-lt"/>
                <a:cs typeface="Arial"/>
              </a:rPr>
              <a:t>面部表情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1600" b="0" i="0" u="none" baseline="0">
                <a:latin typeface="+mn-lt"/>
                <a:cs typeface="Arial"/>
              </a:rPr>
              <a:t>动作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1600" b="0" i="0" u="none" baseline="0">
                <a:latin typeface="+mn-lt"/>
                <a:cs typeface="Arial"/>
              </a:rPr>
              <a:t>外形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1600" b="0" i="0" u="none" baseline="0">
                <a:latin typeface="+mn-lt"/>
                <a:cs typeface="Arial"/>
              </a:rPr>
              <a:t>姿势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1600" b="0" i="0" u="none" baseline="0">
                <a:latin typeface="+mn-lt"/>
                <a:cs typeface="Arial"/>
              </a:rPr>
              <a:t>距离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zh-CN" sz="1600" b="0" i="0" u="none" baseline="0">
                <a:latin typeface="+mn-lt"/>
                <a:cs typeface="Arial"/>
              </a:rPr>
              <a:t>态度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7272" y="1916832"/>
            <a:ext cx="3537873" cy="301504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/>
          </a:p>
        </p:txBody>
      </p:sp>
      <p:sp>
        <p:nvSpPr>
          <p:cNvPr id="11" name="Rectangle 10"/>
          <p:cNvSpPr/>
          <p:nvPr/>
        </p:nvSpPr>
        <p:spPr>
          <a:xfrm>
            <a:off x="4575145" y="1916832"/>
            <a:ext cx="3505142" cy="301504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/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18488" cy="814561"/>
          </a:xfrm>
        </p:spPr>
        <p:txBody>
          <a:bodyPr/>
          <a:lstStyle/>
          <a:p>
            <a:pPr algn="l" rtl="0"/>
            <a:r>
              <a:rPr lang="zh-CN" b="1" i="0" u="none" baseline="0"/>
              <a:t>主动聆听 – 第</a:t>
            </a:r>
            <a:r>
              <a:rPr lang="zh-CN" b="1" i="0" u="none" baseline="30000"/>
              <a:t>一</a:t>
            </a:r>
            <a:r>
              <a:rPr lang="zh-CN" b="1" i="0" u="none" baseline="0"/>
              <a:t>项：</a:t>
            </a:r>
            <a:r>
              <a:rPr lang="zh-CN"/>
              <a:t/>
            </a:r>
            <a:br>
              <a:rPr lang="zh-CN"/>
            </a:br>
            <a:r>
              <a:rPr lang="zh-CN" b="1" i="0" u="none" baseline="0"/>
              <a:t>倾听你们的对话者并......复述</a:t>
            </a:r>
            <a:r>
              <a:rPr lang="zh-CN" b="0" i="0" u="none" baseline="0"/>
              <a:t> </a:t>
            </a:r>
            <a:r>
              <a:rPr lang="zh-CN"/>
              <a:t/>
            </a:r>
            <a:br>
              <a:rPr lang="zh-CN"/>
            </a:b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32</a:t>
            </a:fld>
            <a:endParaRPr lang="zh-CN" altLang="fr-FR"/>
          </a:p>
        </p:txBody>
      </p:sp>
      <p:sp>
        <p:nvSpPr>
          <p:cNvPr id="26" name="ZoneTexte 25"/>
          <p:cNvSpPr txBox="1"/>
          <p:nvPr/>
        </p:nvSpPr>
        <p:spPr>
          <a:xfrm>
            <a:off x="576536" y="1268760"/>
            <a:ext cx="8171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sz="2400" b="0" i="0" u="none" baseline="0"/>
              <a:t>为了确保你们的对话者</a:t>
            </a:r>
            <a:r>
              <a:rPr lang="zh-CN" sz="2400" b="1" i="0" u="none" baseline="0">
                <a:solidFill>
                  <a:srgbClr val="BD2B0B"/>
                </a:solidFill>
              </a:rPr>
              <a:t>听到并理解了你们说的话</a:t>
            </a:r>
            <a:r>
              <a:rPr lang="zh-CN" sz="2400" b="0" i="0" u="none" baseline="0"/>
              <a:t>......</a:t>
            </a:r>
          </a:p>
          <a:p>
            <a:pPr algn="l" rtl="0"/>
            <a:r>
              <a:rPr lang="zh-CN" sz="2400" b="0" i="0" u="none" baseline="0"/>
              <a:t>为了鼓励</a:t>
            </a:r>
            <a:r>
              <a:rPr lang="zh-CN" sz="2400" b="1" i="0" u="none" baseline="0">
                <a:solidFill>
                  <a:srgbClr val="BD2B0B"/>
                </a:solidFill>
              </a:rPr>
              <a:t>进一步的沟通</a:t>
            </a:r>
            <a:r>
              <a:rPr lang="zh-CN" sz="2400" b="0" i="0" u="none" baseline="0"/>
              <a:t>及</a:t>
            </a:r>
            <a:r>
              <a:rPr lang="zh-CN" sz="2400" b="1" i="0" u="none" baseline="0">
                <a:solidFill>
                  <a:srgbClr val="BD2B0B"/>
                </a:solidFill>
              </a:rPr>
              <a:t>并收集事实</a:t>
            </a:r>
            <a:r>
              <a:rPr lang="zh-CN" sz="2400" b="0" i="0" u="none" baseline="0"/>
              <a:t>......</a:t>
            </a:r>
            <a:endParaRPr lang="zh-CN" sz="2400" dirty="0"/>
          </a:p>
          <a:p>
            <a:pPr algn="l" rtl="0"/>
            <a:r>
              <a:rPr lang="zh-CN" sz="2400" b="0" i="0" u="none" baseline="0"/>
              <a:t>为了</a:t>
            </a:r>
            <a:r>
              <a:rPr lang="zh-CN" sz="2400" b="1" i="0" u="none" baseline="0">
                <a:solidFill>
                  <a:srgbClr val="BD2B0B"/>
                </a:solidFill>
              </a:rPr>
              <a:t>避免误解</a:t>
            </a:r>
            <a:r>
              <a:rPr lang="zh-CN" sz="2400" b="0" i="0" u="none" baseline="0"/>
              <a:t>......</a:t>
            </a:r>
          </a:p>
          <a:p>
            <a:endParaRPr lang="zh-CN" sz="2400" dirty="0"/>
          </a:p>
          <a:p>
            <a:endParaRPr lang="zh-CN" sz="2400" dirty="0" smtClean="0"/>
          </a:p>
          <a:p>
            <a:pPr algn="l" rtl="0"/>
            <a:r>
              <a:rPr lang="zh-CN" sz="2400" b="1" i="0" u="none" baseline="0">
                <a:solidFill>
                  <a:srgbClr val="BD2B0B"/>
                </a:solidFill>
              </a:rPr>
              <a:t>复述</a:t>
            </a:r>
            <a:r>
              <a:rPr lang="zh-CN" sz="2400" b="0" i="0" u="none" baseline="0"/>
              <a:t>你们与对话者在对话中理解的内容： </a:t>
            </a:r>
          </a:p>
          <a:p>
            <a:pPr marL="285750" indent="-285750" algn="l" rtl="0">
              <a:buFont typeface="Arial" charset="0"/>
              <a:buChar char="•"/>
            </a:pPr>
            <a:r>
              <a:rPr lang="zh-CN" sz="2400" b="0" i="0" u="none" baseline="0"/>
              <a:t>不作判断，也不解释，</a:t>
            </a:r>
            <a:endParaRPr lang="zh-CN" sz="2400" dirty="0"/>
          </a:p>
          <a:p>
            <a:pPr marL="285750" indent="-285750" algn="l" rtl="0">
              <a:buFont typeface="Arial" charset="0"/>
              <a:buChar char="•"/>
            </a:pPr>
            <a:r>
              <a:rPr lang="zh-CN" sz="2400" b="0" i="0" u="none" baseline="0"/>
              <a:t>以此模式以“如果我明白了您说的话......”的形式开始</a:t>
            </a: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43465" cy="635000"/>
          </a:xfrm>
        </p:spPr>
        <p:txBody>
          <a:bodyPr/>
          <a:lstStyle/>
          <a:p>
            <a:pPr algn="l" rtl="0"/>
            <a:r>
              <a:rPr lang="zh-CN" b="1" i="0" u="none" baseline="0"/>
              <a:t>主动聆听 – 第</a:t>
            </a:r>
            <a:r>
              <a:rPr lang="zh-CN" b="1" i="0" u="none" baseline="30000"/>
              <a:t>二</a:t>
            </a:r>
            <a:r>
              <a:rPr lang="zh-CN" b="1" i="0" u="none" baseline="0"/>
              <a:t> 项：</a:t>
            </a:r>
            <a:r>
              <a:rPr lang="zh-CN"/>
              <a:t/>
            </a:r>
            <a:br>
              <a:rPr lang="zh-CN"/>
            </a:br>
            <a:r>
              <a:rPr lang="zh-CN" b="1" i="0" u="none" baseline="0"/>
              <a:t>倾听你们的对话者并…...让他说明</a:t>
            </a:r>
            <a:r>
              <a:rPr lang="zh-CN"/>
              <a:t/>
            </a:r>
            <a:br>
              <a:rPr lang="zh-CN"/>
            </a:b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33</a:t>
            </a:fld>
            <a:endParaRPr lang="zh-CN" altLang="fr-FR"/>
          </a:p>
        </p:txBody>
      </p:sp>
      <p:sp>
        <p:nvSpPr>
          <p:cNvPr id="3" name="ZoneTexte 2"/>
          <p:cNvSpPr txBox="1"/>
          <p:nvPr/>
        </p:nvSpPr>
        <p:spPr>
          <a:xfrm>
            <a:off x="457200" y="1196752"/>
            <a:ext cx="84434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zh-CN" sz="2000" b="0" i="0" u="none" baseline="0"/>
              <a:t>为了</a:t>
            </a:r>
            <a:r>
              <a:rPr lang="zh-CN" sz="2000" b="1" i="0" u="none" baseline="0">
                <a:solidFill>
                  <a:srgbClr val="C00000"/>
                </a:solidFill>
              </a:rPr>
              <a:t>理解对话者所使用的词语</a:t>
            </a:r>
            <a:r>
              <a:rPr lang="zh-CN" sz="2000" b="0" i="0" u="none" baseline="0"/>
              <a:t>的含义。</a:t>
            </a:r>
          </a:p>
          <a:p>
            <a:endParaRPr lang="zh-CN" sz="2000" dirty="0" smtClean="0"/>
          </a:p>
          <a:p>
            <a:pPr marL="285750" indent="-285750" algn="l" rtl="0">
              <a:buFont typeface="Arial" charset="0"/>
              <a:buChar char="•"/>
            </a:pPr>
            <a:r>
              <a:rPr lang="zh-CN" sz="2000" b="0" i="0" u="none" baseline="0"/>
              <a:t>让其指明一个名词：</a:t>
            </a:r>
          </a:p>
          <a:p>
            <a:pPr algn="l" rtl="0"/>
            <a:r>
              <a:rPr lang="zh-CN" sz="2000" b="0" i="0" u="none" baseline="0"/>
              <a:t>	“准确指出是什么类型的（名词）？”</a:t>
            </a:r>
            <a:endParaRPr lang="zh-CN" sz="2000" dirty="0"/>
          </a:p>
          <a:p>
            <a:pPr algn="l" rtl="0"/>
            <a:r>
              <a:rPr lang="zh-CN" sz="2000" b="0" i="0" u="none" baseline="0"/>
              <a:t> 	如：这是工作 - </a:t>
            </a:r>
            <a:r>
              <a:rPr lang="zh-CN" sz="2000" b="0" i="0" u="none" baseline="0">
                <a:solidFill>
                  <a:srgbClr val="C00000"/>
                </a:solidFill>
              </a:rPr>
              <a:t>准确指明这是什么类型的工作？</a:t>
            </a:r>
            <a:endParaRPr lang="zh-CN" sz="2000" dirty="0">
              <a:solidFill>
                <a:srgbClr val="C00000"/>
              </a:solidFill>
            </a:endParaRPr>
          </a:p>
          <a:p>
            <a:endParaRPr lang="zh-CN" sz="2000" dirty="0" smtClean="0"/>
          </a:p>
          <a:p>
            <a:pPr marL="285750" indent="-285750" algn="l" rtl="0">
              <a:buFont typeface="Arial" charset="0"/>
              <a:buChar char="•"/>
            </a:pPr>
            <a:r>
              <a:rPr lang="zh-CN" sz="2000" b="0" i="0" u="none" baseline="0"/>
              <a:t>让其指明一个动词：</a:t>
            </a:r>
          </a:p>
          <a:p>
            <a:pPr lvl="1" algn="l" rtl="0"/>
            <a:r>
              <a:rPr lang="zh-CN" sz="2000" b="0" i="0" u="none" baseline="0"/>
              <a:t>“准确指出怎么做（动词）？”</a:t>
            </a:r>
          </a:p>
          <a:p>
            <a:pPr lvl="1" algn="l" rtl="0"/>
            <a:r>
              <a:rPr lang="zh-CN" sz="2000" b="0" i="0" u="none" baseline="0"/>
              <a:t>如：我来负责 -  </a:t>
            </a:r>
            <a:r>
              <a:rPr lang="zh-CN" sz="2000" b="0" i="0" u="none" baseline="0">
                <a:solidFill>
                  <a:srgbClr val="C00000"/>
                </a:solidFill>
              </a:rPr>
              <a:t>准确地说明你怎么负责？</a:t>
            </a:r>
          </a:p>
          <a:p>
            <a:pPr lvl="1" algn="l" rtl="0"/>
            <a:endParaRPr lang="zh-CN" sz="2000" dirty="0"/>
          </a:p>
          <a:p>
            <a:pPr marL="285750" indent="-285750" algn="l" rtl="0">
              <a:buFont typeface="Arial" charset="0"/>
              <a:buChar char="•"/>
            </a:pPr>
            <a:r>
              <a:rPr lang="zh-CN" sz="2000" b="0" i="0" u="none" baseline="0"/>
              <a:t>让其指明普遍性，如： </a:t>
            </a:r>
          </a:p>
          <a:p>
            <a:pPr lvl="1" algn="l" rtl="0"/>
            <a:r>
              <a:rPr lang="zh-CN" sz="2000" b="0" i="0" u="none" baseline="0"/>
              <a:t>“我们一直、从来不、经常......”</a:t>
            </a:r>
            <a:endParaRPr lang="zh-CN" sz="2000" dirty="0"/>
          </a:p>
          <a:p>
            <a:pPr algn="l" rtl="0"/>
            <a:r>
              <a:rPr lang="zh-CN" sz="2000" b="0" i="0" u="none" baseline="0"/>
              <a:t> 	如：</a:t>
            </a:r>
            <a:r>
              <a:rPr lang="zh-CN" sz="2000" b="0" i="0" u="none" baseline="0">
                <a:solidFill>
                  <a:srgbClr val="C00000"/>
                </a:solidFill>
              </a:rPr>
              <a:t>“我们”指的是谁？</a:t>
            </a:r>
          </a:p>
          <a:p>
            <a:pPr algn="l" rtl="0"/>
            <a:r>
              <a:rPr lang="zh-CN" sz="2000" b="0" i="0" u="none" baseline="0">
                <a:solidFill>
                  <a:srgbClr val="C00000"/>
                </a:solidFill>
              </a:rPr>
              <a:t> 	真的......一直？从来不？</a:t>
            </a:r>
          </a:p>
          <a:p>
            <a:pPr algn="l" rtl="0"/>
            <a:r>
              <a:rPr lang="zh-CN" sz="2000" b="0" i="0" u="none" baseline="0">
                <a:solidFill>
                  <a:srgbClr val="C00000"/>
                </a:solidFill>
              </a:rPr>
              <a:t> 	经常？怎样？</a:t>
            </a:r>
            <a:endParaRPr lang="zh-CN" sz="2000" dirty="0">
              <a:solidFill>
                <a:srgbClr val="C00000"/>
              </a:solidFill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沟通 – 外语</a:t>
            </a:r>
            <a:r>
              <a:rPr lang="zh-CN"/>
              <a:t/>
            </a:r>
            <a:br>
              <a:rPr lang="zh-CN"/>
            </a:br>
            <a:r>
              <a:rPr lang="zh-CN" b="1" i="0" u="none" baseline="0"/>
              <a:t>幽默视频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34</a:t>
            </a:fld>
            <a:endParaRPr lang="zh-CN" altLang="fr-FR"/>
          </a:p>
        </p:txBody>
      </p:sp>
      <p:pic>
        <p:nvPicPr>
          <p:cNvPr id="6" name="Image 5" descr="../../../../../../Desktop/Capture%20d’écran%202016-07-18%20à%2015.42.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513" y="1700808"/>
            <a:ext cx="4646735" cy="33259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提高外语沟通 - 10 个技巧</a:t>
            </a: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13703"/>
            <a:ext cx="8363272" cy="5040311"/>
          </a:xfrm>
        </p:spPr>
        <p:txBody>
          <a:bodyPr/>
          <a:lstStyle/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zh-CN" b="0" i="0" u="none" baseline="0">
                <a:solidFill>
                  <a:srgbClr val="A90025"/>
                </a:solidFill>
                <a:latin typeface="+mj-lt"/>
              </a:rPr>
              <a:t>具体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zh-CN" b="0" i="0" u="none" baseline="0">
                <a:solidFill>
                  <a:srgbClr val="A90025"/>
                </a:solidFill>
                <a:latin typeface="+mj-lt"/>
              </a:rPr>
              <a:t>有耐心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zh-CN" b="0" i="0" u="none" baseline="0"/>
              <a:t>避免</a:t>
            </a:r>
            <a:r>
              <a:rPr lang="zh-CN" b="0" i="0" u="none" baseline="0">
                <a:solidFill>
                  <a:srgbClr val="A90025"/>
                </a:solidFill>
                <a:latin typeface="+mj-lt"/>
              </a:rPr>
              <a:t>习惯用语</a:t>
            </a:r>
            <a:r>
              <a:rPr lang="zh-CN" b="0" i="0" u="none" baseline="0"/>
              <a:t>（例如：“拼命地干”，“我可以起誓”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zh-CN" b="0" i="0" u="none" baseline="0"/>
              <a:t>要求</a:t>
            </a:r>
            <a:r>
              <a:rPr lang="zh-CN" b="0" i="0" u="none" baseline="0">
                <a:solidFill>
                  <a:srgbClr val="A90025"/>
                </a:solidFill>
                <a:latin typeface="+mj-lt"/>
              </a:rPr>
              <a:t>解释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zh-CN" b="0" i="0" u="none" baseline="0"/>
              <a:t>注意</a:t>
            </a:r>
            <a:r>
              <a:rPr lang="zh-CN" b="0" i="0" u="none" baseline="0">
                <a:solidFill>
                  <a:srgbClr val="A90025"/>
                </a:solidFill>
                <a:latin typeface="+mj-lt"/>
              </a:rPr>
              <a:t>不规范语言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zh-CN" b="0" i="0" u="none" baseline="0"/>
              <a:t>慢慢地</a:t>
            </a:r>
            <a:r>
              <a:rPr lang="zh-CN" b="0" i="0" u="none" baseline="0">
                <a:solidFill>
                  <a:srgbClr val="A90025"/>
                </a:solidFill>
                <a:latin typeface="+mj-lt"/>
              </a:rPr>
              <a:t>表达清楚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zh-CN" b="0" i="0" u="none" baseline="0"/>
              <a:t>定义</a:t>
            </a:r>
            <a:r>
              <a:rPr lang="zh-CN" b="0" i="0" u="none" baseline="0">
                <a:solidFill>
                  <a:srgbClr val="A90025"/>
                </a:solidFill>
                <a:latin typeface="+mj-lt"/>
              </a:rPr>
              <a:t>基本</a:t>
            </a:r>
            <a:r>
              <a:rPr lang="zh-CN" b="0" i="0" u="none" baseline="0">
                <a:solidFill>
                  <a:srgbClr val="BD2B0B"/>
                </a:solidFill>
              </a:rPr>
              <a:t> </a:t>
            </a:r>
            <a:r>
              <a:rPr lang="zh-CN" b="0" i="0" u="none" baseline="0"/>
              <a:t>词汇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zh-CN" b="0" i="0" u="none" baseline="0">
                <a:solidFill>
                  <a:srgbClr val="A90025"/>
                </a:solidFill>
                <a:latin typeface="+mj-lt"/>
              </a:rPr>
              <a:t>定时确认</a:t>
            </a:r>
            <a:r>
              <a:rPr lang="zh-CN" b="0" i="0" u="none" baseline="0"/>
              <a:t>对方的理解程度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zh-CN" b="0" i="0" u="none" baseline="0"/>
              <a:t>通过多个渠道</a:t>
            </a:r>
            <a:r>
              <a:rPr lang="zh-CN" b="0" i="0" u="none" baseline="0">
                <a:solidFill>
                  <a:srgbClr val="A90025"/>
                </a:solidFill>
                <a:latin typeface="+mj-lt"/>
              </a:rPr>
              <a:t>传递信息</a:t>
            </a:r>
            <a:r>
              <a:rPr lang="zh-CN" b="0" i="0" u="none" baseline="0"/>
              <a:t>（画画、动作等）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zh-CN" b="0" i="0" u="none" baseline="0">
                <a:solidFill>
                  <a:srgbClr val="A90025"/>
                </a:solidFill>
                <a:latin typeface="+mj-lt"/>
              </a:rPr>
              <a:t>选择</a:t>
            </a:r>
            <a:r>
              <a:rPr lang="zh-CN" b="0" i="0" u="none" baseline="0"/>
              <a:t>最合适的沟通方式（面对面、电话、电子邮件等）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35</a:t>
            </a:fld>
            <a:endParaRPr lang="zh-CN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地方特色</a:t>
            </a: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solidFill>
            <a:srgbClr val="FFFF00"/>
          </a:solidFill>
        </p:spPr>
        <p:txBody>
          <a:bodyPr anchor="ctr"/>
          <a:lstStyle/>
          <a:p>
            <a:pPr marL="0" indent="0" algn="ctr" rtl="0">
              <a:buNone/>
            </a:pPr>
            <a:r>
              <a:rPr lang="zh-CN" b="0" i="0" u="none" baseline="0">
                <a:solidFill>
                  <a:srgbClr val="FF0000"/>
                </a:solidFill>
              </a:rPr>
              <a:t>需要局部填写在沟通方面应该了解的国家文化特点的幻灯片。</a:t>
            </a:r>
            <a:endParaRPr lang="zh-CN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36</a:t>
            </a:fld>
            <a:endParaRPr lang="zh-CN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如何提高跨文化沟通能力？</a:t>
            </a: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361609"/>
            <a:ext cx="8218800" cy="5040311"/>
          </a:xfrm>
        </p:spPr>
        <p:txBody>
          <a:bodyPr/>
          <a:lstStyle/>
          <a:p>
            <a:pPr algn="just" rtl="0">
              <a:spcAft>
                <a:spcPts val="1500"/>
              </a:spcAft>
            </a:pPr>
            <a:r>
              <a:rPr lang="zh-CN" b="0" i="0" u="none" baseline="0"/>
              <a:t>提高对不同文化的认知水平</a:t>
            </a:r>
          </a:p>
          <a:p>
            <a:pPr algn="just" rtl="0">
              <a:spcAft>
                <a:spcPts val="1500"/>
              </a:spcAft>
            </a:pPr>
            <a:r>
              <a:rPr lang="zh-CN" b="0" i="0" u="none" baseline="0"/>
              <a:t>以简单方式分享实践经验</a:t>
            </a:r>
          </a:p>
          <a:p>
            <a:pPr algn="just" rtl="0">
              <a:spcAft>
                <a:spcPts val="1500"/>
              </a:spcAft>
            </a:pPr>
            <a:r>
              <a:rPr lang="zh-CN" b="0" i="0" u="none" baseline="0"/>
              <a:t>避免玩笑</a:t>
            </a:r>
          </a:p>
          <a:p>
            <a:pPr algn="just" rtl="0">
              <a:spcAft>
                <a:spcPts val="1500"/>
              </a:spcAft>
            </a:pPr>
            <a:r>
              <a:rPr lang="zh-CN" b="0" i="0" u="none" baseline="0"/>
              <a:t>调整你们沟通中的结构、节奏和动作</a:t>
            </a:r>
          </a:p>
          <a:p>
            <a:pPr algn="just" rtl="0">
              <a:spcAft>
                <a:spcPts val="1500"/>
              </a:spcAft>
            </a:pPr>
            <a:r>
              <a:rPr lang="zh-CN" b="0" i="0" u="none" baseline="0"/>
              <a:t>尊重文化差异</a:t>
            </a:r>
          </a:p>
          <a:p>
            <a:pPr algn="just" rtl="0">
              <a:spcAft>
                <a:spcPts val="1500"/>
              </a:spcAft>
            </a:pPr>
            <a:r>
              <a:rPr lang="zh-CN" b="0" i="0" u="none" baseline="0"/>
              <a:t>不要对文化特点过于重视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37</a:t>
            </a:fld>
            <a:endParaRPr lang="zh-CN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总结：</a:t>
            </a: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 rtl="0"/>
            <a:r>
              <a:rPr lang="zh-CN" b="1" i="0" u="none" baseline="0"/>
              <a:t>你们在人为因素和行为方面学到了什么？</a:t>
            </a:r>
            <a:endParaRPr lang="zh-CN" dirty="0" smtClean="0"/>
          </a:p>
          <a:p>
            <a:pPr marL="0" indent="0" algn="just" rtl="0">
              <a:buNone/>
            </a:pPr>
            <a:r>
              <a:rPr lang="zh-CN" b="0" i="0" u="none" baseline="0"/>
              <a:t> </a:t>
            </a:r>
            <a:endParaRPr lang="zh-CN" dirty="0" smtClean="0"/>
          </a:p>
          <a:p>
            <a:pPr algn="just" rtl="0"/>
            <a:r>
              <a:rPr lang="zh-CN" b="1" i="0" u="none" baseline="0"/>
              <a:t>现在你们能够对看到的事情进行区分吗？</a:t>
            </a:r>
            <a:endParaRPr lang="zh-CN" dirty="0" smtClean="0"/>
          </a:p>
          <a:p>
            <a:pPr marL="0" indent="0" algn="just" rtl="0">
              <a:buNone/>
            </a:pPr>
            <a:r>
              <a:rPr lang="zh-CN" b="0" i="0" u="none" baseline="0"/>
              <a:t> </a:t>
            </a:r>
            <a:endParaRPr lang="zh-CN" dirty="0" smtClean="0"/>
          </a:p>
          <a:p>
            <a:pPr algn="just" rtl="0"/>
            <a:r>
              <a:rPr lang="zh-CN" b="1" i="0" u="none" baseline="0"/>
              <a:t>是否有新的问题？</a:t>
            </a:r>
            <a:r>
              <a:rPr lang="zh-CN" b="0" i="0" u="none" baseline="0">
                <a:effectLst/>
              </a:rPr>
              <a:t> 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38</a:t>
            </a:fld>
            <a:endParaRPr lang="zh-CN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zh-CN" b="1" i="0" u="none" baseline="0"/>
              <a:t>阿波罗 1 号灾难</a:t>
            </a:r>
            <a:endParaRPr lang="zh-CN" dirty="0"/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A7F48A2-1A32-1B4A-9E8F-881EBB04735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1508" name="Image 5" descr="../../../../../../Desktop/Capture%20d’écran%202016-07-13%20à%2017.20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5389562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zh-CN" b="1" i="0" u="none" baseline="0"/>
              <a:t>澳洲航空 32 号航班事故避免了灾难发生</a:t>
            </a:r>
            <a:endParaRPr lang="zh-CN" dirty="0"/>
          </a:p>
        </p:txBody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7C8A45D-C8D1-174F-AF7C-0A16B54843C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2" name="Image 5" descr="../../../../../../Desktop/Capture%20d’écran%202016-07-18%20à%2010.18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62928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zh-CN" b="1" i="0" u="none" baseline="0"/>
              <a:t>人为因素：最后一道屏障</a:t>
            </a:r>
            <a:endParaRPr lang="zh-CN" dirty="0"/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25C0674-09CA-0E43-A4AA-1B4C41935B2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790733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6438" y="1200150"/>
            <a:ext cx="2112962" cy="2873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731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l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523F"/>
              </a:buClr>
            </a:pPr>
            <a:r>
              <a:rPr lang="zh-CN" b="0" i="0" u="none" baseline="0">
                <a:solidFill>
                  <a:srgbClr val="BD2B0B"/>
                </a:solidFill>
                <a:latin typeface="Calibri" charset="0"/>
              </a:rPr>
              <a:t>安全屏障</a:t>
            </a:r>
          </a:p>
        </p:txBody>
      </p:sp>
      <p:sp>
        <p:nvSpPr>
          <p:cNvPr id="9" name="Rounded Rectangle 11"/>
          <p:cNvSpPr/>
          <p:nvPr/>
        </p:nvSpPr>
        <p:spPr bwMode="auto">
          <a:xfrm>
            <a:off x="1727200" y="5113338"/>
            <a:ext cx="5976938" cy="10080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zh-CN" b="1" i="0" u="none" baseline="0">
                <a:solidFill>
                  <a:srgbClr val="BD2B0B"/>
                </a:solidFill>
                <a:latin typeface="Calibri" charset="0"/>
              </a:rPr>
              <a:t>不同屏障上的漏洞及其表现形式（技术、组织、人）很大程度上受人为因素和组织因素的影响。 </a:t>
            </a:r>
            <a:endParaRPr lang="zh-CN" altLang="fr-FR" b="1" u="sng" dirty="0">
              <a:solidFill>
                <a:srgbClr val="BD2B0B"/>
              </a:solidFill>
              <a:latin typeface="Calibri" charset="0"/>
            </a:endParaRPr>
          </a:p>
        </p:txBody>
      </p:sp>
      <p:sp>
        <p:nvSpPr>
          <p:cNvPr id="10" name="Oval 2"/>
          <p:cNvSpPr/>
          <p:nvPr/>
        </p:nvSpPr>
        <p:spPr>
          <a:xfrm>
            <a:off x="498475" y="3141663"/>
            <a:ext cx="865188" cy="358775"/>
          </a:xfrm>
          <a:prstGeom prst="ellipse">
            <a:avLst/>
          </a:prstGeom>
          <a:solidFill>
            <a:srgbClr val="C00000"/>
          </a:solidFill>
          <a:ln w="127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rtl="0" eaLnBrk="1" hangingPunct="1">
              <a:defRPr/>
            </a:pPr>
            <a:r>
              <a:rPr lang="zh-CN" sz="1200" b="0" i="0" u="none" baseline="0">
                <a:solidFill>
                  <a:schemeClr val="bg1"/>
                </a:solidFill>
              </a:rPr>
              <a:t>风险</a:t>
            </a:r>
          </a:p>
        </p:txBody>
      </p:sp>
      <p:sp>
        <p:nvSpPr>
          <p:cNvPr id="11" name="Oval 12"/>
          <p:cNvSpPr/>
          <p:nvPr/>
        </p:nvSpPr>
        <p:spPr>
          <a:xfrm>
            <a:off x="490538" y="3743325"/>
            <a:ext cx="863600" cy="360363"/>
          </a:xfrm>
          <a:prstGeom prst="ellipse">
            <a:avLst/>
          </a:prstGeom>
          <a:solidFill>
            <a:srgbClr val="C00000"/>
          </a:solidFill>
          <a:ln w="127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rtl="0" eaLnBrk="1" hangingPunct="1">
              <a:defRPr/>
            </a:pPr>
            <a:r>
              <a:rPr lang="zh-CN" sz="1200" b="0" i="0" u="none" baseline="0">
                <a:solidFill>
                  <a:schemeClr val="bg1"/>
                </a:solidFill>
              </a:rPr>
              <a:t>风险</a:t>
            </a:r>
          </a:p>
        </p:txBody>
      </p:sp>
      <p:sp>
        <p:nvSpPr>
          <p:cNvPr id="12" name="Oval 13"/>
          <p:cNvSpPr/>
          <p:nvPr/>
        </p:nvSpPr>
        <p:spPr>
          <a:xfrm>
            <a:off x="684213" y="4411663"/>
            <a:ext cx="863600" cy="360362"/>
          </a:xfrm>
          <a:prstGeom prst="ellipse">
            <a:avLst/>
          </a:prstGeom>
          <a:solidFill>
            <a:srgbClr val="C00000"/>
          </a:solidFill>
          <a:ln w="127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rtl="0" eaLnBrk="1" hangingPunct="1">
              <a:defRPr/>
            </a:pPr>
            <a:r>
              <a:rPr lang="zh-CN" sz="1200" b="0" i="0" u="none" baseline="0">
                <a:solidFill>
                  <a:schemeClr val="bg1"/>
                </a:solidFill>
              </a:rPr>
              <a:t>风险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9400" y="4203700"/>
            <a:ext cx="1223963" cy="568325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5250" indent="-952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zh-CN" sz="1200" b="1" i="0" u="none" baseline="0">
                <a:solidFill>
                  <a:schemeClr val="tx1"/>
                </a:solidFill>
              </a:rPr>
              <a:t>设备</a:t>
            </a:r>
          </a:p>
          <a:p>
            <a:pPr marL="95250" indent="-952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zh-CN" sz="1200" b="1" i="0" u="none" baseline="0">
                <a:solidFill>
                  <a:schemeClr val="tx1"/>
                </a:solidFill>
              </a:rPr>
              <a:t>设计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16688" y="2682875"/>
            <a:ext cx="1655762" cy="37465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5250" indent="-952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zh-CN" sz="1400" b="1" i="0" u="none" baseline="0">
                <a:solidFill>
                  <a:schemeClr val="tx1"/>
                </a:solidFill>
              </a:rPr>
              <a:t>人员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16463" y="3413125"/>
            <a:ext cx="2376487" cy="51117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5250" indent="-952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zh-CN" sz="1200" b="1" i="0" u="none" baseline="0">
                <a:solidFill>
                  <a:schemeClr val="tx1"/>
                </a:solidFill>
              </a:rPr>
              <a:t>流程</a:t>
            </a:r>
          </a:p>
          <a:p>
            <a:pPr marL="95250" indent="-952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zh-CN" sz="1200" b="1" i="0" u="none" baseline="0">
                <a:solidFill>
                  <a:schemeClr val="tx1"/>
                </a:solidFill>
              </a:rPr>
              <a:t>管理体系</a:t>
            </a:r>
          </a:p>
        </p:txBody>
      </p:sp>
      <p:sp>
        <p:nvSpPr>
          <p:cNvPr id="20493" name="TextBox 4"/>
          <p:cNvSpPr txBox="1">
            <a:spLocks noChangeArrowheads="1"/>
          </p:cNvSpPr>
          <p:nvPr/>
        </p:nvSpPr>
        <p:spPr bwMode="auto">
          <a:xfrm>
            <a:off x="5003800" y="3151188"/>
            <a:ext cx="1365250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zh-CN" sz="1100" b="0" i="1" u="none" baseline="0"/>
              <a:t>正式业务</a:t>
            </a:r>
          </a:p>
        </p:txBody>
      </p:sp>
      <p:sp>
        <p:nvSpPr>
          <p:cNvPr id="20494" name="TextBox 16"/>
          <p:cNvSpPr txBox="1">
            <a:spLocks noChangeArrowheads="1"/>
          </p:cNvSpPr>
          <p:nvPr/>
        </p:nvSpPr>
        <p:spPr bwMode="auto">
          <a:xfrm>
            <a:off x="6615113" y="2420938"/>
            <a:ext cx="160337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zh-CN" sz="1100" b="0" i="1" u="none" baseline="0"/>
              <a:t>非正式业务</a:t>
            </a:r>
          </a:p>
        </p:txBody>
      </p:sp>
      <p:sp>
        <p:nvSpPr>
          <p:cNvPr id="1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人为因素的特征</a:t>
            </a: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 rtl="0">
              <a:spcAft>
                <a:spcPts val="1500"/>
              </a:spcAft>
            </a:pPr>
            <a:r>
              <a:rPr lang="zh-CN" b="0" i="0" u="none" baseline="0"/>
              <a:t>安全方面的人为因素具有以下特点： </a:t>
            </a:r>
          </a:p>
          <a:p>
            <a:pPr lvl="1" algn="l" rtl="0">
              <a:spcAft>
                <a:spcPts val="1500"/>
              </a:spcAft>
            </a:pPr>
            <a:r>
              <a:rPr lang="zh-CN" b="0" i="0" u="none" baseline="0"/>
              <a:t>风险感知（信号和判断）</a:t>
            </a:r>
          </a:p>
          <a:p>
            <a:pPr lvl="1" algn="l" rtl="0">
              <a:spcAft>
                <a:spcPts val="1500"/>
              </a:spcAft>
            </a:pPr>
            <a:r>
              <a:rPr lang="zh-CN" b="0" i="0" u="none" baseline="0"/>
              <a:t>风险评估</a:t>
            </a:r>
          </a:p>
          <a:p>
            <a:pPr lvl="1" algn="l" rtl="0">
              <a:spcAft>
                <a:spcPts val="1500"/>
              </a:spcAft>
            </a:pPr>
            <a:r>
              <a:rPr lang="zh-CN" b="0" i="0" u="none" baseline="0"/>
              <a:t>冒险。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7</a:t>
            </a:fld>
            <a:endParaRPr lang="zh-CN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风险感知</a:t>
            </a:r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A2790189-416C-E549-83DE-8B3BF5286D36}" type="slidenum">
              <a:rPr/>
              <a:pPr/>
              <a:t>8</a:t>
            </a:fld>
            <a:endParaRPr lang="zh-CN" altLang="fr-FR"/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900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sz="900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zh-CN" b="1" i="0" u="none" baseline="0"/>
              <a:t>风险感知以信号接收和信号处理为基础（1/2）</a:t>
            </a:r>
            <a:endParaRPr lang="zh-CN" dirty="0"/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2205038"/>
            <a:ext cx="8218488" cy="2087562"/>
          </a:xfrm>
        </p:spPr>
        <p:txBody>
          <a:bodyPr/>
          <a:lstStyle/>
          <a:p>
            <a:pPr marL="0" indent="0" algn="l" rtl="0" eaLnBrk="1" hangingPunct="1">
              <a:spcAft>
                <a:spcPts val="1500"/>
              </a:spcAft>
              <a:buFont typeface="Lucida Grande" charset="0"/>
              <a:buNone/>
            </a:pPr>
            <a:r>
              <a:rPr lang="zh-CN" b="0" i="0" u="none" baseline="0">
                <a:cs typeface="Arial" charset="0"/>
              </a:rPr>
              <a:t>风险感知是...... </a:t>
            </a:r>
          </a:p>
          <a:p>
            <a:pPr algn="l" rtl="0" eaLnBrk="1" hangingPunct="1">
              <a:spcAft>
                <a:spcPts val="1500"/>
              </a:spcAft>
            </a:pPr>
            <a:r>
              <a:rPr lang="zh-CN" b="0" i="0" u="none" baseline="0">
                <a:cs typeface="Arial" charset="0"/>
              </a:rPr>
              <a:t>对可视为潜在风险的外部信号的感知。 </a:t>
            </a:r>
            <a:endParaRPr lang="zh-CN" altLang="fr-FR" dirty="0">
              <a:cs typeface="Arial" charset="0"/>
            </a:endParaRPr>
          </a:p>
          <a:p>
            <a:pPr algn="l" rtl="0" eaLnBrk="1" hangingPunct="1">
              <a:spcAft>
                <a:spcPts val="1500"/>
              </a:spcAft>
            </a:pPr>
            <a:r>
              <a:rPr lang="zh-CN" b="0" i="0" u="none" baseline="0">
                <a:cs typeface="Arial" charset="0"/>
              </a:rPr>
              <a:t>对个体的特点和风险的严重程度进行主观判断。</a:t>
            </a:r>
            <a:endParaRPr lang="zh-CN" altLang="fr-FR" dirty="0">
              <a:cs typeface="Arial" charset="0"/>
            </a:endParaRPr>
          </a:p>
          <a:p>
            <a:pPr marL="0" indent="0" algn="l" rtl="0" eaLnBrk="1" hangingPunct="1"/>
            <a:endParaRPr lang="zh-CN" altLang="fr-FR" dirty="0">
              <a:cs typeface="Arial" charset="0"/>
            </a:endParaRPr>
          </a:p>
        </p:txBody>
      </p:sp>
      <p:sp>
        <p:nvSpPr>
          <p:cNvPr id="2355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7CBE1A4-0BBB-C34E-AB7C-D139AE59CB2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b="0" i="0" u="none" baseline="0">
                <a:ea typeface="Helvetica" charset="0"/>
                <a:cs typeface="Helvetica" charset="0"/>
              </a:rPr>
              <a:t>H3SE 入职培训 - TCT 4.1 - 人为因素、弱信号和沟通 - V2</a:t>
            </a:r>
            <a:endParaRPr lang="zh-CN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1905</TotalTime>
  <Words>3163</Words>
  <Application>Microsoft Office PowerPoint</Application>
  <PresentationFormat>Affichage à l'écran (4:3)</PresentationFormat>
  <Paragraphs>306</Paragraphs>
  <Slides>38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fr_total_modele_rouge_fonce</vt:lpstr>
      <vt:lpstr>人为因素、弱信号和沟通</vt:lpstr>
      <vt:lpstr>模块目的</vt:lpstr>
      <vt:lpstr>安全人为因素</vt:lpstr>
      <vt:lpstr>阿波罗 1 号灾难</vt:lpstr>
      <vt:lpstr>澳洲航空 32 号航班事故避免了灾难发生</vt:lpstr>
      <vt:lpstr>人为因素：最后一道屏障</vt:lpstr>
      <vt:lpstr>人为因素的特征</vt:lpstr>
      <vt:lpstr>风险感知</vt:lpstr>
      <vt:lpstr>风险感知以信号接收和信号处理为基础（1/2）</vt:lpstr>
      <vt:lpstr>风险感知以信号接收和信号处理为基础（2/2）</vt:lpstr>
      <vt:lpstr>作为一种神经学现象，感知能力可能受到干扰  </vt:lpstr>
      <vt:lpstr>通过了多少次</vt:lpstr>
      <vt:lpstr>弱信号</vt:lpstr>
      <vt:lpstr>弱信号（1/2）</vt:lpstr>
      <vt:lpstr>弱信号（2/2）</vt:lpstr>
      <vt:lpstr>风险评估</vt:lpstr>
      <vt:lpstr>在百慕大三角消失的中队长</vt:lpstr>
      <vt:lpstr>在百慕大三角消失的中队长 - 事实 </vt:lpstr>
      <vt:lpstr>风险评估中的错误</vt:lpstr>
      <vt:lpstr>冒险</vt:lpstr>
      <vt:lpstr>平交路口视频</vt:lpstr>
      <vt:lpstr>分析例子 - 穿越铁轨  </vt:lpstr>
      <vt:lpstr>冒险的成分  </vt:lpstr>
      <vt:lpstr>该你们表演了（1/3） </vt:lpstr>
      <vt:lpstr>该你们表演了（2/3） </vt:lpstr>
      <vt:lpstr>该你们表演了（3/3） </vt:lpstr>
      <vt:lpstr>你们认为呢？</vt:lpstr>
      <vt:lpstr>沟通的重要作用</vt:lpstr>
      <vt:lpstr>法航 447 号航班的最后几分钟 （里约热内卢-巴黎）</vt:lpstr>
      <vt:lpstr>沟通的力学模型</vt:lpstr>
      <vt:lpstr>元信息传播提高沟通能力</vt:lpstr>
      <vt:lpstr>主动聆听 – 第一项： 倾听你们的对话者并......复述  </vt:lpstr>
      <vt:lpstr>主动聆听 – 第二 项： 倾听你们的对话者并…...让他说明 </vt:lpstr>
      <vt:lpstr>沟通 – 外语 幽默视频</vt:lpstr>
      <vt:lpstr>提高外语沟通 - 10 个技巧</vt:lpstr>
      <vt:lpstr>地方特色</vt:lpstr>
      <vt:lpstr>如何提高跨文化沟通能力？</vt:lpstr>
      <vt:lpstr>总结：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Manuela Uribesolis</cp:lastModifiedBy>
  <cp:revision>57</cp:revision>
  <dcterms:created xsi:type="dcterms:W3CDTF">2015-09-07T13:13:13Z</dcterms:created>
  <dcterms:modified xsi:type="dcterms:W3CDTF">2017-07-10T20:37:31Z</dcterms:modified>
</cp:coreProperties>
</file>