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14"/>
  </p:notesMasterIdLst>
  <p:handoutMasterIdLst>
    <p:handoutMasterId r:id="rId15"/>
  </p:handoutMasterIdLst>
  <p:sldIdLst>
    <p:sldId id="3448" r:id="rId5"/>
    <p:sldId id="3476" r:id="rId6"/>
    <p:sldId id="3449" r:id="rId7"/>
    <p:sldId id="3457" r:id="rId8"/>
    <p:sldId id="3458" r:id="rId9"/>
    <p:sldId id="3459" r:id="rId10"/>
    <p:sldId id="3455" r:id="rId11"/>
    <p:sldId id="3460" r:id="rId12"/>
    <p:sldId id="3461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0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5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2296">
          <p15:clr>
            <a:srgbClr val="A4A3A4"/>
          </p15:clr>
        </p15:guide>
        <p15:guide id="6" pos="703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41D"/>
    <a:srgbClr val="034EA2"/>
    <a:srgbClr val="55DD61"/>
    <a:srgbClr val="414141"/>
    <a:srgbClr val="4495D1"/>
    <a:srgbClr val="3AAFC3"/>
    <a:srgbClr val="C83F18"/>
    <a:srgbClr val="BD2B0B"/>
    <a:srgbClr val="7ABFC0"/>
    <a:srgbClr val="CA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F6BAC-9404-4CC8-A673-1DDA09299AAC}" v="61" dt="2021-05-05T17:55:59.138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836" y="90"/>
      </p:cViewPr>
      <p:guideLst>
        <p:guide orient="horz" pos="1330"/>
        <p:guide orient="horz" pos="3412"/>
        <p:guide orient="horz" pos="2251"/>
        <p:guide orient="horz" pos="709"/>
        <p:guide orient="horz" pos="2296"/>
        <p:guide pos="703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06/05/2021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REPLACE INTEGRATED CULTURE PICTURE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4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612"/>
            <a:ext cx="7276629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/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8550"/>
            <a:ext cx="7276629" cy="17780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noProof="0"/>
              <a:t>Cliquez pour modifier les styles des sous-titres du masque</a:t>
            </a:r>
          </a:p>
        </p:txBody>
      </p:sp>
      <p:pic>
        <p:nvPicPr>
          <p:cNvPr id="6" name="Image 5" descr="TOTAL_logo_RVB_fond_gris_powerpoint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"/>
            <a:ext cx="9144000" cy="8473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4662633"/>
      </p:ext>
    </p:extLst>
  </p:cSld>
  <p:clrMapOvr>
    <a:masterClrMapping/>
  </p:clrMapOvr>
  <p:transition spd="med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BA9408-7F1D-4F4A-9E6F-690F421B7608}"/>
              </a:ext>
            </a:extLst>
          </p:cNvPr>
          <p:cNvSpPr/>
          <p:nvPr userDrawn="1"/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rgbClr val="4495D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E483EA5-796C-8445-80AF-4A333A6C727A}"/>
              </a:ext>
            </a:extLst>
          </p:cNvPr>
          <p:cNvSpPr/>
          <p:nvPr userDrawn="1"/>
        </p:nvSpPr>
        <p:spPr>
          <a:xfrm>
            <a:off x="0" y="2962577"/>
            <a:ext cx="5903537" cy="778933"/>
          </a:xfrm>
          <a:custGeom>
            <a:avLst/>
            <a:gdLst>
              <a:gd name="connsiteX0" fmla="*/ 0 w 5903537"/>
              <a:gd name="connsiteY0" fmla="*/ 0 h 778933"/>
              <a:gd name="connsiteX1" fmla="*/ 5903537 w 5903537"/>
              <a:gd name="connsiteY1" fmla="*/ 0 h 778933"/>
              <a:gd name="connsiteX2" fmla="*/ 5708804 w 5903537"/>
              <a:gd name="connsiteY2" fmla="*/ 778933 h 778933"/>
              <a:gd name="connsiteX3" fmla="*/ 0 w 5903537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3537" h="778933">
                <a:moveTo>
                  <a:pt x="0" y="0"/>
                </a:moveTo>
                <a:lnTo>
                  <a:pt x="5903537" y="0"/>
                </a:lnTo>
                <a:lnTo>
                  <a:pt x="5708804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F4B7612-30CF-3443-89FF-60BE40B3FDEC}"/>
              </a:ext>
            </a:extLst>
          </p:cNvPr>
          <p:cNvSpPr/>
          <p:nvPr userDrawn="1"/>
        </p:nvSpPr>
        <p:spPr>
          <a:xfrm>
            <a:off x="0" y="3431526"/>
            <a:ext cx="7962314" cy="1731317"/>
          </a:xfrm>
          <a:custGeom>
            <a:avLst/>
            <a:gdLst>
              <a:gd name="connsiteX0" fmla="*/ 0 w 7962314"/>
              <a:gd name="connsiteY0" fmla="*/ 0 h 1731317"/>
              <a:gd name="connsiteX1" fmla="*/ 7962314 w 7962314"/>
              <a:gd name="connsiteY1" fmla="*/ 0 h 1731317"/>
              <a:gd name="connsiteX2" fmla="*/ 7529485 w 7962314"/>
              <a:gd name="connsiteY2" fmla="*/ 1731317 h 1731317"/>
              <a:gd name="connsiteX3" fmla="*/ 0 w 7962314"/>
              <a:gd name="connsiteY3" fmla="*/ 1731317 h 173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62314" h="1731317">
                <a:moveTo>
                  <a:pt x="0" y="0"/>
                </a:moveTo>
                <a:lnTo>
                  <a:pt x="7962314" y="0"/>
                </a:lnTo>
                <a:lnTo>
                  <a:pt x="7529485" y="1731317"/>
                </a:lnTo>
                <a:lnTo>
                  <a:pt x="0" y="1731317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1" name="Image 4" descr="Une image contenant signe, poteau&#10;&#10;Description générée automatiquement">
            <a:extLst>
              <a:ext uri="{FF2B5EF4-FFF2-40B4-BE49-F238E27FC236}">
                <a16:creationId xmlns:a16="http://schemas.microsoft.com/office/drawing/2014/main" id="{3381CA19-2906-8249-B349-445CE2B14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7170" y="5552056"/>
            <a:ext cx="1060306" cy="1059761"/>
          </a:xfrm>
          <a:prstGeom prst="rect">
            <a:avLst/>
          </a:prstGeom>
        </p:spPr>
      </p:pic>
      <p:pic>
        <p:nvPicPr>
          <p:cNvPr id="12" name="Image 8" descr="TOTAL_LogoBandeauHaut2017_RGB.png">
            <a:extLst>
              <a:ext uri="{FF2B5EF4-FFF2-40B4-BE49-F238E27FC236}">
                <a16:creationId xmlns:a16="http://schemas.microsoft.com/office/drawing/2014/main" id="{D4E4CA24-90F1-AE49-BDDC-97E0E8ED11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5840"/>
            <a:ext cx="6853868" cy="964618"/>
          </a:xfrm>
          <a:prstGeom prst="rect">
            <a:avLst/>
          </a:prstGeom>
        </p:spPr>
      </p:pic>
      <p:sp>
        <p:nvSpPr>
          <p:cNvPr id="13" name="Titre 35">
            <a:extLst>
              <a:ext uri="{FF2B5EF4-FFF2-40B4-BE49-F238E27FC236}">
                <a16:creationId xmlns:a16="http://schemas.microsoft.com/office/drawing/2014/main" id="{14D75826-4FBC-E84B-BCBE-768570522D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647" y="3904990"/>
            <a:ext cx="8277700" cy="32064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>
              <a:defRPr sz="3300" b="1" cap="none">
                <a:solidFill>
                  <a:schemeClr val="bg1"/>
                </a:solidFill>
              </a:defRPr>
            </a:lvl1pPr>
          </a:lstStyle>
          <a:p>
            <a:r>
              <a:rPr lang="fr-FR"/>
              <a:t>SOUS-PARTIE</a:t>
            </a: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AED6FF78-AF2F-5E41-AB15-7995A3C3E6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7647" y="4369316"/>
            <a:ext cx="8306061" cy="3093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NOM DE L'INTERVENANT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379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2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29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  <a:prstGeom prst="rect">
            <a:avLst/>
          </a:prstGeo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8928000" y="0"/>
            <a:ext cx="216000" cy="6858000"/>
          </a:xfrm>
          <a:prstGeom prst="rect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barres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anneau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anneau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pPr lvl="0"/>
            <a:r>
              <a:rPr lang="fr-FR"/>
              <a:t>Tableau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834B8C-0B42-7343-A33B-036352ECDF5A}"/>
              </a:ext>
            </a:extLst>
          </p:cNvPr>
          <p:cNvSpPr/>
          <p:nvPr userDrawn="1"/>
        </p:nvSpPr>
        <p:spPr>
          <a:xfrm rot="16200000">
            <a:off x="5654041" y="3368039"/>
            <a:ext cx="6858000" cy="121921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39207"/>
              </a:solidFill>
              <a:latin typeface="Arial" charset="0"/>
            </a:endParaRPr>
          </a:p>
        </p:txBody>
      </p:sp>
      <p:cxnSp>
        <p:nvCxnSpPr>
          <p:cNvPr id="13" name="Connecteur droit 9">
            <a:extLst>
              <a:ext uri="{FF2B5EF4-FFF2-40B4-BE49-F238E27FC236}">
                <a16:creationId xmlns:a16="http://schemas.microsoft.com/office/drawing/2014/main" id="{A84D4B06-9F29-2545-82C5-5929CF8ED758}"/>
              </a:ext>
            </a:extLst>
          </p:cNvPr>
          <p:cNvCxnSpPr/>
          <p:nvPr userDrawn="1"/>
        </p:nvCxnSpPr>
        <p:spPr>
          <a:xfrm>
            <a:off x="493295" y="6297859"/>
            <a:ext cx="8528785" cy="0"/>
          </a:xfrm>
          <a:prstGeom prst="line">
            <a:avLst/>
          </a:prstGeom>
          <a:ln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0">
            <a:extLst>
              <a:ext uri="{FF2B5EF4-FFF2-40B4-BE49-F238E27FC236}">
                <a16:creationId xmlns:a16="http://schemas.microsoft.com/office/drawing/2014/main" id="{C7D03A08-6DD3-544C-899D-7CC225EE9A0F}"/>
              </a:ext>
            </a:extLst>
          </p:cNvPr>
          <p:cNvCxnSpPr>
            <a:cxnSpLocks/>
          </p:cNvCxnSpPr>
          <p:nvPr userDrawn="1"/>
        </p:nvCxnSpPr>
        <p:spPr>
          <a:xfrm flipV="1">
            <a:off x="7804141" y="6463899"/>
            <a:ext cx="0" cy="26940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1">
            <a:extLst>
              <a:ext uri="{FF2B5EF4-FFF2-40B4-BE49-F238E27FC236}">
                <a16:creationId xmlns:a16="http://schemas.microsoft.com/office/drawing/2014/main" id="{38124364-0C24-244D-88D7-E4B969F46A2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7075" y="6392004"/>
            <a:ext cx="1065476" cy="3730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797FFB1-CCD9-234F-A7CC-9B17D24857D0}"/>
              </a:ext>
            </a:extLst>
          </p:cNvPr>
          <p:cNvSpPr/>
          <p:nvPr userDrawn="1"/>
        </p:nvSpPr>
        <p:spPr>
          <a:xfrm>
            <a:off x="422770" y="6369646"/>
            <a:ext cx="49316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Classification: Restricted Distribution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- All rights reserved</a:t>
            </a:r>
            <a:endParaRPr lang="en-US" sz="100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D4506F9-1AAF-CF47-AC52-75AC4CC56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5078" y="6410781"/>
            <a:ext cx="2057400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615CE3-067F-774A-81CA-2B32952228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827A0D0D-8F24-4242-96E5-9BCC41458747}"/>
              </a:ext>
            </a:extLst>
          </p:cNvPr>
          <p:cNvSpPr/>
          <p:nvPr userDrawn="1"/>
        </p:nvSpPr>
        <p:spPr>
          <a:xfrm>
            <a:off x="1" y="0"/>
            <a:ext cx="7586134" cy="451946"/>
          </a:xfrm>
          <a:custGeom>
            <a:avLst/>
            <a:gdLst>
              <a:gd name="connsiteX0" fmla="*/ 0 w 7586134"/>
              <a:gd name="connsiteY0" fmla="*/ 0 h 451946"/>
              <a:gd name="connsiteX1" fmla="*/ 7586134 w 7586134"/>
              <a:gd name="connsiteY1" fmla="*/ 0 h 451946"/>
              <a:gd name="connsiteX2" fmla="*/ 7473147 w 7586134"/>
              <a:gd name="connsiteY2" fmla="*/ 451946 h 451946"/>
              <a:gd name="connsiteX3" fmla="*/ 0 w 7586134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6134" h="451946">
                <a:moveTo>
                  <a:pt x="0" y="0"/>
                </a:moveTo>
                <a:lnTo>
                  <a:pt x="7586134" y="0"/>
                </a:lnTo>
                <a:lnTo>
                  <a:pt x="7473147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9FBE80A-65B9-D845-A900-129B17F67262}"/>
              </a:ext>
            </a:extLst>
          </p:cNvPr>
          <p:cNvSpPr/>
          <p:nvPr userDrawn="1"/>
        </p:nvSpPr>
        <p:spPr>
          <a:xfrm>
            <a:off x="1" y="135467"/>
            <a:ext cx="7408261" cy="778933"/>
          </a:xfrm>
          <a:custGeom>
            <a:avLst/>
            <a:gdLst>
              <a:gd name="connsiteX0" fmla="*/ 0 w 7408261"/>
              <a:gd name="connsiteY0" fmla="*/ 0 h 778933"/>
              <a:gd name="connsiteX1" fmla="*/ 7408261 w 7408261"/>
              <a:gd name="connsiteY1" fmla="*/ 0 h 778933"/>
              <a:gd name="connsiteX2" fmla="*/ 7213528 w 7408261"/>
              <a:gd name="connsiteY2" fmla="*/ 778933 h 778933"/>
              <a:gd name="connsiteX3" fmla="*/ 0 w 7408261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8261" h="778933">
                <a:moveTo>
                  <a:pt x="0" y="0"/>
                </a:moveTo>
                <a:lnTo>
                  <a:pt x="7408261" y="0"/>
                </a:lnTo>
                <a:lnTo>
                  <a:pt x="7213528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2" name="Image 7">
            <a:extLst>
              <a:ext uri="{FF2B5EF4-FFF2-40B4-BE49-F238E27FC236}">
                <a16:creationId xmlns:a16="http://schemas.microsoft.com/office/drawing/2014/main" id="{8F51BD42-6603-184A-809A-5070DDEE046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900" y="191911"/>
            <a:ext cx="666924" cy="666922"/>
          </a:xfrm>
          <a:prstGeom prst="rect">
            <a:avLst/>
          </a:prstGeom>
        </p:spPr>
      </p:pic>
      <p:sp>
        <p:nvSpPr>
          <p:cNvPr id="2" name="MSIPCMContentMarking" descr="{&quot;HashCode&quot;:-1711230758,&quot;Placement&quot;:&quot;Footer&quot;,&quot;Top&quot;:507.1359,&quot;Left&quot;:0.0,&quot;SlideWidth&quot;:720,&quot;SlideHeight&quot;:540}">
            <a:extLst>
              <a:ext uri="{FF2B5EF4-FFF2-40B4-BE49-F238E27FC236}">
                <a16:creationId xmlns:a16="http://schemas.microsoft.com/office/drawing/2014/main" id="{D71B3F09-1544-4958-A0FB-5E572152FD1E}"/>
              </a:ext>
            </a:extLst>
          </p:cNvPr>
          <p:cNvSpPr txBox="1"/>
          <p:nvPr userDrawn="1"/>
        </p:nvSpPr>
        <p:spPr>
          <a:xfrm>
            <a:off x="0" y="6440626"/>
            <a:ext cx="2564033" cy="4173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TOTAL Classification: Restricted Distribution
TOTAL - All rights reserved</a:t>
            </a:r>
            <a:endParaRPr lang="fr-FR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58" r:id="rId3"/>
    <p:sldLayoutId id="2147483659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9" r:id="rId11"/>
    <p:sldLayoutId id="2147483703" r:id="rId12"/>
    <p:sldLayoutId id="2147483704" r:id="rId1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5">
              <a:lumMod val="75000"/>
            </a:schemeClr>
          </a:solidFill>
          <a:latin typeface="+mj-lt"/>
          <a:ea typeface="+mj-ea"/>
          <a:cs typeface="Arial"/>
        </a:defRPr>
      </a:lvl1pPr>
    </p:titleStyle>
    <p:bodyStyle>
      <a:lvl1pPr marL="285750" indent="-2857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2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447675" indent="-180975" algn="l" defTabSz="5334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Font typeface="Lucida Grande"/>
        <a:buChar char="-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076325" indent="-1714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BD2B0B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59F8C9-E549-A243-BF11-DD7F30C3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647" y="3810397"/>
            <a:ext cx="8277700" cy="320649"/>
          </a:xfrm>
        </p:spPr>
        <p:txBody>
          <a:bodyPr/>
          <a:lstStyle/>
          <a:p>
            <a:r>
              <a:rPr lang="fr-FR"/>
              <a:t>SSD ATELIER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37354762-9F9C-EC46-AA74-D55EDA32E2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7647" y="4274723"/>
            <a:ext cx="8306061" cy="3093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lnSpc>
                <a:spcPts val="1860"/>
              </a:lnSpc>
              <a:spcBef>
                <a:spcPts val="0"/>
              </a:spcBef>
            </a:pPr>
            <a:r>
              <a:rPr lang="fr-FR" err="1"/>
              <a:t>Safety</a:t>
            </a:r>
            <a:r>
              <a:rPr lang="fr-FR"/>
              <a:t> Stand Down</a:t>
            </a:r>
          </a:p>
          <a:p>
            <a:pPr>
              <a:lnSpc>
                <a:spcPts val="1860"/>
              </a:lnSpc>
              <a:spcBef>
                <a:spcPts val="0"/>
              </a:spcBef>
            </a:pPr>
            <a:r>
              <a:rPr lang="fr-FR"/>
              <a:t>Transport Routier</a:t>
            </a:r>
          </a:p>
        </p:txBody>
      </p:sp>
    </p:spTree>
    <p:extLst>
      <p:ext uri="{BB962C8B-B14F-4D97-AF65-F5344CB8AC3E}">
        <p14:creationId xmlns:p14="http://schemas.microsoft.com/office/powerpoint/2010/main" val="298752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296C405C-317C-904A-BF4B-A5A12A6C7058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5484880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CADRE DE L’ATELIER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DCE6D0-53D3-7C40-8C22-045CC99A991C}"/>
              </a:ext>
            </a:extLst>
          </p:cNvPr>
          <p:cNvGrpSpPr/>
          <p:nvPr/>
        </p:nvGrpSpPr>
        <p:grpSpPr>
          <a:xfrm>
            <a:off x="299606" y="1112560"/>
            <a:ext cx="8345311" cy="1151287"/>
            <a:chOff x="226033" y="1171845"/>
            <a:chExt cx="8345311" cy="115128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340D61-B304-A541-BE33-A2BD00F9660E}"/>
                </a:ext>
              </a:extLst>
            </p:cNvPr>
            <p:cNvSpPr/>
            <p:nvPr/>
          </p:nvSpPr>
          <p:spPr>
            <a:xfrm>
              <a:off x="1545021" y="1171845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>
                  <a:solidFill>
                    <a:srgbClr val="414141"/>
                  </a:solidFill>
                </a:rPr>
                <a:t>Créer une opportunité de parler avec nos conducteurs des accidents routiers graves. 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>
                  <a:solidFill>
                    <a:srgbClr val="414141"/>
                  </a:solidFill>
                </a:rPr>
                <a:t>Mettre en lumière et discuter les possibles causes profondes d’accidents, y/c faiblesses de notre organisation.</a:t>
              </a:r>
              <a:endParaRPr lang="fr-FR" sz="1200">
                <a:solidFill>
                  <a:srgbClr val="414141"/>
                </a:solidFill>
                <a:cs typeface="Arial"/>
              </a:endParaRP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>
                  <a:solidFill>
                    <a:srgbClr val="414141"/>
                  </a:solidFill>
                </a:rPr>
                <a:t>Avec nos transporteurs et conducteurs, identifier des voies d’amélioration.</a:t>
              </a:r>
              <a:endParaRPr lang="fr-FR" sz="120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478C7B09-5BC7-9A4F-A71F-724CBCF1ADA9}"/>
                </a:ext>
              </a:extLst>
            </p:cNvPr>
            <p:cNvSpPr/>
            <p:nvPr/>
          </p:nvSpPr>
          <p:spPr>
            <a:xfrm>
              <a:off x="226033" y="1379348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Pourquoi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A601205-2BB6-DC46-8AAD-C1C5DFEBDF6A}"/>
              </a:ext>
            </a:extLst>
          </p:cNvPr>
          <p:cNvGrpSpPr/>
          <p:nvPr/>
        </p:nvGrpSpPr>
        <p:grpSpPr>
          <a:xfrm>
            <a:off x="299606" y="2400570"/>
            <a:ext cx="8345311" cy="1151287"/>
            <a:chOff x="226033" y="2443597"/>
            <a:chExt cx="8345311" cy="115128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39E2F50-F67B-5A4C-B68B-1EA9164F881B}"/>
                </a:ext>
              </a:extLst>
            </p:cNvPr>
            <p:cNvSpPr/>
            <p:nvPr/>
          </p:nvSpPr>
          <p:spPr>
            <a:xfrm>
              <a:off x="1545021" y="2443597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>
                  <a:solidFill>
                    <a:srgbClr val="414141"/>
                  </a:solidFill>
                </a:rPr>
                <a:t>Comprendre comment les participants gèrent les risques liés à leurs trajets.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>
                  <a:solidFill>
                    <a:srgbClr val="414141"/>
                  </a:solidFill>
                </a:rPr>
                <a:t>Lancer une discussion centrée sur la sécurité routière et l’entretenir.</a:t>
              </a:r>
              <a:endParaRPr lang="fr-FR" sz="120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AF5D3254-B6FC-FC4F-96C3-6CBB38FF16E4}"/>
                </a:ext>
              </a:extLst>
            </p:cNvPr>
            <p:cNvSpPr/>
            <p:nvPr/>
          </p:nvSpPr>
          <p:spPr>
            <a:xfrm>
              <a:off x="226033" y="2651100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Quoi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B9813FE-ED4D-4640-840E-D3240C8078B1}"/>
              </a:ext>
            </a:extLst>
          </p:cNvPr>
          <p:cNvGrpSpPr/>
          <p:nvPr/>
        </p:nvGrpSpPr>
        <p:grpSpPr>
          <a:xfrm>
            <a:off x="299606" y="3688580"/>
            <a:ext cx="8345311" cy="1151287"/>
            <a:chOff x="226033" y="3746880"/>
            <a:chExt cx="8345311" cy="115128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9941E54-3E75-8A40-81C0-A0D1526B2EF7}"/>
                </a:ext>
              </a:extLst>
            </p:cNvPr>
            <p:cNvSpPr/>
            <p:nvPr/>
          </p:nvSpPr>
          <p:spPr>
            <a:xfrm>
              <a:off x="1545021" y="3746880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414141"/>
                  </a:solidFill>
                </a:rPr>
                <a:t>Total mène l’organisation des ateliers, main dans la main avec les transporteurs.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414141"/>
                  </a:solidFill>
                </a:rPr>
                <a:t>Des binômes Total / représentant transporteur animent les échanges.</a:t>
              </a:r>
              <a:endParaRPr lang="fr-FR" sz="1200" dirty="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E7F1D4AA-EE9C-F340-BD63-8F9125B2AA38}"/>
                </a:ext>
              </a:extLst>
            </p:cNvPr>
            <p:cNvSpPr/>
            <p:nvPr/>
          </p:nvSpPr>
          <p:spPr>
            <a:xfrm>
              <a:off x="226033" y="3954383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Qui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C193447-C24D-7F4E-8554-05AEFEDD6C2A}"/>
              </a:ext>
            </a:extLst>
          </p:cNvPr>
          <p:cNvGrpSpPr/>
          <p:nvPr/>
        </p:nvGrpSpPr>
        <p:grpSpPr>
          <a:xfrm>
            <a:off x="299606" y="4976590"/>
            <a:ext cx="8345311" cy="1151287"/>
            <a:chOff x="226033" y="4976590"/>
            <a:chExt cx="8345311" cy="115128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FB5022-F939-A742-A453-1A0EAA8F84F8}"/>
                </a:ext>
              </a:extLst>
            </p:cNvPr>
            <p:cNvSpPr/>
            <p:nvPr/>
          </p:nvSpPr>
          <p:spPr>
            <a:xfrm>
              <a:off x="1545021" y="4976590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414141"/>
                  </a:solidFill>
                </a:rPr>
                <a:t>Pendant 45min-1hr, deux animateurs débattent avec un groupe de 20 conducteurs.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414141"/>
                  </a:solidFill>
                  <a:ea typeface="+mn-lt"/>
                  <a:cs typeface="+mn-lt"/>
                </a:rPr>
                <a:t>Avec l'aide d'une présentation et d'un guide de l'animateur.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414141"/>
                  </a:solidFill>
                </a:rPr>
                <a:t>A partir du catalogue d’événements, choisir un cas qui servira de base aux échanges.</a:t>
              </a:r>
              <a:endParaRPr lang="fr-FR" sz="1200" dirty="0">
                <a:solidFill>
                  <a:srgbClr val="414141"/>
                </a:solidFill>
                <a:cs typeface="Arial"/>
              </a:endParaRPr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F87F005C-F965-5547-84AA-EE6C322BF1CD}"/>
                </a:ext>
              </a:extLst>
            </p:cNvPr>
            <p:cNvSpPr/>
            <p:nvPr/>
          </p:nvSpPr>
          <p:spPr>
            <a:xfrm>
              <a:off x="226033" y="5184093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Comment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85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D2A4124-D69C-2E49-8D37-236376CDBE3D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DEROULEMENT de </a:t>
            </a:r>
            <a:r>
              <a:rPr lang="en-GB" sz="1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l’atelier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B71E99-48E0-D348-A79D-65FCAE6EECC1}"/>
              </a:ext>
            </a:extLst>
          </p:cNvPr>
          <p:cNvSpPr/>
          <p:nvPr/>
        </p:nvSpPr>
        <p:spPr>
          <a:xfrm>
            <a:off x="1746989" y="1347246"/>
            <a:ext cx="6643249" cy="1151287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Echanger avec son binôme et décider de la répartition des rôles.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A partir du catalogue d’événements, choisir un événement à décrire et discuter.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Imaginer étape par étape comment l’atelier pourrait se dérouler.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57B63-3C75-6441-AEDE-D397AF7C0B53}"/>
              </a:ext>
            </a:extLst>
          </p:cNvPr>
          <p:cNvSpPr/>
          <p:nvPr/>
        </p:nvSpPr>
        <p:spPr>
          <a:xfrm>
            <a:off x="1746989" y="2839127"/>
            <a:ext cx="6643249" cy="1423136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>
                <a:solidFill>
                  <a:srgbClr val="414141"/>
                </a:solidFill>
              </a:rPr>
              <a:t>Présentez-vous et remerciez les participants pour leur présence.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>
                <a:solidFill>
                  <a:srgbClr val="414141"/>
                </a:solidFill>
              </a:rPr>
              <a:t>Expliquer les objectifs de la session.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>
                <a:solidFill>
                  <a:srgbClr val="414141"/>
                </a:solidFill>
              </a:rPr>
              <a:t>Rappeler quelques règles: pas de téléphone, pas de critiques, écoute des autres.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>
                <a:solidFill>
                  <a:srgbClr val="414141"/>
                </a:solidFill>
              </a:rPr>
              <a:t>Expliquer que les vues exprimées seront traitées de manière anonyme.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2785A8-93C9-7F45-A8EB-B96C8D42372D}"/>
              </a:ext>
            </a:extLst>
          </p:cNvPr>
          <p:cNvSpPr/>
          <p:nvPr/>
        </p:nvSpPr>
        <p:spPr>
          <a:xfrm>
            <a:off x="1746989" y="4605691"/>
            <a:ext cx="6643249" cy="1195043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600"/>
              </a:spcBef>
              <a:spcAft>
                <a:spcPts val="0"/>
              </a:spcAft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Présenter en détail l’accident de transport routier choisi à partir du catalogue d’événements.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Répondre autant que nécessaire aux questions posées.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C38AA0B5-216C-E744-8A6E-6F408DEDF701}"/>
              </a:ext>
            </a:extLst>
          </p:cNvPr>
          <p:cNvSpPr/>
          <p:nvPr/>
        </p:nvSpPr>
        <p:spPr>
          <a:xfrm>
            <a:off x="518983" y="1560699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/>
              <a:t>Préparation</a:t>
            </a:r>
          </a:p>
          <a:p>
            <a:pPr algn="ctr"/>
            <a:r>
              <a:rPr lang="fr-FR" sz="1400" b="1"/>
              <a:t>(Avant)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872A64A2-284C-3E4A-A16B-B7C15F0B90B4}"/>
              </a:ext>
            </a:extLst>
          </p:cNvPr>
          <p:cNvSpPr/>
          <p:nvPr/>
        </p:nvSpPr>
        <p:spPr>
          <a:xfrm>
            <a:off x="518983" y="3182555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/>
              <a:t>Introduction</a:t>
            </a:r>
          </a:p>
          <a:p>
            <a:pPr algn="ctr"/>
            <a:r>
              <a:rPr lang="fr-FR" sz="1400" b="1"/>
              <a:t>(5 min)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5224900-7A78-4841-8604-B2F942BCB98D}"/>
              </a:ext>
            </a:extLst>
          </p:cNvPr>
          <p:cNvSpPr/>
          <p:nvPr/>
        </p:nvSpPr>
        <p:spPr>
          <a:xfrm>
            <a:off x="518983" y="4835072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/>
              <a:t>Donner de l’information</a:t>
            </a:r>
          </a:p>
          <a:p>
            <a:pPr algn="ctr"/>
            <a:r>
              <a:rPr lang="fr-FR" sz="1400" b="1" dirty="0"/>
              <a:t>(5-10 min)</a:t>
            </a:r>
          </a:p>
        </p:txBody>
      </p:sp>
    </p:spTree>
    <p:extLst>
      <p:ext uri="{BB962C8B-B14F-4D97-AF65-F5344CB8AC3E}">
        <p14:creationId xmlns:p14="http://schemas.microsoft.com/office/powerpoint/2010/main" val="3181530709"/>
      </p:ext>
    </p:extLst>
  </p:cSld>
  <p:clrMapOvr>
    <a:masterClrMapping/>
  </p:clrMapOvr>
  <p:transition spd="med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D2A4124-D69C-2E49-8D37-236376CDBE3D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DEROULEMENT de </a:t>
            </a:r>
            <a:r>
              <a:rPr lang="en-GB" sz="1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l’atelier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B71E99-48E0-D348-A79D-65FCAE6EECC1}"/>
              </a:ext>
            </a:extLst>
          </p:cNvPr>
          <p:cNvSpPr/>
          <p:nvPr/>
        </p:nvSpPr>
        <p:spPr>
          <a:xfrm>
            <a:off x="1746989" y="1148714"/>
            <a:ext cx="6643249" cy="1151287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Solliciter l’avis des participants: « Que pensez-vous de cet accident ? ».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Poser de manière répétée la question « Est-ce que cela pourrait nous arriver ? ».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Utiliser des questions de relance pour entretenir la discussion.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Prendre des notes des idées clé et des principales suggestions formulées.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57B63-3C75-6441-AEDE-D397AF7C0B53}"/>
              </a:ext>
            </a:extLst>
          </p:cNvPr>
          <p:cNvSpPr/>
          <p:nvPr/>
        </p:nvSpPr>
        <p:spPr>
          <a:xfrm>
            <a:off x="1746989" y="2497032"/>
            <a:ext cx="6643249" cy="1075880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Restituer au groupe les principales idées évoquées : « Si j’ai bien compris… ».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Lister les propositions faites en cours de discussion.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Demander aux participants quelles questions de sécurité ils souhaiteraient poser.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2785A8-93C9-7F45-A8EB-B96C8D42372D}"/>
              </a:ext>
            </a:extLst>
          </p:cNvPr>
          <p:cNvSpPr/>
          <p:nvPr/>
        </p:nvSpPr>
        <p:spPr>
          <a:xfrm>
            <a:off x="1746989" y="3825003"/>
            <a:ext cx="6643249" cy="1020224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Rappeler l’importance du travail des conducteurs et de leur rôle pour Total.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Rappeler l’importance de travailler main dans la main avec les transporteurs. 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Remercier les participants pour leurs apports, et clore la session.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C38AA0B5-216C-E744-8A6E-6F408DEDF701}"/>
              </a:ext>
            </a:extLst>
          </p:cNvPr>
          <p:cNvSpPr/>
          <p:nvPr/>
        </p:nvSpPr>
        <p:spPr>
          <a:xfrm>
            <a:off x="518983" y="1362167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/>
              <a:t>Encourager le groupe</a:t>
            </a:r>
          </a:p>
          <a:p>
            <a:pPr algn="ctr"/>
            <a:r>
              <a:rPr lang="fr-FR" sz="1400" b="1"/>
              <a:t>(25-30min)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872A64A2-284C-3E4A-A16B-B7C15F0B90B4}"/>
              </a:ext>
            </a:extLst>
          </p:cNvPr>
          <p:cNvSpPr/>
          <p:nvPr/>
        </p:nvSpPr>
        <p:spPr>
          <a:xfrm>
            <a:off x="518983" y="2666832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/>
              <a:t>Résumer</a:t>
            </a:r>
          </a:p>
          <a:p>
            <a:pPr algn="ctr"/>
            <a:r>
              <a:rPr lang="fr-FR" sz="1400" b="1" dirty="0"/>
              <a:t>(5-10min)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5224900-7A78-4841-8604-B2F942BCB98D}"/>
              </a:ext>
            </a:extLst>
          </p:cNvPr>
          <p:cNvSpPr/>
          <p:nvPr/>
        </p:nvSpPr>
        <p:spPr>
          <a:xfrm>
            <a:off x="518983" y="3966974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/>
              <a:t>Conclusion</a:t>
            </a:r>
          </a:p>
          <a:p>
            <a:pPr algn="ctr"/>
            <a:r>
              <a:rPr lang="fr-FR" sz="1400" b="1"/>
              <a:t>(5min)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258102-4D96-9349-8319-D338D590DE52}"/>
              </a:ext>
            </a:extLst>
          </p:cNvPr>
          <p:cNvSpPr/>
          <p:nvPr/>
        </p:nvSpPr>
        <p:spPr>
          <a:xfrm>
            <a:off x="1746989" y="5097316"/>
            <a:ext cx="6643249" cy="959646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>
                <a:solidFill>
                  <a:srgbClr val="414141"/>
                </a:solidFill>
              </a:rPr>
              <a:t>Consolider l’information issue des ateliers et identifier des tendances / sujets fréquents.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>
                <a:solidFill>
                  <a:srgbClr val="414141"/>
                </a:solidFill>
              </a:rPr>
              <a:t>Partager la consolidation dans la Filiale et / ou avec la Zone si jugé nécessaire. 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A659F97B-034F-6142-B3F9-85AD11733857}"/>
              </a:ext>
            </a:extLst>
          </p:cNvPr>
          <p:cNvSpPr/>
          <p:nvPr/>
        </p:nvSpPr>
        <p:spPr>
          <a:xfrm>
            <a:off x="518983" y="5208998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/>
              <a:t>Suivi</a:t>
            </a:r>
          </a:p>
          <a:p>
            <a:pPr algn="ctr"/>
            <a:r>
              <a:rPr lang="fr-FR" sz="1400" b="1"/>
              <a:t>(Après)</a:t>
            </a:r>
          </a:p>
        </p:txBody>
      </p:sp>
    </p:spTree>
    <p:extLst>
      <p:ext uri="{BB962C8B-B14F-4D97-AF65-F5344CB8AC3E}">
        <p14:creationId xmlns:p14="http://schemas.microsoft.com/office/powerpoint/2010/main" val="4222421168"/>
      </p:ext>
    </p:extLst>
  </p:cSld>
  <p:clrMapOvr>
    <a:masterClrMapping/>
  </p:clrMapOvr>
  <p:transition spd="med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2545493"/>
            <a:ext cx="8445770" cy="3338912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C53AA3-1F36-B847-9C0F-0AEE037ED4DC}"/>
              </a:ext>
            </a:extLst>
          </p:cNvPr>
          <p:cNvSpPr/>
          <p:nvPr/>
        </p:nvSpPr>
        <p:spPr>
          <a:xfrm>
            <a:off x="281579" y="1294186"/>
            <a:ext cx="8445770" cy="859686"/>
          </a:xfrm>
          <a:prstGeom prst="rect">
            <a:avLst/>
          </a:prstGeom>
          <a:noFill/>
          <a:ln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81578" y="1467129"/>
            <a:ext cx="8445770" cy="686743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 algn="ctr"/>
            <a:r>
              <a:rPr lang="fr-FR" sz="1500">
                <a:solidFill>
                  <a:srgbClr val="034EA2"/>
                </a:solidFill>
              </a:rPr>
              <a:t>Votre objectif est de comprendre comment les participants gèrent les risques liés à leurs trajets.</a:t>
            </a:r>
          </a:p>
          <a:p>
            <a:pPr marL="285750" indent="-285750" algn="ctr"/>
            <a:r>
              <a:rPr lang="fr-FR" sz="1500">
                <a:solidFill>
                  <a:srgbClr val="034EA2"/>
                </a:solidFill>
              </a:rPr>
              <a:t>Votre rôle consiste à lancer une discussion centrée sur la sécurité routière et à l’entretenir.</a:t>
            </a:r>
            <a:endParaRPr lang="fr-FR" altLang="x-none" sz="1500">
              <a:solidFill>
                <a:srgbClr val="034EA2"/>
              </a:solidFill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5854" y="3272014"/>
            <a:ext cx="8232292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Expliquer que les vues exprimées seront traitées de manière anonyme.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Rester neutre et bienveillant.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Créer un climat de confiance dans lequel les participants peuvent faire part de problèmes sans craindre des conséquences défavorables.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Laisser les participants parler entre eux.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Encourager chaque participant à s’exprimer et partager ses points de vue.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Reformuler : « Si j’ai bien compris… ».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Poser une questions à l’un des participants.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2696138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>
                <a:solidFill>
                  <a:srgbClr val="00B050"/>
                </a:solidFill>
              </a:rPr>
              <a:t>À FAIRE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B.A.-BA DE L’ANIMATION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1EFAA2-3F64-4541-9BA5-2EBE24408AA9}"/>
              </a:ext>
            </a:extLst>
          </p:cNvPr>
          <p:cNvSpPr/>
          <p:nvPr/>
        </p:nvSpPr>
        <p:spPr>
          <a:xfrm>
            <a:off x="2697011" y="1109520"/>
            <a:ext cx="361490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b="1">
                <a:solidFill>
                  <a:srgbClr val="034EA2"/>
                </a:solidFill>
              </a:rPr>
              <a:t>EN TANT QU’ANIMATEUR</a:t>
            </a:r>
          </a:p>
        </p:txBody>
      </p:sp>
      <p:grpSp>
        <p:nvGrpSpPr>
          <p:cNvPr id="17" name="Groupe 21">
            <a:extLst>
              <a:ext uri="{FF2B5EF4-FFF2-40B4-BE49-F238E27FC236}">
                <a16:creationId xmlns:a16="http://schemas.microsoft.com/office/drawing/2014/main" id="{4AB6DC76-DA58-E44B-AEA3-27A1AE15643A}"/>
              </a:ext>
            </a:extLst>
          </p:cNvPr>
          <p:cNvGrpSpPr/>
          <p:nvPr/>
        </p:nvGrpSpPr>
        <p:grpSpPr>
          <a:xfrm>
            <a:off x="7859820" y="2642127"/>
            <a:ext cx="762138" cy="774389"/>
            <a:chOff x="280983" y="941033"/>
            <a:chExt cx="762138" cy="774389"/>
          </a:xfrm>
        </p:grpSpPr>
        <p:sp>
          <p:nvSpPr>
            <p:cNvPr id="18" name="Ellipse 22">
              <a:extLst>
                <a:ext uri="{FF2B5EF4-FFF2-40B4-BE49-F238E27FC236}">
                  <a16:creationId xmlns:a16="http://schemas.microsoft.com/office/drawing/2014/main" id="{B257D486-2F20-854E-8A7D-1187FD8F53F5}"/>
                </a:ext>
              </a:extLst>
            </p:cNvPr>
            <p:cNvSpPr/>
            <p:nvPr/>
          </p:nvSpPr>
          <p:spPr>
            <a:xfrm>
              <a:off x="280983" y="941033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20" name="Image 23">
              <a:extLst>
                <a:ext uri="{FF2B5EF4-FFF2-40B4-BE49-F238E27FC236}">
                  <a16:creationId xmlns:a16="http://schemas.microsoft.com/office/drawing/2014/main" id="{1078B2E5-35BB-C642-9628-AE8BE3F1E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617" y="1003792"/>
              <a:ext cx="648871" cy="6488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172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853513"/>
            <a:ext cx="8445770" cy="3909978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455854" y="2580035"/>
            <a:ext cx="8232292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Formuler des jugements, prendre parti.</a:t>
            </a:r>
            <a:endParaRPr lang="fr-FR" altLang="x-none" sz="1600" dirty="0">
              <a:solidFill>
                <a:srgbClr val="414141"/>
              </a:solidFill>
              <a:cs typeface="Arial" panose="020B0604020202020204" pitchFamily="34" charset="0"/>
            </a:endParaRP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Donner son propre point de vue / ses propres solutions.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/>
              </a:rPr>
              <a:t>Se précipiter dans une session orientée "plan d’action" sans écoute préalable des situations.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Poser plusieurs questions d’affilée sans laisser un temps suffisant pour les réponses.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Interrompre un participant.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Se sentir accusé personnellement et se justifier.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Partager ses propres pensées, hypothèses ou suggestions.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Poser une question au groupe dans son ensemble et s’attendre à des réactions immédiates.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2004159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>
                <a:solidFill>
                  <a:srgbClr val="C00000"/>
                </a:solidFill>
              </a:rPr>
              <a:t>À ÉVITER</a:t>
            </a:r>
            <a:endParaRPr lang="fr-FR" sz="2400" b="1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7859820" y="1957580"/>
            <a:ext cx="762138" cy="774389"/>
            <a:chOff x="4707374" y="719535"/>
            <a:chExt cx="762138" cy="774389"/>
          </a:xfrm>
        </p:grpSpPr>
        <p:sp>
          <p:nvSpPr>
            <p:cNvPr id="2" name="Ellipse 1"/>
            <p:cNvSpPr/>
            <p:nvPr/>
          </p:nvSpPr>
          <p:spPr>
            <a:xfrm>
              <a:off x="4707374" y="719535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38" name="Image 37" descr="C:\Users\J0034661\Downloads\cancel (1)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407" y="782294"/>
              <a:ext cx="648072" cy="64887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B.A.-BA DE L’ANIMATION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8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927502E6-E8B0-064E-8F8E-36044C6A86FE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/>
              </a:rPr>
              <a:t>QUESTIONS POSSIBLEs  (OPTIONNEL)</a:t>
            </a:r>
            <a:endParaRPr lang="fr-FR" sz="18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C4E3F0-C47C-1F49-B5BB-DB48CB220220}"/>
              </a:ext>
            </a:extLst>
          </p:cNvPr>
          <p:cNvSpPr/>
          <p:nvPr/>
        </p:nvSpPr>
        <p:spPr>
          <a:xfrm>
            <a:off x="315313" y="1201950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Pouvez-vous décrire votre dernière tournée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DDC44B-0750-2646-8D34-FA2576051704}"/>
              </a:ext>
            </a:extLst>
          </p:cNvPr>
          <p:cNvSpPr/>
          <p:nvPr/>
        </p:nvSpPr>
        <p:spPr>
          <a:xfrm>
            <a:off x="315317" y="1766380"/>
            <a:ext cx="8303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Pour vous, qu’est-ce qu’une bonne / mauvaise journée sur la route 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29B1C-44DF-5C45-983E-1A6EFB52D729}"/>
              </a:ext>
            </a:extLst>
          </p:cNvPr>
          <p:cNvSpPr/>
          <p:nvPr/>
        </p:nvSpPr>
        <p:spPr>
          <a:xfrm>
            <a:off x="315316" y="2330810"/>
            <a:ext cx="8303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A quand remonte la dernière fois que vous avec eu peur sur la route 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4C846-3DB1-D549-A53D-F613AAD49F43}"/>
              </a:ext>
            </a:extLst>
          </p:cNvPr>
          <p:cNvSpPr/>
          <p:nvPr/>
        </p:nvSpPr>
        <p:spPr>
          <a:xfrm>
            <a:off x="315311" y="2895241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Si vous aviez une baguette magique, que changeriez-vous dans votre travail quotidien 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C9F00-DD34-3944-85AC-921AE9B22C87}"/>
              </a:ext>
            </a:extLst>
          </p:cNvPr>
          <p:cNvSpPr/>
          <p:nvPr/>
        </p:nvSpPr>
        <p:spPr>
          <a:xfrm>
            <a:off x="315312" y="3459672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Sur la route, quand avez-vous dernièrement été témoin d’un accident 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E473D1-9911-144F-8ED3-295AB7A15CD1}"/>
              </a:ext>
            </a:extLst>
          </p:cNvPr>
          <p:cNvSpPr/>
          <p:nvPr/>
        </p:nvSpPr>
        <p:spPr>
          <a:xfrm>
            <a:off x="315313" y="4024103"/>
            <a:ext cx="830317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Quelle pourrait être l’histoire </a:t>
            </a:r>
            <a:r>
              <a:rPr lang="fr-FR" sz="1600" dirty="0">
                <a:solidFill>
                  <a:srgbClr val="414141"/>
                </a:solidFill>
              </a:rPr>
              <a:t>menant au</a:t>
            </a:r>
            <a:r>
              <a:rPr lang="fr-FR" sz="1600">
                <a:solidFill>
                  <a:srgbClr val="414141"/>
                </a:solidFill>
              </a:rPr>
              <a:t> prochain accident sérieux de transport 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6649EA-0867-D640-BA40-74AC76845CBD}"/>
              </a:ext>
            </a:extLst>
          </p:cNvPr>
          <p:cNvSpPr/>
          <p:nvPr/>
        </p:nvSpPr>
        <p:spPr>
          <a:xfrm>
            <a:off x="315314" y="4588534"/>
            <a:ext cx="830317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Quelles préoccupations vous empêchent de dormir </a:t>
            </a:r>
            <a:r>
              <a:rPr lang="fr-FR" sz="1600" dirty="0">
                <a:solidFill>
                  <a:srgbClr val="414141"/>
                </a:solidFill>
              </a:rPr>
              <a:t>la nuit </a:t>
            </a:r>
            <a:r>
              <a:rPr lang="fr-FR" sz="1600">
                <a:solidFill>
                  <a:srgbClr val="414141"/>
                </a:solidFill>
              </a:rPr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159DF3-2092-FB49-BFE3-1AB70123ADF5}"/>
              </a:ext>
            </a:extLst>
          </p:cNvPr>
          <p:cNvSpPr/>
          <p:nvPr/>
        </p:nvSpPr>
        <p:spPr>
          <a:xfrm>
            <a:off x="315315" y="5152965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Quel scénario d’accident vous inquiète le plus 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7207C8-1938-3A4B-896B-20E5A547B230}"/>
              </a:ext>
            </a:extLst>
          </p:cNvPr>
          <p:cNvSpPr/>
          <p:nvPr/>
        </p:nvSpPr>
        <p:spPr>
          <a:xfrm>
            <a:off x="315316" y="5717394"/>
            <a:ext cx="830317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1600">
                <a:solidFill>
                  <a:srgbClr val="414141"/>
                </a:solidFill>
              </a:rPr>
              <a:t>D’après-vous, qu’est-ce qu’un bon </a:t>
            </a:r>
            <a:r>
              <a:rPr lang="fr-FR" sz="1600" dirty="0">
                <a:solidFill>
                  <a:srgbClr val="414141"/>
                </a:solidFill>
              </a:rPr>
              <a:t>conducteur</a:t>
            </a:r>
            <a:r>
              <a:rPr lang="fr-FR" sz="1600">
                <a:solidFill>
                  <a:srgbClr val="414141"/>
                </a:solidFill>
              </a:rPr>
              <a:t> 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DA40EF5-956B-244F-9021-5FD563DFAAA6}"/>
              </a:ext>
            </a:extLst>
          </p:cNvPr>
          <p:cNvCxnSpPr>
            <a:cxnSpLocks/>
          </p:cNvCxnSpPr>
          <p:nvPr/>
        </p:nvCxnSpPr>
        <p:spPr>
          <a:xfrm>
            <a:off x="3195147" y="1646070"/>
            <a:ext cx="2480440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F292960-DA12-8947-AA62-513E69CAE0FB}"/>
              </a:ext>
            </a:extLst>
          </p:cNvPr>
          <p:cNvCxnSpPr>
            <a:cxnSpLocks/>
          </p:cNvCxnSpPr>
          <p:nvPr/>
        </p:nvCxnSpPr>
        <p:spPr>
          <a:xfrm>
            <a:off x="3195147" y="5628387"/>
            <a:ext cx="2480440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954C257-134A-1440-AD30-A50731642D1C}"/>
              </a:ext>
            </a:extLst>
          </p:cNvPr>
          <p:cNvCxnSpPr>
            <a:cxnSpLocks/>
          </p:cNvCxnSpPr>
          <p:nvPr/>
        </p:nvCxnSpPr>
        <p:spPr>
          <a:xfrm>
            <a:off x="3037490" y="5059482"/>
            <a:ext cx="279575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43BF8E3-AFF5-7D4D-9300-C1F5496F6AC1}"/>
              </a:ext>
            </a:extLst>
          </p:cNvPr>
          <p:cNvCxnSpPr>
            <a:cxnSpLocks/>
          </p:cNvCxnSpPr>
          <p:nvPr/>
        </p:nvCxnSpPr>
        <p:spPr>
          <a:xfrm>
            <a:off x="2638097" y="4490580"/>
            <a:ext cx="368913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15D1714-3EAE-F74E-921C-BE2B8580B971}"/>
              </a:ext>
            </a:extLst>
          </p:cNvPr>
          <p:cNvCxnSpPr>
            <a:cxnSpLocks/>
          </p:cNvCxnSpPr>
          <p:nvPr/>
        </p:nvCxnSpPr>
        <p:spPr>
          <a:xfrm>
            <a:off x="2743201" y="3921678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64F2485-29D8-554C-8156-01B892BA0C0A}"/>
              </a:ext>
            </a:extLst>
          </p:cNvPr>
          <p:cNvCxnSpPr>
            <a:cxnSpLocks/>
          </p:cNvCxnSpPr>
          <p:nvPr/>
        </p:nvCxnSpPr>
        <p:spPr>
          <a:xfrm>
            <a:off x="2196662" y="3352776"/>
            <a:ext cx="4498427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2F41A8E-80F0-E044-A419-719F7020D7A4}"/>
              </a:ext>
            </a:extLst>
          </p:cNvPr>
          <p:cNvCxnSpPr>
            <a:cxnSpLocks/>
          </p:cNvCxnSpPr>
          <p:nvPr/>
        </p:nvCxnSpPr>
        <p:spPr>
          <a:xfrm>
            <a:off x="2743201" y="2783874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44A6F3-63ED-644F-89D2-4424A4049A77}"/>
              </a:ext>
            </a:extLst>
          </p:cNvPr>
          <p:cNvCxnSpPr>
            <a:cxnSpLocks/>
          </p:cNvCxnSpPr>
          <p:nvPr/>
        </p:nvCxnSpPr>
        <p:spPr>
          <a:xfrm>
            <a:off x="2743201" y="2214972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230469"/>
      </p:ext>
    </p:extLst>
  </p:cSld>
  <p:clrMapOvr>
    <a:masterClrMapping/>
  </p:clrMapOvr>
  <p:transition spd="med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260389"/>
            <a:ext cx="8445770" cy="4769708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604808" y="2139918"/>
            <a:ext cx="7934384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Savoir utiliser le silence comme un allié: le malaise entraîne souvent la prise de parole.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Toujours personne ne veut répondre ? Désigner un « volontaire ».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Puis donner à ce volontaire le droit de désigner un autre volontaire et ainsi de suite.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Alterner entre les animateurs pour rendre la session plus vivante.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Un animateur prend des notes pendant que l’autre entretient la discussion.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Se faire l’avocat du diable: « Est-ce que tout le monde est bien certain que…? », « Est-ce que tout le monde est d’accord avec cela ? », « Etes-vous bien sûr que cela suffirait à éviter l’accident ? », « Pensez-vous vraiment que…? ».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1500337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>
                <a:solidFill>
                  <a:srgbClr val="00B050"/>
                </a:solidFill>
              </a:rPr>
              <a:t>ASTUCES UTILES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ASTUCES ET PIÈGES</a:t>
            </a:r>
            <a:endPara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9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542008"/>
            <a:ext cx="8445770" cy="4154458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611946" y="2456468"/>
            <a:ext cx="7785035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N’accorder de l’importance qu’aux informations « positives » et se désintéresser des mauvaises nouvelles.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Tenter d’établir un consensus général / Approche « Tout le monde d’accord à la fin ».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Mettre un participant en difficulté devant ses pairs.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Commencer les questions par « pourquoi »: cela induit en général des tentatives de justification.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Pointer du doigt, blâmer des personnes et / ou envisager des sanctions sur la base des vues exprimées.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1779494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>
                <a:solidFill>
                  <a:srgbClr val="C00000"/>
                </a:solidFill>
              </a:rPr>
              <a:t>PIÈGES À ÉVITER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ASTUCES ET PIÈGES</a:t>
            </a:r>
            <a:endPara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2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fr_total_modele_blanc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55F575E6FBF488A25E5A5323B8B7E" ma:contentTypeVersion="10" ma:contentTypeDescription="Crée un document." ma:contentTypeScope="" ma:versionID="9ff54c3f43e8d115f6d91d67b5014544">
  <xsd:schema xmlns:xsd="http://www.w3.org/2001/XMLSchema" xmlns:xs="http://www.w3.org/2001/XMLSchema" xmlns:p="http://schemas.microsoft.com/office/2006/metadata/properties" xmlns:ns2="5ba28ff4-885b-4ccb-b726-6c5540a883ee" targetNamespace="http://schemas.microsoft.com/office/2006/metadata/properties" ma:root="true" ma:fieldsID="414cf9932a6406a38c7734a29aac8fb5" ns2:_="">
    <xsd:import namespace="5ba28ff4-885b-4ccb-b726-6c5540a883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28ff4-885b-4ccb-b726-6c5540a88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1D5BF0-1EC5-4969-8544-C6E8D68563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a28ff4-885b-4ccb-b726-6c5540a883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BECB1C-F8FF-477F-8784-A2866DB1D9A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ba28ff4-885b-4ccb-b726-6c5540a883ee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53A444-4189-4A59-ABCA-F43227CAFC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</TotalTime>
  <Words>952</Words>
  <Application>Microsoft Office PowerPoint</Application>
  <PresentationFormat>Affichage à l'écran (4:3)</PresentationFormat>
  <Paragraphs>104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Lucida Grande</vt:lpstr>
      <vt:lpstr>fr_total_modele_blanc</vt:lpstr>
      <vt:lpstr>SSD ATELIER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Vincenti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STAND DOWN</dc:title>
  <dc:creator>Pierre PROD'HOMME</dc:creator>
  <cp:lastModifiedBy>Pierre PROD'HOMME</cp:lastModifiedBy>
  <cp:revision>2</cp:revision>
  <dcterms:created xsi:type="dcterms:W3CDTF">2021-03-08T10:28:41Z</dcterms:created>
  <dcterms:modified xsi:type="dcterms:W3CDTF">2021-05-06T05:54:00Z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0x0101002E955F575E6FBF488A25E5A5323B8B7E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2021-05-06T05:53:58Z</vt:lpwstr>
  </property>
  <property fmtid="{D5CDD505-2E9C-101B-9397-08002B2CF9AE}" pid="5" name="MSIP_Label_2b30ed1b-e95f-40b5-af89-828263f287a7_Method">
    <vt:lpwstr>Standard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b4d4892e-4ed2-4d2f-b5b2-0a55d41ef8d5</vt:lpwstr>
  </property>
  <property fmtid="{D5CDD505-2E9C-101B-9397-08002B2CF9AE}" pid="9" name="MSIP_Label_2b30ed1b-e95f-40b5-af89-828263f287a7_ContentBits">
    <vt:lpwstr>2</vt:lpwstr>
  </property>
</Properties>
</file>