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4" r:id="rId6"/>
    <p:sldId id="315" r:id="rId7"/>
    <p:sldId id="316" r:id="rId8"/>
    <p:sldId id="317" r:id="rId9"/>
    <p:sldId id="318" r:id="rId10"/>
    <p:sldId id="319" r:id="rId11"/>
    <p:sldId id="324" r:id="rId12"/>
    <p:sldId id="320" r:id="rId13"/>
    <p:sldId id="321" r:id="rId14"/>
    <p:sldId id="322" r:id="rId15"/>
    <p:sldId id="323" r:id="rId16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UNERET" initials="SM" lastIdx="5" clrIdx="0">
    <p:extLst>
      <p:ext uri="{19B8F6BF-5375-455C-9EA6-DF929625EA0E}">
        <p15:presenceInfo xmlns:p15="http://schemas.microsoft.com/office/powerpoint/2012/main" userId="S-1-5-21-1688137703-1013256711-2629252250-323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E9E2CE"/>
    <a:srgbClr val="FFFF99"/>
    <a:srgbClr val="A90025"/>
    <a:srgbClr val="FF99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6F114-3BE2-4023-8FBF-08B26E260633}" v="9" dt="2020-08-13T08:29:11.113"/>
    <p1510:client id="{727B799C-8ABE-43B9-81E8-1BE117E1B189}" v="1" dt="2020-10-14T07:50:53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513" autoAdjust="0"/>
  </p:normalViewPr>
  <p:slideViewPr>
    <p:cSldViewPr>
      <p:cViewPr varScale="1">
        <p:scale>
          <a:sx n="100" d="100"/>
          <a:sy n="100" d="100"/>
        </p:scale>
        <p:origin x="9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11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78" d="100"/>
        <a:sy n="178" d="100"/>
      </p:scale>
      <p:origin x="0" y="-17755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6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1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3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/>
              <a:t>Executive</a:t>
            </a:r>
            <a:r>
              <a:rPr lang="fr-FR" noProof="0" dirty="0"/>
              <a:t> </a:t>
            </a:r>
            <a:r>
              <a:rPr lang="fr-FR" noProof="0" dirty="0" err="1"/>
              <a:t>summary</a:t>
            </a:r>
            <a:endParaRPr lang="fr-FR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GRP</a:t>
            </a:r>
            <a:endParaRPr lang="en-US" dirty="0"/>
          </a:p>
        </p:txBody>
      </p: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IMPLEMENTATION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DOCUMENTS USED FOR THE GAP ANALYSIS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extérieur, homme, portant&#10;&#10;Description générée automatiquement">
            <a:extLst>
              <a:ext uri="{FF2B5EF4-FFF2-40B4-BE49-F238E27FC236}">
                <a16:creationId xmlns:a16="http://schemas.microsoft.com/office/drawing/2014/main" id="{43507F2B-10CE-4D6F-8086-7DC0D70B6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A9476AF-AD9C-4AA1-81C0-E05C0DC6F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665" y="404664"/>
            <a:ext cx="2461991" cy="79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Espace réservé du texte 16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191343" y="404664"/>
            <a:ext cx="5616625" cy="56166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List </a:t>
            </a:r>
            <a:r>
              <a:rPr lang="fr-FR" dirty="0" err="1"/>
              <a:t>highlights</a:t>
            </a:r>
            <a:endParaRPr lang="fr-FR" dirty="0"/>
          </a:p>
          <a:p>
            <a:pPr lvl="0"/>
            <a:endParaRPr lang="fr-F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SYNTHESIS OF CHANGES</a:t>
            </a:r>
            <a:endParaRPr lang="en-US" dirty="0"/>
          </a:p>
        </p:txBody>
      </p:sp>
      <p:grpSp>
        <p:nvGrpSpPr>
          <p:cNvPr id="14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17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21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25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32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REQUIREMENTS REMOVED IN NEW RULE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GROUP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Group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525344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E&amp;P</a:t>
            </a:r>
            <a:endParaRPr lang="en-US" dirty="0"/>
          </a:p>
        </p:txBody>
      </p: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E&amp;P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M&amp;S</a:t>
            </a:r>
            <a:endParaRPr lang="en-US" dirty="0"/>
          </a:p>
        </p:txBody>
      </p: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M&amp;S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GAP ANALYSIS: R&amp;C</a:t>
            </a:r>
            <a:endParaRPr lang="en-US" dirty="0"/>
          </a:p>
        </p:txBody>
      </p: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>
                  <a:latin typeface="+mn-lt"/>
                  <a:ea typeface="+mn-ea"/>
                </a:rPr>
                <a:t>R&amp;C</a:t>
              </a:r>
            </a:p>
          </p:txBody>
        </p:sp>
      </p:grp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4" r:id="rId2"/>
    <p:sldLayoutId id="2147483667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3" r:id="rId11"/>
    <p:sldLayoutId id="2147483692" r:id="rId12"/>
    <p:sldLayoutId id="2147483695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8000" y="1844825"/>
            <a:ext cx="10524624" cy="1368152"/>
          </a:xfrm>
        </p:spPr>
        <p:txBody>
          <a:bodyPr/>
          <a:lstStyle/>
          <a:p>
            <a:r>
              <a:rPr lang="en-US" dirty="0"/>
              <a:t>Environmental Management and Protection in Operations</a:t>
            </a:r>
            <a:br>
              <a:rPr lang="fr-FR" dirty="0"/>
            </a:br>
            <a:r>
              <a:rPr lang="fr-FR" sz="2000" dirty="0"/>
              <a:t>HSE GROUP RULE (CR-GR-HSE-411)</a:t>
            </a:r>
            <a:br>
              <a:rPr lang="fr-FR" dirty="0"/>
            </a:br>
            <a:endParaRPr lang="en-US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115992" y="3212976"/>
            <a:ext cx="10380608" cy="3029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GB" b="1" i="1" dirty="0">
                <a:solidFill>
                  <a:schemeClr val="bg1"/>
                </a:solidFill>
                <a:latin typeface="+mn-lt"/>
              </a:rPr>
              <a:t>SUMMARY</a:t>
            </a:r>
          </a:p>
          <a:p>
            <a:pPr algn="just"/>
            <a:endParaRPr lang="en-GB" b="1" i="1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n-lt"/>
              </a:rPr>
              <a:t>This rule defines the minimum HSE requirements to be observed for the management and protection of the environment during operations.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871609" y="1960707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871609" y="6046308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09" y="480976"/>
            <a:ext cx="7248128" cy="1456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09" y="2499478"/>
            <a:ext cx="7608168" cy="35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6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343472" y="2571447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343472" y="4868391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992943"/>
            <a:ext cx="8688288" cy="15416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3499005"/>
            <a:ext cx="7680176" cy="13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1199456" y="3588560"/>
            <a:ext cx="4174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New for all branches: </a:t>
            </a:r>
            <a:r>
              <a:rPr lang="fr-FR" sz="1400" b="0" u="sng" dirty="0" err="1">
                <a:solidFill>
                  <a:srgbClr val="FF0000"/>
                </a:solidFill>
              </a:rPr>
              <a:t>reinforcing</a:t>
            </a:r>
            <a:r>
              <a:rPr lang="fr-FR" sz="1400" b="0" u="sng" dirty="0">
                <a:solidFill>
                  <a:srgbClr val="FF0000"/>
                </a:solidFill>
              </a:rPr>
              <a:t> the ARM process</a:t>
            </a:r>
          </a:p>
        </p:txBody>
      </p:sp>
      <p:sp>
        <p:nvSpPr>
          <p:cNvPr id="10" name="ZoneTexte 21">
            <a:extLst>
              <a:ext uri="{FF2B5EF4-FFF2-40B4-BE49-F238E27FC236}">
                <a16:creationId xmlns:a16="http://schemas.microsoft.com/office/drawing/2014/main" id="{17E9DFC9-C60F-4457-B3A2-CB22731FE3B8}"/>
              </a:ext>
            </a:extLst>
          </p:cNvPr>
          <p:cNvSpPr txBox="1"/>
          <p:nvPr/>
        </p:nvSpPr>
        <p:spPr>
          <a:xfrm rot="19448902">
            <a:off x="221505" y="177860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17E9DFC9-C60F-4457-B3A2-CB22731FE3B8}"/>
              </a:ext>
            </a:extLst>
          </p:cNvPr>
          <p:cNvSpPr txBox="1"/>
          <p:nvPr/>
        </p:nvSpPr>
        <p:spPr>
          <a:xfrm rot="19448902">
            <a:off x="332017" y="4971842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1198331" y="6174391"/>
            <a:ext cx="5596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New for all branches: obligation to </a:t>
            </a:r>
            <a:r>
              <a:rPr lang="fr-FR" sz="1400" b="0" u="sng" dirty="0" err="1">
                <a:solidFill>
                  <a:srgbClr val="FF0000"/>
                </a:solidFill>
              </a:rPr>
              <a:t>optimize</a:t>
            </a:r>
            <a:r>
              <a:rPr lang="fr-FR" sz="1400" b="0" u="sng" dirty="0">
                <a:solidFill>
                  <a:srgbClr val="FF0000"/>
                </a:solidFill>
              </a:rPr>
              <a:t> </a:t>
            </a:r>
            <a:r>
              <a:rPr lang="fr-FR" sz="1400" b="0" u="sng" dirty="0" err="1">
                <a:solidFill>
                  <a:srgbClr val="FF0000"/>
                </a:solidFill>
              </a:rPr>
              <a:t>fresh</a:t>
            </a:r>
            <a:r>
              <a:rPr lang="fr-FR" sz="1400" b="0" u="sng" dirty="0">
                <a:solidFill>
                  <a:srgbClr val="FF0000"/>
                </a:solidFill>
              </a:rPr>
              <a:t> water </a:t>
            </a:r>
            <a:r>
              <a:rPr lang="fr-FR" sz="1400" b="0" u="sng">
                <a:solidFill>
                  <a:srgbClr val="FF0000"/>
                </a:solidFill>
              </a:rPr>
              <a:t>consumption</a:t>
            </a:r>
            <a:endParaRPr lang="fr-FR" sz="1400" b="0" u="sng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50" y="455034"/>
            <a:ext cx="7392144" cy="30831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50" y="4304951"/>
            <a:ext cx="6960096" cy="18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1344" y="692696"/>
            <a:ext cx="5760639" cy="5400600"/>
          </a:xfrm>
          <a:solidFill>
            <a:schemeClr val="bg1">
              <a:alpha val="35000"/>
            </a:schemeClr>
          </a:solidFill>
        </p:spPr>
        <p:txBody>
          <a:bodyPr lIns="91440" tIns="45720" rIns="91440" bIns="45720" anchor="t"/>
          <a:lstStyle/>
          <a:p>
            <a:pPr>
              <a:spcBef>
                <a:spcPts val="1200"/>
              </a:spcBef>
            </a:pPr>
            <a:r>
              <a:rPr lang="fr-FR" b="1" dirty="0" err="1"/>
              <a:t>Context</a:t>
            </a:r>
            <a:r>
              <a:rPr lang="fr-FR" b="1" dirty="0"/>
              <a:t>:</a:t>
            </a:r>
          </a:p>
          <a:p>
            <a:pPr marL="719138" lvl="2" indent="-363538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+mj-lt"/>
              </a:rPr>
              <a:t>The environmental performance of our operations: a challenge for the Group's image</a:t>
            </a:r>
            <a:endParaRPr lang="fr-FR" sz="1400" dirty="0">
              <a:latin typeface="+mj-lt"/>
            </a:endParaRPr>
          </a:p>
          <a:p>
            <a:pPr marL="719138" lvl="2" indent="-363538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+mj-lt"/>
              </a:rPr>
              <a:t>2010 - 2020: commitments on environmental indicators (air quality, water, waste, etc.)</a:t>
            </a:r>
          </a:p>
          <a:p>
            <a:pPr marL="719138" lvl="2" indent="-363538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+mj-lt"/>
              </a:rPr>
              <a:t>2020: new biodiversity ambition for the Group</a:t>
            </a:r>
          </a:p>
          <a:p>
            <a:pPr>
              <a:spcBef>
                <a:spcPts val="1200"/>
              </a:spcBef>
            </a:pPr>
            <a:r>
              <a:rPr lang="fr-FR" b="1" dirty="0"/>
              <a:t>Scope</a:t>
            </a:r>
            <a:r>
              <a:rPr lang="fr-FR" dirty="0"/>
              <a:t>: all </a:t>
            </a:r>
            <a:r>
              <a:rPr lang="fr-FR" dirty="0" err="1"/>
              <a:t>entities</a:t>
            </a:r>
            <a:r>
              <a:rPr lang="fr-FR" dirty="0"/>
              <a:t> of the </a:t>
            </a:r>
            <a:r>
              <a:rPr lang="fr-FR" dirty="0" err="1"/>
              <a:t>operated</a:t>
            </a:r>
            <a:r>
              <a:rPr lang="fr-FR" dirty="0"/>
              <a:t> </a:t>
            </a:r>
            <a:r>
              <a:rPr lang="fr-FR" dirty="0" err="1"/>
              <a:t>domain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 err="1"/>
              <a:t>Defines</a:t>
            </a:r>
            <a:r>
              <a:rPr lang="fr-FR" dirty="0"/>
              <a:t> 17 </a:t>
            </a:r>
            <a:r>
              <a:rPr lang="fr-FR" dirty="0" err="1"/>
              <a:t>requirements</a:t>
            </a:r>
            <a:r>
              <a:rPr lang="fr-FR" dirty="0"/>
              <a:t>, </a:t>
            </a:r>
            <a:r>
              <a:rPr lang="fr-FR" dirty="0" err="1"/>
              <a:t>grouped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3 </a:t>
            </a:r>
            <a:r>
              <a:rPr lang="fr-FR" dirty="0" err="1"/>
              <a:t>themes</a:t>
            </a:r>
            <a:r>
              <a:rPr lang="fr-FR" dirty="0"/>
              <a:t>: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+mj-lt"/>
              </a:rPr>
              <a:t>Organization</a:t>
            </a:r>
            <a:r>
              <a:rPr lang="fr-FR" sz="1400" dirty="0">
                <a:latin typeface="+mj-lt"/>
              </a:rPr>
              <a:t> and management system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+mj-lt"/>
              </a:rPr>
              <a:t>Environmental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risk</a:t>
            </a:r>
            <a:r>
              <a:rPr lang="fr-FR" sz="1400" dirty="0">
                <a:latin typeface="+mj-lt"/>
              </a:rPr>
              <a:t> management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+mj-lt"/>
              </a:rPr>
              <a:t>Environmental</a:t>
            </a:r>
            <a:r>
              <a:rPr lang="fr-FR" sz="1400" dirty="0">
                <a:latin typeface="+mj-lt"/>
              </a:rPr>
              <a:t> practices in </a:t>
            </a:r>
            <a:r>
              <a:rPr lang="fr-FR" sz="1400" dirty="0" err="1">
                <a:latin typeface="+mj-lt"/>
              </a:rPr>
              <a:t>operation</a:t>
            </a:r>
            <a:endParaRPr lang="fr-FR" sz="1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fr-FR" dirty="0" err="1"/>
              <a:t>Replacing</a:t>
            </a:r>
            <a:r>
              <a:rPr lang="fr-FR" dirty="0"/>
              <a:t> </a:t>
            </a:r>
            <a:r>
              <a:rPr lang="fr-FR" dirty="0" err="1"/>
              <a:t>branch</a:t>
            </a:r>
            <a:r>
              <a:rPr lang="fr-FR" dirty="0"/>
              <a:t> document :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+mj-lt"/>
              </a:rPr>
              <a:t>DIR-GR-ENV-001, DIR-GR-ENV-003, DIR-GR-ENV-005, DIR GR HSE 007, CR EP HSE 052, CR-RC-HSE-126, CR-RC-HSE-056, CR-RC-HSE-130, CR MS HSEQ 416​, CR MS HSEQ 421</a:t>
            </a:r>
          </a:p>
          <a:p>
            <a: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+mj-lt"/>
              </a:rPr>
              <a:t>Partially</a:t>
            </a:r>
            <a:r>
              <a:rPr lang="fr-FR" sz="1400" dirty="0">
                <a:latin typeface="+mj-lt"/>
              </a:rPr>
              <a:t>: DIR-GR-ENV-004​, DIR GR HIS 002​, CR EP HSE 051​, GS EP ENV 001​, GS EP ENV 055</a:t>
            </a:r>
          </a:p>
          <a:p>
            <a:pPr algn="l">
              <a:spcBef>
                <a:spcPts val="1200"/>
              </a:spcBef>
            </a:pPr>
            <a:r>
              <a:rPr lang="fr-FR" b="1" dirty="0"/>
              <a:t>Date of publication in REFLEX: </a:t>
            </a:r>
            <a:r>
              <a:rPr lang="fr-FR" dirty="0"/>
              <a:t>26/10/2020</a:t>
            </a:r>
          </a:p>
          <a:p>
            <a:pPr algn="l">
              <a:spcBef>
                <a:spcPts val="1200"/>
              </a:spcBef>
            </a:pPr>
            <a:r>
              <a:rPr lang="fr-FR" b="1" dirty="0"/>
              <a:t>Effective date: </a:t>
            </a:r>
            <a:r>
              <a:rPr lang="fr-FR" dirty="0"/>
              <a:t>26/04/2021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342" y="188640"/>
            <a:ext cx="5760641" cy="33855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/>
          <a:lstStyle>
            <a:lvl1pPr marL="342900" indent="-342900">
              <a:spcBef>
                <a:spcPts val="1200"/>
              </a:spcBef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  <a:lvl3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  <a:defRPr sz="1400">
                <a:latin typeface="+mj-lt"/>
              </a:defRPr>
            </a:lvl3pPr>
          </a:lstStyle>
          <a:p>
            <a:pPr marL="0" indent="0" algn="ctr">
              <a:buNone/>
            </a:pPr>
            <a:r>
              <a:rPr lang="fr-FR" sz="1800" b="1" dirty="0">
                <a:solidFill>
                  <a:schemeClr val="tx1"/>
                </a:solidFill>
              </a:rPr>
              <a:t>CR-GR-HSE-411</a:t>
            </a:r>
          </a:p>
        </p:txBody>
      </p:sp>
    </p:spTree>
    <p:extLst>
      <p:ext uri="{BB962C8B-B14F-4D97-AF65-F5344CB8AC3E}">
        <p14:creationId xmlns:p14="http://schemas.microsoft.com/office/powerpoint/2010/main" val="39846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4571" y="2591290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984571" y="6021324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 err="1">
                <a:solidFill>
                  <a:srgbClr val="FF0000"/>
                </a:solidFill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</a:rPr>
              <a:t> </a:t>
            </a:r>
            <a:r>
              <a:rPr lang="fr-FR" sz="1400" b="0" u="sng" dirty="0" err="1">
                <a:solidFill>
                  <a:srgbClr val="FF0000"/>
                </a:solidFill>
              </a:rPr>
              <a:t>perimeter</a:t>
            </a:r>
            <a:r>
              <a:rPr lang="fr-FR" sz="1400" b="0" u="sng" dirty="0">
                <a:solidFill>
                  <a:srgbClr val="FF0000"/>
                </a:solidFill>
              </a:rPr>
              <a:t> change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71" y="828015"/>
            <a:ext cx="9480376" cy="16766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30" y="3429000"/>
            <a:ext cx="8328248" cy="24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8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4571" y="2591290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978713" y="5176343"/>
            <a:ext cx="3052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New </a:t>
            </a:r>
            <a:r>
              <a:rPr lang="fr-FR" sz="1400" b="0" u="sng" dirty="0" err="1">
                <a:solidFill>
                  <a:srgbClr val="FF0000"/>
                </a:solidFill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</a:rPr>
              <a:t> for: EP, MS, GRP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82" y="547780"/>
            <a:ext cx="8035497" cy="20435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3" y="3479517"/>
            <a:ext cx="8112224" cy="16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11424" y="5606877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911424" y="3430276"/>
            <a:ext cx="3071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New </a:t>
            </a:r>
            <a:r>
              <a:rPr lang="fr-FR" sz="1400" b="0" u="sng" dirty="0" err="1">
                <a:solidFill>
                  <a:srgbClr val="FF0000"/>
                </a:solidFill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</a:rPr>
              <a:t> for: RC, MS, GRP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08" y="481046"/>
            <a:ext cx="8904312" cy="29681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8" y="4033045"/>
            <a:ext cx="7824192" cy="15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876914" y="5384833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7A463-457F-494E-BCCA-C429ABF6A7CC}"/>
              </a:ext>
            </a:extLst>
          </p:cNvPr>
          <p:cNvSpPr/>
          <p:nvPr/>
        </p:nvSpPr>
        <p:spPr>
          <a:xfrm>
            <a:off x="876914" y="3081336"/>
            <a:ext cx="5057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New </a:t>
            </a:r>
            <a:r>
              <a:rPr lang="fr-FR" sz="1400" b="0" u="sng" dirty="0" err="1">
                <a:solidFill>
                  <a:srgbClr val="FF0000"/>
                </a:solidFill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</a:rPr>
              <a:t> for all branches: maximum </a:t>
            </a:r>
            <a:r>
              <a:rPr lang="fr-FR" sz="1400" b="0" u="sng" dirty="0" err="1">
                <a:solidFill>
                  <a:srgbClr val="FF0000"/>
                </a:solidFill>
              </a:rPr>
              <a:t>quantities</a:t>
            </a:r>
            <a:r>
              <a:rPr lang="fr-FR" sz="1400" b="0" u="sng" dirty="0">
                <a:solidFill>
                  <a:srgbClr val="FF0000"/>
                </a:solidFill>
              </a:rPr>
              <a:t> </a:t>
            </a:r>
            <a:r>
              <a:rPr lang="fr-FR" sz="1400" b="0" u="sng" dirty="0" err="1">
                <a:solidFill>
                  <a:srgbClr val="FF0000"/>
                </a:solidFill>
              </a:rPr>
              <a:t>stored</a:t>
            </a:r>
            <a:endParaRPr lang="fr-FR" sz="1400" b="0" u="sng" dirty="0">
              <a:solidFill>
                <a:srgbClr val="FF0000"/>
              </a:solidFill>
            </a:endParaRPr>
          </a:p>
        </p:txBody>
      </p:sp>
      <p:sp>
        <p:nvSpPr>
          <p:cNvPr id="8" name="ZoneTexte 21">
            <a:extLst>
              <a:ext uri="{FF2B5EF4-FFF2-40B4-BE49-F238E27FC236}">
                <a16:creationId xmlns:a16="http://schemas.microsoft.com/office/drawing/2014/main" id="{17E9DFC9-C60F-4457-B3A2-CB22731FE3B8}"/>
              </a:ext>
            </a:extLst>
          </p:cNvPr>
          <p:cNvSpPr txBox="1"/>
          <p:nvPr/>
        </p:nvSpPr>
        <p:spPr>
          <a:xfrm rot="19448902">
            <a:off x="221505" y="177860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9" y="501282"/>
            <a:ext cx="8760296" cy="2546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9" y="3699159"/>
            <a:ext cx="8256240" cy="1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0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043372" y="4953390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052736"/>
            <a:ext cx="9552384" cy="3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043372" y="4953390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23" y="1052736"/>
            <a:ext cx="7896200" cy="37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/>
              <a:t>REQUIREMENTS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127448" y="4711677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No change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697932"/>
            <a:ext cx="8616280" cy="40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5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F59FDF42DE547BFD6E5891ADB92C9" ma:contentTypeVersion="6" ma:contentTypeDescription="Crée un document." ma:contentTypeScope="" ma:versionID="ec53d225e463ae41cf26e3885372c36a">
  <xsd:schema xmlns:xsd="http://www.w3.org/2001/XMLSchema" xmlns:xs="http://www.w3.org/2001/XMLSchema" xmlns:p="http://schemas.microsoft.com/office/2006/metadata/properties" xmlns:ns2="21704ee1-111b-490d-a76d-d2c364ee5600" xmlns:ns3="4b50f26b-75a6-4d91-ac13-e98b30e4ed8a" targetNamespace="http://schemas.microsoft.com/office/2006/metadata/properties" ma:root="true" ma:fieldsID="965c4a813544da05d279c142f4041175" ns2:_="" ns3:_="">
    <xsd:import namespace="21704ee1-111b-490d-a76d-d2c364ee5600"/>
    <xsd:import namespace="4b50f26b-75a6-4d91-ac13-e98b30e4e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4ee1-111b-490d-a76d-d2c364ee5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0f26b-75a6-4d91-ac13-e98b30e4e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88F68-0A51-4E62-AAE4-E730753D5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F6862-519E-4D3B-959E-8B8E74B90771}">
  <ds:schemaRefs>
    <ds:schemaRef ds:uri="http://purl.org/dc/elements/1.1/"/>
    <ds:schemaRef ds:uri="http://purl.org/dc/terms/"/>
    <ds:schemaRef ds:uri="4b50f26b-75a6-4d91-ac13-e98b30e4ed8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1704ee1-111b-490d-a76d-d2c364ee560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A05969-5372-44EE-927D-3E7EACC3E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04ee1-111b-490d-a76d-d2c364ee5600"/>
    <ds:schemaRef ds:uri="4b50f26b-75a6-4d91-ac13-e98b30e4e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277</Words>
  <Application>Microsoft Office PowerPoint</Application>
  <PresentationFormat>Grand écran</PresentationFormat>
  <Paragraphs>62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Calibri</vt:lpstr>
      <vt:lpstr>Wingdings</vt:lpstr>
      <vt:lpstr/>
      <vt:lpstr>Environmental Management and Protection in Operations HSE GROUP RULE (CR-GR-HSE-411)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Stephan PLISSON-SAUNE</cp:lastModifiedBy>
  <cp:revision>348</cp:revision>
  <cp:lastPrinted>2019-06-19T14:48:18Z</cp:lastPrinted>
  <dcterms:modified xsi:type="dcterms:W3CDTF">2021-01-12T08:46:41Z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0x010100035F59FDF42DE547BFD6E5891ADB92C9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5" name="Metier">
    <vt:lpwstr>5;#H3SEQ|1a49191b-7ec0-475b-ba04-e5bafe48b8b4</vt:lpwstr>
  </property>
  <property fmtid="{D5CDD505-2E9C-101B-9397-08002B2CF9AE}" pid="6" name="Site">
    <vt:lpwstr>3;#Tous les sites|26f15989-d479-4e08-b5e6-c4ab22359765</vt:lpwstr>
  </property>
  <property fmtid="{D5CDD505-2E9C-101B-9397-08002B2CF9AE}" pid="7" name="Country">
    <vt:lpwstr>4;#Tous les pays|de099b83-0153-463f-a92c-1666929f7084</vt:lpwstr>
  </property>
  <property fmtid="{D5CDD505-2E9C-101B-9397-08002B2CF9AE}" pid="8" name="Order">
    <vt:r8>110800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SIP_Label_2b30ed1b-e95f-40b5-af89-828263f287a7_Enabled">
    <vt:lpwstr>True</vt:lpwstr>
  </property>
  <property fmtid="{D5CDD505-2E9C-101B-9397-08002B2CF9AE}" pid="14" name="MSIP_Label_2b30ed1b-e95f-40b5-af89-828263f287a7_SiteId">
    <vt:lpwstr>329e91b0-e21f-48fb-a071-456717ecc28e</vt:lpwstr>
  </property>
  <property fmtid="{D5CDD505-2E9C-101B-9397-08002B2CF9AE}" pid="15" name="MSIP_Label_2b30ed1b-e95f-40b5-af89-828263f287a7_Owner">
    <vt:lpwstr>cyril.champigny@total.com</vt:lpwstr>
  </property>
  <property fmtid="{D5CDD505-2E9C-101B-9397-08002B2CF9AE}" pid="16" name="MSIP_Label_2b30ed1b-e95f-40b5-af89-828263f287a7_SetDate">
    <vt:lpwstr>2020-08-13T07:04:57.6376559Z</vt:lpwstr>
  </property>
  <property fmtid="{D5CDD505-2E9C-101B-9397-08002B2CF9AE}" pid="17" name="MSIP_Label_2b30ed1b-e95f-40b5-af89-828263f287a7_Name">
    <vt:lpwstr>Restricted</vt:lpwstr>
  </property>
  <property fmtid="{D5CDD505-2E9C-101B-9397-08002B2CF9AE}" pid="18" name="MSIP_Label_2b30ed1b-e95f-40b5-af89-828263f287a7_Application">
    <vt:lpwstr>Microsoft Azure Information Protection</vt:lpwstr>
  </property>
  <property fmtid="{D5CDD505-2E9C-101B-9397-08002B2CF9AE}" pid="19" name="MSIP_Label_2b30ed1b-e95f-40b5-af89-828263f287a7_ActionId">
    <vt:lpwstr>35303b52-8e64-4998-a99a-23097ea0ef73</vt:lpwstr>
  </property>
  <property fmtid="{D5CDD505-2E9C-101B-9397-08002B2CF9AE}" pid="20" name="MSIP_Label_2b30ed1b-e95f-40b5-af89-828263f287a7_Extended_MSFT_Method">
    <vt:lpwstr>Automatic</vt:lpwstr>
  </property>
  <property fmtid="{D5CDD505-2E9C-101B-9397-08002B2CF9AE}" pid="21" name="Sensitivity">
    <vt:lpwstr>Restricted</vt:lpwstr>
  </property>
</Properties>
</file>