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9" r:id="rId2"/>
    <p:sldId id="257" r:id="rId3"/>
    <p:sldId id="274" r:id="rId4"/>
    <p:sldId id="258" r:id="rId5"/>
    <p:sldId id="259" r:id="rId6"/>
    <p:sldId id="275" r:id="rId7"/>
    <p:sldId id="280" r:id="rId8"/>
    <p:sldId id="261" r:id="rId9"/>
    <p:sldId id="262" r:id="rId10"/>
    <p:sldId id="276" r:id="rId11"/>
    <p:sldId id="263" r:id="rId12"/>
    <p:sldId id="264" r:id="rId13"/>
    <p:sldId id="265" r:id="rId14"/>
    <p:sldId id="277" r:id="rId15"/>
    <p:sldId id="266" r:id="rId16"/>
    <p:sldId id="281" r:id="rId17"/>
    <p:sldId id="268" r:id="rId18"/>
    <p:sldId id="269" r:id="rId19"/>
    <p:sldId id="271" r:id="rId20"/>
    <p:sldId id="282" r:id="rId21"/>
    <p:sldId id="278" r:id="rId22"/>
    <p:sldId id="273" r:id="rId23"/>
    <p:sldId id="272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">
          <p15:clr>
            <a:srgbClr val="A4A3A4"/>
          </p15:clr>
        </p15:guide>
        <p15:guide id="2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A60"/>
    <a:srgbClr val="95E149"/>
    <a:srgbClr val="9FDD4D"/>
    <a:srgbClr val="5DD654"/>
    <a:srgbClr val="004196"/>
    <a:srgbClr val="6AB651"/>
    <a:srgbClr val="F59600"/>
    <a:srgbClr val="E10032"/>
    <a:srgbClr val="FF0066"/>
    <a:srgbClr val="4B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8"/>
    <p:restoredTop sz="94707"/>
  </p:normalViewPr>
  <p:slideViewPr>
    <p:cSldViewPr snapToGrid="0" snapToObjects="1">
      <p:cViewPr varScale="1">
        <p:scale>
          <a:sx n="84" d="100"/>
          <a:sy n="84" d="100"/>
        </p:scale>
        <p:origin x="1242" y="78"/>
      </p:cViewPr>
      <p:guideLst>
        <p:guide orient="horz" pos="28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B154-9484-D047-AD29-445546D74077}" type="datetimeFigureOut">
              <a:t>5/24/2018</a:t>
            </a:fld>
            <a:endParaRPr lang="pt-P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C5444-A776-2547-9888-A1C967B4044A}" type="slidenum"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6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11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40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43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20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02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86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18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5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6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22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8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27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4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2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35C4-FAF2-A440-8859-6FF67AD6622D}" type="datetimeFigureOut">
              <a:t>5/24/2018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4180-9CD3-5C4F-9501-2C35AF2177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0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openxmlformats.org/officeDocument/2006/relationships/image" Target="../media/image21.tiff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5" Type="http://schemas.openxmlformats.org/officeDocument/2006/relationships/image" Target="../media/image20.tiff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4.png"/><Relationship Id="rId1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2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25.jpe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24.png"/><Relationship Id="rId2" Type="http://schemas.openxmlformats.org/officeDocument/2006/relationships/tags" Target="../tags/tag7.xml"/><Relationship Id="rId16" Type="http://schemas.openxmlformats.org/officeDocument/2006/relationships/image" Target="../media/image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notesSlide" Target="../notesSlides/notesSlide16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7.emf"/><Relationship Id="rId4" Type="http://schemas.openxmlformats.org/officeDocument/2006/relationships/hyperlink" Target="http://wat-social.corp.local/sites/37a5032c-9037-4ab7-b61e-4b8041c27f57_EN-U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.png"/><Relationship Id="rId7" Type="http://schemas.openxmlformats.org/officeDocument/2006/relationships/hyperlink" Target="https://www.toolbox-hse.total.com/en/world-day-environment-201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t.corp.local/sites/s215/en-US/Pages/default.aspx" TargetMode="External"/><Relationship Id="rId5" Type="http://schemas.openxmlformats.org/officeDocument/2006/relationships/hyperlink" Target="https://www.ecosolutions.total.com/en" TargetMode="External"/><Relationship Id="rId4" Type="http://schemas.openxmlformats.org/officeDocument/2006/relationships/hyperlink" Target="http://wat.corp.local/sites/s1/en-US/Documents/Publications_Groupe/Registration-document-2017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8A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TOTAL_LogoBandeauHaut2017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840"/>
            <a:ext cx="6853868" cy="964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06108"/>
            <a:ext cx="9152814" cy="151892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1340" y="2429057"/>
            <a:ext cx="4213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Dia Mundial do Ambiente </a:t>
            </a:r>
            <a:r>
              <a:rPr lang="pt-BR" sz="140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40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5 de Junho de 2018</a:t>
            </a:r>
          </a:p>
          <a:p>
            <a:endParaRPr lang="fr-FR" sz="1400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1340" y="3292479"/>
            <a:ext cx="4639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rial" charset="0"/>
              </a:rPr>
              <a:t>TODOS OS AGENTES </a:t>
            </a:r>
          </a:p>
          <a:p>
            <a:r>
              <a:rPr lang="pt-PT" sz="3600" b="1" dirty="0">
                <a:solidFill>
                  <a:schemeClr val="bg1"/>
                </a:solidFill>
                <a:latin typeface="Arial" charset="0"/>
              </a:rPr>
              <a:t>DA ECONOMIA CIRCULAR  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545240" y="3138265"/>
            <a:ext cx="868781" cy="0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51" y="1647191"/>
            <a:ext cx="5704548" cy="489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77219"/>
            <a:ext cx="8760493" cy="1377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spc="100">
                <a:solidFill>
                  <a:srgbClr val="004196"/>
                </a:solidFill>
                <a:latin typeface="Arial" charset="0"/>
              </a:rPr>
              <a:t>A ECONOMIA</a:t>
            </a:r>
            <a:r>
              <a:rPr lang="pt-PT" smtClean="0"/>
              <a:t> </a:t>
            </a:r>
            <a:r>
              <a:rPr lang="pt-PT" sz="3200" b="1" spc="100">
                <a:solidFill>
                  <a:srgbClr val="004196"/>
                </a:solidFill>
                <a:latin typeface="Arial" charset="0"/>
              </a:rPr>
              <a:t>CIRCULAR NA TOTAL  </a:t>
            </a:r>
            <a:endParaRPr lang="pt-PT" sz="32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57199" y="5232218"/>
            <a:ext cx="4541031" cy="62975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57199" y="4457155"/>
            <a:ext cx="4541031" cy="62975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457199" y="3673384"/>
            <a:ext cx="4541031" cy="62975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57199" y="2810929"/>
            <a:ext cx="4541031" cy="545257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457199" y="1941556"/>
            <a:ext cx="4541031" cy="57980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5225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700" b="1" spc="100" dirty="0">
                <a:solidFill>
                  <a:srgbClr val="004196"/>
                </a:solidFill>
                <a:latin typeface="Arial" charset="0"/>
              </a:rPr>
              <a:t>OS COMPROMISSOS DA TOTAL PARA COM UMA ECONOMIA CIRCULAR: </a:t>
            </a:r>
            <a:endParaRPr lang="pt-PT" sz="1700" b="1" spc="100" dirty="0" smtClean="0">
              <a:solidFill>
                <a:srgbClr val="004196"/>
              </a:solidFill>
              <a:latin typeface="Arial" charset="0"/>
              <a:cs typeface="Arial" charset="0"/>
            </a:endParaRPr>
          </a:p>
          <a:p>
            <a:pPr algn="l"/>
            <a:r>
              <a:rPr lang="pt-PT" sz="1700" b="1" spc="100" dirty="0" smtClean="0">
                <a:solidFill>
                  <a:srgbClr val="004196"/>
                </a:solidFill>
                <a:latin typeface="Arial" charset="0"/>
              </a:rPr>
              <a:t>A AFEP* E OS OBJECTIVOS DE DESENVOLVIMENTO SUSTENTÁVEL 7, 8 E 13** 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7022" y="1186739"/>
            <a:ext cx="808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B96CD"/>
                </a:solidFill>
                <a:latin typeface="Arial" charset="0"/>
              </a:rPr>
              <a:t>Em 2017, 33 empresas, incluindo a Total, mobilizaram-se para integrar </a:t>
            </a:r>
            <a:r>
              <a:t/>
            </a:r>
            <a:br/>
            <a:r>
              <a:rPr lang="pt-PT" dirty="0" smtClean="0">
                <a:solidFill>
                  <a:srgbClr val="4B96CD"/>
                </a:solidFill>
                <a:latin typeface="Arial" charset="0"/>
              </a:rPr>
              <a:t>esta iniciativa nas suas actividades. 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28828" y="2015936"/>
            <a:ext cx="3960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solidFill>
                  <a:srgbClr val="174489"/>
                </a:solidFill>
                <a:latin typeface="Arial" charset="0"/>
              </a:rPr>
              <a:t>Incluir um critério dedicado à economia circular nas compras da empresa</a:t>
            </a:r>
            <a:endParaRPr lang="pt-PT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34790" y="2951803"/>
            <a:ext cx="4129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>
                <a:solidFill>
                  <a:srgbClr val="174489"/>
                </a:solidFill>
                <a:latin typeface="Arial" charset="0"/>
              </a:rPr>
              <a:t>Limitar a produção de resíduos e privilegiar a sua valorização </a:t>
            </a:r>
            <a:endParaRPr lang="pt-PT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214777" y="1932240"/>
            <a:ext cx="35717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1100" dirty="0">
                <a:latin typeface="Arial" charset="0"/>
              </a:rPr>
              <a:t>Considerar a eficácia energética, a eficácia dos materiais e a sustentabilidade dos produtos nas nossas compras.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230583" y="2573297"/>
            <a:ext cx="3545771" cy="10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>
                <a:latin typeface="Arial" charset="0"/>
              </a:rPr>
              <a:t>Comprometer-se com a valorização de mais de 50% dos resíduos da empresa.</a:t>
            </a:r>
          </a:p>
          <a:p>
            <a:pPr>
              <a:lnSpc>
                <a:spcPct val="50000"/>
              </a:lnSpc>
            </a:pPr>
            <a:endParaRPr lang="pt-PT" sz="1100">
              <a:latin typeface="Arial" charset="0"/>
              <a:ea typeface="Arial" charset="0"/>
              <a:cs typeface="Arial" charset="0"/>
            </a:endParaRPr>
          </a:p>
          <a:p>
            <a:r>
              <a:rPr lang="pt-PT" sz="1100">
                <a:latin typeface="Arial" charset="0"/>
              </a:rPr>
              <a:t>Implementar programas de redução de resíduos e de “Zero waste to landfill” nos locais da empresa.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230583" y="3618504"/>
            <a:ext cx="3664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1100" dirty="0">
                <a:latin typeface="Arial" charset="0"/>
              </a:rPr>
              <a:t>Produzir novas gamas de polímeros que incluam polímeros reciclados. A reciclagem de uma tonelada de polímeros permite evitar a emissão de uma tonelada de CO₂.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230583" y="4426818"/>
            <a:ext cx="3800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1100" dirty="0">
                <a:latin typeface="Arial" charset="0"/>
              </a:rPr>
              <a:t>Instalar uma potência de 200 MW, ou seja, o equivalente à electricidade consumida por uma cidade com 200 000 habitantes, o que nos permite também reduzir as emissões de CO₂ em 100 000 toneladas por ano.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230583" y="5230652"/>
            <a:ext cx="35457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1100" dirty="0">
                <a:latin typeface="Arial" charset="0"/>
              </a:rPr>
              <a:t>Isto permite-nos, ao mesmo tempo, limitar o nosso consumo de petróleo e gás e as nossas emissões de gases com efeito de estufa.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34790" y="3770068"/>
            <a:ext cx="412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solidFill>
                  <a:srgbClr val="174489"/>
                </a:solidFill>
                <a:latin typeface="Arial" charset="0"/>
              </a:rPr>
              <a:t>Desenvolver polímeros que contenham até 50% de material plástico reciclado</a:t>
            </a:r>
            <a:endParaRPr lang="pt-PT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34790" y="4537936"/>
            <a:ext cx="412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solidFill>
                  <a:srgbClr val="174489"/>
                </a:solidFill>
                <a:latin typeface="Arial" charset="0"/>
              </a:rPr>
              <a:t>Instalar painéis solares em 5000 estações de serviço no mundo, incluindo 800 em França (limitar o consumo de energias não renováveis) </a:t>
            </a:r>
            <a:endParaRPr lang="pt-PT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34790" y="5231337"/>
            <a:ext cx="41291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solidFill>
                  <a:srgbClr val="174489"/>
                </a:solidFill>
                <a:latin typeface="Arial" charset="0"/>
              </a:rPr>
              <a:t>Melhorar, em média, 1% por ano a eficácia energética das instalações industriais operadas entre 2010 e 2020 (economia de recursos não renováveis)</a:t>
            </a:r>
            <a:endParaRPr lang="pt-PT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87470" y="2055108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charset="0"/>
              </a:rPr>
              <a:t>1</a:t>
            </a:r>
            <a:endParaRPr lang="pt-PT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287470" y="2889160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charset="0"/>
              </a:rPr>
              <a:t>2</a:t>
            </a:r>
            <a:endParaRPr lang="pt-PT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287470" y="3828786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charset="0"/>
              </a:rPr>
              <a:t>3</a:t>
            </a:r>
            <a:endParaRPr lang="pt-PT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287470" y="4597333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charset="0"/>
              </a:rPr>
              <a:t>4</a:t>
            </a:r>
            <a:endParaRPr lang="pt-PT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287470" y="5381911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charset="0"/>
              </a:rPr>
              <a:t>5</a:t>
            </a:r>
            <a:endParaRPr lang="pt-PT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Forme libre 65"/>
          <p:cNvSpPr/>
          <p:nvPr/>
        </p:nvSpPr>
        <p:spPr>
          <a:xfrm rot="16200000">
            <a:off x="4917510" y="2138530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 66"/>
          <p:cNvSpPr/>
          <p:nvPr/>
        </p:nvSpPr>
        <p:spPr>
          <a:xfrm rot="16200000">
            <a:off x="4917511" y="3019303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 rot="16200000">
            <a:off x="4917512" y="3875883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6200000">
            <a:off x="4917513" y="4685780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 69"/>
          <p:cNvSpPr/>
          <p:nvPr/>
        </p:nvSpPr>
        <p:spPr>
          <a:xfrm rot="16200000">
            <a:off x="4917514" y="5460843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64062" y="5978524"/>
            <a:ext cx="2489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*Associação francesa das empresas privadas. </a:t>
            </a:r>
            <a:r>
              <a:rPr lang="pt-PT" smtClean="0"/>
              <a:t> </a:t>
            </a:r>
            <a:endParaRPr lang="pt-PT" sz="900" dirty="0"/>
          </a:p>
        </p:txBody>
      </p:sp>
      <p:sp>
        <p:nvSpPr>
          <p:cNvPr id="35" name="ZoneTexte 34"/>
          <p:cNvSpPr txBox="1"/>
          <p:nvPr/>
        </p:nvSpPr>
        <p:spPr>
          <a:xfrm>
            <a:off x="3055682" y="5968999"/>
            <a:ext cx="583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** </a:t>
            </a:r>
            <a:r>
              <a:rPr lang="pt-PT" sz="900" dirty="0" smtClean="0"/>
              <a:t>Respectivamente, Energia </a:t>
            </a:r>
            <a:r>
              <a:rPr lang="pt-PT" sz="900" dirty="0"/>
              <a:t>ecológica e com custo acessível, Trabalho digno e crescimento económico e Medidas relativas à luta contra as mudanças climáticas </a:t>
            </a:r>
          </a:p>
        </p:txBody>
      </p:sp>
    </p:spTree>
    <p:extLst>
      <p:ext uri="{BB962C8B-B14F-4D97-AF65-F5344CB8AC3E}">
        <p14:creationId xmlns:p14="http://schemas.microsoft.com/office/powerpoint/2010/main" val="36784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2321746"/>
            <a:ext cx="3914503" cy="856926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PT" sz="2300" b="1" spc="100">
                <a:solidFill>
                  <a:srgbClr val="004196"/>
                </a:solidFill>
                <a:latin typeface="Arial" charset="0"/>
              </a:rPr>
              <a:t>UTILIZAÇÃO SUSTENTÁVEL DOS RECURSOS </a:t>
            </a:r>
          </a:p>
          <a:p>
            <a:pPr algn="l"/>
            <a:r>
              <a:rPr lang="pt-PT" sz="2300" b="1" spc="100">
                <a:solidFill>
                  <a:srgbClr val="004196"/>
                </a:solidFill>
                <a:latin typeface="Arial" charset="0"/>
              </a:rPr>
              <a:t>EXEMPLO: ÁGUA DOCE</a:t>
            </a:r>
            <a:endParaRPr lang="pt-PT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7022" y="1204880"/>
            <a:ext cx="806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B96CD"/>
                </a:solidFill>
                <a:latin typeface="Arial" charset="0"/>
              </a:rPr>
              <a:t>Devido à sua natureza, as actividades do Grupo são susceptíveis de ter </a:t>
            </a:r>
            <a:endParaRPr lang="pt-PT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PT" dirty="0" smtClean="0">
                <a:solidFill>
                  <a:srgbClr val="4B96CD"/>
                </a:solidFill>
                <a:latin typeface="Arial" charset="0"/>
              </a:rPr>
              <a:t>impacto nos recursos hídricos e de depender deles.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2520" y="4843265"/>
            <a:ext cx="39821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 smtClean="0">
                <a:latin typeface="Arial" charset="0"/>
              </a:rPr>
              <a:t>Consoante a natureza dos riscos e dos respectivos impactos, poderá implementar-se um plano de optimização da utilização do recurso hídrico destas instalações.</a:t>
            </a:r>
            <a:endParaRPr lang="pt-PT" sz="1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444" y="2487450"/>
            <a:ext cx="3464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Arial" charset="0"/>
              </a:rPr>
              <a:t>Identificação das instalações sensíveis prioritárias em matéria de recursos hídricos.</a:t>
            </a:r>
            <a:endParaRPr lang="pt-PT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87470" y="2563950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charset="0"/>
              </a:rPr>
              <a:t>1</a:t>
            </a:r>
            <a:endParaRPr lang="pt-PT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2519" y="2306142"/>
            <a:ext cx="40785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>
                <a:latin typeface="Arial" panose="020B0604020202020204" pitchFamily="34" charset="0"/>
              </a:rPr>
              <a:t>Desde 2016, o nível de risco hídrico foi avaliado em 17 instalações prioritárias do Grupo (11 de Refinaria-Química, 4 de Exploração-Produção e 2 de Gas Renewables &amp; Power). </a:t>
            </a:r>
            <a:r>
              <a:rPr lang="pt-PT" smtClean="0"/>
              <a:t> </a:t>
            </a:r>
            <a:endParaRPr lang="pt-PT" sz="13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3361930"/>
            <a:ext cx="3914503" cy="107561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76444" y="3515626"/>
            <a:ext cx="34646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Arial" charset="0"/>
              </a:rPr>
              <a:t>Gestão global dos riscos e impactos nos recursos hídricos do seu sistema de gestão ambiental.</a:t>
            </a:r>
          </a:p>
        </p:txBody>
      </p:sp>
      <p:sp>
        <p:nvSpPr>
          <p:cNvPr id="23" name="Ellipse 22"/>
          <p:cNvSpPr/>
          <p:nvPr/>
        </p:nvSpPr>
        <p:spPr>
          <a:xfrm>
            <a:off x="287470" y="3713481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charset="0"/>
              </a:rPr>
              <a:t>2</a:t>
            </a:r>
            <a:endParaRPr lang="pt-PT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67022" y="1919725"/>
            <a:ext cx="8065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rgbClr val="4B96CD"/>
                </a:solidFill>
                <a:latin typeface="Arial" charset="0"/>
              </a:rPr>
              <a:t>Princípios de acção: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4598548"/>
            <a:ext cx="3914503" cy="149474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76444" y="4770070"/>
            <a:ext cx="34646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Arial" charset="0"/>
              </a:rPr>
              <a:t>Acompanhamento e integração dos progressos neste domínio, nomeadamente, os que estão associados às mudanças climáticas, através das suas partes interessadas, parcerias e da sua I&amp;D.</a:t>
            </a:r>
          </a:p>
        </p:txBody>
      </p:sp>
      <p:sp>
        <p:nvSpPr>
          <p:cNvPr id="28" name="Ellipse 27"/>
          <p:cNvSpPr/>
          <p:nvPr/>
        </p:nvSpPr>
        <p:spPr>
          <a:xfrm>
            <a:off x="287470" y="4950099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charset="0"/>
              </a:rPr>
              <a:t>3</a:t>
            </a:r>
            <a:endParaRPr lang="pt-PT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02520" y="3535180"/>
            <a:ext cx="40785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>
                <a:latin typeface="Arial" panose="020B0604020202020204" pitchFamily="34" charset="0"/>
              </a:rPr>
              <a:t>Esta iniciativa de avaliação estender-se-á progressivamente a todas as instalações prioritárias (foram identificadas mais 8 instalações prioritárias). 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457200" y="1893598"/>
            <a:ext cx="439783" cy="0"/>
          </a:xfrm>
          <a:prstGeom prst="line">
            <a:avLst/>
          </a:prstGeom>
          <a:ln w="9525" cap="flat" cmpd="sng" algn="ctr">
            <a:solidFill>
              <a:srgbClr val="468A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794068" y="1900811"/>
            <a:ext cx="4068447" cy="3866313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57200" y="2218969"/>
            <a:ext cx="4068447" cy="353491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>
                <a:solidFill>
                  <a:srgbClr val="004196"/>
                </a:solidFill>
                <a:latin typeface="Arial" charset="0"/>
              </a:rPr>
              <a:t>ACÇÕES JÁ IMPLEMENTADAS NA TOTAL</a:t>
            </a:r>
            <a:r>
              <a:rPr lang="pt-PT" sz="2400"/>
              <a:t> </a:t>
            </a:r>
            <a:r>
              <a:rPr lang="pt-PT" smtClean="0"/>
              <a:t> </a:t>
            </a:r>
            <a:endParaRPr lang="pt-PT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17986" y="1224361"/>
            <a:ext cx="3189112" cy="399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pt-PT" sz="1200" b="1" dirty="0" smtClean="0">
                <a:solidFill>
                  <a:srgbClr val="004196"/>
                </a:solidFill>
                <a:latin typeface="Arial" charset="0"/>
              </a:rPr>
              <a:t>Explorar novas actividades em torno dos activos industriais</a:t>
            </a:r>
            <a:r>
              <a:rPr lang="pt-PT" sz="1200" dirty="0" smtClean="0">
                <a:solidFill>
                  <a:srgbClr val="004196"/>
                </a:solidFill>
                <a:latin typeface="Arial" charset="0"/>
              </a:rPr>
              <a:t>: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53879" y="2627624"/>
            <a:ext cx="3049421" cy="3450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Instalação de painéis solares em 5000 estações de serviço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899191" y="4372893"/>
            <a:ext cx="3503484" cy="329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Betumes que facilitem a reciclagem das misturas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99191" y="2403641"/>
            <a:ext cx="3581384" cy="52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Óleos usados valorizados numa nova gama de óleos de base: Osilub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53879" y="3719771"/>
            <a:ext cx="2898733" cy="719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Produtos</a:t>
            </a:r>
            <a:r>
              <a:rPr lang="pt-PT" dirty="0" smtClean="0"/>
              <a:t> </a:t>
            </a:r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e serviços</a:t>
            </a:r>
            <a:r>
              <a:rPr dirty="0"/>
              <a:t/>
            </a:r>
            <a:br>
              <a:rPr dirty="0"/>
            </a:br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ecológicos</a:t>
            </a:r>
            <a:r>
              <a:rPr lang="pt-PT" dirty="0" smtClean="0"/>
              <a:t> </a:t>
            </a:r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para um </a:t>
            </a:r>
          </a:p>
          <a:p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consumo mais responsável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Image 17" descr="logo T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16" y="3765318"/>
            <a:ext cx="1021184" cy="37728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77" y="4961394"/>
            <a:ext cx="683751" cy="71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85" y="2589500"/>
            <a:ext cx="887855" cy="53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r="606"/>
          <a:stretch/>
        </p:blipFill>
        <p:spPr bwMode="auto">
          <a:xfrm>
            <a:off x="2847305" y="4213206"/>
            <a:ext cx="688345" cy="62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76" y="4949953"/>
            <a:ext cx="694496" cy="69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à coins arrondis 28"/>
          <p:cNvSpPr/>
          <p:nvPr/>
        </p:nvSpPr>
        <p:spPr>
          <a:xfrm>
            <a:off x="4899191" y="3703851"/>
            <a:ext cx="3485306" cy="539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Recipientes de lubrificante com</a:t>
            </a:r>
            <a:r>
              <a:t/>
            </a:r>
            <a:br/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15 a 30% de materiais reciclados 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Image 5" descr="image0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71" y="2661883"/>
            <a:ext cx="537252" cy="4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1" descr="image00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53" y="2204199"/>
            <a:ext cx="550396" cy="4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553879" y="2280024"/>
            <a:ext cx="2699456" cy="3485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Plásticos reciclados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553879" y="3024128"/>
            <a:ext cx="1572348" cy="284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Biorrefinaria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53879" y="3331418"/>
            <a:ext cx="1572348" cy="3788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Bioplásticos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553879" y="5131080"/>
            <a:ext cx="1572348" cy="329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BioTfuel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4899191" y="1959500"/>
            <a:ext cx="3147294" cy="379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Combustíveis sólidos recuperados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4899191" y="2978930"/>
            <a:ext cx="2773012" cy="346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&gt; 50% dos nossos resíduos valorizados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48640" y="1212271"/>
            <a:ext cx="3654095" cy="747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pt-PT" sz="1200" b="1" dirty="0" smtClean="0">
                <a:solidFill>
                  <a:srgbClr val="004196"/>
                </a:solidFill>
                <a:latin typeface="Arial" charset="0"/>
              </a:rPr>
              <a:t>Inovar em termos de soluções com baixo teor de carbono e impacto ambiental reduzido</a:t>
            </a:r>
            <a:r>
              <a:rPr lang="pt-PT" sz="1200" dirty="0" smtClean="0">
                <a:solidFill>
                  <a:srgbClr val="004196"/>
                </a:solidFill>
                <a:latin typeface="Arial" charset="0"/>
              </a:rPr>
              <a:t> para responder à evolução das necessidades dos nossos clientes aplicando os princípios de </a:t>
            </a:r>
            <a:r>
              <a:rPr lang="pt-PT" sz="1200" b="1" dirty="0" smtClean="0">
                <a:solidFill>
                  <a:srgbClr val="004196"/>
                </a:solidFill>
                <a:latin typeface="Arial" charset="0"/>
              </a:rPr>
              <a:t>concepção ecológica </a:t>
            </a:r>
            <a:endParaRPr lang="pt-PT" sz="1200" dirty="0" smtClean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899191" y="3326194"/>
            <a:ext cx="3566532" cy="3857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Planos de melhoria da eficácia energética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4899191" y="5165819"/>
            <a:ext cx="2796230" cy="414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PT" sz="1200" b="1" dirty="0">
                <a:solidFill>
                  <a:srgbClr val="4B96CD"/>
                </a:solidFill>
                <a:latin typeface="Arial" charset="0"/>
              </a:rPr>
              <a:t>Betumes de regeneração </a:t>
            </a:r>
            <a:r>
              <a:t/>
            </a:r>
            <a:br/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para reciclagem</a:t>
            </a:r>
            <a:endParaRPr lang="pt-PT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Forme libre 47"/>
          <p:cNvSpPr/>
          <p:nvPr/>
        </p:nvSpPr>
        <p:spPr>
          <a:xfrm>
            <a:off x="674344" y="2033727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4941544" y="1676673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54567" y="5877996"/>
            <a:ext cx="1791489" cy="319176"/>
          </a:xfrm>
          <a:prstGeom prst="rect">
            <a:avLst/>
          </a:prstGeom>
          <a:noFill/>
          <a:ln w="9525">
            <a:solidFill>
              <a:srgbClr val="00419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454568" y="5807076"/>
            <a:ext cx="1791488" cy="4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rgbClr val="004196"/>
                </a:solidFill>
                <a:latin typeface="Arial" charset="0"/>
              </a:rPr>
              <a:t>Compras sustentáveis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09492" y="5877996"/>
            <a:ext cx="6553023" cy="319176"/>
          </a:xfrm>
          <a:prstGeom prst="rect">
            <a:avLst/>
          </a:prstGeom>
          <a:noFill/>
          <a:ln w="9525">
            <a:solidFill>
              <a:srgbClr val="00419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2309493" y="5807076"/>
            <a:ext cx="6553021" cy="4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rgbClr val="004196"/>
                </a:solidFill>
                <a:latin typeface="Arial" charset="0"/>
              </a:rPr>
              <a:t>Programa I&amp;D em curso: captação, armazenamento e utilização de CO2 (CCUS) e reutilização da água   </a:t>
            </a: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00" y="3709667"/>
            <a:ext cx="922347" cy="450714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8772" y="4195676"/>
            <a:ext cx="617819" cy="664624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7305" y="4947295"/>
            <a:ext cx="688346" cy="68834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84847" y="4126513"/>
            <a:ext cx="690358" cy="681938"/>
          </a:xfrm>
          <a:prstGeom prst="rect">
            <a:avLst/>
          </a:prstGeom>
        </p:spPr>
      </p:pic>
      <p:sp>
        <p:nvSpPr>
          <p:cNvPr id="61" name="Triangle rectangle 60"/>
          <p:cNvSpPr/>
          <p:nvPr/>
        </p:nvSpPr>
        <p:spPr>
          <a:xfrm rot="13500000">
            <a:off x="382867" y="2732151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rectangle 68"/>
          <p:cNvSpPr/>
          <p:nvPr/>
        </p:nvSpPr>
        <p:spPr>
          <a:xfrm rot="13500000">
            <a:off x="382867" y="3086311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riangle rectangle 69"/>
          <p:cNvSpPr/>
          <p:nvPr/>
        </p:nvSpPr>
        <p:spPr>
          <a:xfrm rot="13500000">
            <a:off x="382867" y="3429998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rectangle 70"/>
          <p:cNvSpPr/>
          <p:nvPr/>
        </p:nvSpPr>
        <p:spPr>
          <a:xfrm rot="13500000">
            <a:off x="382867" y="379147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Triangle rectangle 71"/>
          <p:cNvSpPr/>
          <p:nvPr/>
        </p:nvSpPr>
        <p:spPr>
          <a:xfrm rot="13500000">
            <a:off x="382867" y="5229677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riangle rectangle 72"/>
          <p:cNvSpPr/>
          <p:nvPr/>
        </p:nvSpPr>
        <p:spPr>
          <a:xfrm rot="13500000">
            <a:off x="4714643" y="2068213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Triangle rectangle 73"/>
          <p:cNvSpPr/>
          <p:nvPr/>
        </p:nvSpPr>
        <p:spPr>
          <a:xfrm rot="13500000">
            <a:off x="4714643" y="2502164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riangle rectangle 74"/>
          <p:cNvSpPr/>
          <p:nvPr/>
        </p:nvSpPr>
        <p:spPr>
          <a:xfrm rot="13500000">
            <a:off x="4714643" y="307560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rectangle 75"/>
          <p:cNvSpPr/>
          <p:nvPr/>
        </p:nvSpPr>
        <p:spPr>
          <a:xfrm rot="13500000">
            <a:off x="4714643" y="3439813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riangle rectangle 76"/>
          <p:cNvSpPr/>
          <p:nvPr/>
        </p:nvSpPr>
        <p:spPr>
          <a:xfrm rot="13500000">
            <a:off x="4714643" y="381952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riangle rectangle 77"/>
          <p:cNvSpPr/>
          <p:nvPr/>
        </p:nvSpPr>
        <p:spPr>
          <a:xfrm rot="13500000">
            <a:off x="4714643" y="436196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Triangle rectangle 79"/>
          <p:cNvSpPr/>
          <p:nvPr/>
        </p:nvSpPr>
        <p:spPr>
          <a:xfrm rot="13500000">
            <a:off x="4714643" y="5206620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rectangle 56"/>
          <p:cNvSpPr/>
          <p:nvPr/>
        </p:nvSpPr>
        <p:spPr>
          <a:xfrm rot="13500000">
            <a:off x="383760" y="2388504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631219"/>
            <a:ext cx="8760493" cy="1377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spc="100">
                <a:solidFill>
                  <a:srgbClr val="004196"/>
                </a:solidFill>
                <a:latin typeface="Arial" charset="0"/>
              </a:rPr>
              <a:t>FOCO NA GESTÃO </a:t>
            </a:r>
          </a:p>
          <a:p>
            <a:pPr algn="l"/>
            <a:r>
              <a:rPr lang="pt-PT" sz="3200" b="1" spc="100">
                <a:solidFill>
                  <a:srgbClr val="004196"/>
                </a:solidFill>
                <a:latin typeface="Arial" charset="0"/>
              </a:rPr>
              <a:t>DOS RESÍDUOS    </a:t>
            </a:r>
            <a:endParaRPr lang="pt-PT" sz="32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  <a:p>
            <a:pPr algn="l"/>
            <a:r>
              <a:rPr lang="pt-PT" sz="3200" b="1" spc="100">
                <a:solidFill>
                  <a:srgbClr val="004196"/>
                </a:solidFill>
                <a:latin typeface="Arial" charset="0"/>
              </a:rPr>
              <a:t>  </a:t>
            </a:r>
            <a:endParaRPr lang="pt-PT" sz="32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167006"/>
            <a:ext cx="8159858" cy="145310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>
                <a:solidFill>
                  <a:srgbClr val="004196"/>
                </a:solidFill>
                <a:latin typeface="Arial" charset="0"/>
              </a:rPr>
              <a:t>GESTÃO DOS RESÍDUOS  </a:t>
            </a:r>
            <a:endParaRPr lang="pt-PT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962198"/>
            <a:ext cx="8661400" cy="3860957"/>
          </a:xfrm>
          <a:prstGeom prst="rect">
            <a:avLst/>
          </a:prstGeom>
        </p:spPr>
      </p:pic>
      <p:sp>
        <p:nvSpPr>
          <p:cNvPr id="9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4624" y="1791626"/>
            <a:ext cx="1658319" cy="373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Economia linear</a:t>
            </a:r>
            <a:endParaRPr lang="pt-PT" sz="1200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49851" y="1791626"/>
            <a:ext cx="1658319" cy="373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Economia</a:t>
            </a:r>
            <a:r>
              <a:t/>
            </a:r>
            <a:br/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da reciclagem</a:t>
            </a:r>
            <a:endParaRPr lang="pt-PT" sz="1200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Espace réservé du text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69065" y="1791626"/>
            <a:ext cx="1658319" cy="373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200" b="1" dirty="0" smtClean="0">
                <a:solidFill>
                  <a:srgbClr val="4B96CD"/>
                </a:solidFill>
                <a:latin typeface="Arial" charset="0"/>
              </a:rPr>
              <a:t>Economia circular</a:t>
            </a:r>
            <a:endParaRPr lang="pt-PT" sz="1200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33958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REDUZIR OS NOSSOS RESÍDUOS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189589"/>
            <a:ext cx="5930897" cy="48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28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33958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A NOSSA POLÍTICA DE GESTÃO DOS RESÍDUOS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983718"/>
            <a:ext cx="8051369" cy="857720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48037" y="979445"/>
            <a:ext cx="787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>
                <a:solidFill>
                  <a:srgbClr val="4B96CD"/>
                </a:solidFill>
                <a:latin typeface="Arial"/>
              </a:rPr>
              <a:t>Minimizar a nossa produção de resíduos e respeitar a hierarquia. </a:t>
            </a:r>
            <a:endParaRPr lang="pt-PT" sz="2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pic>
        <p:nvPicPr>
          <p:cNvPr id="10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03" y="1052647"/>
            <a:ext cx="972402" cy="97240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00" y="2025049"/>
            <a:ext cx="7703497" cy="4049099"/>
          </a:xfrm>
          <a:prstGeom prst="rect">
            <a:avLst/>
          </a:prstGeom>
        </p:spPr>
      </p:pic>
      <p:sp>
        <p:nvSpPr>
          <p:cNvPr id="13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42263" y="2332252"/>
            <a:ext cx="2150770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PT" sz="1400" b="1" dirty="0">
                <a:solidFill>
                  <a:schemeClr val="bg1"/>
                </a:solidFill>
                <a:latin typeface="Arial" charset="0"/>
              </a:rPr>
              <a:t>P</a:t>
            </a:r>
            <a:r>
              <a:rPr lang="pt-PT" sz="1400" b="1" dirty="0" smtClean="0">
                <a:solidFill>
                  <a:schemeClr val="bg1"/>
                </a:solidFill>
                <a:latin typeface="Arial" charset="0"/>
              </a:rPr>
              <a:t>revenção </a:t>
            </a:r>
            <a:r>
              <a:rPr lang="pt-PT" sz="1400" b="1" dirty="0">
                <a:solidFill>
                  <a:schemeClr val="bg1"/>
                </a:solidFill>
                <a:latin typeface="Arial" charset="0"/>
              </a:rPr>
              <a:t>e </a:t>
            </a:r>
            <a:r>
              <a:rPr lang="pt-PT" sz="1400" b="1" dirty="0" smtClean="0">
                <a:solidFill>
                  <a:schemeClr val="bg1"/>
                </a:solidFill>
                <a:latin typeface="Arial" charset="0"/>
              </a:rPr>
              <a:t>evitação</a:t>
            </a:r>
            <a:endParaRPr lang="pt-PT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34712" y="2793367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400" b="1" dirty="0" smtClean="0">
                <a:solidFill>
                  <a:schemeClr val="bg1"/>
                </a:solidFill>
                <a:latin typeface="Arial" charset="0"/>
              </a:rPr>
              <a:t>Minimização</a:t>
            </a:r>
            <a:endParaRPr lang="pt-PT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Espace réservé du text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34711" y="3326691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400" b="1" dirty="0" smtClean="0">
                <a:solidFill>
                  <a:schemeClr val="bg1"/>
                </a:solidFill>
                <a:latin typeface="Arial" charset="0"/>
              </a:rPr>
              <a:t>Preparação para reutilizar</a:t>
            </a:r>
            <a:endParaRPr lang="pt-PT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Espace réservé du text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25531" y="3833846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400" b="1" dirty="0" smtClean="0">
                <a:solidFill>
                  <a:schemeClr val="bg1"/>
                </a:solidFill>
                <a:latin typeface="Arial" charset="0"/>
              </a:rPr>
              <a:t>Reciclagem</a:t>
            </a:r>
            <a:endParaRPr lang="pt-PT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Espace réservé du texte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302532" y="4271035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400" b="1" dirty="0" smtClean="0">
                <a:solidFill>
                  <a:schemeClr val="bg1"/>
                </a:solidFill>
                <a:latin typeface="Arial" charset="0"/>
              </a:rPr>
              <a:t>Recuperação</a:t>
            </a:r>
            <a:endParaRPr lang="pt-PT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Espace réservé du texte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416348" y="4716489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400" b="1" dirty="0" smtClean="0">
                <a:solidFill>
                  <a:schemeClr val="bg1"/>
                </a:solidFill>
                <a:latin typeface="Arial" charset="0"/>
              </a:rPr>
              <a:t>Eliminação</a:t>
            </a:r>
            <a:endParaRPr lang="pt-PT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Espace réservé du texte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244277" y="2361864"/>
            <a:ext cx="3264927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ts val="1000"/>
              </a:lnSpc>
            </a:pP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Conceber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produtos e sistemas</a:t>
            </a:r>
            <a:r>
              <a:rPr lang="pt-PT" sz="11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para </a:t>
            </a:r>
            <a:r>
              <a:rPr lang="pt-PT" sz="1100" dirty="0">
                <a:solidFill>
                  <a:schemeClr val="bg1"/>
                </a:solidFill>
                <a:latin typeface="Arial" charset="0"/>
              </a:rPr>
              <a:t>uma qualidade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de vida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melhor e mais duradoura</a:t>
            </a:r>
          </a:p>
        </p:txBody>
      </p:sp>
      <p:sp>
        <p:nvSpPr>
          <p:cNvPr id="26" name="Espace réservé du texte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154242" y="2793367"/>
            <a:ext cx="2993471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Utilizar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menos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material na concepção e no fabrico</a:t>
            </a:r>
            <a:endParaRPr lang="pt-PT" sz="1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Espace réservé du texte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96522" y="3326690"/>
            <a:ext cx="3011012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Limpar, reparar, renovar</a:t>
            </a:r>
            <a:r>
              <a:rPr dirty="0"/>
              <a:t/>
            </a:r>
            <a:br>
              <a:rPr dirty="0"/>
            </a:b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itens inteiros ou peças sobresselentes</a:t>
            </a:r>
          </a:p>
        </p:txBody>
      </p:sp>
      <p:sp>
        <p:nvSpPr>
          <p:cNvPr id="28" name="Espace réservé du texte 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96521" y="3801497"/>
            <a:ext cx="3011013" cy="563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ts val="1000"/>
              </a:lnSpc>
            </a:pP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Transformar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itens indesejados em novos materiais – inclui a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compostagem</a:t>
            </a:r>
            <a:r>
              <a:rPr dirty="0"/>
              <a:t/>
            </a:r>
            <a:br>
              <a:rPr dirty="0"/>
            </a:b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se forem cumpridos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os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protocolos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de qualidade</a:t>
            </a:r>
            <a:endParaRPr lang="pt-PT" sz="1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Espace réservé du texte 4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183850" y="4420925"/>
            <a:ext cx="2604207" cy="727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ts val="1000"/>
              </a:lnSpc>
            </a:pP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Digestão anaeróbica, incineração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com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valorização, gaseificação e pirólise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que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produzem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energia/combustíveis e</a:t>
            </a:r>
            <a:r>
              <a:rPr dirty="0"/>
              <a:t/>
            </a:r>
            <a:br>
              <a:rPr dirty="0"/>
            </a:b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alguns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materiais de enchimento</a:t>
            </a:r>
            <a:endParaRPr lang="pt-PT" sz="1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Espace réservé du texte 4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3498496" y="5165476"/>
            <a:ext cx="2861361" cy="551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Aterro e incineração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sem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recuperação</a:t>
            </a:r>
            <a:r>
              <a:rPr lang="pt-PT" dirty="0" smtClean="0"/>
              <a:t> </a:t>
            </a:r>
            <a:r>
              <a:rPr lang="pt-PT" sz="1100" dirty="0" smtClean="0">
                <a:solidFill>
                  <a:schemeClr val="bg1"/>
                </a:solidFill>
                <a:latin typeface="Arial" charset="0"/>
              </a:rPr>
              <a:t>energética</a:t>
            </a:r>
            <a:endParaRPr lang="pt-PT" sz="1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Down Arrow 18"/>
          <p:cNvSpPr/>
          <p:nvPr/>
        </p:nvSpPr>
        <p:spPr>
          <a:xfrm rot="10800000">
            <a:off x="498332" y="2536419"/>
            <a:ext cx="692683" cy="3287305"/>
          </a:xfrm>
          <a:prstGeom prst="downArrow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68973" y="3569951"/>
            <a:ext cx="1551403" cy="1551403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space réservé du texte 4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80811" y="3975529"/>
            <a:ext cx="1539565" cy="74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pt-PT" sz="1400" b="1" dirty="0" smtClean="0">
                <a:solidFill>
                  <a:srgbClr val="004196"/>
                </a:solidFill>
                <a:latin typeface="Arial" charset="0"/>
              </a:rPr>
              <a:t>Oportunidades</a:t>
            </a:r>
            <a:endParaRPr lang="pt-PT" sz="1400" b="1" dirty="0" smtClean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1" algn="ctr"/>
            <a:r>
              <a:rPr lang="pt-PT" sz="1400" b="1" dirty="0" smtClean="0">
                <a:solidFill>
                  <a:srgbClr val="004196"/>
                </a:solidFill>
                <a:latin typeface="Arial" charset="0"/>
              </a:rPr>
              <a:t>ambientais e de negócio</a:t>
            </a:r>
            <a:endParaRPr lang="pt-PT" sz="1400" dirty="0" smtClean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08669"/>
            <a:ext cx="8760493" cy="106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GESTÃO DOS RESÍDUOS: </a:t>
            </a:r>
            <a:r>
              <a:t/>
            </a:r>
            <a:br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AS ETAPAS FUNDAMENTAIS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340965" y="4378374"/>
            <a:ext cx="1584186" cy="1140611"/>
          </a:xfrm>
          <a:prstGeom prst="rect">
            <a:avLst/>
          </a:prstGeom>
        </p:spPr>
        <p:txBody>
          <a:bodyPr lIns="0"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pt-PT" sz="1050" dirty="0">
                <a:latin typeface="Arial" charset="0"/>
              </a:rPr>
              <a:t>Arquivar guias, registos, declarações, facturas, autorizações dos prestadores de serviços que eliminam/tratam os resíduos e os certificados de tratamento. </a:t>
            </a:r>
          </a:p>
        </p:txBody>
      </p:sp>
      <p:sp>
        <p:nvSpPr>
          <p:cNvPr id="26" name="Pentagone 1"/>
          <p:cNvSpPr/>
          <p:nvPr/>
        </p:nvSpPr>
        <p:spPr>
          <a:xfrm>
            <a:off x="457201" y="1488671"/>
            <a:ext cx="1436566" cy="576064"/>
          </a:xfrm>
          <a:prstGeom prst="homePlat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 dirty="0" smtClean="0">
                <a:solidFill>
                  <a:srgbClr val="004196"/>
                </a:solidFill>
                <a:latin typeface="Arial" charset="0"/>
              </a:rPr>
              <a:t>Identificar</a:t>
            </a:r>
            <a:endParaRPr lang="pt-PT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199" y="4019640"/>
            <a:ext cx="8350465" cy="2727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>
                <a:solidFill>
                  <a:srgbClr val="004196"/>
                </a:solidFill>
                <a:latin typeface="Arial" charset="0"/>
              </a:rPr>
              <a:t>Exemplos relativos aos requisitos de boas práticas </a:t>
            </a:r>
            <a:endParaRPr lang="pt-PT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1753163" y="1488671"/>
            <a:ext cx="1702102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 dirty="0" smtClean="0">
                <a:solidFill>
                  <a:srgbClr val="004196"/>
                </a:solidFill>
                <a:latin typeface="Arial" charset="0"/>
              </a:rPr>
              <a:t>Triar e armazenar</a:t>
            </a:r>
            <a:endParaRPr lang="pt-PT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3189729" y="1490019"/>
            <a:ext cx="1849722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 dirty="0" smtClean="0">
                <a:solidFill>
                  <a:srgbClr val="004196"/>
                </a:solidFill>
                <a:latin typeface="Arial" charset="0"/>
              </a:rPr>
              <a:t>Acompanhar</a:t>
            </a:r>
            <a:endParaRPr lang="pt-PT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875624" y="1488671"/>
            <a:ext cx="1972349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 dirty="0" smtClean="0">
                <a:solidFill>
                  <a:srgbClr val="004196"/>
                </a:solidFill>
                <a:latin typeface="Arial" charset="0"/>
              </a:rPr>
              <a:t>Recolher e transportar </a:t>
            </a:r>
            <a:endParaRPr lang="pt-PT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6724470" y="1488671"/>
            <a:ext cx="1833898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 dirty="0" smtClean="0">
                <a:solidFill>
                  <a:srgbClr val="004196"/>
                </a:solidFill>
                <a:latin typeface="Arial" charset="0"/>
              </a:rPr>
              <a:t>Tratar</a:t>
            </a:r>
            <a:endParaRPr lang="pt-PT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823782" y="4378374"/>
            <a:ext cx="1391453" cy="149884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pt-PT" sz="1050" dirty="0" smtClean="0">
                <a:latin typeface="Arial" charset="0"/>
              </a:rPr>
              <a:t>Triagem (não misturar resíduos diferentes).</a:t>
            </a:r>
            <a:endParaRPr lang="pt-PT" sz="1050" dirty="0">
              <a:latin typeface="Arial" charset="0"/>
              <a:ea typeface="Arial" charset="0"/>
              <a:cs typeface="Arial" charset="0"/>
            </a:endParaRP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pt-PT" sz="1050" dirty="0">
                <a:latin typeface="Arial" charset="0"/>
              </a:rPr>
              <a:t>Armazenamento conforme </a:t>
            </a:r>
            <a:r>
              <a:rPr dirty="0"/>
              <a:t/>
            </a:r>
            <a:br>
              <a:rPr dirty="0"/>
            </a:br>
            <a:r>
              <a:rPr lang="pt-PT" sz="1050" dirty="0" smtClean="0">
                <a:latin typeface="Arial" charset="0"/>
              </a:rPr>
              <a:t>(1 tipo de resíduo </a:t>
            </a:r>
            <a:r>
              <a:rPr dirty="0"/>
              <a:t/>
            </a:r>
            <a:br>
              <a:rPr dirty="0"/>
            </a:br>
            <a:r>
              <a:rPr lang="pt-PT" sz="1050" dirty="0" smtClean="0">
                <a:latin typeface="Arial" charset="0"/>
              </a:rPr>
              <a:t>= 1 contentor).</a:t>
            </a:r>
            <a:endParaRPr lang="pt-PT" sz="1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69154" y="2115073"/>
            <a:ext cx="1255527" cy="71740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pt-PT" sz="1100" dirty="0" smtClean="0">
                <a:latin typeface="Arial" charset="0"/>
              </a:rPr>
              <a:t>Os resíduos</a:t>
            </a:r>
            <a:r>
              <a:t/>
            </a:r>
            <a:br/>
            <a:r>
              <a:rPr lang="pt-PT" sz="1100" dirty="0" smtClean="0">
                <a:latin typeface="Arial" charset="0"/>
              </a:rPr>
              <a:t>(classe de resíduos, quantidade, etc.).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4987753" y="2102262"/>
            <a:ext cx="1613131" cy="164106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pt-PT" sz="1100" dirty="0" smtClean="0">
                <a:latin typeface="Arial" charset="0"/>
              </a:rPr>
              <a:t>Organizar a recolha, </a:t>
            </a:r>
            <a:r>
              <a:t/>
            </a:r>
            <a:br/>
            <a:r>
              <a:rPr lang="pt-PT" sz="1100" dirty="0" smtClean="0">
                <a:latin typeface="Arial" charset="0"/>
              </a:rPr>
              <a:t>a triagem e o armazenamento temporário de forma controlada na instalação.</a:t>
            </a:r>
            <a:endParaRPr lang="pt-PT" sz="1100" dirty="0">
              <a:latin typeface="Arial" charset="0"/>
              <a:ea typeface="Arial" charset="0"/>
              <a:cs typeface="Arial" charset="0"/>
            </a:endParaRP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pt-PT" sz="1100" dirty="0" smtClean="0">
                <a:latin typeface="Arial" charset="0"/>
              </a:rPr>
              <a:t>Organizar as transferências dos resíduos na instalação.</a:t>
            </a:r>
            <a:endParaRPr lang="pt-PT" sz="11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635215" y="2102262"/>
            <a:ext cx="2302953" cy="193705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pt-PT" sz="1100" dirty="0" smtClean="0">
                <a:latin typeface="Arial" charset="0"/>
              </a:rPr>
              <a:t>Valorizar ou eliminar. 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pt-PT" sz="1100">
                <a:latin typeface="Arial" charset="0"/>
              </a:rPr>
              <a:t>Garantir que os resíduos são orientados consoante o tipo e as características. Escolher canais adequados aos resíduos e auditá-los.</a:t>
            </a:r>
            <a:endParaRPr lang="pt-PT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6646230" y="4378374"/>
            <a:ext cx="2184405" cy="239439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pt-PT" sz="1100" dirty="0" smtClean="0">
                <a:latin typeface="Arial" charset="0"/>
              </a:rPr>
              <a:t>Organizar uma visita anual à instalação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pt-PT" sz="1100" dirty="0" smtClean="0">
                <a:latin typeface="Arial" charset="0"/>
              </a:rPr>
              <a:t>Se nenhum dispositivo local de tratamento dos resíduos for aceitável, é necessário exportar os resíduos para outro país para </a:t>
            </a:r>
            <a:r>
              <a:rPr lang="pt-PT" sz="1100" dirty="0">
                <a:latin typeface="Arial" charset="0"/>
              </a:rPr>
              <a:t>o cumprimento dos regulamentos específicos e das convenções de Basileia e Bamako.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759012" y="2131436"/>
            <a:ext cx="1412649" cy="113533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100" dirty="0" smtClean="0">
                <a:latin typeface="Arial" charset="0"/>
              </a:rPr>
              <a:t>Recolha, triagem, </a:t>
            </a:r>
            <a:r>
              <a:t/>
            </a:r>
            <a:br/>
            <a:r>
              <a:rPr lang="pt-PT" sz="1100" dirty="0" smtClean="0">
                <a:latin typeface="Arial" charset="0"/>
              </a:rPr>
              <a:t>armazenamento e expedição </a:t>
            </a:r>
            <a:r>
              <a:t/>
            </a:r>
            <a:br/>
            <a:r>
              <a:rPr lang="pt-PT" sz="1100" dirty="0" smtClean="0">
                <a:latin typeface="Arial" charset="0"/>
              </a:rPr>
              <a:t>dos resíduos.</a:t>
            </a:r>
            <a:endParaRPr lang="pt-PT" sz="11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5117149" y="4378374"/>
            <a:ext cx="1383516" cy="9227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050" dirty="0" smtClean="0">
                <a:latin typeface="Arial" charset="0"/>
              </a:rPr>
              <a:t>Possuir a licença de transporte (no caso das transportadoras).</a:t>
            </a:r>
            <a:endParaRPr lang="pt-PT" sz="1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3234433" y="2117445"/>
            <a:ext cx="1703356" cy="137804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pt-PT" sz="1100" dirty="0" smtClean="0">
                <a:latin typeface="Arial" charset="0"/>
              </a:rPr>
              <a:t>Desde a produção até à valorização ou eliminação.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pt-PT" sz="1100" dirty="0" smtClean="0">
                <a:latin typeface="Arial" charset="0"/>
              </a:rPr>
              <a:t>Garantir a rastreabilidade das transferências dos resíduos no interior </a:t>
            </a:r>
            <a:r>
              <a:t/>
            </a:r>
            <a:br/>
            <a:r>
              <a:rPr lang="pt-PT" sz="1100" dirty="0" smtClean="0">
                <a:latin typeface="Arial" charset="0"/>
              </a:rPr>
              <a:t>e exterior da instalação.</a:t>
            </a:r>
            <a:endParaRPr lang="pt-PT" sz="110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457200" y="4005120"/>
            <a:ext cx="8260080" cy="0"/>
          </a:xfrm>
          <a:prstGeom prst="line">
            <a:avLst/>
          </a:prstGeom>
          <a:ln w="9525" cap="flat" cmpd="sng" algn="ctr">
            <a:solidFill>
              <a:srgbClr val="4B96C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57200" y="4312395"/>
            <a:ext cx="8260080" cy="0"/>
          </a:xfrm>
          <a:prstGeom prst="line">
            <a:avLst/>
          </a:prstGeom>
          <a:ln w="9525" cap="flat" cmpd="sng" algn="ctr">
            <a:solidFill>
              <a:srgbClr val="4B96C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batterie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3" y="2909089"/>
            <a:ext cx="690079" cy="678357"/>
          </a:xfrm>
          <a:prstGeom prst="rect">
            <a:avLst/>
          </a:prstGeom>
        </p:spPr>
      </p:pic>
      <p:pic>
        <p:nvPicPr>
          <p:cNvPr id="3" name="Image 2" descr="cartouches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3" y="3067049"/>
            <a:ext cx="376044" cy="369657"/>
          </a:xfrm>
          <a:prstGeom prst="rect">
            <a:avLst/>
          </a:prstGeom>
        </p:spPr>
      </p:pic>
      <p:pic>
        <p:nvPicPr>
          <p:cNvPr id="4" name="Image 3" descr="piles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3" y="3067049"/>
            <a:ext cx="398343" cy="391577"/>
          </a:xfrm>
          <a:prstGeom prst="rect">
            <a:avLst/>
          </a:prstGeom>
        </p:spPr>
      </p:pic>
      <p:pic>
        <p:nvPicPr>
          <p:cNvPr id="5" name="Image 4" descr="huilevidange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56" y="2998556"/>
            <a:ext cx="468021" cy="460070"/>
          </a:xfrm>
          <a:prstGeom prst="rect">
            <a:avLst/>
          </a:prstGeom>
        </p:spPr>
      </p:pic>
      <p:pic>
        <p:nvPicPr>
          <p:cNvPr id="6" name="Image 5" descr="carton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63" y="2998556"/>
            <a:ext cx="599066" cy="588889"/>
          </a:xfrm>
          <a:prstGeom prst="rect">
            <a:avLst/>
          </a:prstGeom>
        </p:spPr>
      </p:pic>
      <p:pic>
        <p:nvPicPr>
          <p:cNvPr id="7" name="Image 6" descr="bois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67" y="2998556"/>
            <a:ext cx="505523" cy="4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96216"/>
            <a:ext cx="8760493" cy="106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GESTÃO DOS RESÍDUOS: </a:t>
            </a:r>
            <a:r>
              <a:t/>
            </a:r>
            <a:br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O QUE QUEREMOS DEIXAR DE VER!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62365"/>
            <a:ext cx="4402712" cy="2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50" y="3981056"/>
            <a:ext cx="2823120" cy="189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9916" y="1562365"/>
            <a:ext cx="3448653" cy="2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1029" y="3981064"/>
            <a:ext cx="2727540" cy="18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8806" y="3981064"/>
            <a:ext cx="2150086" cy="18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97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41500" y="1395521"/>
            <a:ext cx="5664200" cy="189377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 smtClean="0">
                <a:solidFill>
                  <a:srgbClr val="004196"/>
                </a:solidFill>
                <a:latin typeface="Arial" charset="0"/>
              </a:rPr>
              <a:t>CONTEXTO</a:t>
            </a:r>
            <a:endParaRPr lang="pt-PT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bject 3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427E9F0-32AA-42AE-B720-C48B978B634D}"/>
              </a:ext>
            </a:extLst>
          </p:cNvPr>
          <p:cNvSpPr txBox="1"/>
          <p:nvPr/>
        </p:nvSpPr>
        <p:spPr>
          <a:xfrm>
            <a:off x="509359" y="1644732"/>
            <a:ext cx="8328481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Em 2030, a população mundial deverá atingir os 9 mil</a:t>
            </a:r>
          </a:p>
          <a:p>
            <a:pPr algn="ctr"/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milhões de pessoas. Os recursos do planeta não são</a:t>
            </a:r>
          </a:p>
          <a:p>
            <a:pPr algn="ctr"/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ilimitados e as mudanças climáticas impõem a redução das</a:t>
            </a:r>
          </a:p>
          <a:p>
            <a:pPr algn="ctr"/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emissões de gases com efeito de estufa. Paralelamente,</a:t>
            </a:r>
          </a:p>
          <a:p>
            <a:pPr algn="ctr"/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 mundo produz 4 toneladas brutas por ano de resíduos. </a:t>
            </a:r>
          </a:p>
          <a:p>
            <a:pPr algn="ctr"/>
            <a:endParaRPr lang="pt-PT" sz="1600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endParaRPr lang="pt-PT" sz="1600" dirty="0" smtClean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endParaRPr lang="pt-PT" sz="1600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r>
              <a:rPr lang="pt-PT" sz="3000" dirty="0">
                <a:solidFill>
                  <a:srgbClr val="004196"/>
                </a:solidFill>
                <a:latin typeface="Arial" charset="0"/>
              </a:rPr>
              <a:t>Se até 2050 nada for feito,</a:t>
            </a:r>
            <a:r>
              <a:rPr dirty="0"/>
              <a:t/>
            </a:r>
            <a:br>
              <a:rPr dirty="0"/>
            </a:br>
            <a:r>
              <a:rPr lang="pt-PT" sz="3000" dirty="0">
                <a:solidFill>
                  <a:srgbClr val="004196"/>
                </a:solidFill>
                <a:latin typeface="Arial" charset="0"/>
              </a:rPr>
              <a:t>haverá mais plástico</a:t>
            </a:r>
            <a:r>
              <a:rPr dirty="0"/>
              <a:t/>
            </a:r>
            <a:br>
              <a:rPr dirty="0"/>
            </a:br>
            <a:r>
              <a:rPr lang="pt-PT" sz="3000" dirty="0">
                <a:solidFill>
                  <a:srgbClr val="004196"/>
                </a:solidFill>
                <a:latin typeface="Arial" charset="0"/>
              </a:rPr>
              <a:t>do que peixes nos oceanos. </a:t>
            </a:r>
          </a:p>
        </p:txBody>
      </p:sp>
      <p:sp>
        <p:nvSpPr>
          <p:cNvPr id="27" name="Forme libre 26"/>
          <p:cNvSpPr/>
          <p:nvPr/>
        </p:nvSpPr>
        <p:spPr>
          <a:xfrm>
            <a:off x="4333843" y="3462679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1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4340"/>
            <a:ext cx="8760493" cy="106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CONCLUSÃO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617136" y="5073154"/>
            <a:ext cx="5943600" cy="10101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>
                <a:solidFill>
                  <a:srgbClr val="4B96CD"/>
                </a:solidFill>
                <a:latin typeface="Arial" charset="0"/>
              </a:rPr>
              <a:t>Uma acção importante: </a:t>
            </a:r>
            <a:r>
              <a:rPr lang="pt-BR" sz="2400"/>
              <a:t/>
            </a:r>
            <a:br>
              <a:rPr lang="pt-BR" sz="2400"/>
            </a:br>
            <a:r>
              <a:rPr lang="pt-BR" sz="2400" b="1">
                <a:solidFill>
                  <a:srgbClr val="4B96CD"/>
                </a:solidFill>
                <a:latin typeface="Arial" charset="0"/>
              </a:rPr>
              <a:t>reduzir e valorizar os nossos resíduos </a:t>
            </a:r>
            <a:endParaRPr lang="pt-BR" sz="2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658008" y="751822"/>
            <a:ext cx="3840684" cy="3840684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959745" y="1210085"/>
            <a:ext cx="3237211" cy="12579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500" b="1" dirty="0">
                <a:solidFill>
                  <a:srgbClr val="4B96CD"/>
                </a:solidFill>
                <a:latin typeface="Arial" charset="0"/>
              </a:rPr>
              <a:t>Para</a:t>
            </a:r>
            <a:r>
              <a:rPr lang="pt-BR" sz="2800"/>
              <a:t> </a:t>
            </a:r>
            <a:r>
              <a:rPr lang="pt-BR" sz="2500" b="1" dirty="0">
                <a:solidFill>
                  <a:srgbClr val="4B96CD"/>
                </a:solidFill>
                <a:latin typeface="Arial" charset="0"/>
              </a:rPr>
              <a:t>uma</a:t>
            </a:r>
            <a:r>
              <a:rPr lang="pt-BR" sz="2800"/>
              <a:t/>
            </a:r>
            <a:br>
              <a:rPr lang="pt-BR" sz="2800"/>
            </a:br>
            <a:r>
              <a:rPr lang="pt-BR" sz="2500" b="1" dirty="0">
                <a:solidFill>
                  <a:srgbClr val="4B96CD"/>
                </a:solidFill>
                <a:latin typeface="Arial" charset="0"/>
              </a:rPr>
              <a:t>economia</a:t>
            </a:r>
            <a:r>
              <a:rPr lang="pt-BR" sz="2800" dirty="0"/>
              <a:t> </a:t>
            </a:r>
            <a:r>
              <a:rPr lang="pt-BR" sz="2500" b="1" dirty="0">
                <a:solidFill>
                  <a:srgbClr val="4B96CD"/>
                </a:solidFill>
                <a:latin typeface="Arial" charset="0"/>
              </a:rPr>
              <a:t>circular</a:t>
            </a:r>
            <a:r>
              <a:rPr lang="pt-BR" sz="2800"/>
              <a:t> </a:t>
            </a:r>
            <a:endParaRPr lang="pt-BR" sz="25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5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5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4273291" y="4720761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09" y="2115610"/>
            <a:ext cx="2885314" cy="24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58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735891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spc="100">
                <a:solidFill>
                  <a:srgbClr val="004196"/>
                </a:solidFill>
                <a:latin typeface="Arial" charset="0"/>
              </a:rPr>
              <a:t>ANEXOS</a:t>
            </a:r>
            <a:endParaRPr lang="pt-PT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618976" y="1785105"/>
            <a:ext cx="2855771" cy="2855771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99234"/>
            <a:ext cx="8760493" cy="73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 smtClean="0">
                <a:solidFill>
                  <a:srgbClr val="004196"/>
                </a:solidFill>
                <a:latin typeface="Arial" charset="0"/>
              </a:rPr>
              <a:t>CAIXA DE BOAS PRÁTICAS PARA O DIA MUNDIAL DO AMBIENTE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2320" y="2686086"/>
            <a:ext cx="2449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4B96CD"/>
                </a:solidFill>
                <a:latin typeface="Arial" charset="0"/>
              </a:rPr>
              <a:t>Precisa de ideias </a:t>
            </a:r>
            <a:r>
              <a:t/>
            </a:r>
            <a:br/>
            <a:r>
              <a:rPr lang="pt-PT" sz="2400" b="1" dirty="0" smtClean="0">
                <a:solidFill>
                  <a:srgbClr val="4B96CD"/>
                </a:solidFill>
                <a:latin typeface="Arial" charset="0"/>
              </a:rPr>
              <a:t>para animar </a:t>
            </a:r>
            <a:r>
              <a:t/>
            </a:r>
            <a:br/>
            <a:r>
              <a:rPr lang="pt-PT" sz="2400" b="1" dirty="0" smtClean="0">
                <a:solidFill>
                  <a:srgbClr val="4B96CD"/>
                </a:solidFill>
                <a:latin typeface="Arial" charset="0"/>
              </a:rPr>
              <a:t>o seu dia? </a:t>
            </a:r>
          </a:p>
        </p:txBody>
      </p:sp>
      <p:sp>
        <p:nvSpPr>
          <p:cNvPr id="13" name="Forme libre 12"/>
          <p:cNvSpPr/>
          <p:nvPr/>
        </p:nvSpPr>
        <p:spPr>
          <a:xfrm rot="16200000">
            <a:off x="3667491" y="1791782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058387" y="4592540"/>
            <a:ext cx="474009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t-PT" sz="1700" dirty="0" smtClean="0">
                <a:latin typeface="Arial" charset="0"/>
              </a:rPr>
              <a:t>Questionário</a:t>
            </a:r>
            <a:endParaRPr lang="pt-PT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8387" y="1665214"/>
            <a:ext cx="47340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t-PT" sz="1700" dirty="0">
                <a:latin typeface="Arial" charset="0"/>
              </a:rPr>
              <a:t>Visita ao terreno centrada no ambiente e nos resíduos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8387" y="2345709"/>
            <a:ext cx="40110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pt-PT" sz="1700" dirty="0">
                <a:latin typeface="Arial" charset="0"/>
              </a:rPr>
              <a:t>Auditorias dos prestadores de serviços </a:t>
            </a:r>
            <a:r>
              <a:rPr lang="pt-PT" sz="1700" dirty="0" smtClean="0">
                <a:latin typeface="Arial" charset="0"/>
              </a:rPr>
              <a:t/>
            </a:r>
            <a:br>
              <a:rPr lang="pt-PT" sz="1700" dirty="0" smtClean="0">
                <a:latin typeface="Arial" charset="0"/>
              </a:rPr>
            </a:br>
            <a:r>
              <a:rPr lang="pt-PT" sz="1700" dirty="0" smtClean="0">
                <a:latin typeface="Arial" charset="0"/>
              </a:rPr>
              <a:t>de </a:t>
            </a:r>
            <a:r>
              <a:rPr lang="pt-PT" sz="1700" dirty="0">
                <a:latin typeface="Arial" charset="0"/>
              </a:rPr>
              <a:t>gestão dos resíduos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8387" y="2916682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pt-PT" sz="1700" dirty="0">
                <a:latin typeface="Arial" charset="0"/>
              </a:rPr>
              <a:t>Workshops de partilha com as equipas em torno da recolha dos resíduos com exercícios práticos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8387" y="388641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pt-PT" sz="1700" dirty="0">
                <a:latin typeface="Arial" charset="0"/>
              </a:rPr>
              <a:t>Intervenções/conferências de um parceiro sobre o tratamento dos resíduos</a:t>
            </a:r>
          </a:p>
        </p:txBody>
      </p:sp>
      <p:sp>
        <p:nvSpPr>
          <p:cNvPr id="18" name="Forme libre 17"/>
          <p:cNvSpPr/>
          <p:nvPr/>
        </p:nvSpPr>
        <p:spPr>
          <a:xfrm rot="16200000">
            <a:off x="3667491" y="2450532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orme libre 18"/>
          <p:cNvSpPr/>
          <p:nvPr/>
        </p:nvSpPr>
        <p:spPr>
          <a:xfrm rot="16200000">
            <a:off x="3667491" y="3180299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orme libre 21"/>
          <p:cNvSpPr/>
          <p:nvPr/>
        </p:nvSpPr>
        <p:spPr>
          <a:xfrm rot="16200000">
            <a:off x="3667492" y="4033740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orme libre 22"/>
          <p:cNvSpPr/>
          <p:nvPr/>
        </p:nvSpPr>
        <p:spPr>
          <a:xfrm rot="16200000">
            <a:off x="3667493" y="4653500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57199" y="5727135"/>
            <a:ext cx="8455351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lvl="1" indent="0">
              <a:buNone/>
            </a:pPr>
            <a:r>
              <a:rPr lang="pt-PT" sz="1400" b="1" dirty="0">
                <a:solidFill>
                  <a:srgbClr val="4B96CD"/>
                </a:solidFill>
                <a:latin typeface="Arial" charset="0"/>
              </a:rPr>
              <a:t>Partilhe as actividades realizadas e envie-as para </a:t>
            </a:r>
            <a:r>
              <a:rPr lang="pt-PT" sz="1400" b="1" dirty="0" smtClean="0">
                <a:solidFill>
                  <a:srgbClr val="4B96CD"/>
                </a:solidFill>
                <a:latin typeface="Arial" charset="0"/>
              </a:rPr>
              <a:t>comunidade </a:t>
            </a:r>
            <a:r>
              <a:rPr lang="pt-PT" sz="1400" b="1" dirty="0">
                <a:solidFill>
                  <a:srgbClr val="4B96CD"/>
                </a:solidFill>
                <a:latin typeface="Arial" charset="0"/>
              </a:rPr>
              <a:t>Wat </a:t>
            </a:r>
            <a:r>
              <a:rPr lang="pt-PT" sz="1400" b="1" dirty="0" smtClean="0">
                <a:solidFill>
                  <a:srgbClr val="4B96CD"/>
                </a:solidFill>
                <a:latin typeface="Arial" charset="0"/>
              </a:rPr>
              <a:t>ambiente </a:t>
            </a:r>
            <a:r>
              <a:rPr lang="pt-PT" sz="1400" dirty="0">
                <a:latin typeface="Arial" charset="0"/>
                <a:hlinkClick r:id="rId4"/>
              </a:rPr>
              <a:t>ligação</a:t>
            </a:r>
            <a:r>
              <a:rPr lang="pt-PT" sz="1400" b="1" dirty="0" smtClean="0">
                <a:solidFill>
                  <a:srgbClr val="4B96CD"/>
                </a:solidFill>
                <a:latin typeface="Arial" charset="0"/>
              </a:rPr>
              <a:t> </a:t>
            </a:r>
            <a:endParaRPr lang="pt-PT" sz="1400" b="1" dirty="0">
              <a:solidFill>
                <a:srgbClr val="4B96CD"/>
              </a:solidFill>
              <a:latin typeface="Arial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6" y="1042368"/>
            <a:ext cx="1987690" cy="1987690"/>
          </a:xfrm>
          <a:prstGeom prst="rect">
            <a:avLst/>
          </a:prstGeom>
        </p:spPr>
      </p:pic>
      <p:pic>
        <p:nvPicPr>
          <p:cNvPr id="27" name="Image 26" descr="idea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97" y="1531355"/>
            <a:ext cx="637540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86102" y="3657717"/>
            <a:ext cx="3914503" cy="31923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586102" y="4118792"/>
            <a:ext cx="3914503" cy="31923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586102" y="4579867"/>
            <a:ext cx="3914503" cy="31923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586102" y="5040940"/>
            <a:ext cx="3914503" cy="31923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586102" y="3196642"/>
            <a:ext cx="3914503" cy="31923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062979" y="1425224"/>
            <a:ext cx="1019990" cy="1019990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99234"/>
            <a:ext cx="8760493" cy="73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LIGAÇÕES </a:t>
            </a:r>
            <a:r>
              <a:rPr lang="pt-PT" sz="2300" b="1" cap="all" spc="100" dirty="0">
                <a:solidFill>
                  <a:srgbClr val="004196"/>
                </a:solidFill>
                <a:latin typeface="Arial" charset="0"/>
              </a:rPr>
              <a:t>úteis</a:t>
            </a:r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433953" y="3235783"/>
            <a:ext cx="8218800" cy="2089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500" dirty="0" smtClean="0">
                <a:solidFill>
                  <a:schemeClr val="tx1"/>
                </a:solidFill>
                <a:latin typeface="Arial" charset="0"/>
              </a:rPr>
              <a:t>Directiva “Resíduos” </a:t>
            </a:r>
            <a:r>
              <a:rPr lang="pt-PT" sz="1500" dirty="0" smtClean="0">
                <a:solidFill>
                  <a:schemeClr val="tx1"/>
                </a:solidFill>
                <a:latin typeface="Arial" charset="0"/>
                <a:hlinkClick r:id="rId4"/>
              </a:rPr>
              <a:t>ligação</a:t>
            </a:r>
            <a:endParaRPr lang="pt-PT" sz="15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pt-PT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pt-PT" sz="1600" dirty="0" smtClean="0">
                <a:solidFill>
                  <a:srgbClr val="000000"/>
                </a:solidFill>
              </a:rPr>
              <a:t>Documento </a:t>
            </a:r>
            <a:r>
              <a:rPr lang="pt-PT" sz="1600" dirty="0">
                <a:solidFill>
                  <a:srgbClr val="000000"/>
                </a:solidFill>
              </a:rPr>
              <a:t>de </a:t>
            </a:r>
            <a:r>
              <a:rPr lang="pt-PT" sz="1600" dirty="0" smtClean="0">
                <a:solidFill>
                  <a:srgbClr val="000000"/>
                </a:solidFill>
              </a:rPr>
              <a:t>referência </a:t>
            </a:r>
            <a:r>
              <a:rPr lang="pt-PT" sz="1500" dirty="0" smtClean="0">
                <a:solidFill>
                  <a:schemeClr val="tx1"/>
                </a:solidFill>
                <a:latin typeface="Arial" charset="0"/>
              </a:rPr>
              <a:t>(circular ecológica) </a:t>
            </a:r>
            <a:r>
              <a:rPr lang="pt-PT" sz="1500" dirty="0" smtClean="0">
                <a:solidFill>
                  <a:schemeClr val="tx1"/>
                </a:solidFill>
                <a:latin typeface="Arial" charset="0"/>
                <a:hlinkClick r:id="rId4"/>
              </a:rPr>
              <a:t>ligação</a:t>
            </a:r>
            <a:endParaRPr lang="pt-PT" sz="15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pt-PT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pt-PT" sz="1500" dirty="0" smtClean="0">
                <a:solidFill>
                  <a:schemeClr val="tx1"/>
                </a:solidFill>
                <a:latin typeface="Arial" charset="0"/>
              </a:rPr>
              <a:t>Total Ecosolutions </a:t>
            </a:r>
            <a:r>
              <a:rPr lang="pt-PT" sz="1500" dirty="0" smtClean="0">
                <a:solidFill>
                  <a:schemeClr val="tx1"/>
                </a:solidFill>
                <a:latin typeface="Arial" charset="0"/>
                <a:hlinkClick r:id="rId5"/>
              </a:rPr>
              <a:t>ligação internet</a:t>
            </a:r>
            <a:endParaRPr lang="pt-PT" sz="15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pt-PT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pt-PT" sz="1500" dirty="0" smtClean="0">
                <a:solidFill>
                  <a:schemeClr val="tx1"/>
                </a:solidFill>
                <a:latin typeface="Arial" charset="0"/>
              </a:rPr>
              <a:t>Wat Métier H3SEQ </a:t>
            </a:r>
            <a:r>
              <a:rPr lang="pt-PT" sz="1500" dirty="0" smtClean="0">
                <a:solidFill>
                  <a:schemeClr val="tx1"/>
                </a:solidFill>
                <a:latin typeface="Arial" charset="0"/>
                <a:hlinkClick r:id="rId6"/>
              </a:rPr>
              <a:t>ligação</a:t>
            </a:r>
            <a:endParaRPr lang="pt-PT" sz="15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pt-PT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pt-PT" sz="1500" dirty="0" smtClean="0">
                <a:solidFill>
                  <a:schemeClr val="tx1"/>
                </a:solidFill>
                <a:latin typeface="Arial" charset="0"/>
              </a:rPr>
              <a:t>Toolbox HSA – DMA</a:t>
            </a:r>
            <a:r>
              <a:rPr lang="pt-PT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500" dirty="0" smtClean="0">
                <a:solidFill>
                  <a:schemeClr val="tx1"/>
                </a:solidFill>
                <a:latin typeface="Arial" charset="0"/>
                <a:hlinkClick r:id="rId7"/>
              </a:rPr>
              <a:t>ligação</a:t>
            </a:r>
            <a:endParaRPr lang="pt-PT" sz="15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4363" y="1596983"/>
            <a:ext cx="664474" cy="676472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4234363" y="2708859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8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735891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spc="100" dirty="0" smtClean="0">
                <a:solidFill>
                  <a:srgbClr val="004196"/>
                </a:solidFill>
                <a:latin typeface="Arial" charset="0"/>
              </a:rPr>
              <a:t>DESAFIOS</a:t>
            </a:r>
            <a:endParaRPr lang="pt-PT" sz="32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7029" y="1645226"/>
            <a:ext cx="5608057" cy="2926774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2403244" y="2261574"/>
            <a:ext cx="2179119" cy="2179119"/>
          </a:xfrm>
          <a:prstGeom prst="ellipse">
            <a:avLst/>
          </a:prstGeom>
          <a:solidFill>
            <a:srgbClr val="4B96CD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bg1"/>
                </a:solidFill>
                <a:latin typeface="Arial" charset="0"/>
              </a:rPr>
              <a:t>Gerir melhor os recursos naturais</a:t>
            </a:r>
            <a:r>
              <a:t/>
            </a:r>
            <a:br/>
            <a:r>
              <a:rPr lang="pt-PT" sz="1400" dirty="0">
                <a:solidFill>
                  <a:schemeClr val="bg1"/>
                </a:solidFill>
                <a:latin typeface="Arial" charset="0"/>
              </a:rPr>
              <a:t>(água, matérias-primas, etc.)</a:t>
            </a:r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27496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 smtClean="0">
                <a:solidFill>
                  <a:srgbClr val="004196"/>
                </a:solidFill>
                <a:latin typeface="Arial" charset="0"/>
              </a:rPr>
              <a:t>OS DESAFIOS</a:t>
            </a:r>
            <a:endParaRPr lang="pt-PT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76853" y="2261574"/>
            <a:ext cx="2179119" cy="2179119"/>
          </a:xfrm>
          <a:prstGeom prst="ellipse">
            <a:avLst/>
          </a:prstGeom>
          <a:solidFill>
            <a:srgbClr val="4B96CD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>
                <a:solidFill>
                  <a:schemeClr val="bg1"/>
                </a:solidFill>
                <a:latin typeface="Arial" charset="0"/>
              </a:rPr>
              <a:t>Reduzir</a:t>
            </a:r>
            <a:r>
              <a:t/>
            </a:r>
            <a:br/>
            <a:r>
              <a:rPr lang="pt-PT" sz="1400">
                <a:solidFill>
                  <a:schemeClr val="bg1"/>
                </a:solidFill>
                <a:latin typeface="Arial" charset="0"/>
              </a:rPr>
              <a:t>os impactos das nossas actividades: resíduos, emissões de gases com efeito</a:t>
            </a:r>
            <a:r>
              <a:t/>
            </a:r>
            <a:br/>
            <a:r>
              <a:rPr lang="pt-PT" sz="1400">
                <a:solidFill>
                  <a:schemeClr val="bg1"/>
                </a:solidFill>
                <a:latin typeface="Arial" charset="0"/>
              </a:rPr>
              <a:t>de estufa, etc.</a:t>
            </a:r>
            <a:endParaRPr lang="pt-PT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96200" y="1835071"/>
            <a:ext cx="517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"/>
              </a:rPr>
              <a:t>Melhorar a nossa pegada ambiental: </a:t>
            </a:r>
          </a:p>
          <a:p>
            <a:pPr algn="ctr"/>
            <a:endParaRPr lang="pt-PT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3028950"/>
            <a:ext cx="11188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rgbClr val="004196"/>
                </a:solidFill>
                <a:latin typeface="Arial"/>
              </a:rPr>
              <a:t>Legislação</a:t>
            </a:r>
            <a:endParaRPr lang="pt-PT" sz="1400" dirty="0">
              <a:solidFill>
                <a:srgbClr val="004196"/>
              </a:solidFill>
              <a:latin typeface="Arial"/>
              <a:cs typeface="Arial"/>
            </a:endParaRPr>
          </a:p>
          <a:p>
            <a:endParaRPr lang="pt-PT"/>
          </a:p>
        </p:txBody>
      </p:sp>
      <p:sp>
        <p:nvSpPr>
          <p:cNvPr id="22" name="ZoneTexte 21"/>
          <p:cNvSpPr txBox="1"/>
          <p:nvPr/>
        </p:nvSpPr>
        <p:spPr>
          <a:xfrm>
            <a:off x="7467599" y="2724150"/>
            <a:ext cx="1294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rgbClr val="004196"/>
                </a:solidFill>
                <a:latin typeface="Arial"/>
              </a:rPr>
              <a:t>Acesso</a:t>
            </a:r>
            <a:r>
              <a:rPr dirty="0"/>
              <a:t/>
            </a:r>
            <a:br>
              <a:rPr dirty="0"/>
            </a:br>
            <a:r>
              <a:rPr lang="pt-PT" sz="1400" dirty="0">
                <a:solidFill>
                  <a:srgbClr val="004196"/>
                </a:solidFill>
                <a:latin typeface="Arial"/>
              </a:rPr>
              <a:t>às matérias-primas</a:t>
            </a:r>
            <a:endParaRPr lang="pt-PT" sz="1400" dirty="0">
              <a:solidFill>
                <a:srgbClr val="004196"/>
              </a:solidFill>
              <a:latin typeface="Arial"/>
              <a:cs typeface="Arial"/>
            </a:endParaRPr>
          </a:p>
          <a:p>
            <a:endParaRPr lang="pt-PT" dirty="0">
              <a:solidFill>
                <a:srgbClr val="004196"/>
              </a:solidFill>
            </a:endParaRPr>
          </a:p>
        </p:txBody>
      </p:sp>
      <p:sp>
        <p:nvSpPr>
          <p:cNvPr id="14" name="Triangle isocèle 13"/>
          <p:cNvSpPr/>
          <p:nvPr/>
        </p:nvSpPr>
        <p:spPr>
          <a:xfrm rot="10800000">
            <a:off x="4089399" y="1587499"/>
            <a:ext cx="767023" cy="26821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rot="5400000">
            <a:off x="1434924" y="3045308"/>
            <a:ext cx="767023" cy="26821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 rot="16200000">
            <a:off x="6829467" y="3045309"/>
            <a:ext cx="767023" cy="26821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/>
          <a:srcRect l="12980" t="39920" r="51842" b="42440"/>
          <a:stretch/>
        </p:blipFill>
        <p:spPr>
          <a:xfrm>
            <a:off x="241445" y="5450677"/>
            <a:ext cx="3947218" cy="12370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4657102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i="1" dirty="0">
                <a:latin typeface="Arial"/>
              </a:rPr>
              <a:t>Na Total, a economia circular é considerada uma oportunidade: </a:t>
            </a:r>
          </a:p>
          <a:p>
            <a:pPr algn="ctr"/>
            <a:r>
              <a:rPr lang="pt-PT" sz="1500" i="1" dirty="0">
                <a:latin typeface="Arial"/>
              </a:rPr>
              <a:t>melhorar a nossa pegada ambiental e a nossa </a:t>
            </a:r>
            <a:r>
              <a:rPr lang="pt-PT" sz="1500" i="1" dirty="0" smtClean="0">
                <a:latin typeface="Arial"/>
              </a:rPr>
              <a:t>competitividade permitindo,</a:t>
            </a:r>
          </a:p>
          <a:p>
            <a:pPr algn="ctr"/>
            <a:r>
              <a:rPr lang="pt-PT" sz="1500" i="1" dirty="0" smtClean="0">
                <a:latin typeface="Arial"/>
              </a:rPr>
              <a:t>ao </a:t>
            </a:r>
            <a:r>
              <a:rPr lang="pt-PT" sz="1500" i="1" dirty="0">
                <a:latin typeface="Arial"/>
              </a:rPr>
              <a:t>mesmo tempo, o acesso a uma energia mais ecológica ao maior número possível de pessoas.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97028" y="1209675"/>
            <a:ext cx="56080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rgbClr val="004196"/>
                </a:solidFill>
                <a:latin typeface="Arial"/>
              </a:rPr>
              <a:t>Tecnologias e saber-fazer</a:t>
            </a:r>
          </a:p>
          <a:p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67022" y="5654035"/>
            <a:ext cx="26067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ECONOMIA </a:t>
            </a:r>
            <a:r>
              <a:rPr lang="pt-PT" dirty="0" smtClean="0">
                <a:solidFill>
                  <a:srgbClr val="E10032"/>
                </a:solidFill>
              </a:rPr>
              <a:t>CIRCULAR</a:t>
            </a:r>
            <a:endParaRPr lang="pt-PT" dirty="0">
              <a:solidFill>
                <a:srgbClr val="E1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735891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spc="100">
                <a:solidFill>
                  <a:srgbClr val="004196"/>
                </a:solidFill>
                <a:latin typeface="Arial" charset="0"/>
              </a:rPr>
              <a:t>DEFINIÇÃO</a:t>
            </a:r>
            <a:r>
              <a:rPr lang="pt-PT" smtClean="0"/>
              <a:t> </a:t>
            </a:r>
            <a:endParaRPr lang="pt-PT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 smtClean="0">
                <a:solidFill>
                  <a:srgbClr val="004196"/>
                </a:solidFill>
                <a:latin typeface="Arial" charset="0"/>
              </a:rPr>
              <a:t>ECONOMIA CIRCULAR: A FILOSOFIA</a:t>
            </a:r>
            <a:endParaRPr lang="pt-PT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Image 3" descr="BULLE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88" y="928164"/>
            <a:ext cx="4754454" cy="475445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ZoneTexte 4"/>
          <p:cNvSpPr txBox="1"/>
          <p:nvPr/>
        </p:nvSpPr>
        <p:spPr>
          <a:xfrm>
            <a:off x="1771685" y="1360066"/>
            <a:ext cx="4276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rgbClr val="004196"/>
                </a:solidFill>
                <a:latin typeface="Arial"/>
              </a:rPr>
              <a:t>E se em vez de deitarmos </a:t>
            </a:r>
            <a:r>
              <a:rPr lang="pt-PT" sz="2400" b="1" dirty="0" smtClean="0">
                <a:solidFill>
                  <a:srgbClr val="004196"/>
                </a:solidFill>
                <a:latin typeface="Arial"/>
              </a:rPr>
              <a:t>fora,</a:t>
            </a:r>
            <a:r>
              <a:rPr lang="pt-PT" dirty="0"/>
              <a:t> </a:t>
            </a:r>
            <a:r>
              <a:rPr lang="pt-PT" sz="2400" b="1" dirty="0" smtClean="0">
                <a:solidFill>
                  <a:srgbClr val="004196"/>
                </a:solidFill>
                <a:latin typeface="Arial"/>
              </a:rPr>
              <a:t>reparássemos</a:t>
            </a:r>
            <a:r>
              <a:rPr lang="pt-PT" sz="2400" b="1" dirty="0">
                <a:solidFill>
                  <a:srgbClr val="004196"/>
                </a:solidFill>
                <a:latin typeface="Arial"/>
              </a:rPr>
              <a:t>, </a:t>
            </a:r>
            <a:endParaRPr lang="pt-PT" sz="2400" b="1" dirty="0" smtClean="0">
              <a:solidFill>
                <a:srgbClr val="004196"/>
              </a:solidFill>
              <a:latin typeface="Arial"/>
            </a:endParaRPr>
          </a:p>
          <a:p>
            <a:pPr algn="r"/>
            <a:r>
              <a:rPr lang="pt-PT" sz="2400" b="1" dirty="0" smtClean="0">
                <a:solidFill>
                  <a:srgbClr val="004196"/>
                </a:solidFill>
                <a:latin typeface="Arial"/>
              </a:rPr>
              <a:t>reutilizássemos</a:t>
            </a:r>
            <a:r>
              <a:rPr lang="pt-PT" sz="2400" b="1" dirty="0">
                <a:solidFill>
                  <a:srgbClr val="004196"/>
                </a:solidFill>
                <a:latin typeface="Arial"/>
              </a:rPr>
              <a:t>, </a:t>
            </a:r>
            <a:endParaRPr lang="pt-PT" sz="2400" b="1" dirty="0">
              <a:solidFill>
                <a:srgbClr val="004196"/>
              </a:solidFill>
              <a:latin typeface="Arial"/>
              <a:cs typeface="Arial"/>
            </a:endParaRPr>
          </a:p>
          <a:p>
            <a:pPr algn="r"/>
            <a:r>
              <a:rPr lang="pt-PT" sz="2400" b="1" dirty="0">
                <a:solidFill>
                  <a:srgbClr val="004196"/>
                </a:solidFill>
                <a:latin typeface="Arial"/>
              </a:rPr>
              <a:t>reciclássemos? </a:t>
            </a:r>
          </a:p>
          <a:p>
            <a:pPr algn="r"/>
            <a:endParaRPr lang="pt-PT" sz="2400" b="1" dirty="0">
              <a:solidFill>
                <a:srgbClr val="004196"/>
              </a:solidFill>
              <a:latin typeface="Arial"/>
              <a:cs typeface="Arial"/>
            </a:endParaRPr>
          </a:p>
          <a:p>
            <a:pPr algn="r"/>
            <a:r>
              <a:rPr lang="pt-PT" sz="2400" b="1" dirty="0">
                <a:solidFill>
                  <a:srgbClr val="004196"/>
                </a:solidFill>
                <a:latin typeface="Arial"/>
              </a:rPr>
              <a:t>É precisamente esta</a:t>
            </a:r>
            <a:r>
              <a:rPr dirty="0"/>
              <a:t/>
            </a:r>
            <a:br>
              <a:rPr dirty="0"/>
            </a:br>
            <a:r>
              <a:rPr lang="pt-PT" sz="2400" b="1" dirty="0">
                <a:solidFill>
                  <a:srgbClr val="004196"/>
                </a:solidFill>
                <a:latin typeface="Arial"/>
              </a:rPr>
              <a:t>a filosofia </a:t>
            </a:r>
          </a:p>
          <a:p>
            <a:pPr algn="r"/>
            <a:r>
              <a:rPr lang="pt-PT" sz="2400" b="1" dirty="0">
                <a:solidFill>
                  <a:srgbClr val="004196"/>
                </a:solidFill>
                <a:latin typeface="Arial"/>
              </a:rPr>
              <a:t>da economia</a:t>
            </a:r>
            <a:r>
              <a:rPr dirty="0"/>
              <a:t/>
            </a:r>
            <a:br>
              <a:rPr dirty="0"/>
            </a:br>
            <a:r>
              <a:rPr lang="pt-PT" sz="2400" b="1" dirty="0">
                <a:solidFill>
                  <a:srgbClr val="004196"/>
                </a:solidFill>
                <a:latin typeface="Arial"/>
              </a:rPr>
              <a:t>circular! </a:t>
            </a:r>
          </a:p>
          <a:p>
            <a:pPr algn="r"/>
            <a:endParaRPr lang="pt-PT" dirty="0">
              <a:solidFill>
                <a:srgbClr val="004196"/>
              </a:solidFill>
              <a:latin typeface="Arial"/>
              <a:cs typeface="Arial"/>
            </a:endParaRPr>
          </a:p>
        </p:txBody>
      </p:sp>
      <p:pic>
        <p:nvPicPr>
          <p:cNvPr id="6" name="Image 5" descr="idea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47" y="34290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7201" y="1581056"/>
            <a:ext cx="3394720" cy="51751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57201" y="2643138"/>
            <a:ext cx="3394720" cy="3522050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O QUE SIGNIFICA ECONOMIA CIRCULAR?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6375" y="3136898"/>
            <a:ext cx="3085825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/>
              </a:rPr>
              <a:t>A economia circular rompe com o padrão de produção linear (produzir, utilizar, eliminar) que é substituída por uma lógica de “circuito”, optimizando a criação de valor durante todo o ciclo de vida.</a:t>
            </a:r>
          </a:p>
          <a:p>
            <a:pPr>
              <a:lnSpc>
                <a:spcPct val="80000"/>
              </a:lnSpc>
            </a:pPr>
            <a:endParaRPr lang="pt-BR" sz="1200" dirty="0">
              <a:latin typeface="Arial"/>
              <a:cs typeface="Arial"/>
            </a:endParaRPr>
          </a:p>
          <a:p>
            <a:r>
              <a:rPr lang="pt-BR" sz="1200" dirty="0">
                <a:latin typeface="Arial"/>
              </a:rPr>
              <a:t>Esta nova abordagem visa reduzir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>
                <a:latin typeface="Arial"/>
              </a:rPr>
              <a:t>os impactos ambientais e sociais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>
                <a:latin typeface="Arial"/>
              </a:rPr>
              <a:t>ao limitar o desperdício dos recursos, 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>
                <a:latin typeface="Arial"/>
              </a:rPr>
              <a:t>por exemplo, ao valorizar os resíduos </a:t>
            </a:r>
            <a:br>
              <a:rPr lang="pt-BR" sz="1200" dirty="0">
                <a:latin typeface="Arial"/>
              </a:rPr>
            </a:br>
            <a:r>
              <a:rPr lang="pt-BR" sz="1200" dirty="0">
                <a:latin typeface="Arial"/>
              </a:rPr>
              <a:t>e os produtos em fim de vida, como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>
                <a:latin typeface="Arial"/>
              </a:rPr>
              <a:t>um depósito de matérias-primas existentes.</a:t>
            </a:r>
          </a:p>
          <a:p>
            <a:pPr>
              <a:lnSpc>
                <a:spcPct val="80000"/>
              </a:lnSpc>
            </a:pPr>
            <a:endParaRPr lang="pt-BR" sz="1200" dirty="0">
              <a:latin typeface="Arial"/>
              <a:cs typeface="Arial"/>
            </a:endParaRPr>
          </a:p>
          <a:p>
            <a:r>
              <a:rPr lang="pt-BR" sz="1200" dirty="0">
                <a:latin typeface="Arial"/>
              </a:rPr>
              <a:t>Pressupõe uma utilização sensata dos materiais e das energias.</a:t>
            </a:r>
            <a:endParaRPr lang="pt-BR" sz="1200" dirty="0"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7653" y="2743198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Economia circular</a:t>
            </a:r>
            <a:endParaRPr lang="pt-PT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7653" y="1653856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Economia linear</a:t>
            </a:r>
            <a:endParaRPr lang="pt-PT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68" y="1120044"/>
            <a:ext cx="4393737" cy="15611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42373" y="1121397"/>
            <a:ext cx="90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b="1" dirty="0">
                <a:solidFill>
                  <a:srgbClr val="4B96CD"/>
                </a:solidFill>
                <a:latin typeface="Arial" charset="0"/>
              </a:rPr>
              <a:t>Recursos naturais</a:t>
            </a:r>
            <a:endParaRPr lang="pt-PT" sz="9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30523" y="1121397"/>
            <a:ext cx="90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b="1" dirty="0">
                <a:solidFill>
                  <a:srgbClr val="6AB651"/>
                </a:solidFill>
                <a:latin typeface="Arial" charset="0"/>
              </a:rPr>
              <a:t>Utilizar</a:t>
            </a:r>
            <a:endParaRPr lang="pt-PT" sz="900" b="1" dirty="0">
              <a:solidFill>
                <a:srgbClr val="6AB65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29764" y="1121397"/>
            <a:ext cx="90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b="1" dirty="0">
                <a:solidFill>
                  <a:srgbClr val="F59600"/>
                </a:solidFill>
                <a:latin typeface="Arial" charset="0"/>
              </a:rPr>
              <a:t>Produzir</a:t>
            </a:r>
            <a:endParaRPr lang="pt-PT" sz="900" b="1" dirty="0">
              <a:solidFill>
                <a:srgbClr val="F596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72445" y="1121397"/>
            <a:ext cx="90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b="1" dirty="0">
                <a:solidFill>
                  <a:srgbClr val="E10032"/>
                </a:solidFill>
                <a:latin typeface="Arial" charset="0"/>
              </a:rPr>
              <a:t>Eliminar</a:t>
            </a:r>
            <a:endParaRPr lang="pt-PT" sz="900" b="1" dirty="0">
              <a:solidFill>
                <a:srgbClr val="E1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80215" y="1704467"/>
            <a:ext cx="114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RESÍDUOS</a:t>
            </a:r>
            <a:endParaRPr lang="pt-PT" sz="12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74" y="2577568"/>
            <a:ext cx="4656882" cy="3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7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5272390"/>
            <a:ext cx="8065347" cy="89279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3"/>
            <a:ext cx="8760493" cy="103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OS 3 DOMÍNIOS DE ACÇÃO</a:t>
            </a:r>
            <a:r>
              <a:t/>
            </a:r>
            <a:br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DA ECONOMIA CIRCULAR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" y="5360888"/>
            <a:ext cx="806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4B96CD"/>
                </a:solidFill>
                <a:latin typeface="Arial" charset="0"/>
              </a:rPr>
              <a:t>As instalações e as filiais da Total intervêm principalmente </a:t>
            </a:r>
            <a:r>
              <a:t/>
            </a:r>
            <a:br/>
            <a:r>
              <a:rPr lang="pt-PT" sz="2000" b="1" dirty="0" smtClean="0">
                <a:solidFill>
                  <a:srgbClr val="4B96CD"/>
                </a:solidFill>
                <a:latin typeface="Arial" charset="0"/>
              </a:rPr>
              <a:t>na “gestão dos resíduos” e nas “compras sustentáveis”.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22" y="1094411"/>
            <a:ext cx="4141478" cy="4165279"/>
          </a:xfrm>
          <a:prstGeom prst="rect">
            <a:avLst/>
          </a:prstGeom>
        </p:spPr>
      </p:pic>
      <p:sp>
        <p:nvSpPr>
          <p:cNvPr id="13" name="TextBox 20"/>
          <p:cNvSpPr txBox="1"/>
          <p:nvPr/>
        </p:nvSpPr>
        <p:spPr>
          <a:xfrm>
            <a:off x="1263655" y="1777542"/>
            <a:ext cx="1885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charset="0"/>
              <a:buChar char="•"/>
            </a:pPr>
            <a:r>
              <a:rPr lang="pt-PT" sz="1400" b="1" dirty="0" smtClean="0">
                <a:solidFill>
                  <a:srgbClr val="D91E43"/>
                </a:solidFill>
                <a:latin typeface="Arial" charset="0"/>
              </a:rPr>
              <a:t>RECICLAGEM</a:t>
            </a:r>
            <a:r>
              <a:rPr dirty="0"/>
              <a:t/>
            </a:r>
            <a:br>
              <a:rPr dirty="0"/>
            </a:br>
            <a:r>
              <a:rPr lang="pt-PT" sz="1400" b="1" dirty="0" smtClean="0">
                <a:solidFill>
                  <a:srgbClr val="D91E43"/>
                </a:solidFill>
                <a:latin typeface="Arial" charset="0"/>
              </a:rPr>
              <a:t>E RECUPERAÇÃO    </a:t>
            </a:r>
          </a:p>
          <a:p>
            <a:pPr marL="108000" indent="-108000">
              <a:buFont typeface="Arial" charset="0"/>
              <a:buChar char="•"/>
            </a:pPr>
            <a:r>
              <a:rPr lang="pt-PT" sz="1400" b="1" dirty="0" smtClean="0">
                <a:solidFill>
                  <a:srgbClr val="D91E43"/>
                </a:solidFill>
                <a:latin typeface="Arial" charset="0"/>
              </a:rPr>
              <a:t>VALORIZAÇÃO ENERGÉTICA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393329" y="1777542"/>
            <a:ext cx="23517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charset="0"/>
              <a:buChar char="•"/>
            </a:pPr>
            <a:r>
              <a:rPr lang="pt-PT" sz="1400" b="1" dirty="0" smtClean="0">
                <a:solidFill>
                  <a:srgbClr val="EFA92C"/>
                </a:solidFill>
                <a:latin typeface="Arial" charset="0"/>
              </a:rPr>
              <a:t>FORNECIMENTO SUSTENTÁVEL</a:t>
            </a:r>
          </a:p>
          <a:p>
            <a:pPr marL="108000" indent="-108000">
              <a:buFont typeface="Arial" charset="0"/>
              <a:buChar char="•"/>
            </a:pPr>
            <a:r>
              <a:rPr lang="pt-PT" sz="1400" b="1" dirty="0" smtClean="0">
                <a:solidFill>
                  <a:srgbClr val="EFA92C"/>
                </a:solidFill>
                <a:latin typeface="Arial" charset="0"/>
              </a:rPr>
              <a:t>CONCEPÇÃO E SOLUÇÕES ECOLÓGICAS</a:t>
            </a:r>
            <a:endParaRPr lang="pt-PT" sz="1400" b="1" dirty="0">
              <a:solidFill>
                <a:srgbClr val="EFA92C"/>
              </a:solidFill>
              <a:latin typeface="Arial" charset="0"/>
              <a:ea typeface="Arial" charset="0"/>
              <a:cs typeface="Arial" charset="0"/>
            </a:endParaRPr>
          </a:p>
          <a:p>
            <a:pPr marL="108000" indent="-108000">
              <a:buFont typeface="Arial" charset="0"/>
              <a:buChar char="•"/>
            </a:pPr>
            <a:r>
              <a:rPr lang="pt-PT" sz="1400" b="1" dirty="0" smtClean="0">
                <a:solidFill>
                  <a:srgbClr val="EFA92C"/>
                </a:solidFill>
                <a:latin typeface="Arial" charset="0"/>
              </a:rPr>
              <a:t>ECOLOGIA INDUSTRIAL</a:t>
            </a:r>
            <a:r>
              <a:t/>
            </a:r>
            <a:br/>
            <a:r>
              <a:rPr lang="pt-PT" sz="1400" b="1" dirty="0" smtClean="0">
                <a:solidFill>
                  <a:srgbClr val="EFA92C"/>
                </a:solidFill>
                <a:latin typeface="Arial" charset="0"/>
              </a:rPr>
              <a:t>E TERRITORIAL</a:t>
            </a:r>
            <a:endParaRPr lang="pt-PT" sz="1400" b="1" dirty="0">
              <a:solidFill>
                <a:srgbClr val="EFA92C"/>
              </a:solidFill>
              <a:latin typeface="Arial" charset="0"/>
              <a:ea typeface="Arial" charset="0"/>
              <a:cs typeface="Arial" charset="0"/>
            </a:endParaRPr>
          </a:p>
          <a:p>
            <a:pPr marL="108000" indent="-108000">
              <a:buFont typeface="Arial" charset="0"/>
              <a:buChar char="•"/>
            </a:pPr>
            <a:r>
              <a:rPr lang="pt-PT" sz="1400" b="1" dirty="0" smtClean="0">
                <a:solidFill>
                  <a:srgbClr val="EFA92C"/>
                </a:solidFill>
                <a:latin typeface="Arial" charset="0"/>
              </a:rPr>
              <a:t>ECONOMIA DE SERVIÇOS</a:t>
            </a:r>
            <a:endParaRPr lang="pt-PT" sz="1400" b="1" dirty="0" smtClean="0">
              <a:solidFill>
                <a:srgbClr val="EFA92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6393329" y="4206015"/>
            <a:ext cx="2351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rgbClr val="4B96CD"/>
                </a:solidFill>
                <a:latin typeface="Arial" charset="0"/>
              </a:rPr>
              <a:t>CONSUMO RESPONSÁVEL</a:t>
            </a:r>
            <a:endParaRPr lang="pt-PT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PT" sz="1400" b="1" dirty="0">
                <a:solidFill>
                  <a:srgbClr val="4B96CD"/>
                </a:solidFill>
                <a:latin typeface="Arial" charset="0"/>
              </a:rPr>
              <a:t>Compras</a:t>
            </a:r>
            <a:r>
              <a:rPr lang="pt-PT" smtClean="0"/>
              <a:t> </a:t>
            </a:r>
            <a:r>
              <a:rPr lang="pt-PT" sz="1400" b="1" dirty="0">
                <a:solidFill>
                  <a:srgbClr val="4B96CD"/>
                </a:solidFill>
                <a:latin typeface="Arial" charset="0"/>
              </a:rPr>
              <a:t>sustentáveis</a:t>
            </a:r>
            <a:endParaRPr lang="pt-PT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1267665" y="4206015"/>
            <a:ext cx="2351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rgbClr val="4B96CD"/>
                </a:solidFill>
                <a:latin typeface="Arial" charset="0"/>
              </a:rPr>
              <a:t>EXTENSÃO DO</a:t>
            </a:r>
            <a:r>
              <a:t/>
            </a:r>
            <a:br/>
            <a:r>
              <a:rPr lang="pt-PT" sz="1400" b="1">
                <a:solidFill>
                  <a:srgbClr val="4B96CD"/>
                </a:solidFill>
                <a:latin typeface="Arial" charset="0"/>
              </a:rPr>
              <a:t>PERÍODO DE UTILIZAÇÃO</a:t>
            </a:r>
            <a:endParaRPr lang="pt-PT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PT" sz="1400" b="1" dirty="0">
                <a:solidFill>
                  <a:srgbClr val="4B96CD"/>
                </a:solidFill>
                <a:latin typeface="Arial" charset="0"/>
              </a:rPr>
              <a:t>Reutilizar – Reparar</a:t>
            </a:r>
            <a:endParaRPr lang="pt-PT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3148969" y="2651353"/>
            <a:ext cx="135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1200" b="1" dirty="0">
                <a:solidFill>
                  <a:schemeClr val="bg1"/>
                </a:solidFill>
                <a:latin typeface="Arial" charset="0"/>
              </a:rPr>
              <a:t>GESTÃO DOS RESÍDUOS</a:t>
            </a:r>
            <a:endParaRPr lang="pt-PT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4689566" y="2303614"/>
            <a:ext cx="132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1200" b="1" dirty="0" smtClean="0">
                <a:solidFill>
                  <a:schemeClr val="bg1"/>
                </a:solidFill>
                <a:latin typeface="Arial" charset="0"/>
              </a:rPr>
              <a:t>OFERTA COMERCIAL DE</a:t>
            </a:r>
            <a:endParaRPr lang="pt-PT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pt-PT" sz="1200" b="1" dirty="0">
                <a:solidFill>
                  <a:schemeClr val="bg1"/>
                </a:solidFill>
                <a:latin typeface="Arial" charset="0"/>
              </a:rPr>
              <a:t>AGENTES </a:t>
            </a:r>
            <a:r>
              <a:rPr dirty="0"/>
              <a:t/>
            </a:r>
            <a:br>
              <a:rPr dirty="0"/>
            </a:br>
            <a:r>
              <a:rPr lang="pt-PT" sz="1200" b="1" dirty="0" smtClean="0">
                <a:solidFill>
                  <a:schemeClr val="bg1"/>
                </a:solidFill>
                <a:latin typeface="Arial" charset="0"/>
              </a:rPr>
              <a:t>ECONÓMICOS</a:t>
            </a:r>
            <a:endParaRPr lang="pt-PT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endParaRPr lang="pt-PT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3452501" y="3696420"/>
            <a:ext cx="216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1200" b="1" dirty="0">
                <a:solidFill>
                  <a:schemeClr val="bg1"/>
                </a:solidFill>
                <a:latin typeface="Arial" charset="0"/>
              </a:rPr>
              <a:t>EXPECTATIVAS</a:t>
            </a:r>
          </a:p>
          <a:p>
            <a:pPr lvl="0" algn="ctr"/>
            <a:r>
              <a:rPr lang="pt-PT" sz="1200" b="1" dirty="0" smtClean="0">
                <a:solidFill>
                  <a:schemeClr val="bg1"/>
                </a:solidFill>
                <a:latin typeface="Arial" charset="0"/>
              </a:rPr>
              <a:t>E COMPORTAMENTOS</a:t>
            </a:r>
            <a:r>
              <a:rPr dirty="0"/>
              <a:t/>
            </a:r>
            <a:br>
              <a:rPr dirty="0"/>
            </a:br>
            <a:r>
              <a:rPr lang="pt-PT" sz="1200" b="1" dirty="0" smtClean="0">
                <a:solidFill>
                  <a:schemeClr val="bg1"/>
                </a:solidFill>
                <a:latin typeface="Arial" charset="0"/>
              </a:rPr>
              <a:t>DOS CONSUMIDORES</a:t>
            </a:r>
            <a:endParaRPr lang="pt-PT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1" y="1608698"/>
            <a:ext cx="2993010" cy="3141101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pt-PT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300" b="1" spc="100" dirty="0">
                <a:solidFill>
                  <a:srgbClr val="004196"/>
                </a:solidFill>
                <a:latin typeface="Arial" charset="0"/>
              </a:rPr>
              <a:t>PARA NOVOS NEGÓCIOS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7212" y="1752600"/>
            <a:ext cx="2827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Arial"/>
              </a:rPr>
              <a:t>A evolução para uma economia mais circular poderia proporcionar vantagens, nomeadamente, a melhoria dos impactos no ambiente (ao economizar os recursos e reduzir as pegadas), o reforço da segurança do abastecimento de matérias-primas, o aumento da competitividade e a inovação/diferenciação.</a:t>
            </a:r>
          </a:p>
          <a:p>
            <a:endParaRPr lang="pt-PT" sz="1200" dirty="0">
              <a:latin typeface="Arial"/>
              <a:cs typeface="Arial"/>
            </a:endParaRPr>
          </a:p>
          <a:p>
            <a:r>
              <a:rPr lang="pt-PT" sz="1200" dirty="0">
                <a:latin typeface="Arial"/>
              </a:rPr>
              <a:t>Além disso, numa economia circular, o que é considerado “resíduo” pode ser transformado num recurso valioso.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7200" y="5290958"/>
            <a:ext cx="299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4B96CD"/>
                </a:solidFill>
                <a:latin typeface="Arial"/>
              </a:rPr>
              <a:t>Criação de valor</a:t>
            </a:r>
            <a:endParaRPr lang="pt-PT" sz="2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800601" y="930542"/>
            <a:ext cx="2875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4B96CD"/>
                </a:solidFill>
                <a:latin typeface="Arial"/>
              </a:rPr>
              <a:t>Utilizar menos matérias-primas</a:t>
            </a:r>
            <a:endParaRPr lang="pt-PT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815143" y="2612300"/>
            <a:ext cx="948283" cy="53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4B96CD"/>
                </a:solidFill>
                <a:latin typeface="Arial"/>
              </a:rPr>
              <a:t>Fazer </a:t>
            </a:r>
          </a:p>
          <a:p>
            <a:r>
              <a:rPr lang="pt-PT" sz="1400" b="1" dirty="0" smtClean="0">
                <a:solidFill>
                  <a:srgbClr val="4B96CD"/>
                </a:solidFill>
                <a:latin typeface="Arial"/>
              </a:rPr>
              <a:t>melhor</a:t>
            </a:r>
            <a:endParaRPr lang="pt-PT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05820" y="5051930"/>
            <a:ext cx="265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4B96CD"/>
                </a:solidFill>
                <a:latin typeface="Arial"/>
              </a:rPr>
              <a:t>Utilizar de forma responsável</a:t>
            </a:r>
            <a:endParaRPr lang="pt-PT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74796" y="2933768"/>
            <a:ext cx="1299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4B96CD"/>
                </a:solidFill>
                <a:latin typeface="Arial"/>
              </a:rPr>
              <a:t>Acrescentar</a:t>
            </a:r>
            <a:endParaRPr lang="pt-PT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32" y="1425201"/>
            <a:ext cx="3510268" cy="353044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673861" y="1147359"/>
            <a:ext cx="3158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Porque os recursos são limitados</a:t>
            </a:r>
            <a:endParaRPr lang="pt-PT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796748" y="3099274"/>
            <a:ext cx="117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Redesenhar os produtos para durarem mais ou para serem reciclados/compostados</a:t>
            </a:r>
            <a:endParaRPr lang="pt-PT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565690" y="3183944"/>
            <a:ext cx="117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Reciclar/compostar</a:t>
            </a:r>
            <a:endParaRPr lang="pt-PT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66433" y="5521791"/>
            <a:ext cx="178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Reparar/reutilizar</a:t>
            </a:r>
            <a:endParaRPr lang="pt-PT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1648647" y="4977197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1298</Words>
  <Application>Microsoft Office PowerPoint</Application>
  <PresentationFormat>Affichage à l'écran (4:3)</PresentationFormat>
  <Paragraphs>246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</vt:lpstr>
      <vt:lpstr>Lucida Grande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</dc:creator>
  <cp:lastModifiedBy>Claire MAIRET</cp:lastModifiedBy>
  <cp:revision>97</cp:revision>
  <dcterms:created xsi:type="dcterms:W3CDTF">2018-04-16T15:28:29Z</dcterms:created>
  <dcterms:modified xsi:type="dcterms:W3CDTF">2018-05-24T16:17:05Z</dcterms:modified>
</cp:coreProperties>
</file>