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98" r:id="rId6"/>
    <p:sldMasterId id="2147483713" r:id="rId7"/>
  </p:sldMasterIdLst>
  <p:notesMasterIdLst>
    <p:notesMasterId r:id="rId23"/>
  </p:notesMasterIdLst>
  <p:handoutMasterIdLst>
    <p:handoutMasterId r:id="rId24"/>
  </p:handoutMasterIdLst>
  <p:sldIdLst>
    <p:sldId id="484" r:id="rId8"/>
    <p:sldId id="1958" r:id="rId9"/>
    <p:sldId id="1967" r:id="rId10"/>
    <p:sldId id="493" r:id="rId11"/>
    <p:sldId id="1966" r:id="rId12"/>
    <p:sldId id="517" r:id="rId13"/>
    <p:sldId id="1959" r:id="rId14"/>
    <p:sldId id="1969" r:id="rId15"/>
    <p:sldId id="1960" r:id="rId16"/>
    <p:sldId id="1970" r:id="rId17"/>
    <p:sldId id="1971" r:id="rId18"/>
    <p:sldId id="1972" r:id="rId19"/>
    <p:sldId id="1973" r:id="rId20"/>
    <p:sldId id="1974" r:id="rId21"/>
    <p:sldId id="1975" r:id="rId22"/>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4A09CE4-F332-4FE0-8ED5-74FD4D206F20}">
          <p14:sldIdLst>
            <p14:sldId id="484"/>
            <p14:sldId id="1958"/>
            <p14:sldId id="1967"/>
            <p14:sldId id="493"/>
            <p14:sldId id="1966"/>
            <p14:sldId id="517"/>
            <p14:sldId id="1959"/>
            <p14:sldId id="1969"/>
            <p14:sldId id="1960"/>
            <p14:sldId id="1970"/>
            <p14:sldId id="1971"/>
            <p14:sldId id="1972"/>
            <p14:sldId id="1973"/>
            <p14:sldId id="1974"/>
            <p14:sldId id="197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1" autoAdjust="0"/>
    <p:restoredTop sz="95859" autoAdjust="0"/>
  </p:normalViewPr>
  <p:slideViewPr>
    <p:cSldViewPr snapToGrid="0">
      <p:cViewPr varScale="1">
        <p:scale>
          <a:sx n="114" d="100"/>
          <a:sy n="114" d="100"/>
        </p:scale>
        <p:origin x="942"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25" d="100"/>
        <a:sy n="125" d="100"/>
      </p:scale>
      <p:origin x="0" y="-1980"/>
    </p:cViewPr>
  </p:sorterViewPr>
  <p:notesViewPr>
    <p:cSldViewPr snapToGrid="0">
      <p:cViewPr varScale="1">
        <p:scale>
          <a:sx n="117" d="100"/>
          <a:sy n="117" d="100"/>
        </p:scale>
        <p:origin x="502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1B15B5-0664-4540-9FF0-2FECB9D0DF81}" type="doc">
      <dgm:prSet loTypeId="urn:microsoft.com/office/officeart/2005/8/layout/process2" loCatId="process" qsTypeId="urn:microsoft.com/office/officeart/2005/8/quickstyle/simple1" qsCatId="simple" csTypeId="urn:microsoft.com/office/officeart/2005/8/colors/accent1_3" csCatId="accent1" phldr="1"/>
      <dgm:spPr/>
      <dgm:t>
        <a:bodyPr/>
        <a:lstStyle/>
        <a:p>
          <a:endParaRPr lang="fr-FR"/>
        </a:p>
      </dgm:t>
    </dgm:pt>
    <dgm:pt modelId="{A01896EF-DC96-4F16-A1A9-C167B5198AE9}">
      <dgm:prSet phldrT="[Text]" custT="1"/>
      <dgm:spPr>
        <a:ln cap="rnd">
          <a:noFill/>
        </a:ln>
      </dgm:spPr>
      <dgm:t>
        <a:bodyPr/>
        <a:lstStyle/>
        <a:p>
          <a:r>
            <a:rPr lang="en-GB" sz="1400" b="1" noProof="0" dirty="0"/>
            <a:t>Management of lifting operations</a:t>
          </a:r>
          <a:endParaRPr lang="en-GB" sz="1400" b="0" noProof="0" dirty="0"/>
        </a:p>
      </dgm:t>
    </dgm:pt>
    <dgm:pt modelId="{D3771259-E7AD-4877-A086-6046B92ABFB3}" type="parTrans" cxnId="{4ACB0426-8971-4846-9D47-CD72089125D6}">
      <dgm:prSet/>
      <dgm:spPr/>
      <dgm:t>
        <a:bodyPr/>
        <a:lstStyle/>
        <a:p>
          <a:endParaRPr lang="fr-FR">
            <a:solidFill>
              <a:schemeClr val="tx1"/>
            </a:solidFill>
          </a:endParaRPr>
        </a:p>
      </dgm:t>
    </dgm:pt>
    <dgm:pt modelId="{E6D852DD-649F-49C5-B2F6-73AA61C451F2}" type="sibTrans" cxnId="{4ACB0426-8971-4846-9D47-CD72089125D6}">
      <dgm:prSet/>
      <dgm:spPr/>
      <dgm:t>
        <a:bodyPr/>
        <a:lstStyle/>
        <a:p>
          <a:endParaRPr lang="fr-FR">
            <a:solidFill>
              <a:schemeClr val="tx1"/>
            </a:solidFill>
          </a:endParaRPr>
        </a:p>
      </dgm:t>
    </dgm:pt>
    <dgm:pt modelId="{512FFC5F-D8B0-48C7-9E08-CBBECC5ABDE7}">
      <dgm:prSet phldrT="[Text]" custT="1"/>
      <dgm:spPr/>
      <dgm:t>
        <a:bodyPr/>
        <a:lstStyle/>
        <a:p>
          <a:r>
            <a:rPr lang="en-GB" sz="1400" b="1" noProof="0" dirty="0"/>
            <a:t>Organisation</a:t>
          </a:r>
          <a:endParaRPr lang="en-GB" sz="1400" b="0" noProof="0" dirty="0"/>
        </a:p>
      </dgm:t>
    </dgm:pt>
    <dgm:pt modelId="{12FE93A0-4021-4279-A08A-2C39E443978E}" type="parTrans" cxnId="{7BF8507C-C114-4737-A487-8832B8B99EEA}">
      <dgm:prSet/>
      <dgm:spPr/>
      <dgm:t>
        <a:bodyPr/>
        <a:lstStyle/>
        <a:p>
          <a:endParaRPr lang="fr-FR">
            <a:solidFill>
              <a:schemeClr val="tx1"/>
            </a:solidFill>
          </a:endParaRPr>
        </a:p>
      </dgm:t>
    </dgm:pt>
    <dgm:pt modelId="{F5A162B8-536C-4AFA-A02A-2F04F299693D}" type="sibTrans" cxnId="{7BF8507C-C114-4737-A487-8832B8B99EEA}">
      <dgm:prSet/>
      <dgm:spPr/>
      <dgm:t>
        <a:bodyPr/>
        <a:lstStyle/>
        <a:p>
          <a:endParaRPr lang="fr-FR">
            <a:solidFill>
              <a:schemeClr val="tx1"/>
            </a:solidFill>
          </a:endParaRPr>
        </a:p>
      </dgm:t>
    </dgm:pt>
    <dgm:pt modelId="{7A393BCB-72AF-4038-84AC-8A536B87DBEC}">
      <dgm:prSet phldrT="[Text]" custT="1"/>
      <dgm:spPr/>
      <dgm:t>
        <a:bodyPr/>
        <a:lstStyle/>
        <a:p>
          <a:r>
            <a:rPr lang="en-GB" sz="1400" b="1" noProof="0" dirty="0"/>
            <a:t>Management of lifting equipment</a:t>
          </a:r>
          <a:endParaRPr lang="en-GB" sz="1400" b="0" noProof="0" dirty="0"/>
        </a:p>
      </dgm:t>
    </dgm:pt>
    <dgm:pt modelId="{A8E92FD2-B6F4-4139-BA33-BC84B089B3E4}" type="parTrans" cxnId="{0DD29D67-0922-4EF5-A980-42F0DCC17D03}">
      <dgm:prSet/>
      <dgm:spPr/>
      <dgm:t>
        <a:bodyPr/>
        <a:lstStyle/>
        <a:p>
          <a:endParaRPr lang="fr-FR">
            <a:solidFill>
              <a:schemeClr val="tx1"/>
            </a:solidFill>
          </a:endParaRPr>
        </a:p>
      </dgm:t>
    </dgm:pt>
    <dgm:pt modelId="{2888631C-3B3A-4106-B9AD-6B05853F7BEA}" type="sibTrans" cxnId="{0DD29D67-0922-4EF5-A980-42F0DCC17D03}">
      <dgm:prSet/>
      <dgm:spPr/>
      <dgm:t>
        <a:bodyPr/>
        <a:lstStyle/>
        <a:p>
          <a:endParaRPr lang="fr-FR">
            <a:solidFill>
              <a:schemeClr val="tx1"/>
            </a:solidFill>
          </a:endParaRPr>
        </a:p>
      </dgm:t>
    </dgm:pt>
    <dgm:pt modelId="{3C61DA82-823D-4412-9C28-2F26DA7ECE28}">
      <dgm:prSet phldrT="[Text]" custT="1"/>
      <dgm:spPr/>
      <dgm:t>
        <a:bodyPr/>
        <a:lstStyle/>
        <a:p>
          <a:r>
            <a:rPr lang="en-GB" sz="1400" b="1" noProof="0" dirty="0"/>
            <a:t>Planning and preparation of the lifting operations</a:t>
          </a:r>
          <a:endParaRPr lang="en-GB" sz="1400" b="0" noProof="0" dirty="0"/>
        </a:p>
      </dgm:t>
    </dgm:pt>
    <dgm:pt modelId="{A8251B08-7EC6-4066-BB69-AF00D9491632}" type="parTrans" cxnId="{2AD9C4D0-891B-4078-8D70-031F05A789E0}">
      <dgm:prSet/>
      <dgm:spPr/>
      <dgm:t>
        <a:bodyPr/>
        <a:lstStyle/>
        <a:p>
          <a:endParaRPr lang="fr-FR">
            <a:solidFill>
              <a:schemeClr val="tx1"/>
            </a:solidFill>
          </a:endParaRPr>
        </a:p>
      </dgm:t>
    </dgm:pt>
    <dgm:pt modelId="{F96F004C-6751-4EC3-8909-3B796ADAD64F}" type="sibTrans" cxnId="{2AD9C4D0-891B-4078-8D70-031F05A789E0}">
      <dgm:prSet/>
      <dgm:spPr/>
      <dgm:t>
        <a:bodyPr/>
        <a:lstStyle/>
        <a:p>
          <a:endParaRPr lang="fr-FR">
            <a:solidFill>
              <a:schemeClr val="tx1"/>
            </a:solidFill>
          </a:endParaRPr>
        </a:p>
      </dgm:t>
    </dgm:pt>
    <dgm:pt modelId="{E2CCA739-9E4D-402E-964A-9A7FC5B40229}">
      <dgm:prSet phldrT="[Text]" custT="1"/>
      <dgm:spPr/>
      <dgm:t>
        <a:bodyPr/>
        <a:lstStyle/>
        <a:p>
          <a:r>
            <a:rPr lang="en-GB" sz="1400" b="1" noProof="0" dirty="0"/>
            <a:t>Performing the lifting operations</a:t>
          </a:r>
          <a:endParaRPr lang="en-GB" sz="1400" b="0" noProof="0" dirty="0"/>
        </a:p>
      </dgm:t>
    </dgm:pt>
    <dgm:pt modelId="{0D026E7A-956E-4181-858B-D6AB9511898E}" type="sibTrans" cxnId="{B66252C6-70E3-4AD4-AC88-3E6D2E5F7F6E}">
      <dgm:prSet/>
      <dgm:spPr/>
      <dgm:t>
        <a:bodyPr/>
        <a:lstStyle/>
        <a:p>
          <a:endParaRPr lang="fr-FR">
            <a:solidFill>
              <a:schemeClr val="tx1"/>
            </a:solidFill>
          </a:endParaRPr>
        </a:p>
      </dgm:t>
    </dgm:pt>
    <dgm:pt modelId="{F9894C2D-4E50-40DA-8A99-84118A7D583F}" type="parTrans" cxnId="{B66252C6-70E3-4AD4-AC88-3E6D2E5F7F6E}">
      <dgm:prSet/>
      <dgm:spPr/>
      <dgm:t>
        <a:bodyPr/>
        <a:lstStyle/>
        <a:p>
          <a:endParaRPr lang="fr-FR">
            <a:solidFill>
              <a:schemeClr val="tx1"/>
            </a:solidFill>
          </a:endParaRPr>
        </a:p>
      </dgm:t>
    </dgm:pt>
    <dgm:pt modelId="{EA0E49D8-5E72-49D6-87AA-775B1F579499}" type="pres">
      <dgm:prSet presAssocID="{051B15B5-0664-4540-9FF0-2FECB9D0DF81}" presName="linearFlow" presStyleCnt="0">
        <dgm:presLayoutVars>
          <dgm:resizeHandles val="exact"/>
        </dgm:presLayoutVars>
      </dgm:prSet>
      <dgm:spPr/>
    </dgm:pt>
    <dgm:pt modelId="{48B60B78-3FD4-43F6-9719-C62911C0F994}" type="pres">
      <dgm:prSet presAssocID="{A01896EF-DC96-4F16-A1A9-C167B5198AE9}" presName="node" presStyleLbl="node1" presStyleIdx="0" presStyleCnt="5" custScaleX="417039" custScaleY="68108" custLinFactNeighborY="-4051">
        <dgm:presLayoutVars>
          <dgm:bulletEnabled val="1"/>
        </dgm:presLayoutVars>
      </dgm:prSet>
      <dgm:spPr/>
    </dgm:pt>
    <dgm:pt modelId="{52A49783-3F08-4FCD-97E3-DD393743339D}" type="pres">
      <dgm:prSet presAssocID="{E6D852DD-649F-49C5-B2F6-73AA61C451F2}" presName="sibTrans" presStyleLbl="sibTrans2D1" presStyleIdx="0" presStyleCnt="4" custScaleX="110002" custScaleY="100001" custLinFactNeighborX="20575" custLinFactNeighborY="3322"/>
      <dgm:spPr/>
    </dgm:pt>
    <dgm:pt modelId="{1B1DAAC5-BB12-4CA6-B6BE-EA1131A03626}" type="pres">
      <dgm:prSet presAssocID="{E6D852DD-649F-49C5-B2F6-73AA61C451F2}" presName="connectorText" presStyleLbl="sibTrans2D1" presStyleIdx="0" presStyleCnt="4"/>
      <dgm:spPr/>
    </dgm:pt>
    <dgm:pt modelId="{FAC9BA3A-A754-4080-89EE-627593C4A855}" type="pres">
      <dgm:prSet presAssocID="{512FFC5F-D8B0-48C7-9E08-CBBECC5ABDE7}" presName="node" presStyleLbl="node1" presStyleIdx="1" presStyleCnt="5" custScaleX="417039" custScaleY="45676" custLinFactNeighborY="-53162">
        <dgm:presLayoutVars>
          <dgm:bulletEnabled val="1"/>
        </dgm:presLayoutVars>
      </dgm:prSet>
      <dgm:spPr/>
    </dgm:pt>
    <dgm:pt modelId="{EBCD5935-DDE3-4590-8792-A1D885FFBA96}" type="pres">
      <dgm:prSet presAssocID="{F5A162B8-536C-4AFA-A02A-2F04F299693D}" presName="sibTrans" presStyleLbl="sibTrans2D1" presStyleIdx="1" presStyleCnt="4" custScaleX="110002" custScaleY="82645" custLinFactNeighborX="12788" custLinFactNeighborY="3322"/>
      <dgm:spPr/>
    </dgm:pt>
    <dgm:pt modelId="{0FBDFC99-D7AF-481D-8B3E-DD883F4A766C}" type="pres">
      <dgm:prSet presAssocID="{F5A162B8-536C-4AFA-A02A-2F04F299693D}" presName="connectorText" presStyleLbl="sibTrans2D1" presStyleIdx="1" presStyleCnt="4"/>
      <dgm:spPr/>
    </dgm:pt>
    <dgm:pt modelId="{753F386A-106B-45AD-8EED-01E794B8C366}" type="pres">
      <dgm:prSet presAssocID="{7A393BCB-72AF-4038-84AC-8A536B87DBEC}" presName="node" presStyleLbl="node1" presStyleIdx="2" presStyleCnt="5" custScaleX="423698" custLinFactNeighborY="-54013">
        <dgm:presLayoutVars>
          <dgm:bulletEnabled val="1"/>
        </dgm:presLayoutVars>
      </dgm:prSet>
      <dgm:spPr/>
    </dgm:pt>
    <dgm:pt modelId="{4A39FC9F-3610-496D-A554-869A28C8F37B}" type="pres">
      <dgm:prSet presAssocID="{2888631C-3B3A-4106-B9AD-6B05853F7BEA}" presName="sibTrans" presStyleLbl="sibTrans2D1" presStyleIdx="2" presStyleCnt="4" custScaleX="110002" custScaleY="82645" custLinFactNeighborX="7470" custLinFactNeighborY="3322"/>
      <dgm:spPr/>
    </dgm:pt>
    <dgm:pt modelId="{D2782A16-1FA3-4011-87CA-9F69044AF086}" type="pres">
      <dgm:prSet presAssocID="{2888631C-3B3A-4106-B9AD-6B05853F7BEA}" presName="connectorText" presStyleLbl="sibTrans2D1" presStyleIdx="2" presStyleCnt="4"/>
      <dgm:spPr/>
    </dgm:pt>
    <dgm:pt modelId="{DC6C885C-E75F-40C9-A886-3CA877543FA2}" type="pres">
      <dgm:prSet presAssocID="{3C61DA82-823D-4412-9C28-2F26DA7ECE28}" presName="node" presStyleLbl="node1" presStyleIdx="3" presStyleCnt="5" custScaleX="417039" custScaleY="89689" custLinFactNeighborY="-10350">
        <dgm:presLayoutVars>
          <dgm:bulletEnabled val="1"/>
        </dgm:presLayoutVars>
      </dgm:prSet>
      <dgm:spPr/>
    </dgm:pt>
    <dgm:pt modelId="{85553C36-3EA3-4A3B-81D5-9BE0DB8AA20E}" type="pres">
      <dgm:prSet presAssocID="{F96F004C-6751-4EC3-8909-3B796ADAD64F}" presName="sibTrans" presStyleLbl="sibTrans2D1" presStyleIdx="3" presStyleCnt="4" custScaleX="110002" custScaleY="82645" custLinFactNeighborX="17168" custLinFactNeighborY="7010"/>
      <dgm:spPr/>
    </dgm:pt>
    <dgm:pt modelId="{762D6F6E-25BE-460D-B3E8-8900F5975F42}" type="pres">
      <dgm:prSet presAssocID="{F96F004C-6751-4EC3-8909-3B796ADAD64F}" presName="connectorText" presStyleLbl="sibTrans2D1" presStyleIdx="3" presStyleCnt="4"/>
      <dgm:spPr/>
    </dgm:pt>
    <dgm:pt modelId="{7EFE59F8-CD79-4AB3-9499-708256CFBB39}" type="pres">
      <dgm:prSet presAssocID="{E2CCA739-9E4D-402E-964A-9A7FC5B40229}" presName="node" presStyleLbl="node1" presStyleIdx="4" presStyleCnt="5" custScaleX="417039" custLinFactNeighborY="3966">
        <dgm:presLayoutVars>
          <dgm:bulletEnabled val="1"/>
        </dgm:presLayoutVars>
      </dgm:prSet>
      <dgm:spPr/>
    </dgm:pt>
  </dgm:ptLst>
  <dgm:cxnLst>
    <dgm:cxn modelId="{79DD3517-9444-43B5-8E58-655554A2FE6E}" type="presOf" srcId="{F5A162B8-536C-4AFA-A02A-2F04F299693D}" destId="{0FBDFC99-D7AF-481D-8B3E-DD883F4A766C}" srcOrd="1" destOrd="0" presId="urn:microsoft.com/office/officeart/2005/8/layout/process2"/>
    <dgm:cxn modelId="{430A3F1D-2B2A-4593-ADA1-267DECB0EFE1}" type="presOf" srcId="{3C61DA82-823D-4412-9C28-2F26DA7ECE28}" destId="{DC6C885C-E75F-40C9-A886-3CA877543FA2}" srcOrd="0" destOrd="0" presId="urn:microsoft.com/office/officeart/2005/8/layout/process2"/>
    <dgm:cxn modelId="{4ACB0426-8971-4846-9D47-CD72089125D6}" srcId="{051B15B5-0664-4540-9FF0-2FECB9D0DF81}" destId="{A01896EF-DC96-4F16-A1A9-C167B5198AE9}" srcOrd="0" destOrd="0" parTransId="{D3771259-E7AD-4877-A086-6046B92ABFB3}" sibTransId="{E6D852DD-649F-49C5-B2F6-73AA61C451F2}"/>
    <dgm:cxn modelId="{0DD29D67-0922-4EF5-A980-42F0DCC17D03}" srcId="{051B15B5-0664-4540-9FF0-2FECB9D0DF81}" destId="{7A393BCB-72AF-4038-84AC-8A536B87DBEC}" srcOrd="2" destOrd="0" parTransId="{A8E92FD2-B6F4-4139-BA33-BC84B089B3E4}" sibTransId="{2888631C-3B3A-4106-B9AD-6B05853F7BEA}"/>
    <dgm:cxn modelId="{0AC36669-3163-4F65-B2DA-8234A708FFE0}" type="presOf" srcId="{7A393BCB-72AF-4038-84AC-8A536B87DBEC}" destId="{753F386A-106B-45AD-8EED-01E794B8C366}" srcOrd="0" destOrd="0" presId="urn:microsoft.com/office/officeart/2005/8/layout/process2"/>
    <dgm:cxn modelId="{632C1071-AFD8-433E-BF70-94EA874B0BC8}" type="presOf" srcId="{E6D852DD-649F-49C5-B2F6-73AA61C451F2}" destId="{1B1DAAC5-BB12-4CA6-B6BE-EA1131A03626}" srcOrd="1" destOrd="0" presId="urn:microsoft.com/office/officeart/2005/8/layout/process2"/>
    <dgm:cxn modelId="{C6CF4574-5577-43D9-AB2A-8CF53AD75AB8}" type="presOf" srcId="{E6D852DD-649F-49C5-B2F6-73AA61C451F2}" destId="{52A49783-3F08-4FCD-97E3-DD393743339D}" srcOrd="0" destOrd="0" presId="urn:microsoft.com/office/officeart/2005/8/layout/process2"/>
    <dgm:cxn modelId="{7BF8507C-C114-4737-A487-8832B8B99EEA}" srcId="{051B15B5-0664-4540-9FF0-2FECB9D0DF81}" destId="{512FFC5F-D8B0-48C7-9E08-CBBECC5ABDE7}" srcOrd="1" destOrd="0" parTransId="{12FE93A0-4021-4279-A08A-2C39E443978E}" sibTransId="{F5A162B8-536C-4AFA-A02A-2F04F299693D}"/>
    <dgm:cxn modelId="{84750383-53BE-4777-A67C-E8E665378524}" type="presOf" srcId="{F96F004C-6751-4EC3-8909-3B796ADAD64F}" destId="{85553C36-3EA3-4A3B-81D5-9BE0DB8AA20E}" srcOrd="0" destOrd="0" presId="urn:microsoft.com/office/officeart/2005/8/layout/process2"/>
    <dgm:cxn modelId="{63511E96-2E81-4E02-B737-5194A5584BF2}" type="presOf" srcId="{F96F004C-6751-4EC3-8909-3B796ADAD64F}" destId="{762D6F6E-25BE-460D-B3E8-8900F5975F42}" srcOrd="1" destOrd="0" presId="urn:microsoft.com/office/officeart/2005/8/layout/process2"/>
    <dgm:cxn modelId="{831E7F98-E180-4121-AAFB-E5600F1D50D3}" type="presOf" srcId="{512FFC5F-D8B0-48C7-9E08-CBBECC5ABDE7}" destId="{FAC9BA3A-A754-4080-89EE-627593C4A855}" srcOrd="0" destOrd="0" presId="urn:microsoft.com/office/officeart/2005/8/layout/process2"/>
    <dgm:cxn modelId="{B40E56A3-5B84-4B7C-B653-16AF8A221A9D}" type="presOf" srcId="{051B15B5-0664-4540-9FF0-2FECB9D0DF81}" destId="{EA0E49D8-5E72-49D6-87AA-775B1F579499}" srcOrd="0" destOrd="0" presId="urn:microsoft.com/office/officeart/2005/8/layout/process2"/>
    <dgm:cxn modelId="{E6BCF9B0-F823-4134-AD1D-1B8F353FB91D}" type="presOf" srcId="{A01896EF-DC96-4F16-A1A9-C167B5198AE9}" destId="{48B60B78-3FD4-43F6-9719-C62911C0F994}" srcOrd="0" destOrd="0" presId="urn:microsoft.com/office/officeart/2005/8/layout/process2"/>
    <dgm:cxn modelId="{C1BB60B2-CBCC-406F-B345-F08B11448D32}" type="presOf" srcId="{F5A162B8-536C-4AFA-A02A-2F04F299693D}" destId="{EBCD5935-DDE3-4590-8792-A1D885FFBA96}" srcOrd="0" destOrd="0" presId="urn:microsoft.com/office/officeart/2005/8/layout/process2"/>
    <dgm:cxn modelId="{4ABDE0C1-3205-4DEE-9D15-94973DBEE1A3}" type="presOf" srcId="{E2CCA739-9E4D-402E-964A-9A7FC5B40229}" destId="{7EFE59F8-CD79-4AB3-9499-708256CFBB39}" srcOrd="0" destOrd="0" presId="urn:microsoft.com/office/officeart/2005/8/layout/process2"/>
    <dgm:cxn modelId="{B66252C6-70E3-4AD4-AC88-3E6D2E5F7F6E}" srcId="{051B15B5-0664-4540-9FF0-2FECB9D0DF81}" destId="{E2CCA739-9E4D-402E-964A-9A7FC5B40229}" srcOrd="4" destOrd="0" parTransId="{F9894C2D-4E50-40DA-8A99-84118A7D583F}" sibTransId="{0D026E7A-956E-4181-858B-D6AB9511898E}"/>
    <dgm:cxn modelId="{2AD9C4D0-891B-4078-8D70-031F05A789E0}" srcId="{051B15B5-0664-4540-9FF0-2FECB9D0DF81}" destId="{3C61DA82-823D-4412-9C28-2F26DA7ECE28}" srcOrd="3" destOrd="0" parTransId="{A8251B08-7EC6-4066-BB69-AF00D9491632}" sibTransId="{F96F004C-6751-4EC3-8909-3B796ADAD64F}"/>
    <dgm:cxn modelId="{83E5B2F2-7822-439B-8042-ED9020418DD4}" type="presOf" srcId="{2888631C-3B3A-4106-B9AD-6B05853F7BEA}" destId="{D2782A16-1FA3-4011-87CA-9F69044AF086}" srcOrd="1" destOrd="0" presId="urn:microsoft.com/office/officeart/2005/8/layout/process2"/>
    <dgm:cxn modelId="{7091A6F7-A5B1-4841-8687-1354277446E2}" type="presOf" srcId="{2888631C-3B3A-4106-B9AD-6B05853F7BEA}" destId="{4A39FC9F-3610-496D-A554-869A28C8F37B}" srcOrd="0" destOrd="0" presId="urn:microsoft.com/office/officeart/2005/8/layout/process2"/>
    <dgm:cxn modelId="{612F0260-67F8-43E3-97E1-37C103FA337D}" type="presParOf" srcId="{EA0E49D8-5E72-49D6-87AA-775B1F579499}" destId="{48B60B78-3FD4-43F6-9719-C62911C0F994}" srcOrd="0" destOrd="0" presId="urn:microsoft.com/office/officeart/2005/8/layout/process2"/>
    <dgm:cxn modelId="{F3A69EC7-CD8D-4FDB-BF54-D0A626CECE9E}" type="presParOf" srcId="{EA0E49D8-5E72-49D6-87AA-775B1F579499}" destId="{52A49783-3F08-4FCD-97E3-DD393743339D}" srcOrd="1" destOrd="0" presId="urn:microsoft.com/office/officeart/2005/8/layout/process2"/>
    <dgm:cxn modelId="{58A94DC6-0183-45AC-9BD7-09E79044C2BB}" type="presParOf" srcId="{52A49783-3F08-4FCD-97E3-DD393743339D}" destId="{1B1DAAC5-BB12-4CA6-B6BE-EA1131A03626}" srcOrd="0" destOrd="0" presId="urn:microsoft.com/office/officeart/2005/8/layout/process2"/>
    <dgm:cxn modelId="{545DEB29-E2D1-4B59-8F47-7E98D1101F1D}" type="presParOf" srcId="{EA0E49D8-5E72-49D6-87AA-775B1F579499}" destId="{FAC9BA3A-A754-4080-89EE-627593C4A855}" srcOrd="2" destOrd="0" presId="urn:microsoft.com/office/officeart/2005/8/layout/process2"/>
    <dgm:cxn modelId="{558BA058-9D4C-4794-8DA6-0BA43AF0409A}" type="presParOf" srcId="{EA0E49D8-5E72-49D6-87AA-775B1F579499}" destId="{EBCD5935-DDE3-4590-8792-A1D885FFBA96}" srcOrd="3" destOrd="0" presId="urn:microsoft.com/office/officeart/2005/8/layout/process2"/>
    <dgm:cxn modelId="{C0AF4788-0B6B-470F-852A-2EEE81AE8C05}" type="presParOf" srcId="{EBCD5935-DDE3-4590-8792-A1D885FFBA96}" destId="{0FBDFC99-D7AF-481D-8B3E-DD883F4A766C}" srcOrd="0" destOrd="0" presId="urn:microsoft.com/office/officeart/2005/8/layout/process2"/>
    <dgm:cxn modelId="{4E165D42-AFD0-456A-9D41-BFF1402EB563}" type="presParOf" srcId="{EA0E49D8-5E72-49D6-87AA-775B1F579499}" destId="{753F386A-106B-45AD-8EED-01E794B8C366}" srcOrd="4" destOrd="0" presId="urn:microsoft.com/office/officeart/2005/8/layout/process2"/>
    <dgm:cxn modelId="{4D25639A-57F1-499B-97DE-76856EA1ED24}" type="presParOf" srcId="{EA0E49D8-5E72-49D6-87AA-775B1F579499}" destId="{4A39FC9F-3610-496D-A554-869A28C8F37B}" srcOrd="5" destOrd="0" presId="urn:microsoft.com/office/officeart/2005/8/layout/process2"/>
    <dgm:cxn modelId="{A5801078-EB76-47B1-A4FF-A7E6BC814296}" type="presParOf" srcId="{4A39FC9F-3610-496D-A554-869A28C8F37B}" destId="{D2782A16-1FA3-4011-87CA-9F69044AF086}" srcOrd="0" destOrd="0" presId="urn:microsoft.com/office/officeart/2005/8/layout/process2"/>
    <dgm:cxn modelId="{891FC6FC-5CF1-4EA2-9CBE-01D78D4386A2}" type="presParOf" srcId="{EA0E49D8-5E72-49D6-87AA-775B1F579499}" destId="{DC6C885C-E75F-40C9-A886-3CA877543FA2}" srcOrd="6" destOrd="0" presId="urn:microsoft.com/office/officeart/2005/8/layout/process2"/>
    <dgm:cxn modelId="{1C97323D-F9A5-4725-8687-FED23B795177}" type="presParOf" srcId="{EA0E49D8-5E72-49D6-87AA-775B1F579499}" destId="{85553C36-3EA3-4A3B-81D5-9BE0DB8AA20E}" srcOrd="7" destOrd="0" presId="urn:microsoft.com/office/officeart/2005/8/layout/process2"/>
    <dgm:cxn modelId="{E20DE27B-9C91-427E-A8CB-DC42CF104430}" type="presParOf" srcId="{85553C36-3EA3-4A3B-81D5-9BE0DB8AA20E}" destId="{762D6F6E-25BE-460D-B3E8-8900F5975F42}" srcOrd="0" destOrd="0" presId="urn:microsoft.com/office/officeart/2005/8/layout/process2"/>
    <dgm:cxn modelId="{46C4FE64-34A7-44E7-976A-A629D232007C}" type="presParOf" srcId="{EA0E49D8-5E72-49D6-87AA-775B1F579499}" destId="{7EFE59F8-CD79-4AB3-9499-708256CFBB39}"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B60B78-3FD4-43F6-9719-C62911C0F994}">
      <dsp:nvSpPr>
        <dsp:cNvPr id="0" name=""/>
        <dsp:cNvSpPr/>
      </dsp:nvSpPr>
      <dsp:spPr>
        <a:xfrm>
          <a:off x="0" y="0"/>
          <a:ext cx="3339593" cy="564005"/>
        </a:xfrm>
        <a:prstGeom prst="roundRect">
          <a:avLst>
            <a:gd name="adj" fmla="val 10000"/>
          </a:avLst>
        </a:prstGeom>
        <a:solidFill>
          <a:schemeClr val="accent1">
            <a:shade val="80000"/>
            <a:hueOff val="0"/>
            <a:satOff val="0"/>
            <a:lumOff val="0"/>
            <a:alphaOff val="0"/>
          </a:schemeClr>
        </a:solidFill>
        <a:ln w="12700" cap="rnd"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noProof="0" dirty="0"/>
            <a:t>Management of lifting operations</a:t>
          </a:r>
          <a:endParaRPr lang="en-GB" sz="1400" b="0" kern="1200" noProof="0" dirty="0"/>
        </a:p>
      </dsp:txBody>
      <dsp:txXfrm>
        <a:off x="16519" y="16519"/>
        <a:ext cx="3306555" cy="530967"/>
      </dsp:txXfrm>
    </dsp:sp>
    <dsp:sp modelId="{52A49783-3F08-4FCD-97E3-DD393743339D}">
      <dsp:nvSpPr>
        <dsp:cNvPr id="0" name=""/>
        <dsp:cNvSpPr/>
      </dsp:nvSpPr>
      <dsp:spPr>
        <a:xfrm rot="5400000">
          <a:off x="1630325" y="466496"/>
          <a:ext cx="126123" cy="372650"/>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fr-FR" sz="600" kern="1200">
            <a:solidFill>
              <a:schemeClr val="tx1"/>
            </a:solidFill>
          </a:endParaRPr>
        </a:p>
      </dsp:txBody>
      <dsp:txXfrm rot="-5400000">
        <a:off x="1581592" y="589760"/>
        <a:ext cx="223590" cy="88286"/>
      </dsp:txXfrm>
    </dsp:sp>
    <dsp:sp modelId="{FAC9BA3A-A754-4080-89EE-627593C4A855}">
      <dsp:nvSpPr>
        <dsp:cNvPr id="0" name=""/>
        <dsp:cNvSpPr/>
      </dsp:nvSpPr>
      <dsp:spPr>
        <a:xfrm>
          <a:off x="0" y="716879"/>
          <a:ext cx="3339593" cy="378244"/>
        </a:xfrm>
        <a:prstGeom prst="roundRect">
          <a:avLst>
            <a:gd name="adj" fmla="val 10000"/>
          </a:avLst>
        </a:prstGeom>
        <a:solidFill>
          <a:schemeClr val="accent1">
            <a:shade val="80000"/>
            <a:hueOff val="165970"/>
            <a:satOff val="-5990"/>
            <a:lumOff val="86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noProof="0" dirty="0"/>
            <a:t>Organisation</a:t>
          </a:r>
          <a:endParaRPr lang="en-GB" sz="1400" b="0" kern="1200" noProof="0" dirty="0"/>
        </a:p>
      </dsp:txBody>
      <dsp:txXfrm>
        <a:off x="11078" y="727957"/>
        <a:ext cx="3317437" cy="356088"/>
      </dsp:txXfrm>
    </dsp:sp>
    <dsp:sp modelId="{EBCD5935-DDE3-4590-8792-A1D885FFBA96}">
      <dsp:nvSpPr>
        <dsp:cNvPr id="0" name=""/>
        <dsp:cNvSpPr/>
      </dsp:nvSpPr>
      <dsp:spPr>
        <a:xfrm rot="5400000">
          <a:off x="1540058" y="1158411"/>
          <a:ext cx="338081" cy="307974"/>
        </a:xfrm>
        <a:prstGeom prst="rightArrow">
          <a:avLst>
            <a:gd name="adj1" fmla="val 60000"/>
            <a:gd name="adj2" fmla="val 50000"/>
          </a:avLst>
        </a:prstGeom>
        <a:solidFill>
          <a:schemeClr val="accent1">
            <a:shade val="90000"/>
            <a:hueOff val="222569"/>
            <a:satOff val="-7987"/>
            <a:lumOff val="1085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chemeClr val="tx1"/>
            </a:solidFill>
          </a:endParaRPr>
        </a:p>
      </dsp:txBody>
      <dsp:txXfrm rot="-5400000">
        <a:off x="1616706" y="1143358"/>
        <a:ext cx="184784" cy="245689"/>
      </dsp:txXfrm>
    </dsp:sp>
    <dsp:sp modelId="{753F386A-106B-45AD-8EED-01E794B8C366}">
      <dsp:nvSpPr>
        <dsp:cNvPr id="0" name=""/>
        <dsp:cNvSpPr/>
      </dsp:nvSpPr>
      <dsp:spPr>
        <a:xfrm>
          <a:off x="-26662" y="1504913"/>
          <a:ext cx="3392918" cy="828104"/>
        </a:xfrm>
        <a:prstGeom prst="roundRect">
          <a:avLst>
            <a:gd name="adj" fmla="val 10000"/>
          </a:avLst>
        </a:prstGeom>
        <a:solidFill>
          <a:schemeClr val="accent1">
            <a:shade val="80000"/>
            <a:hueOff val="331939"/>
            <a:satOff val="-11980"/>
            <a:lumOff val="173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noProof="0" dirty="0"/>
            <a:t>Management of lifting equipment</a:t>
          </a:r>
          <a:endParaRPr lang="en-GB" sz="1400" b="0" kern="1200" noProof="0" dirty="0"/>
        </a:p>
      </dsp:txBody>
      <dsp:txXfrm>
        <a:off x="-2408" y="1529167"/>
        <a:ext cx="3344410" cy="779596"/>
      </dsp:txXfrm>
    </dsp:sp>
    <dsp:sp modelId="{4A39FC9F-3610-496D-A554-869A28C8F37B}">
      <dsp:nvSpPr>
        <dsp:cNvPr id="0" name=""/>
        <dsp:cNvSpPr/>
      </dsp:nvSpPr>
      <dsp:spPr>
        <a:xfrm rot="5400000">
          <a:off x="1444213" y="2507812"/>
          <a:ext cx="522072" cy="307974"/>
        </a:xfrm>
        <a:prstGeom prst="rightArrow">
          <a:avLst>
            <a:gd name="adj1" fmla="val 60000"/>
            <a:gd name="adj2" fmla="val 50000"/>
          </a:avLst>
        </a:prstGeom>
        <a:solidFill>
          <a:schemeClr val="accent1">
            <a:shade val="90000"/>
            <a:hueOff val="445139"/>
            <a:satOff val="-15973"/>
            <a:lumOff val="2171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endParaRPr lang="fr-FR" sz="3200" kern="1200">
            <a:solidFill>
              <a:schemeClr val="tx1"/>
            </a:solidFill>
          </a:endParaRPr>
        </a:p>
      </dsp:txBody>
      <dsp:txXfrm rot="-5400000">
        <a:off x="1612857" y="2400763"/>
        <a:ext cx="184784" cy="429680"/>
      </dsp:txXfrm>
    </dsp:sp>
    <dsp:sp modelId="{DC6C885C-E75F-40C9-A886-3CA877543FA2}">
      <dsp:nvSpPr>
        <dsp:cNvPr id="0" name=""/>
        <dsp:cNvSpPr/>
      </dsp:nvSpPr>
      <dsp:spPr>
        <a:xfrm>
          <a:off x="0" y="2965821"/>
          <a:ext cx="3339593" cy="742718"/>
        </a:xfrm>
        <a:prstGeom prst="roundRect">
          <a:avLst>
            <a:gd name="adj" fmla="val 10000"/>
          </a:avLst>
        </a:prstGeom>
        <a:solidFill>
          <a:schemeClr val="accent1">
            <a:shade val="80000"/>
            <a:hueOff val="497909"/>
            <a:satOff val="-17970"/>
            <a:lumOff val="260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noProof="0" dirty="0"/>
            <a:t>Planning and preparation of the lifting operations</a:t>
          </a:r>
          <a:endParaRPr lang="en-GB" sz="1400" b="0" kern="1200" noProof="0" dirty="0"/>
        </a:p>
      </dsp:txBody>
      <dsp:txXfrm>
        <a:off x="21753" y="2987574"/>
        <a:ext cx="3296087" cy="699212"/>
      </dsp:txXfrm>
    </dsp:sp>
    <dsp:sp modelId="{85553C36-3EA3-4A3B-81D5-9BE0DB8AA20E}">
      <dsp:nvSpPr>
        <dsp:cNvPr id="0" name=""/>
        <dsp:cNvSpPr/>
      </dsp:nvSpPr>
      <dsp:spPr>
        <a:xfrm rot="5400000">
          <a:off x="1536131" y="3816211"/>
          <a:ext cx="388640" cy="307974"/>
        </a:xfrm>
        <a:prstGeom prst="rightArrow">
          <a:avLst>
            <a:gd name="adj1" fmla="val 60000"/>
            <a:gd name="adj2" fmla="val 50000"/>
          </a:avLst>
        </a:prstGeom>
        <a:solidFill>
          <a:schemeClr val="accent1">
            <a:shade val="90000"/>
            <a:hueOff val="667708"/>
            <a:satOff val="-23960"/>
            <a:lumOff val="325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fr-FR" sz="2200" kern="1200">
            <a:solidFill>
              <a:schemeClr val="tx1"/>
            </a:solidFill>
          </a:endParaRPr>
        </a:p>
      </dsp:txBody>
      <dsp:txXfrm rot="-5400000">
        <a:off x="1638059" y="3775878"/>
        <a:ext cx="184784" cy="296248"/>
      </dsp:txXfrm>
    </dsp:sp>
    <dsp:sp modelId="{7EFE59F8-CD79-4AB3-9499-708256CFBB39}">
      <dsp:nvSpPr>
        <dsp:cNvPr id="0" name=""/>
        <dsp:cNvSpPr/>
      </dsp:nvSpPr>
      <dsp:spPr>
        <a:xfrm>
          <a:off x="0" y="4179610"/>
          <a:ext cx="3339593" cy="828104"/>
        </a:xfrm>
        <a:prstGeom prst="roundRect">
          <a:avLst>
            <a:gd name="adj" fmla="val 10000"/>
          </a:avLst>
        </a:prstGeom>
        <a:solidFill>
          <a:schemeClr val="accent1">
            <a:shade val="80000"/>
            <a:hueOff val="663878"/>
            <a:satOff val="-23960"/>
            <a:lumOff val="347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noProof="0" dirty="0"/>
            <a:t>Performing the lifting operations</a:t>
          </a:r>
          <a:endParaRPr lang="en-GB" sz="1400" b="0" kern="1200" noProof="0" dirty="0"/>
        </a:p>
      </dsp:txBody>
      <dsp:txXfrm>
        <a:off x="24254" y="4203864"/>
        <a:ext cx="3291085" cy="779596"/>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614CAE6-BFFC-44D9-B589-0D037404D961}"/>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F608E2BC-021C-40B7-90F3-4B68AD2B718E}"/>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1C2EC88-F953-4BD6-A688-3279E9A6E67A}" type="datetimeFigureOut">
              <a:rPr lang="fr-FR" smtClean="0"/>
              <a:t>04/04/2023</a:t>
            </a:fld>
            <a:endParaRPr lang="fr-FR"/>
          </a:p>
        </p:txBody>
      </p:sp>
      <p:sp>
        <p:nvSpPr>
          <p:cNvPr id="4" name="Espace réservé du pied de page 3">
            <a:extLst>
              <a:ext uri="{FF2B5EF4-FFF2-40B4-BE49-F238E27FC236}">
                <a16:creationId xmlns:a16="http://schemas.microsoft.com/office/drawing/2014/main" id="{E5F619B7-E80F-4357-A079-8385235264F1}"/>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8027D7F4-CEC4-4BC4-A31D-0DEAAFB9863B}"/>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7B5B5C3-2E1E-4008-9B77-C67FFE77BEAF}" type="slidenum">
              <a:rPr lang="fr-FR" smtClean="0"/>
              <a:t>‹N°›</a:t>
            </a:fld>
            <a:endParaRPr lang="fr-FR"/>
          </a:p>
        </p:txBody>
      </p:sp>
    </p:spTree>
    <p:extLst>
      <p:ext uri="{BB962C8B-B14F-4D97-AF65-F5344CB8AC3E}">
        <p14:creationId xmlns:p14="http://schemas.microsoft.com/office/powerpoint/2010/main" val="388604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E849E9D-AF7B-45D0-B389-3AE92F6B3F8A}" type="datetimeFigureOut">
              <a:rPr lang="fr-FR" smtClean="0"/>
              <a:t>04/04/2023</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FEDE3DE-59D0-436E-9643-2C33BA4042BB}" type="slidenum">
              <a:rPr lang="fr-FR" smtClean="0"/>
              <a:t>‹N°›</a:t>
            </a:fld>
            <a:endParaRPr lang="fr-FR"/>
          </a:p>
        </p:txBody>
      </p:sp>
    </p:spTree>
    <p:extLst>
      <p:ext uri="{BB962C8B-B14F-4D97-AF65-F5344CB8AC3E}">
        <p14:creationId xmlns:p14="http://schemas.microsoft.com/office/powerpoint/2010/main" val="77146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88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432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576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b="0" i="0" dirty="0">
                <a:effectLst/>
                <a:latin typeface="Arial" panose="020B0604020202020204" pitchFamily="34" charset="0"/>
              </a:rPr>
              <a:t>Afin de respecter la dénomination de la Marque, merci de veiller à la bonne orthographe de </a:t>
            </a:r>
            <a:r>
              <a:rPr lang="fr-FR" b="1" i="0" dirty="0" err="1">
                <a:effectLst/>
                <a:latin typeface="Arial" panose="020B0604020202020204" pitchFamily="34" charset="0"/>
              </a:rPr>
              <a:t>TotalEnergies</a:t>
            </a:r>
            <a:r>
              <a:rPr lang="fr-FR" b="1" i="0" dirty="0">
                <a:effectLst/>
                <a:latin typeface="Arial" panose="020B0604020202020204" pitchFamily="34" charset="0"/>
              </a:rPr>
              <a:t>.</a:t>
            </a:r>
            <a:endParaRPr lang="fr-FR" b="0" i="0" dirty="0">
              <a:effectLst/>
              <a:latin typeface="Arial" panose="020B0604020202020204" pitchFamily="34" charset="0"/>
            </a:endParaRPr>
          </a:p>
          <a:p>
            <a:pPr algn="l"/>
            <a:endParaRPr lang="fr-FR" b="1" i="0" dirty="0">
              <a:effectLst/>
              <a:latin typeface="Arial" panose="020B0604020202020204" pitchFamily="34" charset="0"/>
            </a:endParaRPr>
          </a:p>
          <a:p>
            <a:pPr algn="l"/>
            <a:r>
              <a:rPr lang="fr-FR" b="1" i="0" dirty="0" err="1">
                <a:effectLst/>
                <a:latin typeface="Arial" panose="020B0604020202020204" pitchFamily="34" charset="0"/>
              </a:rPr>
              <a:t>TotalEnergies</a:t>
            </a:r>
            <a:r>
              <a:rPr lang="fr-FR" b="0" i="0" dirty="0">
                <a:effectLst/>
                <a:latin typeface="Arial" panose="020B0604020202020204" pitchFamily="34" charset="0"/>
              </a:rPr>
              <a:t> s’écrit en un seul mot, sans espace, avec un « s » à la fin, avec le T et le E en majuscules, les autres lettres en minuscules, et pas d’accent sur le E majuscule.</a:t>
            </a:r>
          </a:p>
          <a:p>
            <a:pPr algn="l"/>
            <a:endParaRPr lang="fr-FR" b="0" i="0" dirty="0">
              <a:effectLst/>
              <a:latin typeface="Arial" panose="020B0604020202020204" pitchFamily="34" charset="0"/>
            </a:endParaRPr>
          </a:p>
          <a:p>
            <a:pPr algn="l"/>
            <a:r>
              <a:rPr lang="fr-FR" b="0" i="0" dirty="0">
                <a:effectLst/>
                <a:latin typeface="Arial" panose="020B0604020202020204" pitchFamily="34" charset="0"/>
              </a:rPr>
              <a:t>Elle s’écrit bien </a:t>
            </a:r>
            <a:r>
              <a:rPr lang="fr-FR" b="0" i="0" dirty="0" err="1">
                <a:effectLst/>
                <a:latin typeface="Arial" panose="020B0604020202020204" pitchFamily="34" charset="0"/>
              </a:rPr>
              <a:t>TotalEnergies</a:t>
            </a:r>
            <a:r>
              <a:rPr lang="fr-FR" b="0" i="0" dirty="0">
                <a:effectLst/>
                <a:latin typeface="Arial" panose="020B0604020202020204" pitchFamily="34" charset="0"/>
              </a:rPr>
              <a:t> </a:t>
            </a:r>
            <a:r>
              <a:rPr lang="fr-FR" b="1" i="0" u="sng" dirty="0">
                <a:effectLst/>
                <a:latin typeface="Arial" panose="020B0604020202020204" pitchFamily="34" charset="0"/>
              </a:rPr>
              <a:t>et non</a:t>
            </a:r>
            <a:r>
              <a:rPr lang="fr-FR" b="0" i="0" dirty="0">
                <a:effectLst/>
                <a:latin typeface="Arial" panose="020B0604020202020204" pitchFamily="34" charset="0"/>
              </a:rPr>
              <a:t> :</a:t>
            </a: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r>
              <a:rPr lang="fr-FR" b="0" i="0" dirty="0">
                <a:effectLst/>
                <a:latin typeface="Arial" panose="020B0604020202020204" pitchFamily="34" charset="0"/>
              </a:rPr>
              <a:t> (avec un espace)</a:t>
            </a: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TOTALENERGIES</a:t>
            </a:r>
          </a:p>
          <a:p>
            <a:pPr marL="171450" indent="-171450" algn="l">
              <a:buFont typeface="Arial" panose="020B0604020202020204" pitchFamily="34" charset="0"/>
              <a:buChar char="•"/>
            </a:pPr>
            <a:r>
              <a:rPr lang="fr-FR" b="0" i="0" dirty="0">
                <a:effectLst/>
                <a:latin typeface="Arial" panose="020B0604020202020204" pitchFamily="34" charset="0"/>
              </a:rPr>
              <a:t>TOTAL ENERGIES</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3372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19196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22703975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8598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86156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1387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a:t>Modifiez le style du titre</a:t>
            </a:r>
            <a:endParaRPr lang="fr-FR" dirty="0"/>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13946989"/>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a:t>Modifiez le style du titre</a:t>
            </a:r>
            <a:endParaRPr lang="fr-FR" dirty="0"/>
          </a:p>
        </p:txBody>
      </p:sp>
    </p:spTree>
    <p:extLst>
      <p:ext uri="{BB962C8B-B14F-4D97-AF65-F5344CB8AC3E}">
        <p14:creationId xmlns:p14="http://schemas.microsoft.com/office/powerpoint/2010/main" val="1632804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90018369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739715143"/>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1530721357"/>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2594816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0374757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4215575048"/>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47771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237356746"/>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361152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894483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3710461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34725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14339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965862277"/>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1178648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130906935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a:t>Cliquez pour modifier les styles du texte du masque</a:t>
            </a:r>
          </a:p>
        </p:txBody>
      </p:sp>
    </p:spTree>
    <p:extLst>
      <p:ext uri="{BB962C8B-B14F-4D97-AF65-F5344CB8AC3E}">
        <p14:creationId xmlns:p14="http://schemas.microsoft.com/office/powerpoint/2010/main" val="4048464686"/>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3668104743"/>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2710869611"/>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690769"/>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025149241"/>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50058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119628065"/>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463966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609529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354123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1353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820491097"/>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515554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3776946"/>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37790964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855924638"/>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123780375"/>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3116392684"/>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05239051"/>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147421167"/>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5835666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1301820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0456243"/>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3781443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3513137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785001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5780838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491913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978402"/>
      </p:ext>
    </p:extLst>
  </p:cSld>
  <p:clrMapOvr>
    <a:masterClrMapping/>
  </p:clrMapOvr>
  <p:extLst>
    <p:ext uri="{DCECCB84-F9BA-43D5-87BE-67443E8EF086}">
      <p15:sldGuideLst xmlns:p15="http://schemas.microsoft.com/office/powerpoint/2012/main"/>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20634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295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63241769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r>
              <a:rPr lang="fr-FR"/>
              <a:t>Cliquez sur l'icône pour ajouter un tableau</a:t>
            </a:r>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471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r>
              <a:rPr lang="fr-FR"/>
              <a:t>Cliquez sur l'icône pour ajouter un graphique</a:t>
            </a:r>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endParaRPr lang="fr-FR" dirty="0"/>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89199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image" Target="../media/image1.png"/><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6" Type="http://schemas.openxmlformats.org/officeDocument/2006/relationships/image" Target="../media/image1.pn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04/04/2023</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507014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66" r:id="rId6"/>
    <p:sldLayoutId id="2147483680" r:id="rId7"/>
    <p:sldLayoutId id="2147483668" r:id="rId8"/>
    <p:sldLayoutId id="2147483669" r:id="rId9"/>
    <p:sldLayoutId id="2147483670" r:id="rId10"/>
    <p:sldLayoutId id="2147483671" r:id="rId11"/>
    <p:sldLayoutId id="2147483672" r:id="rId12"/>
    <p:sldLayoutId id="2147483681" r:id="rId13"/>
    <p:sldLayoutId id="214748368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04/04/2023</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9794172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04/04/2023</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8400806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04/04/2023</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0556169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ctrTitle"/>
          </p:nvPr>
        </p:nvSpPr>
        <p:spPr>
          <a:xfrm>
            <a:off x="464400" y="2708999"/>
            <a:ext cx="9970518" cy="720001"/>
          </a:xfrm>
        </p:spPr>
        <p:txBody>
          <a:bodyPr/>
          <a:lstStyle/>
          <a:p>
            <a:r>
              <a:rPr lang="en-GB"/>
              <a:t>HSE Requirements for Lifting Operations</a:t>
            </a:r>
            <a:endParaRPr lang="en-GB" sz="2800"/>
          </a:p>
        </p:txBody>
      </p:sp>
      <p:sp>
        <p:nvSpPr>
          <p:cNvPr id="3" name="Sous-titre 2">
            <a:extLst>
              <a:ext uri="{FF2B5EF4-FFF2-40B4-BE49-F238E27FC236}">
                <a16:creationId xmlns:a16="http://schemas.microsoft.com/office/drawing/2014/main" id="{D3CF3197-343E-4301-BBB0-E4AF82B287C0}"/>
              </a:ext>
            </a:extLst>
          </p:cNvPr>
          <p:cNvSpPr>
            <a:spLocks noGrp="1"/>
          </p:cNvSpPr>
          <p:nvPr>
            <p:ph type="subTitle" idx="1"/>
          </p:nvPr>
        </p:nvSpPr>
        <p:spPr>
          <a:xfrm>
            <a:off x="464400" y="4130453"/>
            <a:ext cx="8640000" cy="468000"/>
          </a:xfrm>
        </p:spPr>
        <p:txBody>
          <a:bodyPr/>
          <a:lstStyle/>
          <a:p>
            <a:r>
              <a:rPr lang="fr-FR" dirty="0"/>
              <a:t>Company Rule CR-GR-HSE-420</a:t>
            </a:r>
          </a:p>
        </p:txBody>
      </p:sp>
    </p:spTree>
    <p:extLst>
      <p:ext uri="{BB962C8B-B14F-4D97-AF65-F5344CB8AC3E}">
        <p14:creationId xmlns:p14="http://schemas.microsoft.com/office/powerpoint/2010/main" val="349556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10</a:t>
            </a:fld>
            <a:endParaRPr lang="fr-FR" dirty="0"/>
          </a:p>
        </p:txBody>
      </p:sp>
      <p:graphicFrame>
        <p:nvGraphicFramePr>
          <p:cNvPr id="5" name="Tableau 4">
            <a:extLst>
              <a:ext uri="{FF2B5EF4-FFF2-40B4-BE49-F238E27FC236}">
                <a16:creationId xmlns:a16="http://schemas.microsoft.com/office/drawing/2014/main" id="{FD2DB892-CBE5-830E-1151-CC869BB69D5A}"/>
              </a:ext>
            </a:extLst>
          </p:cNvPr>
          <p:cNvGraphicFramePr>
            <a:graphicFrameLocks noGrp="1"/>
          </p:cNvGraphicFramePr>
          <p:nvPr>
            <p:extLst>
              <p:ext uri="{D42A27DB-BD31-4B8C-83A1-F6EECF244321}">
                <p14:modId xmlns:p14="http://schemas.microsoft.com/office/powerpoint/2010/main" val="2328230046"/>
              </p:ext>
            </p:extLst>
          </p:nvPr>
        </p:nvGraphicFramePr>
        <p:xfrm>
          <a:off x="622279" y="928731"/>
          <a:ext cx="9595294" cy="2369585"/>
        </p:xfrm>
        <a:graphic>
          <a:graphicData uri="http://schemas.openxmlformats.org/drawingml/2006/table">
            <a:tbl>
              <a:tblPr firstRow="1" firstCol="1" bandRow="1">
                <a:tableStyleId>{5C22544A-7EE6-4342-B048-85BDC9FD1C3A}</a:tableStyleId>
              </a:tblPr>
              <a:tblGrid>
                <a:gridCol w="9595294">
                  <a:extLst>
                    <a:ext uri="{9D8B030D-6E8A-4147-A177-3AD203B41FA5}">
                      <a16:colId xmlns:a16="http://schemas.microsoft.com/office/drawing/2014/main" val="3930033781"/>
                    </a:ext>
                  </a:extLst>
                </a:gridCol>
              </a:tblGrid>
              <a:tr h="377809">
                <a:tc>
                  <a:txBody>
                    <a:bodyPr/>
                    <a:lstStyle/>
                    <a:p>
                      <a:pPr algn="just">
                        <a:lnSpc>
                          <a:spcPct val="115000"/>
                        </a:lnSpc>
                        <a:spcBef>
                          <a:spcPts val="600"/>
                        </a:spcBef>
                        <a:spcAft>
                          <a:spcPts val="300"/>
                        </a:spcAft>
                      </a:pPr>
                      <a:r>
                        <a:rPr lang="en-GB" sz="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3.3.1: Certification of Lifting Equipment</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51171930"/>
                  </a:ext>
                </a:extLst>
              </a:tr>
              <a:tr h="1746260">
                <a:tc>
                  <a:txBody>
                    <a:bodyPr/>
                    <a:lstStyle/>
                    <a:p>
                      <a:pPr marR="58420"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Any use of lifting equipment assumes that it has been designed, manufactured, certified, in accordance with international or local standards validated by the Technical Support of the Company, and has undergone a Periodic General Verification by a recognised inspection body in the country where the entity or affiliate operates, and approved by it.</a:t>
                      </a:r>
                      <a:endParaRPr lang="fr-FR" sz="1400" b="0" i="1" kern="1200" dirty="0">
                        <a:solidFill>
                          <a:srgbClr val="0070C0"/>
                        </a:solidFill>
                        <a:latin typeface="Arial" panose="020B0604020202020204" pitchFamily="34" charset="0"/>
                        <a:ea typeface="+mn-ea"/>
                        <a:cs typeface="+mn-cs"/>
                      </a:endParaRPr>
                    </a:p>
                    <a:p>
                      <a:pPr marR="58420"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The certificate of conformity and/or the certificate of the initial overload test (if performed) of the lifting equipment is available on request at the place where the lifting operation is performed.</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08687901"/>
                  </a:ext>
                </a:extLst>
              </a:tr>
              <a:tr h="245516">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(Expectations 04.03, 05.08)</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3177480"/>
                  </a:ext>
                </a:extLst>
              </a:tr>
            </a:tbl>
          </a:graphicData>
        </a:graphic>
      </p:graphicFrame>
      <p:graphicFrame>
        <p:nvGraphicFramePr>
          <p:cNvPr id="6" name="Tableau 5">
            <a:extLst>
              <a:ext uri="{FF2B5EF4-FFF2-40B4-BE49-F238E27FC236}">
                <a16:creationId xmlns:a16="http://schemas.microsoft.com/office/drawing/2014/main" id="{444F658A-B847-3EBC-3DE5-62833A826207}"/>
              </a:ext>
            </a:extLst>
          </p:cNvPr>
          <p:cNvGraphicFramePr>
            <a:graphicFrameLocks noGrp="1"/>
          </p:cNvGraphicFramePr>
          <p:nvPr>
            <p:extLst>
              <p:ext uri="{D42A27DB-BD31-4B8C-83A1-F6EECF244321}">
                <p14:modId xmlns:p14="http://schemas.microsoft.com/office/powerpoint/2010/main" val="1011882951"/>
              </p:ext>
            </p:extLst>
          </p:nvPr>
        </p:nvGraphicFramePr>
        <p:xfrm>
          <a:off x="622279" y="3496313"/>
          <a:ext cx="9595294" cy="2905760"/>
        </p:xfrm>
        <a:graphic>
          <a:graphicData uri="http://schemas.openxmlformats.org/drawingml/2006/table">
            <a:tbl>
              <a:tblPr firstRow="1" firstCol="1" bandRow="1"/>
              <a:tblGrid>
                <a:gridCol w="9595294">
                  <a:extLst>
                    <a:ext uri="{9D8B030D-6E8A-4147-A177-3AD203B41FA5}">
                      <a16:colId xmlns:a16="http://schemas.microsoft.com/office/drawing/2014/main" val="441271842"/>
                    </a:ext>
                  </a:extLst>
                </a:gridCol>
              </a:tblGrid>
              <a:tr h="360000">
                <a:tc>
                  <a:txBody>
                    <a:bodyPr/>
                    <a:lstStyle/>
                    <a:p>
                      <a:pPr marR="58420" algn="just">
                        <a:lnSpc>
                          <a:spcPct val="115000"/>
                        </a:lnSpc>
                        <a:spcBef>
                          <a:spcPts val="600"/>
                        </a:spcBef>
                        <a:spcAft>
                          <a:spcPts val="300"/>
                        </a:spcAft>
                      </a:pPr>
                      <a:r>
                        <a:rPr lang="en-GB" sz="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3.3.2: Lifting Equipment Register</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D9D9D9"/>
                      </a:solidFill>
                      <a:prstDash val="dash"/>
                      <a:round/>
                      <a:headEnd type="none" w="med" len="med"/>
                      <a:tailEnd type="none" w="med" len="med"/>
                    </a:lnB>
                  </a:tcPr>
                </a:tc>
                <a:extLst>
                  <a:ext uri="{0D108BD9-81ED-4DB2-BD59-A6C34878D82A}">
                    <a16:rowId xmlns:a16="http://schemas.microsoft.com/office/drawing/2014/main" val="3532466626"/>
                  </a:ext>
                </a:extLst>
              </a:tr>
              <a:tr h="2321287">
                <a:tc>
                  <a:txBody>
                    <a:bodyPr/>
                    <a:lstStyle/>
                    <a:p>
                      <a:pPr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Each entity or affiliate shall establish and maintain a register of lifting equipment owned or leased (long term hire) by it.</a:t>
                      </a:r>
                      <a:endParaRPr lang="fr-FR" sz="1400" b="0" i="1" kern="1200" dirty="0">
                        <a:solidFill>
                          <a:srgbClr val="0070C0"/>
                        </a:solidFill>
                        <a:latin typeface="Arial" panose="020B0604020202020204" pitchFamily="34" charset="0"/>
                        <a:ea typeface="+mn-ea"/>
                        <a:cs typeface="+mn-cs"/>
                      </a:endParaRPr>
                    </a:p>
                    <a:p>
                      <a:pPr algn="just">
                        <a:lnSpc>
                          <a:spcPct val="115000"/>
                        </a:lnSpc>
                        <a:spcAft>
                          <a:spcPts val="600"/>
                        </a:spcAft>
                      </a:pPr>
                      <a:r>
                        <a:rPr lang="en-GB" sz="1400" b="0" i="1" kern="1200" dirty="0">
                          <a:solidFill>
                            <a:srgbClr val="0070C0"/>
                          </a:solidFill>
                          <a:latin typeface="Arial" panose="020B0604020202020204" pitchFamily="34" charset="0"/>
                          <a:ea typeface="+mn-ea"/>
                          <a:cs typeface="+mn-cs"/>
                        </a:rPr>
                        <a:t>At least, the following are recorded:</a:t>
                      </a:r>
                      <a:endParaRPr lang="fr-FR" sz="1400" b="0" i="1" kern="1200" dirty="0">
                        <a:solidFill>
                          <a:srgbClr val="0070C0"/>
                        </a:solidFill>
                        <a:latin typeface="Arial" panose="020B0604020202020204" pitchFamily="34" charset="0"/>
                        <a:ea typeface="+mn-ea"/>
                        <a:cs typeface="+mn-cs"/>
                      </a:endParaRPr>
                    </a:p>
                    <a:p>
                      <a:pPr marL="342900" marR="57785" lvl="0" indent="-342900" algn="just">
                        <a:lnSpc>
                          <a:spcPct val="115000"/>
                        </a:lnSpc>
                        <a:spcAft>
                          <a:spcPts val="600"/>
                        </a:spcAft>
                        <a:buFont typeface="Wingdings" panose="05000000000000000000" pitchFamily="2" charset="2"/>
                        <a:buChar char=""/>
                      </a:pPr>
                      <a:r>
                        <a:rPr lang="en-GB" sz="1400" b="0" i="1" kern="1200" dirty="0">
                          <a:solidFill>
                            <a:srgbClr val="0070C0"/>
                          </a:solidFill>
                          <a:latin typeface="Arial" panose="020B0604020202020204" pitchFamily="34" charset="0"/>
                          <a:ea typeface="+mn-ea"/>
                          <a:cs typeface="+mn-cs"/>
                        </a:rPr>
                        <a:t>Name of the manufacturer, description, type, and model.  </a:t>
                      </a:r>
                      <a:endParaRPr lang="fr-FR" sz="1400" b="0" i="1" kern="1200" dirty="0">
                        <a:solidFill>
                          <a:srgbClr val="0070C0"/>
                        </a:solidFill>
                        <a:latin typeface="Arial" panose="020B0604020202020204" pitchFamily="34" charset="0"/>
                        <a:ea typeface="+mn-ea"/>
                        <a:cs typeface="+mn-cs"/>
                      </a:endParaRPr>
                    </a:p>
                    <a:p>
                      <a:pPr marL="342900" marR="57785" lvl="0" indent="-342900" algn="just">
                        <a:lnSpc>
                          <a:spcPct val="115000"/>
                        </a:lnSpc>
                        <a:spcAft>
                          <a:spcPts val="600"/>
                        </a:spcAft>
                        <a:buFont typeface="Wingdings" panose="05000000000000000000" pitchFamily="2" charset="2"/>
                        <a:buChar char=""/>
                      </a:pPr>
                      <a:r>
                        <a:rPr lang="en-GB" sz="1400" b="0" i="1" kern="1200" dirty="0">
                          <a:solidFill>
                            <a:srgbClr val="0070C0"/>
                          </a:solidFill>
                          <a:latin typeface="Arial" panose="020B0604020202020204" pitchFamily="34" charset="0"/>
                          <a:ea typeface="+mn-ea"/>
                          <a:cs typeface="+mn-cs"/>
                        </a:rPr>
                        <a:t>Serial number or unique identification number.  </a:t>
                      </a:r>
                      <a:endParaRPr lang="fr-FR" sz="1400" b="0" i="1" kern="1200" dirty="0">
                        <a:solidFill>
                          <a:srgbClr val="0070C0"/>
                        </a:solidFill>
                        <a:latin typeface="Arial" panose="020B0604020202020204" pitchFamily="34" charset="0"/>
                        <a:ea typeface="+mn-ea"/>
                        <a:cs typeface="+mn-cs"/>
                      </a:endParaRPr>
                    </a:p>
                    <a:p>
                      <a:pPr marL="342900" marR="57785" lvl="0" indent="-342900" algn="just">
                        <a:lnSpc>
                          <a:spcPct val="115000"/>
                        </a:lnSpc>
                        <a:spcAft>
                          <a:spcPts val="600"/>
                        </a:spcAft>
                        <a:buFont typeface="Wingdings" panose="05000000000000000000" pitchFamily="2" charset="2"/>
                        <a:buChar char=""/>
                      </a:pPr>
                      <a:r>
                        <a:rPr lang="en-GB" sz="1400" b="0" i="1" kern="1200" dirty="0">
                          <a:solidFill>
                            <a:srgbClr val="0070C0"/>
                          </a:solidFill>
                          <a:latin typeface="Arial" panose="020B0604020202020204" pitchFamily="34" charset="0"/>
                          <a:ea typeface="+mn-ea"/>
                          <a:cs typeface="+mn-cs"/>
                        </a:rPr>
                        <a:t>Date of manufacture and date of first use.</a:t>
                      </a:r>
                      <a:endParaRPr lang="fr-FR" sz="1400" b="0" i="1" kern="1200" dirty="0">
                        <a:solidFill>
                          <a:srgbClr val="0070C0"/>
                        </a:solidFill>
                        <a:latin typeface="Arial" panose="020B0604020202020204" pitchFamily="34" charset="0"/>
                        <a:ea typeface="+mn-ea"/>
                        <a:cs typeface="+mn-cs"/>
                      </a:endParaRPr>
                    </a:p>
                    <a:p>
                      <a:pPr marL="342900" marR="57785" lvl="0" indent="-342900" algn="just">
                        <a:lnSpc>
                          <a:spcPct val="115000"/>
                        </a:lnSpc>
                        <a:spcAft>
                          <a:spcPts val="600"/>
                        </a:spcAft>
                        <a:buFont typeface="Wingdings" panose="05000000000000000000" pitchFamily="2" charset="2"/>
                        <a:buChar char=""/>
                      </a:pPr>
                      <a:r>
                        <a:rPr lang="en-GB" sz="1400" b="0" i="1" kern="1200" dirty="0">
                          <a:solidFill>
                            <a:srgbClr val="0070C0"/>
                          </a:solidFill>
                          <a:latin typeface="Arial" panose="020B0604020202020204" pitchFamily="34" charset="0"/>
                          <a:ea typeface="+mn-ea"/>
                          <a:cs typeface="+mn-cs"/>
                        </a:rPr>
                        <a:t>Dates of each load test and proof load test.</a:t>
                      </a:r>
                      <a:endParaRPr lang="fr-FR" sz="1400" b="0" i="1" kern="1200" dirty="0">
                        <a:solidFill>
                          <a:srgbClr val="0070C0"/>
                        </a:solidFill>
                        <a:latin typeface="Arial" panose="020B0604020202020204" pitchFamily="34" charset="0"/>
                        <a:ea typeface="+mn-ea"/>
                        <a:cs typeface="+mn-cs"/>
                      </a:endParaRPr>
                    </a:p>
                    <a:p>
                      <a:pPr marL="342900" marR="57785" lvl="0" indent="-342900" algn="just">
                        <a:lnSpc>
                          <a:spcPct val="115000"/>
                        </a:lnSpc>
                        <a:spcAft>
                          <a:spcPts val="600"/>
                        </a:spcAft>
                        <a:buFont typeface="Wingdings" panose="05000000000000000000" pitchFamily="2" charset="2"/>
                        <a:buChar char=""/>
                      </a:pPr>
                      <a:r>
                        <a:rPr lang="en-GB" sz="1400" b="0" i="1" kern="1200" dirty="0">
                          <a:solidFill>
                            <a:srgbClr val="0070C0"/>
                          </a:solidFill>
                          <a:latin typeface="Arial" panose="020B0604020202020204" pitchFamily="34" charset="0"/>
                          <a:ea typeface="+mn-ea"/>
                          <a:cs typeface="+mn-cs"/>
                        </a:rPr>
                        <a:t>Dates of periodic general inspections and detailed examinations (with the name of the inspector or examiner).</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9D9D9"/>
                      </a:solidFill>
                      <a:prstDash val="dash"/>
                      <a:round/>
                      <a:headEnd type="none" w="med" len="med"/>
                      <a:tailEnd type="none" w="med" len="med"/>
                    </a:lnT>
                    <a:lnB w="12700" cap="flat" cmpd="sng" algn="ctr">
                      <a:solidFill>
                        <a:srgbClr val="D9D9D9"/>
                      </a:solidFill>
                      <a:prstDash val="dash"/>
                      <a:round/>
                      <a:headEnd type="none" w="med" len="med"/>
                      <a:tailEnd type="none" w="med" len="med"/>
                    </a:lnB>
                  </a:tcPr>
                </a:tc>
                <a:extLst>
                  <a:ext uri="{0D108BD9-81ED-4DB2-BD59-A6C34878D82A}">
                    <a16:rowId xmlns:a16="http://schemas.microsoft.com/office/drawing/2014/main" val="1628302349"/>
                  </a:ext>
                </a:extLst>
              </a:tr>
              <a:tr h="221460">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(Expectations 04.03, 05.08)</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9D9D9"/>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3088218"/>
                  </a:ext>
                </a:extLst>
              </a:tr>
            </a:tbl>
          </a:graphicData>
        </a:graphic>
      </p:graphicFrame>
      <p:sp>
        <p:nvSpPr>
          <p:cNvPr id="3" name="Footer Placeholder 2">
            <a:extLst>
              <a:ext uri="{FF2B5EF4-FFF2-40B4-BE49-F238E27FC236}">
                <a16:creationId xmlns:a16="http://schemas.microsoft.com/office/drawing/2014/main" id="{01DADB89-0327-44FC-49B6-FA8141B74216}"/>
              </a:ext>
            </a:extLst>
          </p:cNvPr>
          <p:cNvSpPr>
            <a:spLocks noGrp="1"/>
          </p:cNvSpPr>
          <p:nvPr>
            <p:ph type="ftr" sz="quarter" idx="11"/>
          </p:nvPr>
        </p:nvSpPr>
        <p:spPr>
          <a:xfrm>
            <a:off x="856680" y="6449983"/>
            <a:ext cx="10649520" cy="252000"/>
          </a:xfrm>
        </p:spPr>
        <p:txBody>
          <a:bodyPr/>
          <a:lstStyle/>
          <a:p>
            <a:r>
              <a:rPr lang="en-GB" dirty="0"/>
              <a:t>CR-GR-HSE-420 : HSE Requirements for Lifting Operations</a:t>
            </a:r>
          </a:p>
        </p:txBody>
      </p:sp>
      <p:sp>
        <p:nvSpPr>
          <p:cNvPr id="7" name="Title 1">
            <a:extLst>
              <a:ext uri="{FF2B5EF4-FFF2-40B4-BE49-F238E27FC236}">
                <a16:creationId xmlns:a16="http://schemas.microsoft.com/office/drawing/2014/main" id="{1C1BC3F8-ABD1-1604-B859-BF4C6468F2AF}"/>
              </a:ext>
            </a:extLst>
          </p:cNvPr>
          <p:cNvSpPr>
            <a:spLocks noGrp="1"/>
          </p:cNvSpPr>
          <p:nvPr>
            <p:ph type="title"/>
          </p:nvPr>
        </p:nvSpPr>
        <p:spPr>
          <a:xfrm>
            <a:off x="469879" y="242844"/>
            <a:ext cx="9720000" cy="569956"/>
          </a:xfrm>
        </p:spPr>
        <p:txBody>
          <a:bodyPr/>
          <a:lstStyle/>
          <a:p>
            <a:r>
              <a:rPr lang="en-GB" dirty="0"/>
              <a:t>Presentation of the requirements</a:t>
            </a:r>
          </a:p>
        </p:txBody>
      </p:sp>
    </p:spTree>
    <p:extLst>
      <p:ext uri="{BB962C8B-B14F-4D97-AF65-F5344CB8AC3E}">
        <p14:creationId xmlns:p14="http://schemas.microsoft.com/office/powerpoint/2010/main" val="155541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11</a:t>
            </a:fld>
            <a:endParaRPr lang="fr-FR" dirty="0"/>
          </a:p>
        </p:txBody>
      </p:sp>
      <p:graphicFrame>
        <p:nvGraphicFramePr>
          <p:cNvPr id="7" name="Tableau 6">
            <a:extLst>
              <a:ext uri="{FF2B5EF4-FFF2-40B4-BE49-F238E27FC236}">
                <a16:creationId xmlns:a16="http://schemas.microsoft.com/office/drawing/2014/main" id="{648BD50B-BB79-C0A1-FC26-A3A155DC567D}"/>
              </a:ext>
            </a:extLst>
          </p:cNvPr>
          <p:cNvGraphicFramePr>
            <a:graphicFrameLocks noGrp="1"/>
          </p:cNvGraphicFramePr>
          <p:nvPr>
            <p:extLst>
              <p:ext uri="{D42A27DB-BD31-4B8C-83A1-F6EECF244321}">
                <p14:modId xmlns:p14="http://schemas.microsoft.com/office/powerpoint/2010/main" val="353227158"/>
              </p:ext>
            </p:extLst>
          </p:nvPr>
        </p:nvGraphicFramePr>
        <p:xfrm>
          <a:off x="622279" y="1111474"/>
          <a:ext cx="9595294" cy="2277671"/>
        </p:xfrm>
        <a:graphic>
          <a:graphicData uri="http://schemas.openxmlformats.org/drawingml/2006/table">
            <a:tbl>
              <a:tblPr firstRow="1" firstCol="1" bandRow="1"/>
              <a:tblGrid>
                <a:gridCol w="9595294">
                  <a:extLst>
                    <a:ext uri="{9D8B030D-6E8A-4147-A177-3AD203B41FA5}">
                      <a16:colId xmlns:a16="http://schemas.microsoft.com/office/drawing/2014/main" val="75436757"/>
                    </a:ext>
                  </a:extLst>
                </a:gridCol>
              </a:tblGrid>
              <a:tr h="360000">
                <a:tc>
                  <a:txBody>
                    <a:bodyPr/>
                    <a:lstStyle/>
                    <a:p>
                      <a:pPr marR="58420" algn="just">
                        <a:lnSpc>
                          <a:spcPct val="115000"/>
                        </a:lnSpc>
                        <a:spcBef>
                          <a:spcPts val="600"/>
                        </a:spcBef>
                        <a:spcAft>
                          <a:spcPts val="300"/>
                        </a:spcAft>
                      </a:pP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3.3.3: Maintenance Programme for Lifting Devices</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52296604"/>
                  </a:ext>
                </a:extLst>
              </a:tr>
              <a:tr h="1692000">
                <a:tc>
                  <a:txBody>
                    <a:bodyPr/>
                    <a:lstStyle/>
                    <a:p>
                      <a:pPr marR="58420"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A preventive, corrective, and conditional maintenance programme for the lifting devices belonging to the entity or affiliate is implemented.</a:t>
                      </a:r>
                      <a:endParaRPr lang="fr-FR" sz="1400" b="0" i="1" kern="1200" dirty="0">
                        <a:solidFill>
                          <a:srgbClr val="0070C0"/>
                        </a:solidFill>
                        <a:latin typeface="Arial" panose="020B0604020202020204" pitchFamily="34" charset="0"/>
                        <a:ea typeface="+mn-ea"/>
                        <a:cs typeface="+mn-cs"/>
                      </a:endParaRPr>
                    </a:p>
                    <a:p>
                      <a:pPr marR="58420" algn="just">
                        <a:lnSpc>
                          <a:spcPct val="115000"/>
                        </a:lnSpc>
                        <a:spcAft>
                          <a:spcPts val="600"/>
                        </a:spcAft>
                      </a:pPr>
                      <a:r>
                        <a:rPr lang="en-GB" sz="1400" b="0" i="1" kern="1200" dirty="0">
                          <a:solidFill>
                            <a:srgbClr val="0070C0"/>
                          </a:solidFill>
                          <a:latin typeface="Arial" panose="020B0604020202020204" pitchFamily="34" charset="0"/>
                          <a:ea typeface="+mn-ea"/>
                          <a:cs typeface="+mn-cs"/>
                        </a:rPr>
                        <a:t>It considers the manufacturers’ recommendations and is adapted to the conditions of use (frequency and types of lifting, etc.) and to the age of the devices.</a:t>
                      </a:r>
                      <a:endParaRPr lang="fr-FR" sz="1400" b="0" i="1" kern="1200" dirty="0">
                        <a:solidFill>
                          <a:srgbClr val="0070C0"/>
                        </a:solidFill>
                        <a:latin typeface="Arial" panose="020B0604020202020204" pitchFamily="34" charset="0"/>
                        <a:ea typeface="+mn-ea"/>
                        <a:cs typeface="+mn-cs"/>
                      </a:endParaRPr>
                    </a:p>
                    <a:p>
                      <a:pPr marR="58420" algn="just">
                        <a:lnSpc>
                          <a:spcPct val="115000"/>
                        </a:lnSpc>
                        <a:spcAft>
                          <a:spcPts val="600"/>
                        </a:spcAft>
                      </a:pPr>
                      <a:r>
                        <a:rPr lang="en-GB" sz="1400" b="0" i="1" kern="1200" dirty="0">
                          <a:solidFill>
                            <a:srgbClr val="0070C0"/>
                          </a:solidFill>
                          <a:latin typeface="Arial" panose="020B0604020202020204" pitchFamily="34" charset="0"/>
                          <a:ea typeface="+mn-ea"/>
                          <a:cs typeface="+mn-cs"/>
                        </a:rPr>
                        <a:t>The details and history of the maintenance interventions are recorded in an inspection and maintenance logbook established and maintained by each entity or affiliate. This logbook is available for consultation on request. </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5059787"/>
                  </a:ext>
                </a:extLst>
              </a:tr>
              <a:tr h="225671">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(Expectations 04.03, 05.08)</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3826794"/>
                  </a:ext>
                </a:extLst>
              </a:tr>
            </a:tbl>
          </a:graphicData>
        </a:graphic>
      </p:graphicFrame>
      <p:graphicFrame>
        <p:nvGraphicFramePr>
          <p:cNvPr id="8" name="Tableau 7">
            <a:extLst>
              <a:ext uri="{FF2B5EF4-FFF2-40B4-BE49-F238E27FC236}">
                <a16:creationId xmlns:a16="http://schemas.microsoft.com/office/drawing/2014/main" id="{D49513C9-6D11-5985-F772-AED30C0907DE}"/>
              </a:ext>
            </a:extLst>
          </p:cNvPr>
          <p:cNvGraphicFramePr>
            <a:graphicFrameLocks noGrp="1"/>
          </p:cNvGraphicFramePr>
          <p:nvPr>
            <p:extLst>
              <p:ext uri="{D42A27DB-BD31-4B8C-83A1-F6EECF244321}">
                <p14:modId xmlns:p14="http://schemas.microsoft.com/office/powerpoint/2010/main" val="1615016519"/>
              </p:ext>
            </p:extLst>
          </p:nvPr>
        </p:nvGraphicFramePr>
        <p:xfrm>
          <a:off x="622279" y="3678495"/>
          <a:ext cx="9595294" cy="1204378"/>
        </p:xfrm>
        <a:graphic>
          <a:graphicData uri="http://schemas.openxmlformats.org/drawingml/2006/table">
            <a:tbl>
              <a:tblPr firstRow="1" firstCol="1" bandRow="1"/>
              <a:tblGrid>
                <a:gridCol w="9595294">
                  <a:extLst>
                    <a:ext uri="{9D8B030D-6E8A-4147-A177-3AD203B41FA5}">
                      <a16:colId xmlns:a16="http://schemas.microsoft.com/office/drawing/2014/main" val="1242201496"/>
                    </a:ext>
                  </a:extLst>
                </a:gridCol>
              </a:tblGrid>
              <a:tr h="360000">
                <a:tc>
                  <a:txBody>
                    <a:bodyPr/>
                    <a:lstStyle/>
                    <a:p>
                      <a:pPr marR="57785" algn="just">
                        <a:lnSpc>
                          <a:spcPct val="115000"/>
                        </a:lnSpc>
                        <a:spcBef>
                          <a:spcPts val="600"/>
                        </a:spcBef>
                        <a:spcAft>
                          <a:spcPts val="300"/>
                        </a:spcAft>
                      </a:pP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3.3.4: Periodic General Verification Report</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3898120316"/>
                  </a:ext>
                </a:extLst>
              </a:tr>
              <a:tr h="619905">
                <a:tc>
                  <a:txBody>
                    <a:bodyPr/>
                    <a:lstStyle/>
                    <a:p>
                      <a:pPr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A valid periodic general verification report is available at the place where the lifting operation is performed, for any lifting equipment used, whether or not owned by the entity or affiliate.</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592992373"/>
                  </a:ext>
                </a:extLst>
              </a:tr>
              <a:tr h="0">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(Expectations 04.03, 05.08)</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1806916"/>
                  </a:ext>
                </a:extLst>
              </a:tr>
            </a:tbl>
          </a:graphicData>
        </a:graphic>
      </p:graphicFrame>
      <p:graphicFrame>
        <p:nvGraphicFramePr>
          <p:cNvPr id="9" name="Tableau 8">
            <a:extLst>
              <a:ext uri="{FF2B5EF4-FFF2-40B4-BE49-F238E27FC236}">
                <a16:creationId xmlns:a16="http://schemas.microsoft.com/office/drawing/2014/main" id="{3F63D030-F3AF-E0B7-A90E-F6AFEF65A649}"/>
              </a:ext>
            </a:extLst>
          </p:cNvPr>
          <p:cNvGraphicFramePr>
            <a:graphicFrameLocks noGrp="1"/>
          </p:cNvGraphicFramePr>
          <p:nvPr>
            <p:extLst>
              <p:ext uri="{D42A27DB-BD31-4B8C-83A1-F6EECF244321}">
                <p14:modId xmlns:p14="http://schemas.microsoft.com/office/powerpoint/2010/main" val="175670192"/>
              </p:ext>
            </p:extLst>
          </p:nvPr>
        </p:nvGraphicFramePr>
        <p:xfrm>
          <a:off x="622280" y="5181509"/>
          <a:ext cx="9595294" cy="1124473"/>
        </p:xfrm>
        <a:graphic>
          <a:graphicData uri="http://schemas.openxmlformats.org/drawingml/2006/table">
            <a:tbl>
              <a:tblPr firstRow="1" firstCol="1" bandRow="1"/>
              <a:tblGrid>
                <a:gridCol w="9595294">
                  <a:extLst>
                    <a:ext uri="{9D8B030D-6E8A-4147-A177-3AD203B41FA5}">
                      <a16:colId xmlns:a16="http://schemas.microsoft.com/office/drawing/2014/main" val="927074349"/>
                    </a:ext>
                  </a:extLst>
                </a:gridCol>
              </a:tblGrid>
              <a:tr h="360000">
                <a:tc>
                  <a:txBody>
                    <a:bodyPr/>
                    <a:lstStyle/>
                    <a:p>
                      <a:pPr marR="58420" algn="just">
                        <a:lnSpc>
                          <a:spcPct val="115000"/>
                        </a:lnSpc>
                        <a:spcBef>
                          <a:spcPts val="600"/>
                        </a:spcBef>
                        <a:spcAft>
                          <a:spcPts val="300"/>
                        </a:spcAft>
                      </a:pP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3.3.5: Visual Inspection Before Use</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127583518"/>
                  </a:ext>
                </a:extLst>
              </a:tr>
              <a:tr h="540000">
                <a:tc>
                  <a:txBody>
                    <a:bodyPr/>
                    <a:lstStyle/>
                    <a:p>
                      <a:pPr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All lifting equipment is visually inspected by the operator of the lifting device or by the user of the lifting accessories before each use.</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3535373"/>
                  </a:ext>
                </a:extLst>
              </a:tr>
              <a:tr h="0">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(Expectations 04.03, 05.08)</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0738501"/>
                  </a:ext>
                </a:extLst>
              </a:tr>
            </a:tbl>
          </a:graphicData>
        </a:graphic>
      </p:graphicFrame>
      <p:sp>
        <p:nvSpPr>
          <p:cNvPr id="3" name="Footer Placeholder 2">
            <a:extLst>
              <a:ext uri="{FF2B5EF4-FFF2-40B4-BE49-F238E27FC236}">
                <a16:creationId xmlns:a16="http://schemas.microsoft.com/office/drawing/2014/main" id="{A45A705E-61DD-ED56-6975-4742729632A1}"/>
              </a:ext>
            </a:extLst>
          </p:cNvPr>
          <p:cNvSpPr>
            <a:spLocks noGrp="1"/>
          </p:cNvSpPr>
          <p:nvPr>
            <p:ph type="ftr" sz="quarter" idx="11"/>
          </p:nvPr>
        </p:nvSpPr>
        <p:spPr>
          <a:xfrm>
            <a:off x="856680" y="6449983"/>
            <a:ext cx="10649520" cy="252000"/>
          </a:xfrm>
        </p:spPr>
        <p:txBody>
          <a:bodyPr/>
          <a:lstStyle/>
          <a:p>
            <a:r>
              <a:rPr lang="en-GB" dirty="0"/>
              <a:t>CR-GR-HSE-420 : HSE Requirements for Lifting Operations</a:t>
            </a:r>
          </a:p>
        </p:txBody>
      </p:sp>
      <p:sp>
        <p:nvSpPr>
          <p:cNvPr id="5" name="Title 1">
            <a:extLst>
              <a:ext uri="{FF2B5EF4-FFF2-40B4-BE49-F238E27FC236}">
                <a16:creationId xmlns:a16="http://schemas.microsoft.com/office/drawing/2014/main" id="{1B249D60-7B95-EC84-1B32-0EF069813ED3}"/>
              </a:ext>
            </a:extLst>
          </p:cNvPr>
          <p:cNvSpPr>
            <a:spLocks noGrp="1"/>
          </p:cNvSpPr>
          <p:nvPr>
            <p:ph type="title"/>
          </p:nvPr>
        </p:nvSpPr>
        <p:spPr>
          <a:xfrm>
            <a:off x="469879" y="242844"/>
            <a:ext cx="9720000" cy="569956"/>
          </a:xfrm>
        </p:spPr>
        <p:txBody>
          <a:bodyPr/>
          <a:lstStyle/>
          <a:p>
            <a:r>
              <a:rPr lang="en-GB" dirty="0"/>
              <a:t>Presentation of the requirements</a:t>
            </a:r>
          </a:p>
        </p:txBody>
      </p:sp>
    </p:spTree>
    <p:extLst>
      <p:ext uri="{BB962C8B-B14F-4D97-AF65-F5344CB8AC3E}">
        <p14:creationId xmlns:p14="http://schemas.microsoft.com/office/powerpoint/2010/main" val="1298541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12</a:t>
            </a:fld>
            <a:endParaRPr lang="fr-FR" dirty="0"/>
          </a:p>
        </p:txBody>
      </p:sp>
      <p:graphicFrame>
        <p:nvGraphicFramePr>
          <p:cNvPr id="3" name="Tableau 2">
            <a:extLst>
              <a:ext uri="{FF2B5EF4-FFF2-40B4-BE49-F238E27FC236}">
                <a16:creationId xmlns:a16="http://schemas.microsoft.com/office/drawing/2014/main" id="{F35AEA8E-9814-149D-E081-60B53C16210C}"/>
              </a:ext>
            </a:extLst>
          </p:cNvPr>
          <p:cNvGraphicFramePr>
            <a:graphicFrameLocks noGrp="1"/>
          </p:cNvGraphicFramePr>
          <p:nvPr>
            <p:extLst>
              <p:ext uri="{D42A27DB-BD31-4B8C-83A1-F6EECF244321}">
                <p14:modId xmlns:p14="http://schemas.microsoft.com/office/powerpoint/2010/main" val="1884161906"/>
              </p:ext>
            </p:extLst>
          </p:nvPr>
        </p:nvGraphicFramePr>
        <p:xfrm>
          <a:off x="622279" y="1338922"/>
          <a:ext cx="9595294" cy="2744473"/>
        </p:xfrm>
        <a:graphic>
          <a:graphicData uri="http://schemas.openxmlformats.org/drawingml/2006/table">
            <a:tbl>
              <a:tblPr firstRow="1" firstCol="1" bandRow="1"/>
              <a:tblGrid>
                <a:gridCol w="9595294">
                  <a:extLst>
                    <a:ext uri="{9D8B030D-6E8A-4147-A177-3AD203B41FA5}">
                      <a16:colId xmlns:a16="http://schemas.microsoft.com/office/drawing/2014/main" val="3183702994"/>
                    </a:ext>
                  </a:extLst>
                </a:gridCol>
              </a:tblGrid>
              <a:tr h="360000">
                <a:tc>
                  <a:txBody>
                    <a:bodyPr/>
                    <a:lstStyle/>
                    <a:p>
                      <a:pPr marR="58420" algn="just">
                        <a:lnSpc>
                          <a:spcPct val="115000"/>
                        </a:lnSpc>
                        <a:spcBef>
                          <a:spcPts val="600"/>
                        </a:spcBef>
                        <a:spcAft>
                          <a:spcPts val="300"/>
                        </a:spcAft>
                      </a:pPr>
                      <a:r>
                        <a:rPr lang="en-GB" sz="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3.3.6: Logbook of Lifting Devices</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999771577"/>
                  </a:ext>
                </a:extLst>
              </a:tr>
              <a:tr h="2160000">
                <a:tc>
                  <a:txBody>
                    <a:bodyPr/>
                    <a:lstStyle/>
                    <a:p>
                      <a:pPr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All non-portable lifting devices owned or leased by the entity or affiliate has a logbook in which all information relating to inspections, load tests, maintenance and repairs of the device is recorded in chronological order.</a:t>
                      </a:r>
                      <a:endParaRPr lang="fr-FR" sz="1400" b="0" i="1" kern="1200" dirty="0">
                        <a:solidFill>
                          <a:srgbClr val="0070C0"/>
                        </a:solidFill>
                        <a:latin typeface="Arial" panose="020B0604020202020204" pitchFamily="34" charset="0"/>
                        <a:ea typeface="+mn-ea"/>
                        <a:cs typeface="+mn-cs"/>
                      </a:endParaRPr>
                    </a:p>
                    <a:p>
                      <a:pPr algn="just">
                        <a:lnSpc>
                          <a:spcPct val="115000"/>
                        </a:lnSpc>
                        <a:spcAft>
                          <a:spcPts val="600"/>
                        </a:spcAft>
                      </a:pPr>
                      <a:r>
                        <a:rPr lang="en-GB" sz="1400" b="0" i="1" kern="1200" dirty="0">
                          <a:solidFill>
                            <a:srgbClr val="0070C0"/>
                          </a:solidFill>
                          <a:latin typeface="Arial" panose="020B0604020202020204" pitchFamily="34" charset="0"/>
                          <a:ea typeface="+mn-ea"/>
                          <a:cs typeface="+mn-cs"/>
                        </a:rPr>
                        <a:t>The activities of offshore cranes, owned by the entity or affiliate, are recorded in this logbook in a specific section mentioning at least the:</a:t>
                      </a:r>
                      <a:endParaRPr lang="fr-FR" sz="1400" b="0" i="1" kern="1200" dirty="0">
                        <a:solidFill>
                          <a:srgbClr val="0070C0"/>
                        </a:solidFill>
                        <a:latin typeface="Arial" panose="020B0604020202020204" pitchFamily="34" charset="0"/>
                        <a:ea typeface="+mn-ea"/>
                        <a:cs typeface="+mn-cs"/>
                      </a:endParaRPr>
                    </a:p>
                    <a:p>
                      <a:pPr marL="342900" marR="57785" lvl="0" indent="-342900" algn="just">
                        <a:lnSpc>
                          <a:spcPct val="115000"/>
                        </a:lnSpc>
                        <a:spcAft>
                          <a:spcPts val="600"/>
                        </a:spcAft>
                        <a:buFont typeface="Wingdings" panose="05000000000000000000" pitchFamily="2" charset="2"/>
                        <a:buChar char=""/>
                      </a:pPr>
                      <a:r>
                        <a:rPr lang="en-GB" sz="1400" b="0" i="1" kern="1200" dirty="0">
                          <a:solidFill>
                            <a:srgbClr val="0070C0"/>
                          </a:solidFill>
                          <a:latin typeface="Arial" panose="020B0604020202020204" pitchFamily="34" charset="0"/>
                          <a:ea typeface="+mn-ea"/>
                          <a:cs typeface="+mn-cs"/>
                        </a:rPr>
                        <a:t>Date.</a:t>
                      </a:r>
                      <a:endParaRPr lang="fr-FR" sz="1400" b="0" i="1" kern="1200" dirty="0">
                        <a:solidFill>
                          <a:srgbClr val="0070C0"/>
                        </a:solidFill>
                        <a:latin typeface="Arial" panose="020B0604020202020204" pitchFamily="34" charset="0"/>
                        <a:ea typeface="+mn-ea"/>
                        <a:cs typeface="+mn-cs"/>
                      </a:endParaRPr>
                    </a:p>
                    <a:p>
                      <a:pPr marL="342900" marR="57785" lvl="0" indent="-342900" algn="just">
                        <a:lnSpc>
                          <a:spcPct val="115000"/>
                        </a:lnSpc>
                        <a:spcAft>
                          <a:spcPts val="600"/>
                        </a:spcAft>
                        <a:buFont typeface="Wingdings" panose="05000000000000000000" pitchFamily="2" charset="2"/>
                        <a:buChar char=""/>
                      </a:pPr>
                      <a:r>
                        <a:rPr lang="en-GB" sz="1400" b="0" i="1" kern="1200" dirty="0">
                          <a:solidFill>
                            <a:srgbClr val="0070C0"/>
                          </a:solidFill>
                          <a:latin typeface="Arial" panose="020B0604020202020204" pitchFamily="34" charset="0"/>
                          <a:ea typeface="+mn-ea"/>
                          <a:cs typeface="+mn-cs"/>
                        </a:rPr>
                        <a:t>Number of lifts carried out.</a:t>
                      </a:r>
                      <a:endParaRPr lang="fr-FR" sz="1400" b="0" i="1" kern="1200" dirty="0">
                        <a:solidFill>
                          <a:srgbClr val="0070C0"/>
                        </a:solidFill>
                        <a:latin typeface="Arial" panose="020B0604020202020204" pitchFamily="34" charset="0"/>
                        <a:ea typeface="+mn-ea"/>
                        <a:cs typeface="+mn-cs"/>
                      </a:endParaRPr>
                    </a:p>
                    <a:p>
                      <a:pPr marL="342900" marR="57785" lvl="0" indent="-342900" algn="just">
                        <a:lnSpc>
                          <a:spcPct val="115000"/>
                        </a:lnSpc>
                        <a:spcAft>
                          <a:spcPts val="600"/>
                        </a:spcAft>
                        <a:buFont typeface="Wingdings" panose="05000000000000000000" pitchFamily="2" charset="2"/>
                        <a:buChar char=""/>
                      </a:pPr>
                      <a:r>
                        <a:rPr lang="en-GB" sz="1400" b="0" i="1" kern="1200" dirty="0">
                          <a:solidFill>
                            <a:srgbClr val="0070C0"/>
                          </a:solidFill>
                          <a:latin typeface="Arial" panose="020B0604020202020204" pitchFamily="34" charset="0"/>
                          <a:ea typeface="+mn-ea"/>
                          <a:cs typeface="+mn-cs"/>
                        </a:rPr>
                        <a:t>Mass and range.</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314557277"/>
                  </a:ext>
                </a:extLst>
              </a:tr>
              <a:tr h="0">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(Expectations 04.03, 05.08)</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1166608"/>
                  </a:ext>
                </a:extLst>
              </a:tr>
            </a:tbl>
          </a:graphicData>
        </a:graphic>
      </p:graphicFrame>
      <p:graphicFrame>
        <p:nvGraphicFramePr>
          <p:cNvPr id="5" name="Tableau 4">
            <a:extLst>
              <a:ext uri="{FF2B5EF4-FFF2-40B4-BE49-F238E27FC236}">
                <a16:creationId xmlns:a16="http://schemas.microsoft.com/office/drawing/2014/main" id="{7971B7F0-BACD-0120-0F43-D6BC8B21EB33}"/>
              </a:ext>
            </a:extLst>
          </p:cNvPr>
          <p:cNvGraphicFramePr>
            <a:graphicFrameLocks noGrp="1"/>
          </p:cNvGraphicFramePr>
          <p:nvPr>
            <p:extLst>
              <p:ext uri="{D42A27DB-BD31-4B8C-83A1-F6EECF244321}">
                <p14:modId xmlns:p14="http://schemas.microsoft.com/office/powerpoint/2010/main" val="2195083905"/>
              </p:ext>
            </p:extLst>
          </p:nvPr>
        </p:nvGraphicFramePr>
        <p:xfrm>
          <a:off x="622279" y="4410836"/>
          <a:ext cx="9595294" cy="1232473"/>
        </p:xfrm>
        <a:graphic>
          <a:graphicData uri="http://schemas.openxmlformats.org/drawingml/2006/table">
            <a:tbl>
              <a:tblPr firstRow="1" firstCol="1" bandRow="1"/>
              <a:tblGrid>
                <a:gridCol w="9595294">
                  <a:extLst>
                    <a:ext uri="{9D8B030D-6E8A-4147-A177-3AD203B41FA5}">
                      <a16:colId xmlns:a16="http://schemas.microsoft.com/office/drawing/2014/main" val="206515374"/>
                    </a:ext>
                  </a:extLst>
                </a:gridCol>
              </a:tblGrid>
              <a:tr h="360000">
                <a:tc>
                  <a:txBody>
                    <a:bodyPr/>
                    <a:lstStyle/>
                    <a:p>
                      <a:pPr algn="just">
                        <a:lnSpc>
                          <a:spcPct val="115000"/>
                        </a:lnSpc>
                        <a:spcBef>
                          <a:spcPts val="600"/>
                        </a:spcBef>
                        <a:spcAft>
                          <a:spcPts val="300"/>
                        </a:spcAft>
                      </a:pP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3.3.7: Lifting of Personnel</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2008999"/>
                  </a:ext>
                </a:extLst>
              </a:tr>
              <a:tr h="648000">
                <a:tc>
                  <a:txBody>
                    <a:bodyPr/>
                    <a:lstStyle/>
                    <a:p>
                      <a:pPr marL="0" marR="57785" algn="just" defTabSz="914400" rtl="0" eaLnBrk="1" latinLnBrk="0" hangingPunct="1">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The lifting of personnel is carried out exclusively with equipment specifically designed and certified for this purpose (Mobile Elevating Work Platforms [MEWPs], site lifts, suspended cradles, etc.).</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18409272"/>
                  </a:ext>
                </a:extLst>
              </a:tr>
              <a:tr h="0">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 03.04)</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40892189"/>
                  </a:ext>
                </a:extLst>
              </a:tr>
            </a:tbl>
          </a:graphicData>
        </a:graphic>
      </p:graphicFrame>
      <p:sp>
        <p:nvSpPr>
          <p:cNvPr id="6" name="Footer Placeholder 2">
            <a:extLst>
              <a:ext uri="{FF2B5EF4-FFF2-40B4-BE49-F238E27FC236}">
                <a16:creationId xmlns:a16="http://schemas.microsoft.com/office/drawing/2014/main" id="{2FCE5878-1C5F-EAF9-B86E-9D8AA8F2F41C}"/>
              </a:ext>
            </a:extLst>
          </p:cNvPr>
          <p:cNvSpPr>
            <a:spLocks noGrp="1"/>
          </p:cNvSpPr>
          <p:nvPr>
            <p:ph type="ftr" sz="quarter" idx="11"/>
          </p:nvPr>
        </p:nvSpPr>
        <p:spPr>
          <a:xfrm>
            <a:off x="856680" y="6449983"/>
            <a:ext cx="10649520" cy="252000"/>
          </a:xfrm>
        </p:spPr>
        <p:txBody>
          <a:bodyPr/>
          <a:lstStyle/>
          <a:p>
            <a:r>
              <a:rPr lang="en-GB" dirty="0"/>
              <a:t>CR-GR-HSE-420 : HSE Requirements for Lifting Operations</a:t>
            </a:r>
          </a:p>
        </p:txBody>
      </p:sp>
      <p:sp>
        <p:nvSpPr>
          <p:cNvPr id="7" name="Title 1">
            <a:extLst>
              <a:ext uri="{FF2B5EF4-FFF2-40B4-BE49-F238E27FC236}">
                <a16:creationId xmlns:a16="http://schemas.microsoft.com/office/drawing/2014/main" id="{C1D7F43A-56E6-4EF0-E2B6-4D17E4D475A3}"/>
              </a:ext>
            </a:extLst>
          </p:cNvPr>
          <p:cNvSpPr>
            <a:spLocks noGrp="1"/>
          </p:cNvSpPr>
          <p:nvPr>
            <p:ph type="title"/>
          </p:nvPr>
        </p:nvSpPr>
        <p:spPr>
          <a:xfrm>
            <a:off x="469879" y="242844"/>
            <a:ext cx="9720000" cy="569956"/>
          </a:xfrm>
        </p:spPr>
        <p:txBody>
          <a:bodyPr/>
          <a:lstStyle/>
          <a:p>
            <a:r>
              <a:rPr lang="en-GB" dirty="0"/>
              <a:t>Presentation of the requirements</a:t>
            </a:r>
          </a:p>
        </p:txBody>
      </p:sp>
    </p:spTree>
    <p:extLst>
      <p:ext uri="{BB962C8B-B14F-4D97-AF65-F5344CB8AC3E}">
        <p14:creationId xmlns:p14="http://schemas.microsoft.com/office/powerpoint/2010/main" val="3423869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13</a:t>
            </a:fld>
            <a:endParaRPr lang="fr-FR" dirty="0"/>
          </a:p>
        </p:txBody>
      </p:sp>
      <p:graphicFrame>
        <p:nvGraphicFramePr>
          <p:cNvPr id="6" name="Tableau 5">
            <a:extLst>
              <a:ext uri="{FF2B5EF4-FFF2-40B4-BE49-F238E27FC236}">
                <a16:creationId xmlns:a16="http://schemas.microsoft.com/office/drawing/2014/main" id="{23A97686-BF0D-2859-B681-53D33CBDB2D2}"/>
              </a:ext>
            </a:extLst>
          </p:cNvPr>
          <p:cNvGraphicFramePr>
            <a:graphicFrameLocks noGrp="1"/>
          </p:cNvGraphicFramePr>
          <p:nvPr>
            <p:extLst>
              <p:ext uri="{D42A27DB-BD31-4B8C-83A1-F6EECF244321}">
                <p14:modId xmlns:p14="http://schemas.microsoft.com/office/powerpoint/2010/main" val="244627676"/>
              </p:ext>
            </p:extLst>
          </p:nvPr>
        </p:nvGraphicFramePr>
        <p:xfrm>
          <a:off x="622279" y="1513835"/>
          <a:ext cx="9595295" cy="1317038"/>
        </p:xfrm>
        <a:graphic>
          <a:graphicData uri="http://schemas.openxmlformats.org/drawingml/2006/table">
            <a:tbl>
              <a:tblPr firstRow="1" firstCol="1" bandRow="1"/>
              <a:tblGrid>
                <a:gridCol w="9595295">
                  <a:extLst>
                    <a:ext uri="{9D8B030D-6E8A-4147-A177-3AD203B41FA5}">
                      <a16:colId xmlns:a16="http://schemas.microsoft.com/office/drawing/2014/main" val="4166420441"/>
                    </a:ext>
                  </a:extLst>
                </a:gridCol>
              </a:tblGrid>
              <a:tr h="360000">
                <a:tc>
                  <a:txBody>
                    <a:bodyPr/>
                    <a:lstStyle/>
                    <a:p>
                      <a:pPr algn="just">
                        <a:lnSpc>
                          <a:spcPct val="115000"/>
                        </a:lnSpc>
                        <a:spcBef>
                          <a:spcPts val="600"/>
                        </a:spcBef>
                        <a:spcAft>
                          <a:spcPts val="600"/>
                        </a:spcAft>
                      </a:pP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3.4.1: Risk Analysis</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179402030"/>
                  </a:ext>
                </a:extLst>
              </a:tr>
              <a:tr h="732565">
                <a:tc>
                  <a:txBody>
                    <a:bodyPr/>
                    <a:lstStyle/>
                    <a:p>
                      <a:pPr marL="0" marR="57785" algn="just" defTabSz="914400" rtl="0" eaLnBrk="1" latinLnBrk="0" hangingPunct="1">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A risk analysis is carried out before any lifting operation.</a:t>
                      </a:r>
                      <a:endParaRPr lang="fr-FR" sz="1400" b="0" i="1" kern="1200" dirty="0">
                        <a:solidFill>
                          <a:srgbClr val="0070C0"/>
                        </a:solidFill>
                        <a:latin typeface="Arial" panose="020B0604020202020204" pitchFamily="34" charset="0"/>
                        <a:ea typeface="+mn-ea"/>
                        <a:cs typeface="+mn-cs"/>
                      </a:endParaRPr>
                    </a:p>
                    <a:p>
                      <a:pPr marL="0" marR="57785" algn="just" defTabSz="914400" rtl="0" eaLnBrk="1" latinLnBrk="0" hangingPunct="1">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The level of detail of the risk analysis depends on the category (1, 2 and 3) of the lifting operation.</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863524423"/>
                  </a:ext>
                </a:extLst>
              </a:tr>
              <a:tr h="0">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(Expectations 03.01, 03.04)</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5098943"/>
                  </a:ext>
                </a:extLst>
              </a:tr>
            </a:tbl>
          </a:graphicData>
        </a:graphic>
      </p:graphicFrame>
      <p:graphicFrame>
        <p:nvGraphicFramePr>
          <p:cNvPr id="8" name="Tableau 7">
            <a:extLst>
              <a:ext uri="{FF2B5EF4-FFF2-40B4-BE49-F238E27FC236}">
                <a16:creationId xmlns:a16="http://schemas.microsoft.com/office/drawing/2014/main" id="{214152E3-D94C-FFC9-EA53-B4BB430D0CC3}"/>
              </a:ext>
            </a:extLst>
          </p:cNvPr>
          <p:cNvGraphicFramePr>
            <a:graphicFrameLocks noGrp="1"/>
          </p:cNvGraphicFramePr>
          <p:nvPr>
            <p:extLst>
              <p:ext uri="{D42A27DB-BD31-4B8C-83A1-F6EECF244321}">
                <p14:modId xmlns:p14="http://schemas.microsoft.com/office/powerpoint/2010/main" val="3057883056"/>
              </p:ext>
            </p:extLst>
          </p:nvPr>
        </p:nvGraphicFramePr>
        <p:xfrm>
          <a:off x="622280" y="3067646"/>
          <a:ext cx="9595294" cy="980473"/>
        </p:xfrm>
        <a:graphic>
          <a:graphicData uri="http://schemas.openxmlformats.org/drawingml/2006/table">
            <a:tbl>
              <a:tblPr firstRow="1" firstCol="1" bandRow="1"/>
              <a:tblGrid>
                <a:gridCol w="9595294">
                  <a:extLst>
                    <a:ext uri="{9D8B030D-6E8A-4147-A177-3AD203B41FA5}">
                      <a16:colId xmlns:a16="http://schemas.microsoft.com/office/drawing/2014/main" val="570382554"/>
                    </a:ext>
                  </a:extLst>
                </a:gridCol>
              </a:tblGrid>
              <a:tr h="360000">
                <a:tc>
                  <a:txBody>
                    <a:bodyPr/>
                    <a:lstStyle/>
                    <a:p>
                      <a:pPr algn="just">
                        <a:lnSpc>
                          <a:spcPct val="115000"/>
                        </a:lnSpc>
                        <a:spcBef>
                          <a:spcPts val="600"/>
                        </a:spcBef>
                        <a:spcAft>
                          <a:spcPts val="300"/>
                        </a:spcAft>
                      </a:pP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3.4.2: Lift Plan</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161477303"/>
                  </a:ext>
                </a:extLst>
              </a:tr>
              <a:tr h="396000">
                <a:tc>
                  <a:txBody>
                    <a:bodyPr/>
                    <a:lstStyle/>
                    <a:p>
                      <a:pPr marR="57785"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A lift plan is prepared for any lifting operation of a suspended load regardless of its category.</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486874889"/>
                  </a:ext>
                </a:extLst>
              </a:tr>
              <a:tr h="0">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 04.01)</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5860206"/>
                  </a:ext>
                </a:extLst>
              </a:tr>
            </a:tbl>
          </a:graphicData>
        </a:graphic>
      </p:graphicFrame>
      <p:graphicFrame>
        <p:nvGraphicFramePr>
          <p:cNvPr id="9" name="Tableau 8">
            <a:extLst>
              <a:ext uri="{FF2B5EF4-FFF2-40B4-BE49-F238E27FC236}">
                <a16:creationId xmlns:a16="http://schemas.microsoft.com/office/drawing/2014/main" id="{DE1CD0AD-F7AD-D6BF-3710-C76B9CBFCE9C}"/>
              </a:ext>
            </a:extLst>
          </p:cNvPr>
          <p:cNvGraphicFramePr>
            <a:graphicFrameLocks noGrp="1"/>
          </p:cNvGraphicFramePr>
          <p:nvPr>
            <p:extLst>
              <p:ext uri="{D42A27DB-BD31-4B8C-83A1-F6EECF244321}">
                <p14:modId xmlns:p14="http://schemas.microsoft.com/office/powerpoint/2010/main" val="848835929"/>
              </p:ext>
            </p:extLst>
          </p:nvPr>
        </p:nvGraphicFramePr>
        <p:xfrm>
          <a:off x="622280" y="4328100"/>
          <a:ext cx="9595294" cy="1591573"/>
        </p:xfrm>
        <a:graphic>
          <a:graphicData uri="http://schemas.openxmlformats.org/drawingml/2006/table">
            <a:tbl>
              <a:tblPr firstRow="1" firstCol="1" bandRow="1"/>
              <a:tblGrid>
                <a:gridCol w="9595294">
                  <a:extLst>
                    <a:ext uri="{9D8B030D-6E8A-4147-A177-3AD203B41FA5}">
                      <a16:colId xmlns:a16="http://schemas.microsoft.com/office/drawing/2014/main" val="1635304990"/>
                    </a:ext>
                  </a:extLst>
                </a:gridCol>
              </a:tblGrid>
              <a:tr h="360000">
                <a:tc>
                  <a:txBody>
                    <a:bodyPr/>
                    <a:lstStyle/>
                    <a:p>
                      <a:pPr algn="just">
                        <a:lnSpc>
                          <a:spcPct val="115000"/>
                        </a:lnSpc>
                        <a:spcBef>
                          <a:spcPts val="600"/>
                        </a:spcBef>
                        <a:spcAft>
                          <a:spcPts val="300"/>
                        </a:spcAft>
                      </a:pP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3.4.3: Review and Technical Validation of the Lift Plan</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7616491"/>
                  </a:ext>
                </a:extLst>
              </a:tr>
              <a:tr h="1007100">
                <a:tc>
                  <a:txBody>
                    <a:bodyPr/>
                    <a:lstStyle/>
                    <a:p>
                      <a:pPr marL="0" marR="57785" algn="just" defTabSz="914400" rtl="0" eaLnBrk="1" latinLnBrk="0" hangingPunct="1">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For any lifting operation, whatever its category, the lift plan is validated by the person in charge. </a:t>
                      </a:r>
                      <a:endParaRPr lang="fr-FR" sz="1400" b="0" i="1" kern="1200" dirty="0">
                        <a:solidFill>
                          <a:srgbClr val="0070C0"/>
                        </a:solidFill>
                        <a:latin typeface="Arial" panose="020B0604020202020204" pitchFamily="34" charset="0"/>
                        <a:ea typeface="+mn-ea"/>
                        <a:cs typeface="+mn-cs"/>
                      </a:endParaRPr>
                    </a:p>
                    <a:p>
                      <a:pPr marR="57785"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For any category 3 operation, the lift plan is, in addition, technically validated by a competent person employed by the Company or contracted for this purpose.</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35329533"/>
                  </a:ext>
                </a:extLst>
              </a:tr>
              <a:tr h="0">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(Expectations 04.01, 04.10)</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4688277"/>
                  </a:ext>
                </a:extLst>
              </a:tr>
            </a:tbl>
          </a:graphicData>
        </a:graphic>
      </p:graphicFrame>
      <p:sp>
        <p:nvSpPr>
          <p:cNvPr id="3" name="Footer Placeholder 2">
            <a:extLst>
              <a:ext uri="{FF2B5EF4-FFF2-40B4-BE49-F238E27FC236}">
                <a16:creationId xmlns:a16="http://schemas.microsoft.com/office/drawing/2014/main" id="{D8F2B96B-66E2-24CB-7DF9-EECB8C98CE47}"/>
              </a:ext>
            </a:extLst>
          </p:cNvPr>
          <p:cNvSpPr>
            <a:spLocks noGrp="1"/>
          </p:cNvSpPr>
          <p:nvPr>
            <p:ph type="ftr" sz="quarter" idx="11"/>
          </p:nvPr>
        </p:nvSpPr>
        <p:spPr>
          <a:xfrm>
            <a:off x="856680" y="6449983"/>
            <a:ext cx="10649520" cy="252000"/>
          </a:xfrm>
        </p:spPr>
        <p:txBody>
          <a:bodyPr/>
          <a:lstStyle/>
          <a:p>
            <a:r>
              <a:rPr lang="en-GB" dirty="0"/>
              <a:t>CR-GR-HSE-420 : HSE Requirements for Lifting Operations</a:t>
            </a:r>
          </a:p>
        </p:txBody>
      </p:sp>
      <p:sp>
        <p:nvSpPr>
          <p:cNvPr id="5" name="Title 1">
            <a:extLst>
              <a:ext uri="{FF2B5EF4-FFF2-40B4-BE49-F238E27FC236}">
                <a16:creationId xmlns:a16="http://schemas.microsoft.com/office/drawing/2014/main" id="{536B8DA2-52F4-9E71-E486-6276FA5FE2F3}"/>
              </a:ext>
            </a:extLst>
          </p:cNvPr>
          <p:cNvSpPr>
            <a:spLocks noGrp="1"/>
          </p:cNvSpPr>
          <p:nvPr>
            <p:ph type="title"/>
          </p:nvPr>
        </p:nvSpPr>
        <p:spPr>
          <a:xfrm>
            <a:off x="469879" y="242844"/>
            <a:ext cx="9720000" cy="569956"/>
          </a:xfrm>
        </p:spPr>
        <p:txBody>
          <a:bodyPr/>
          <a:lstStyle/>
          <a:p>
            <a:r>
              <a:rPr lang="en-GB" dirty="0"/>
              <a:t>Presentation of the requirements</a:t>
            </a:r>
          </a:p>
        </p:txBody>
      </p:sp>
    </p:spTree>
    <p:extLst>
      <p:ext uri="{BB962C8B-B14F-4D97-AF65-F5344CB8AC3E}">
        <p14:creationId xmlns:p14="http://schemas.microsoft.com/office/powerpoint/2010/main" val="1505532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14</a:t>
            </a:fld>
            <a:endParaRPr lang="fr-FR" dirty="0"/>
          </a:p>
        </p:txBody>
      </p:sp>
      <p:graphicFrame>
        <p:nvGraphicFramePr>
          <p:cNvPr id="3" name="Tableau 2">
            <a:extLst>
              <a:ext uri="{FF2B5EF4-FFF2-40B4-BE49-F238E27FC236}">
                <a16:creationId xmlns:a16="http://schemas.microsoft.com/office/drawing/2014/main" id="{8FFFECB7-C816-6C34-E81F-6BEDF8CF0EDA}"/>
              </a:ext>
            </a:extLst>
          </p:cNvPr>
          <p:cNvGraphicFramePr>
            <a:graphicFrameLocks noGrp="1"/>
          </p:cNvGraphicFramePr>
          <p:nvPr>
            <p:extLst>
              <p:ext uri="{D42A27DB-BD31-4B8C-83A1-F6EECF244321}">
                <p14:modId xmlns:p14="http://schemas.microsoft.com/office/powerpoint/2010/main" val="1689048689"/>
              </p:ext>
            </p:extLst>
          </p:nvPr>
        </p:nvGraphicFramePr>
        <p:xfrm>
          <a:off x="622279" y="1059670"/>
          <a:ext cx="9595295" cy="1461603"/>
        </p:xfrm>
        <a:graphic>
          <a:graphicData uri="http://schemas.openxmlformats.org/drawingml/2006/table">
            <a:tbl>
              <a:tblPr firstRow="1" firstCol="1" bandRow="1"/>
              <a:tblGrid>
                <a:gridCol w="9595295">
                  <a:extLst>
                    <a:ext uri="{9D8B030D-6E8A-4147-A177-3AD203B41FA5}">
                      <a16:colId xmlns:a16="http://schemas.microsoft.com/office/drawing/2014/main" val="1245618680"/>
                    </a:ext>
                  </a:extLst>
                </a:gridCol>
              </a:tblGrid>
              <a:tr h="648000">
                <a:tc>
                  <a:txBody>
                    <a:bodyPr/>
                    <a:lstStyle/>
                    <a:p>
                      <a:pPr algn="just">
                        <a:lnSpc>
                          <a:spcPct val="115000"/>
                        </a:lnSpc>
                        <a:spcBef>
                          <a:spcPts val="600"/>
                        </a:spcBef>
                        <a:spcAft>
                          <a:spcPts val="300"/>
                        </a:spcAft>
                      </a:pPr>
                      <a:r>
                        <a:rPr lang="en-GB" sz="1600" b="1" kern="1200" dirty="0">
                          <a:solidFill>
                            <a:srgbClr val="0070C0"/>
                          </a:solidFill>
                          <a:effectLst/>
                          <a:latin typeface="Arial" panose="020B0604020202020204" pitchFamily="34" charset="0"/>
                          <a:ea typeface="SimSun" panose="02010600030101010101" pitchFamily="2" charset="-122"/>
                          <a:cs typeface="Times New Roman" panose="02020603050405020304" pitchFamily="18" charset="0"/>
                        </a:rPr>
                        <a:t>Requirement 3.4.4: Authorisation of Category 3 Lifting Operations Over Active Installations or near power lines</a:t>
                      </a:r>
                      <a:endParaRPr lang="fr-FR" sz="1600" b="1" kern="1200" dirty="0">
                        <a:solidFill>
                          <a:srgbClr val="0070C0"/>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524869923"/>
                  </a:ext>
                </a:extLst>
              </a:tr>
              <a:tr h="589130">
                <a:tc>
                  <a:txBody>
                    <a:bodyPr/>
                    <a:lstStyle/>
                    <a:p>
                      <a:pPr marR="57785"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Category 3 lifting operations above active installations or in the vicinity of power lines, accompanied by the risk analysis and the lift plan, are subject to formal authorisation by the operations manager of the site. </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44137436"/>
                  </a:ext>
                </a:extLst>
              </a:tr>
              <a:tr h="0">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(Expectations 04.01, 04.10)</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9943385"/>
                  </a:ext>
                </a:extLst>
              </a:tr>
            </a:tbl>
          </a:graphicData>
        </a:graphic>
      </p:graphicFrame>
      <p:graphicFrame>
        <p:nvGraphicFramePr>
          <p:cNvPr id="5" name="Tableau 4">
            <a:extLst>
              <a:ext uri="{FF2B5EF4-FFF2-40B4-BE49-F238E27FC236}">
                <a16:creationId xmlns:a16="http://schemas.microsoft.com/office/drawing/2014/main" id="{5E88559B-3E1B-E9F8-5BB7-545973B7F8FF}"/>
              </a:ext>
            </a:extLst>
          </p:cNvPr>
          <p:cNvGraphicFramePr>
            <a:graphicFrameLocks noGrp="1"/>
          </p:cNvGraphicFramePr>
          <p:nvPr>
            <p:extLst>
              <p:ext uri="{D42A27DB-BD31-4B8C-83A1-F6EECF244321}">
                <p14:modId xmlns:p14="http://schemas.microsoft.com/office/powerpoint/2010/main" val="1841020522"/>
              </p:ext>
            </p:extLst>
          </p:nvPr>
        </p:nvGraphicFramePr>
        <p:xfrm>
          <a:off x="622279" y="3260614"/>
          <a:ext cx="9595294" cy="1331999"/>
        </p:xfrm>
        <a:graphic>
          <a:graphicData uri="http://schemas.openxmlformats.org/drawingml/2006/table">
            <a:tbl>
              <a:tblPr firstRow="1" firstCol="1" bandRow="1"/>
              <a:tblGrid>
                <a:gridCol w="9595294">
                  <a:extLst>
                    <a:ext uri="{9D8B030D-6E8A-4147-A177-3AD203B41FA5}">
                      <a16:colId xmlns:a16="http://schemas.microsoft.com/office/drawing/2014/main" val="4048501568"/>
                    </a:ext>
                  </a:extLst>
                </a:gridCol>
              </a:tblGrid>
              <a:tr h="474213">
                <a:tc>
                  <a:txBody>
                    <a:bodyPr/>
                    <a:lstStyle/>
                    <a:p>
                      <a:pPr algn="just">
                        <a:lnSpc>
                          <a:spcPct val="115000"/>
                        </a:lnSpc>
                        <a:spcBef>
                          <a:spcPts val="600"/>
                        </a:spcBef>
                        <a:spcAft>
                          <a:spcPts val="300"/>
                        </a:spcAft>
                      </a:pPr>
                      <a:r>
                        <a:rPr lang="en-GB" sz="1600" b="1" kern="1200" dirty="0">
                          <a:solidFill>
                            <a:srgbClr val="0070C0"/>
                          </a:solidFill>
                          <a:effectLst/>
                          <a:latin typeface="Arial" panose="020B0604020202020204" pitchFamily="34" charset="0"/>
                          <a:ea typeface="SimSun" panose="02010600030101010101" pitchFamily="2" charset="-122"/>
                          <a:cs typeface="Times New Roman" panose="02020603050405020304" pitchFamily="18" charset="0"/>
                        </a:rPr>
                        <a:t>Requirement 3.5.1: Monitoring of Lifting Operations</a:t>
                      </a:r>
                      <a:endParaRPr lang="fr-FR" sz="1600" b="1" kern="1200" dirty="0">
                        <a:solidFill>
                          <a:srgbClr val="0070C0"/>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187295212"/>
                  </a:ext>
                </a:extLst>
              </a:tr>
              <a:tr h="562097">
                <a:tc>
                  <a:txBody>
                    <a:bodyPr/>
                    <a:lstStyle/>
                    <a:p>
                      <a:pPr marR="57785"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Category 3 lifting operations must be monitored by a competent person for this purpose, outside the lifting team, at the place of execution.</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94275894"/>
                  </a:ext>
                </a:extLst>
              </a:tr>
              <a:tr h="295689">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 03.04)</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5655880"/>
                  </a:ext>
                </a:extLst>
              </a:tr>
            </a:tbl>
          </a:graphicData>
        </a:graphic>
      </p:graphicFrame>
      <p:graphicFrame>
        <p:nvGraphicFramePr>
          <p:cNvPr id="7" name="Tableau 6">
            <a:extLst>
              <a:ext uri="{FF2B5EF4-FFF2-40B4-BE49-F238E27FC236}">
                <a16:creationId xmlns:a16="http://schemas.microsoft.com/office/drawing/2014/main" id="{346254EE-B4F0-D6A5-EA66-8B9042214079}"/>
              </a:ext>
            </a:extLst>
          </p:cNvPr>
          <p:cNvGraphicFramePr>
            <a:graphicFrameLocks noGrp="1"/>
          </p:cNvGraphicFramePr>
          <p:nvPr>
            <p:extLst>
              <p:ext uri="{D42A27DB-BD31-4B8C-83A1-F6EECF244321}">
                <p14:modId xmlns:p14="http://schemas.microsoft.com/office/powerpoint/2010/main" val="2848376297"/>
              </p:ext>
            </p:extLst>
          </p:nvPr>
        </p:nvGraphicFramePr>
        <p:xfrm>
          <a:off x="622279" y="4847347"/>
          <a:ext cx="9595294" cy="1219911"/>
        </p:xfrm>
        <a:graphic>
          <a:graphicData uri="http://schemas.openxmlformats.org/drawingml/2006/table">
            <a:tbl>
              <a:tblPr firstRow="1" firstCol="1" bandRow="1"/>
              <a:tblGrid>
                <a:gridCol w="9595294">
                  <a:extLst>
                    <a:ext uri="{9D8B030D-6E8A-4147-A177-3AD203B41FA5}">
                      <a16:colId xmlns:a16="http://schemas.microsoft.com/office/drawing/2014/main" val="960398275"/>
                    </a:ext>
                  </a:extLst>
                </a:gridCol>
              </a:tblGrid>
              <a:tr h="583903">
                <a:tc>
                  <a:txBody>
                    <a:bodyPr/>
                    <a:lstStyle/>
                    <a:p>
                      <a:pPr algn="just">
                        <a:lnSpc>
                          <a:spcPct val="115000"/>
                        </a:lnSpc>
                        <a:spcBef>
                          <a:spcPts val="600"/>
                        </a:spcBef>
                        <a:spcAft>
                          <a:spcPts val="300"/>
                        </a:spcAft>
                      </a:pPr>
                      <a:r>
                        <a:rPr lang="en-GB" sz="1600" b="1" kern="1200" dirty="0">
                          <a:solidFill>
                            <a:srgbClr val="0070C0"/>
                          </a:solidFill>
                          <a:effectLst/>
                          <a:latin typeface="Arial" panose="020B0604020202020204" pitchFamily="34" charset="0"/>
                          <a:ea typeface="SimSun" panose="02010600030101010101" pitchFamily="2" charset="-122"/>
                          <a:cs typeface="Times New Roman" panose="02020603050405020304" pitchFamily="18" charset="0"/>
                        </a:rPr>
                        <a:t>Requirement 3.5.2: Final Check Before Starting any Lifting Operation of a suspended load - Safe To Lift</a:t>
                      </a:r>
                      <a:endParaRPr lang="fr-FR" sz="1600" b="1" kern="1200" dirty="0">
                        <a:solidFill>
                          <a:srgbClr val="0070C0"/>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3184632130"/>
                  </a:ext>
                </a:extLst>
              </a:tr>
              <a:tr h="335950">
                <a:tc>
                  <a:txBody>
                    <a:bodyPr/>
                    <a:lstStyle/>
                    <a:p>
                      <a:pPr marR="57785"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A checklist of operational controls is filled in before any lifting operation with a crane, or other lifting device begins.</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558883422"/>
                  </a:ext>
                </a:extLst>
              </a:tr>
              <a:tr h="300058">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 03.04)</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3126357"/>
                  </a:ext>
                </a:extLst>
              </a:tr>
            </a:tbl>
          </a:graphicData>
        </a:graphic>
      </p:graphicFrame>
      <p:sp>
        <p:nvSpPr>
          <p:cNvPr id="6" name="Footer Placeholder 2">
            <a:extLst>
              <a:ext uri="{FF2B5EF4-FFF2-40B4-BE49-F238E27FC236}">
                <a16:creationId xmlns:a16="http://schemas.microsoft.com/office/drawing/2014/main" id="{A4BD94A8-E9B5-9FD2-96DB-AB23BE6F0D2B}"/>
              </a:ext>
            </a:extLst>
          </p:cNvPr>
          <p:cNvSpPr>
            <a:spLocks noGrp="1"/>
          </p:cNvSpPr>
          <p:nvPr>
            <p:ph type="ftr" sz="quarter" idx="11"/>
          </p:nvPr>
        </p:nvSpPr>
        <p:spPr>
          <a:xfrm>
            <a:off x="856680" y="6449983"/>
            <a:ext cx="10649520" cy="252000"/>
          </a:xfrm>
        </p:spPr>
        <p:txBody>
          <a:bodyPr/>
          <a:lstStyle/>
          <a:p>
            <a:r>
              <a:rPr lang="en-GB" dirty="0"/>
              <a:t>CR-GR-HSE-420 : HSE Requirements for Lifting Operations</a:t>
            </a:r>
          </a:p>
        </p:txBody>
      </p:sp>
      <p:sp>
        <p:nvSpPr>
          <p:cNvPr id="8" name="Title 1">
            <a:extLst>
              <a:ext uri="{FF2B5EF4-FFF2-40B4-BE49-F238E27FC236}">
                <a16:creationId xmlns:a16="http://schemas.microsoft.com/office/drawing/2014/main" id="{ABD4FD2B-4757-21C6-DCEB-98C135A3CBA6}"/>
              </a:ext>
            </a:extLst>
          </p:cNvPr>
          <p:cNvSpPr>
            <a:spLocks noGrp="1"/>
          </p:cNvSpPr>
          <p:nvPr>
            <p:ph type="title"/>
          </p:nvPr>
        </p:nvSpPr>
        <p:spPr>
          <a:xfrm>
            <a:off x="469879" y="242844"/>
            <a:ext cx="9720000" cy="569956"/>
          </a:xfrm>
        </p:spPr>
        <p:txBody>
          <a:bodyPr/>
          <a:lstStyle/>
          <a:p>
            <a:r>
              <a:rPr lang="en-GB" dirty="0"/>
              <a:t>Presentation of the requirements</a:t>
            </a:r>
          </a:p>
        </p:txBody>
      </p:sp>
    </p:spTree>
    <p:extLst>
      <p:ext uri="{BB962C8B-B14F-4D97-AF65-F5344CB8AC3E}">
        <p14:creationId xmlns:p14="http://schemas.microsoft.com/office/powerpoint/2010/main" val="2688478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15</a:t>
            </a:fld>
            <a:endParaRPr lang="fr-FR" dirty="0"/>
          </a:p>
        </p:txBody>
      </p:sp>
      <p:graphicFrame>
        <p:nvGraphicFramePr>
          <p:cNvPr id="6" name="Tableau 5">
            <a:extLst>
              <a:ext uri="{FF2B5EF4-FFF2-40B4-BE49-F238E27FC236}">
                <a16:creationId xmlns:a16="http://schemas.microsoft.com/office/drawing/2014/main" id="{A8EAAD3A-A130-CAB8-E934-B1D68E47A856}"/>
              </a:ext>
            </a:extLst>
          </p:cNvPr>
          <p:cNvGraphicFramePr>
            <a:graphicFrameLocks noGrp="1"/>
          </p:cNvGraphicFramePr>
          <p:nvPr>
            <p:extLst>
              <p:ext uri="{D42A27DB-BD31-4B8C-83A1-F6EECF244321}">
                <p14:modId xmlns:p14="http://schemas.microsoft.com/office/powerpoint/2010/main" val="1791653340"/>
              </p:ext>
            </p:extLst>
          </p:nvPr>
        </p:nvGraphicFramePr>
        <p:xfrm>
          <a:off x="622279" y="1178272"/>
          <a:ext cx="9595295" cy="1059272"/>
        </p:xfrm>
        <a:graphic>
          <a:graphicData uri="http://schemas.openxmlformats.org/drawingml/2006/table">
            <a:tbl>
              <a:tblPr firstRow="1" firstCol="1" bandRow="1"/>
              <a:tblGrid>
                <a:gridCol w="9595295">
                  <a:extLst>
                    <a:ext uri="{9D8B030D-6E8A-4147-A177-3AD203B41FA5}">
                      <a16:colId xmlns:a16="http://schemas.microsoft.com/office/drawing/2014/main" val="507901765"/>
                    </a:ext>
                  </a:extLst>
                </a:gridCol>
              </a:tblGrid>
              <a:tr h="360000">
                <a:tc>
                  <a:txBody>
                    <a:bodyPr/>
                    <a:lstStyle/>
                    <a:p>
                      <a:pPr algn="just">
                        <a:lnSpc>
                          <a:spcPct val="115000"/>
                        </a:lnSpc>
                        <a:spcBef>
                          <a:spcPts val="600"/>
                        </a:spcBef>
                        <a:spcAft>
                          <a:spcPts val="300"/>
                        </a:spcAft>
                      </a:pP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3.5.3: Restricting Access</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491903070"/>
                  </a:ext>
                </a:extLst>
              </a:tr>
              <a:tr h="349636">
                <a:tc>
                  <a:txBody>
                    <a:bodyPr/>
                    <a:lstStyle/>
                    <a:p>
                      <a:pPr marR="57785"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Access to the lifting zone and to the lifting device is restricted and appropriately controlled and/or marked.</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2974162078"/>
                  </a:ext>
                </a:extLst>
              </a:tr>
              <a:tr h="349636">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 03.04)</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68539695"/>
                  </a:ext>
                </a:extLst>
              </a:tr>
            </a:tbl>
          </a:graphicData>
        </a:graphic>
      </p:graphicFrame>
      <p:graphicFrame>
        <p:nvGraphicFramePr>
          <p:cNvPr id="9" name="Tableau 8">
            <a:extLst>
              <a:ext uri="{FF2B5EF4-FFF2-40B4-BE49-F238E27FC236}">
                <a16:creationId xmlns:a16="http://schemas.microsoft.com/office/drawing/2014/main" id="{22C124CB-557D-30C8-F7DE-D3C0EEFE2D75}"/>
              </a:ext>
            </a:extLst>
          </p:cNvPr>
          <p:cNvGraphicFramePr>
            <a:graphicFrameLocks noGrp="1"/>
          </p:cNvGraphicFramePr>
          <p:nvPr>
            <p:extLst>
              <p:ext uri="{D42A27DB-BD31-4B8C-83A1-F6EECF244321}">
                <p14:modId xmlns:p14="http://schemas.microsoft.com/office/powerpoint/2010/main" val="3181969794"/>
              </p:ext>
            </p:extLst>
          </p:nvPr>
        </p:nvGraphicFramePr>
        <p:xfrm>
          <a:off x="622280" y="2489135"/>
          <a:ext cx="9595294" cy="1815058"/>
        </p:xfrm>
        <a:graphic>
          <a:graphicData uri="http://schemas.openxmlformats.org/drawingml/2006/table">
            <a:tbl>
              <a:tblPr firstRow="1" firstCol="1" bandRow="1"/>
              <a:tblGrid>
                <a:gridCol w="9595294">
                  <a:extLst>
                    <a:ext uri="{9D8B030D-6E8A-4147-A177-3AD203B41FA5}">
                      <a16:colId xmlns:a16="http://schemas.microsoft.com/office/drawing/2014/main" val="3281900269"/>
                    </a:ext>
                  </a:extLst>
                </a:gridCol>
              </a:tblGrid>
              <a:tr h="360000">
                <a:tc>
                  <a:txBody>
                    <a:bodyPr/>
                    <a:lstStyle/>
                    <a:p>
                      <a:pPr algn="just">
                        <a:lnSpc>
                          <a:spcPct val="115000"/>
                        </a:lnSpc>
                        <a:spcBef>
                          <a:spcPts val="600"/>
                        </a:spcBef>
                        <a:spcAft>
                          <a:spcPts val="300"/>
                        </a:spcAft>
                      </a:pP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 5.4: Control of the Movements of the Load</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472699412"/>
                  </a:ext>
                </a:extLst>
              </a:tr>
              <a:tr h="1182865">
                <a:tc>
                  <a:txBody>
                    <a:bodyPr/>
                    <a:lstStyle/>
                    <a:p>
                      <a:pPr marR="57785"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The movements of the lifted load are controlled throughout the lifting operation.</a:t>
                      </a:r>
                      <a:endParaRPr lang="fr-FR" sz="1400" b="0" i="1" kern="1200" dirty="0">
                        <a:solidFill>
                          <a:srgbClr val="0070C0"/>
                        </a:solidFill>
                        <a:latin typeface="Arial" panose="020B0604020202020204" pitchFamily="34" charset="0"/>
                        <a:ea typeface="+mn-ea"/>
                        <a:cs typeface="+mn-cs"/>
                      </a:endParaRPr>
                    </a:p>
                    <a:p>
                      <a:pPr marR="57785" algn="just">
                        <a:lnSpc>
                          <a:spcPct val="115000"/>
                        </a:lnSpc>
                        <a:spcAft>
                          <a:spcPts val="600"/>
                        </a:spcAft>
                      </a:pPr>
                      <a:r>
                        <a:rPr lang="en-GB" sz="1400" b="0" i="1" kern="1200" dirty="0">
                          <a:solidFill>
                            <a:srgbClr val="0070C0"/>
                          </a:solidFill>
                          <a:latin typeface="Arial" panose="020B0604020202020204" pitchFamily="34" charset="0"/>
                          <a:ea typeface="+mn-ea"/>
                          <a:cs typeface="+mn-cs"/>
                        </a:rPr>
                        <a:t>The control of the movements of the lifted load and its guidance (during take-off and set down) are not carried out by hand. Specific devices (retaining cables, guide ropes, pike poles, etc.) are used for this purpose. Their use must be subject to a prior risk assessment.</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34190336"/>
                  </a:ext>
                </a:extLst>
              </a:tr>
              <a:tr h="272193">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 03.04)</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7322997"/>
                  </a:ext>
                </a:extLst>
              </a:tr>
            </a:tbl>
          </a:graphicData>
        </a:graphic>
      </p:graphicFrame>
      <p:graphicFrame>
        <p:nvGraphicFramePr>
          <p:cNvPr id="10" name="Tableau 9">
            <a:extLst>
              <a:ext uri="{FF2B5EF4-FFF2-40B4-BE49-F238E27FC236}">
                <a16:creationId xmlns:a16="http://schemas.microsoft.com/office/drawing/2014/main" id="{0204CC00-838B-8A46-0B7A-4F4373E94F36}"/>
              </a:ext>
            </a:extLst>
          </p:cNvPr>
          <p:cNvGraphicFramePr>
            <a:graphicFrameLocks noGrp="1"/>
          </p:cNvGraphicFramePr>
          <p:nvPr>
            <p:extLst>
              <p:ext uri="{D42A27DB-BD31-4B8C-83A1-F6EECF244321}">
                <p14:modId xmlns:p14="http://schemas.microsoft.com/office/powerpoint/2010/main" val="3016160601"/>
              </p:ext>
            </p:extLst>
          </p:nvPr>
        </p:nvGraphicFramePr>
        <p:xfrm>
          <a:off x="622279" y="4500196"/>
          <a:ext cx="9595295" cy="1341214"/>
        </p:xfrm>
        <a:graphic>
          <a:graphicData uri="http://schemas.openxmlformats.org/drawingml/2006/table">
            <a:tbl>
              <a:tblPr firstRow="1" firstCol="1" bandRow="1"/>
              <a:tblGrid>
                <a:gridCol w="9595295">
                  <a:extLst>
                    <a:ext uri="{9D8B030D-6E8A-4147-A177-3AD203B41FA5}">
                      <a16:colId xmlns:a16="http://schemas.microsoft.com/office/drawing/2014/main" val="1863185283"/>
                    </a:ext>
                  </a:extLst>
                </a:gridCol>
              </a:tblGrid>
              <a:tr h="360000">
                <a:tc>
                  <a:txBody>
                    <a:bodyPr/>
                    <a:lstStyle/>
                    <a:p>
                      <a:pPr algn="just">
                        <a:lnSpc>
                          <a:spcPct val="115000"/>
                        </a:lnSpc>
                        <a:spcBef>
                          <a:spcPts val="600"/>
                        </a:spcBef>
                        <a:spcAft>
                          <a:spcPts val="300"/>
                        </a:spcAft>
                      </a:pP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3.5.5: Debriefing After the Lifting Operation </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4160324429"/>
                  </a:ext>
                </a:extLst>
              </a:tr>
              <a:tr h="640604">
                <a:tc>
                  <a:txBody>
                    <a:bodyPr/>
                    <a:lstStyle/>
                    <a:p>
                      <a:pPr marR="57785"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As part of the continuous improvement of lifting operations, and to make them safer, a debriefing is carried out with all those involved at the end of any category 2 and 3 lifting operations.</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307056992"/>
                  </a:ext>
                </a:extLst>
              </a:tr>
              <a:tr h="340610">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 08.04)</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87745"/>
                  </a:ext>
                </a:extLst>
              </a:tr>
            </a:tbl>
          </a:graphicData>
        </a:graphic>
      </p:graphicFrame>
      <p:sp>
        <p:nvSpPr>
          <p:cNvPr id="3" name="Footer Placeholder 2">
            <a:extLst>
              <a:ext uri="{FF2B5EF4-FFF2-40B4-BE49-F238E27FC236}">
                <a16:creationId xmlns:a16="http://schemas.microsoft.com/office/drawing/2014/main" id="{7F4832EF-BA50-41B8-9948-3F797B527C2C}"/>
              </a:ext>
            </a:extLst>
          </p:cNvPr>
          <p:cNvSpPr>
            <a:spLocks noGrp="1"/>
          </p:cNvSpPr>
          <p:nvPr>
            <p:ph type="ftr" sz="quarter" idx="11"/>
          </p:nvPr>
        </p:nvSpPr>
        <p:spPr>
          <a:xfrm>
            <a:off x="856680" y="6449983"/>
            <a:ext cx="10649520" cy="252000"/>
          </a:xfrm>
        </p:spPr>
        <p:txBody>
          <a:bodyPr/>
          <a:lstStyle/>
          <a:p>
            <a:r>
              <a:rPr lang="en-GB" dirty="0"/>
              <a:t>CR-GR-HSE-420 : HSE Requirements for Lifting Operations</a:t>
            </a:r>
          </a:p>
        </p:txBody>
      </p:sp>
      <p:sp>
        <p:nvSpPr>
          <p:cNvPr id="5" name="Title 1">
            <a:extLst>
              <a:ext uri="{FF2B5EF4-FFF2-40B4-BE49-F238E27FC236}">
                <a16:creationId xmlns:a16="http://schemas.microsoft.com/office/drawing/2014/main" id="{250D1536-43BE-DBFB-0B1D-117B1ACB9B6D}"/>
              </a:ext>
            </a:extLst>
          </p:cNvPr>
          <p:cNvSpPr>
            <a:spLocks noGrp="1"/>
          </p:cNvSpPr>
          <p:nvPr>
            <p:ph type="title"/>
          </p:nvPr>
        </p:nvSpPr>
        <p:spPr>
          <a:xfrm>
            <a:off x="469879" y="242844"/>
            <a:ext cx="9720000" cy="569956"/>
          </a:xfrm>
        </p:spPr>
        <p:txBody>
          <a:bodyPr/>
          <a:lstStyle/>
          <a:p>
            <a:r>
              <a:rPr lang="en-GB" dirty="0"/>
              <a:t>Presentation of the requirements</a:t>
            </a:r>
          </a:p>
        </p:txBody>
      </p:sp>
    </p:spTree>
    <p:extLst>
      <p:ext uri="{BB962C8B-B14F-4D97-AF65-F5344CB8AC3E}">
        <p14:creationId xmlns:p14="http://schemas.microsoft.com/office/powerpoint/2010/main" val="1512477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title"/>
          </p:nvPr>
        </p:nvSpPr>
        <p:spPr/>
        <p:txBody>
          <a:bodyPr anchor="t">
            <a:normAutofit/>
          </a:bodyPr>
          <a:lstStyle/>
          <a:p>
            <a:r>
              <a:rPr lang="fr-FR" dirty="0"/>
              <a:t>CR-GR-HSE-420</a:t>
            </a:r>
          </a:p>
        </p:txBody>
      </p:sp>
      <p:sp>
        <p:nvSpPr>
          <p:cNvPr id="20" name="Slide Number Placeholder 3">
            <a:extLst>
              <a:ext uri="{FF2B5EF4-FFF2-40B4-BE49-F238E27FC236}">
                <a16:creationId xmlns:a16="http://schemas.microsoft.com/office/drawing/2014/main" id="{DE8D9ED4-781E-4F54-B979-FBC57B9EEC28}"/>
              </a:ext>
            </a:extLst>
          </p:cNvPr>
          <p:cNvSpPr>
            <a:spLocks noGrp="1"/>
          </p:cNvSpPr>
          <p:nvPr>
            <p:ph type="sldNum" sz="quarter" idx="12"/>
          </p:nvPr>
        </p:nvSpPr>
        <p:spPr>
          <a:xfrm>
            <a:off x="219008" y="6449983"/>
            <a:ext cx="576000" cy="252000"/>
          </a:xfrm>
        </p:spPr>
        <p:txBody>
          <a:bodyPr/>
          <a:lstStyle/>
          <a:p>
            <a:fld id="{975A587B-5814-4D9B-9598-FE9CB954CB01}" type="slidenum">
              <a:rPr lang="fr-FR" smtClean="0"/>
              <a:pPr/>
              <a:t>2</a:t>
            </a:fld>
            <a:endParaRPr lang="fr-FR" dirty="0"/>
          </a:p>
        </p:txBody>
      </p:sp>
      <p:sp>
        <p:nvSpPr>
          <p:cNvPr id="4" name="ZoneTexte 3">
            <a:extLst>
              <a:ext uri="{FF2B5EF4-FFF2-40B4-BE49-F238E27FC236}">
                <a16:creationId xmlns:a16="http://schemas.microsoft.com/office/drawing/2014/main" id="{48CED340-23CA-478D-91D7-E75474B5E601}"/>
              </a:ext>
            </a:extLst>
          </p:cNvPr>
          <p:cNvSpPr txBox="1"/>
          <p:nvPr/>
        </p:nvSpPr>
        <p:spPr>
          <a:xfrm>
            <a:off x="1705912" y="2218617"/>
            <a:ext cx="8951053" cy="2539157"/>
          </a:xfrm>
          <a:prstGeom prst="rect">
            <a:avLst/>
          </a:prstGeom>
          <a:noFill/>
        </p:spPr>
        <p:txBody>
          <a:bodyPr wrap="square" rtlCol="0">
            <a:spAutoFit/>
          </a:bodyPr>
          <a:lstStyle/>
          <a:p>
            <a:pPr>
              <a:spcAft>
                <a:spcPts val="1200"/>
              </a:spcAft>
            </a:pPr>
            <a:r>
              <a:rPr lang="en-GB" b="1" dirty="0">
                <a:solidFill>
                  <a:srgbClr val="FF9900"/>
                </a:solidFill>
                <a:latin typeface="Arial" panose="020B0604020202020204" pitchFamily="34" charset="0"/>
                <a:cs typeface="Arial" panose="020B0604020202020204" pitchFamily="34" charset="0"/>
              </a:rPr>
              <a:t>Purpose:</a:t>
            </a:r>
            <a:r>
              <a:rPr lang="en-GB" sz="1800" b="1" noProof="0" dirty="0">
                <a:solidFill>
                  <a:srgbClr val="FF9900"/>
                </a:solidFill>
                <a:latin typeface="Arial" panose="020B0604020202020204" pitchFamily="34" charset="0"/>
                <a:cs typeface="Arial" panose="020B0604020202020204" pitchFamily="34" charset="0"/>
              </a:rPr>
              <a:t>    </a:t>
            </a:r>
          </a:p>
          <a:p>
            <a:pPr marL="285750" indent="-285750">
              <a:buFont typeface="Courier New" panose="02070309020205020404" pitchFamily="49" charset="0"/>
              <a:buChar char="o"/>
            </a:pPr>
            <a:r>
              <a:rPr lang="en-GB" sz="1400" dirty="0">
                <a:solidFill>
                  <a:srgbClr val="0070C0"/>
                </a:solidFill>
                <a:latin typeface="Arial" panose="020B0604020202020204" pitchFamily="34" charset="0"/>
                <a:cs typeface="Arial" panose="020B0604020202020204" pitchFamily="34" charset="0"/>
              </a:rPr>
              <a:t>This rule defines the minimum HSE requirements for the control of risks related to the preparation and execution of crane, rigging, and mechanical handling operations, on sites operated by entities of the Company.</a:t>
            </a:r>
            <a:endParaRPr lang="en-GB" sz="1400" kern="1200" noProof="0" dirty="0">
              <a:solidFill>
                <a:srgbClr val="0070C0"/>
              </a:solidFill>
              <a:latin typeface="Arial" panose="020B0604020202020204" pitchFamily="34" charset="0"/>
              <a:ea typeface="+mn-ea"/>
              <a:cs typeface="Arial" panose="020B0604020202020204" pitchFamily="34" charset="0"/>
            </a:endParaRPr>
          </a:p>
          <a:p>
            <a:pPr marL="285750" indent="-285750">
              <a:buFont typeface="Courier New" panose="02070309020205020404" pitchFamily="49" charset="0"/>
              <a:buChar char="o"/>
            </a:pPr>
            <a:r>
              <a:rPr lang="en-GB" sz="1400" kern="1200" noProof="0" dirty="0">
                <a:solidFill>
                  <a:srgbClr val="0070C0"/>
                </a:solidFill>
                <a:latin typeface="Arial" panose="020B0604020202020204" pitchFamily="34" charset="0"/>
                <a:ea typeface="+mn-ea"/>
                <a:cs typeface="Arial" panose="020B0604020202020204" pitchFamily="34" charset="0"/>
              </a:rPr>
              <a:t>It defines the technical aspects which must be taken into account for the performance of any craneage, rigging and mechanical handling operation at sea, on land, in coastal areas and underwater in terms of:</a:t>
            </a:r>
          </a:p>
          <a:p>
            <a:pPr marL="742950" lvl="1" indent="-285750">
              <a:buFont typeface="Arial" panose="020B0604020202020204" pitchFamily="34" charset="0"/>
              <a:buChar char="•"/>
            </a:pPr>
            <a:r>
              <a:rPr lang="en-GB" sz="1400" kern="1200" noProof="0" dirty="0">
                <a:solidFill>
                  <a:srgbClr val="0070C0"/>
                </a:solidFill>
                <a:latin typeface="Arial" panose="020B0604020202020204" pitchFamily="34" charset="0"/>
                <a:ea typeface="+mn-ea"/>
                <a:cs typeface="Arial" panose="020B0604020202020204" pitchFamily="34" charset="0"/>
              </a:rPr>
              <a:t>Organisation, preparation and execution of lifting, slinging and handling operations;</a:t>
            </a:r>
          </a:p>
          <a:p>
            <a:pPr marL="742950" lvl="1" indent="-285750">
              <a:buFont typeface="Arial" panose="020B0604020202020204" pitchFamily="34" charset="0"/>
              <a:buChar char="•"/>
            </a:pPr>
            <a:r>
              <a:rPr lang="en-GB" sz="1400" kern="1200" noProof="0" dirty="0">
                <a:solidFill>
                  <a:srgbClr val="0070C0"/>
                </a:solidFill>
                <a:latin typeface="Arial" panose="020B0604020202020204" pitchFamily="34" charset="0"/>
                <a:ea typeface="+mn-ea"/>
                <a:cs typeface="Arial" panose="020B0604020202020204" pitchFamily="34" charset="0"/>
              </a:rPr>
              <a:t>Training and competence of the persons involved in lifting, slinging and handling operations;</a:t>
            </a:r>
          </a:p>
          <a:p>
            <a:pPr marL="742950" lvl="1" indent="-285750">
              <a:buFont typeface="Arial" panose="020B0604020202020204" pitchFamily="34" charset="0"/>
              <a:buChar char="•"/>
            </a:pPr>
            <a:r>
              <a:rPr lang="en-GB" sz="1400" kern="1200" noProof="0" dirty="0">
                <a:solidFill>
                  <a:srgbClr val="0070C0"/>
                </a:solidFill>
                <a:latin typeface="Arial" panose="020B0604020202020204" pitchFamily="34" charset="0"/>
                <a:ea typeface="+mn-ea"/>
                <a:cs typeface="Arial" panose="020B0604020202020204" pitchFamily="34" charset="0"/>
              </a:rPr>
              <a:t>Management of the lifting equipment used.</a:t>
            </a:r>
          </a:p>
          <a:p>
            <a:pPr marL="285750" indent="-285750">
              <a:spcBef>
                <a:spcPts val="600"/>
              </a:spcBef>
              <a:buFont typeface="Courier New" panose="02070309020205020404" pitchFamily="49" charset="0"/>
              <a:buChar char="o"/>
            </a:pPr>
            <a:r>
              <a:rPr lang="en-GB" sz="1400" b="1" dirty="0">
                <a:solidFill>
                  <a:srgbClr val="0070C0"/>
                </a:solidFill>
              </a:rPr>
              <a:t>This rule has been approved by the HSE Committee on September 2022</a:t>
            </a:r>
            <a:endParaRPr lang="en-GB" b="1" dirty="0">
              <a:solidFill>
                <a:srgbClr val="0070C0"/>
              </a:solidFill>
            </a:endParaRPr>
          </a:p>
        </p:txBody>
      </p:sp>
      <p:sp>
        <p:nvSpPr>
          <p:cNvPr id="9" name="Rectangle : coins arrondis 8">
            <a:extLst>
              <a:ext uri="{FF2B5EF4-FFF2-40B4-BE49-F238E27FC236}">
                <a16:creationId xmlns:a16="http://schemas.microsoft.com/office/drawing/2014/main" id="{5FD3399C-0C05-4D17-993B-F3E6D6E716E2}"/>
              </a:ext>
            </a:extLst>
          </p:cNvPr>
          <p:cNvSpPr/>
          <p:nvPr/>
        </p:nvSpPr>
        <p:spPr>
          <a:xfrm>
            <a:off x="1240324" y="2090569"/>
            <a:ext cx="9882231" cy="3181644"/>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Footer Placeholder 2">
            <a:extLst>
              <a:ext uri="{FF2B5EF4-FFF2-40B4-BE49-F238E27FC236}">
                <a16:creationId xmlns:a16="http://schemas.microsoft.com/office/drawing/2014/main" id="{56FB7924-2DB8-E9D7-90C3-7F9B3553340D}"/>
              </a:ext>
            </a:extLst>
          </p:cNvPr>
          <p:cNvSpPr>
            <a:spLocks noGrp="1"/>
          </p:cNvSpPr>
          <p:nvPr>
            <p:ph type="ftr" sz="quarter" idx="11"/>
          </p:nvPr>
        </p:nvSpPr>
        <p:spPr>
          <a:xfrm>
            <a:off x="856680" y="6449983"/>
            <a:ext cx="10649520" cy="252000"/>
          </a:xfrm>
        </p:spPr>
        <p:txBody>
          <a:bodyPr/>
          <a:lstStyle/>
          <a:p>
            <a:r>
              <a:rPr lang="en-GB" dirty="0"/>
              <a:t>CR-GR-HSE-420 : HSE Requirements for Lifting Operations</a:t>
            </a:r>
          </a:p>
        </p:txBody>
      </p:sp>
    </p:spTree>
    <p:extLst>
      <p:ext uri="{BB962C8B-B14F-4D97-AF65-F5344CB8AC3E}">
        <p14:creationId xmlns:p14="http://schemas.microsoft.com/office/powerpoint/2010/main" val="265411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fr-FR" smtClean="0"/>
              <a:pPr/>
              <a:t>3</a:t>
            </a:fld>
            <a:endParaRPr lang="fr-FR" dirty="0"/>
          </a:p>
        </p:txBody>
      </p:sp>
      <p:sp>
        <p:nvSpPr>
          <p:cNvPr id="5" name="ZoneTexte 4">
            <a:extLst>
              <a:ext uri="{FF2B5EF4-FFF2-40B4-BE49-F238E27FC236}">
                <a16:creationId xmlns:a16="http://schemas.microsoft.com/office/drawing/2014/main" id="{764EE2FD-A40B-3916-C879-1A81A8E602B0}"/>
              </a:ext>
            </a:extLst>
          </p:cNvPr>
          <p:cNvSpPr txBox="1"/>
          <p:nvPr/>
        </p:nvSpPr>
        <p:spPr>
          <a:xfrm>
            <a:off x="1089277" y="2271994"/>
            <a:ext cx="10184325" cy="3262432"/>
          </a:xfrm>
          <a:prstGeom prst="rect">
            <a:avLst/>
          </a:prstGeom>
          <a:noFill/>
        </p:spPr>
        <p:txBody>
          <a:bodyPr wrap="square">
            <a:spAutoFit/>
          </a:bodyPr>
          <a:lstStyle/>
          <a:p>
            <a:r>
              <a:rPr lang="en-GB" sz="1400" dirty="0">
                <a:solidFill>
                  <a:srgbClr val="0070C0"/>
                </a:solidFill>
                <a:latin typeface="Arial" panose="020B0604020202020204" pitchFamily="34" charset="0"/>
                <a:cs typeface="Arial" panose="020B0604020202020204" pitchFamily="34" charset="0"/>
              </a:rPr>
              <a:t>Because we realised that :</a:t>
            </a:r>
          </a:p>
          <a:p>
            <a:pPr marL="285750" indent="-285750">
              <a:buFontTx/>
              <a:buChar char="-"/>
            </a:pPr>
            <a:r>
              <a:rPr lang="en-GB" sz="1400" dirty="0">
                <a:solidFill>
                  <a:srgbClr val="0070C0"/>
                </a:solidFill>
                <a:latin typeface="Arial" panose="020B0604020202020204" pitchFamily="34" charset="0"/>
                <a:cs typeface="Arial" panose="020B0604020202020204" pitchFamily="34" charset="0"/>
              </a:rPr>
              <a:t>small lifting operations were not, in general, carried out with sufficient rigour;</a:t>
            </a:r>
          </a:p>
          <a:p>
            <a:pPr marL="285750" indent="-285750">
              <a:buFontTx/>
              <a:buChar char="-"/>
            </a:pPr>
            <a:r>
              <a:rPr lang="en-GB" sz="1400" dirty="0">
                <a:solidFill>
                  <a:srgbClr val="0070C0"/>
                </a:solidFill>
                <a:latin typeface="Arial" panose="020B0604020202020204" pitchFamily="34" charset="0"/>
                <a:cs typeface="Arial" panose="020B0604020202020204" pitchFamily="34" charset="0"/>
              </a:rPr>
              <a:t>the levels of preparation and planning (studies, procedures, risk analyses, etc.) very often left something to be desired;</a:t>
            </a:r>
          </a:p>
          <a:p>
            <a:pPr marL="285750" indent="-285750">
              <a:buFontTx/>
              <a:buChar char="-"/>
            </a:pPr>
            <a:r>
              <a:rPr lang="en-GB" sz="1400" dirty="0">
                <a:solidFill>
                  <a:srgbClr val="0070C0"/>
                </a:solidFill>
                <a:latin typeface="Arial" panose="020B0604020202020204" pitchFamily="34" charset="0"/>
                <a:cs typeface="Arial" panose="020B0604020202020204" pitchFamily="34" charset="0"/>
              </a:rPr>
              <a:t>The equipment used (appliances and accessories) was not always appropriate for the work to be carried out;</a:t>
            </a:r>
          </a:p>
          <a:p>
            <a:pPr marL="285750" indent="-285750">
              <a:spcAft>
                <a:spcPts val="600"/>
              </a:spcAft>
              <a:buFontTx/>
              <a:buChar char="-"/>
            </a:pPr>
            <a:r>
              <a:rPr lang="en-GB" sz="1400" dirty="0">
                <a:solidFill>
                  <a:srgbClr val="0070C0"/>
                </a:solidFill>
                <a:latin typeface="Arial" panose="020B0604020202020204" pitchFamily="34" charset="0"/>
                <a:cs typeface="Arial" panose="020B0604020202020204" pitchFamily="34" charset="0"/>
              </a:rPr>
              <a:t>the supervision of operations was not, in some cases, adequate.</a:t>
            </a:r>
          </a:p>
          <a:p>
            <a:r>
              <a:rPr lang="en-GB" sz="1400" dirty="0">
                <a:solidFill>
                  <a:srgbClr val="0070C0"/>
                </a:solidFill>
                <a:latin typeface="Arial" panose="020B0604020202020204" pitchFamily="34" charset="0"/>
                <a:cs typeface="Arial" panose="020B0604020202020204" pitchFamily="34" charset="0"/>
              </a:rPr>
              <a:t>Our fundamental objective is twofold:</a:t>
            </a:r>
          </a:p>
          <a:p>
            <a:pPr marL="285750" indent="-285750">
              <a:buFontTx/>
              <a:buChar char="-"/>
            </a:pPr>
            <a:r>
              <a:rPr lang="en-GB" sz="1400" dirty="0">
                <a:solidFill>
                  <a:srgbClr val="0070C0"/>
                </a:solidFill>
                <a:latin typeface="Arial" panose="020B0604020202020204" pitchFamily="34" charset="0"/>
                <a:cs typeface="Arial" panose="020B0604020202020204" pitchFamily="34" charset="0"/>
              </a:rPr>
              <a:t>The first is to have more rigour and methodology in the preparation and control of any lifting operation;</a:t>
            </a:r>
          </a:p>
          <a:p>
            <a:pPr marL="285750" indent="-285750">
              <a:spcAft>
                <a:spcPts val="600"/>
              </a:spcAft>
              <a:buFontTx/>
              <a:buChar char="-"/>
            </a:pPr>
            <a:r>
              <a:rPr lang="en-GB" sz="1400" dirty="0">
                <a:solidFill>
                  <a:srgbClr val="0070C0"/>
                </a:solidFill>
                <a:latin typeface="Arial" panose="020B0604020202020204" pitchFamily="34" charset="0"/>
                <a:cs typeface="Arial" panose="020B0604020202020204" pitchFamily="34" charset="0"/>
              </a:rPr>
              <a:t>The second is to improve the safety of operations.</a:t>
            </a:r>
          </a:p>
          <a:p>
            <a:r>
              <a:rPr lang="en-GB" sz="1400" dirty="0">
                <a:solidFill>
                  <a:srgbClr val="0070C0"/>
                </a:solidFill>
                <a:latin typeface="Arial" panose="020B0604020202020204" pitchFamily="34" charset="0"/>
                <a:cs typeface="Arial" panose="020B0604020202020204" pitchFamily="34" charset="0"/>
              </a:rPr>
              <a:t>If every step of the management process we want to put in place is followed, every lift should be done safely because :</a:t>
            </a:r>
          </a:p>
          <a:p>
            <a:pPr marL="285750" indent="-285750">
              <a:buFontTx/>
              <a:buChar char="-"/>
            </a:pPr>
            <a:r>
              <a:rPr lang="en-GB" sz="1400" dirty="0">
                <a:solidFill>
                  <a:srgbClr val="0070C0"/>
                </a:solidFill>
                <a:latin typeface="Arial" panose="020B0604020202020204" pitchFamily="34" charset="0"/>
                <a:cs typeface="Arial" panose="020B0604020202020204" pitchFamily="34" charset="0"/>
              </a:rPr>
              <a:t>it is part of an appropriate safety management system;</a:t>
            </a:r>
          </a:p>
          <a:p>
            <a:pPr marL="285750" indent="-285750">
              <a:buFontTx/>
              <a:buChar char="-"/>
            </a:pPr>
            <a:r>
              <a:rPr lang="en-GB" sz="1400" dirty="0">
                <a:solidFill>
                  <a:srgbClr val="0070C0"/>
                </a:solidFill>
                <a:latin typeface="Arial" panose="020B0604020202020204" pitchFamily="34" charset="0"/>
                <a:cs typeface="Arial" panose="020B0604020202020204" pitchFamily="34" charset="0"/>
              </a:rPr>
              <a:t>it is well planned;</a:t>
            </a:r>
          </a:p>
          <a:p>
            <a:pPr marL="285750" indent="-285750">
              <a:buFontTx/>
              <a:buChar char="-"/>
            </a:pPr>
            <a:r>
              <a:rPr lang="en-GB" sz="1400" dirty="0">
                <a:solidFill>
                  <a:srgbClr val="0070C0"/>
                </a:solidFill>
                <a:latin typeface="Arial" panose="020B0604020202020204" pitchFamily="34" charset="0"/>
                <a:cs typeface="Arial" panose="020B0604020202020204" pitchFamily="34" charset="0"/>
              </a:rPr>
              <a:t>the risks are known and properly assessed;</a:t>
            </a:r>
          </a:p>
          <a:p>
            <a:pPr marL="285750" indent="-285750">
              <a:buFontTx/>
              <a:buChar char="-"/>
            </a:pPr>
            <a:r>
              <a:rPr lang="en-GB" sz="1400" dirty="0">
                <a:solidFill>
                  <a:srgbClr val="0070C0"/>
                </a:solidFill>
                <a:latin typeface="Arial" panose="020B0604020202020204" pitchFamily="34" charset="0"/>
                <a:cs typeface="Arial" panose="020B0604020202020204" pitchFamily="34" charset="0"/>
              </a:rPr>
              <a:t>it is properly supervised; and</a:t>
            </a:r>
          </a:p>
          <a:p>
            <a:pPr marL="285750" indent="-285750">
              <a:buFontTx/>
              <a:buChar char="-"/>
            </a:pPr>
            <a:r>
              <a:rPr lang="en-GB" sz="1400" dirty="0">
                <a:solidFill>
                  <a:srgbClr val="0070C0"/>
                </a:solidFill>
                <a:latin typeface="Arial" panose="020B0604020202020204" pitchFamily="34" charset="0"/>
                <a:cs typeface="Arial" panose="020B0604020202020204" pitchFamily="34" charset="0"/>
              </a:rPr>
              <a:t>it is carried out by competent personnel using certified, maintained and appropriate equipment.</a:t>
            </a:r>
          </a:p>
        </p:txBody>
      </p:sp>
      <p:sp>
        <p:nvSpPr>
          <p:cNvPr id="10" name="Rectangle : coins arrondis 9">
            <a:extLst>
              <a:ext uri="{FF2B5EF4-FFF2-40B4-BE49-F238E27FC236}">
                <a16:creationId xmlns:a16="http://schemas.microsoft.com/office/drawing/2014/main" id="{408FAAC8-D2F4-AEDF-FDA8-F5F40F367897}"/>
              </a:ext>
            </a:extLst>
          </p:cNvPr>
          <p:cNvSpPr/>
          <p:nvPr/>
        </p:nvSpPr>
        <p:spPr>
          <a:xfrm>
            <a:off x="579099" y="1401651"/>
            <a:ext cx="11033802" cy="4987418"/>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a:extLst>
              <a:ext uri="{FF2B5EF4-FFF2-40B4-BE49-F238E27FC236}">
                <a16:creationId xmlns:a16="http://schemas.microsoft.com/office/drawing/2014/main" id="{24535105-E71E-50A2-0090-E48E384284F1}"/>
              </a:ext>
            </a:extLst>
          </p:cNvPr>
          <p:cNvSpPr txBox="1"/>
          <p:nvPr/>
        </p:nvSpPr>
        <p:spPr>
          <a:xfrm>
            <a:off x="895337" y="1725535"/>
            <a:ext cx="10572206" cy="369332"/>
          </a:xfrm>
          <a:prstGeom prst="rect">
            <a:avLst/>
          </a:prstGeom>
          <a:noFill/>
        </p:spPr>
        <p:txBody>
          <a:bodyPr wrap="square">
            <a:spAutoFit/>
          </a:bodyPr>
          <a:lstStyle/>
          <a:p>
            <a:r>
              <a:rPr lang="en-US" b="1" dirty="0">
                <a:solidFill>
                  <a:srgbClr val="FF9900"/>
                </a:solidFill>
                <a:latin typeface="Arial" panose="020B0604020202020204" pitchFamily="34" charset="0"/>
                <a:cs typeface="Arial" panose="020B0604020202020204" pitchFamily="34" charset="0"/>
              </a:rPr>
              <a:t>Why a Company Rule with the title “HSE Requirements for Lifting Operations”?</a:t>
            </a:r>
            <a:endParaRPr lang="fr-FR" b="1" dirty="0">
              <a:solidFill>
                <a:srgbClr val="FF9900"/>
              </a:solidFill>
              <a:latin typeface="Arial" panose="020B0604020202020204" pitchFamily="34" charset="0"/>
              <a:cs typeface="Arial" panose="020B0604020202020204" pitchFamily="34" charset="0"/>
            </a:endParaRPr>
          </a:p>
        </p:txBody>
      </p:sp>
      <p:sp>
        <p:nvSpPr>
          <p:cNvPr id="15" name="Titre 1">
            <a:extLst>
              <a:ext uri="{FF2B5EF4-FFF2-40B4-BE49-F238E27FC236}">
                <a16:creationId xmlns:a16="http://schemas.microsoft.com/office/drawing/2014/main" id="{1306A8BF-A931-0CBE-4E2F-6BB99D69DEC1}"/>
              </a:ext>
            </a:extLst>
          </p:cNvPr>
          <p:cNvSpPr>
            <a:spLocks noGrp="1"/>
          </p:cNvSpPr>
          <p:nvPr>
            <p:ph type="title"/>
          </p:nvPr>
        </p:nvSpPr>
        <p:spPr>
          <a:xfrm>
            <a:off x="469879" y="242844"/>
            <a:ext cx="9720000" cy="1008000"/>
          </a:xfrm>
        </p:spPr>
        <p:txBody>
          <a:bodyPr anchor="t">
            <a:normAutofit/>
          </a:bodyPr>
          <a:lstStyle/>
          <a:p>
            <a:r>
              <a:rPr lang="fr-FR" dirty="0"/>
              <a:t>CR-GR-HSE-420</a:t>
            </a:r>
          </a:p>
        </p:txBody>
      </p:sp>
      <p:sp>
        <p:nvSpPr>
          <p:cNvPr id="2" name="Footer Placeholder 2">
            <a:extLst>
              <a:ext uri="{FF2B5EF4-FFF2-40B4-BE49-F238E27FC236}">
                <a16:creationId xmlns:a16="http://schemas.microsoft.com/office/drawing/2014/main" id="{366D4583-125A-03D4-FEBE-105A069579FB}"/>
              </a:ext>
            </a:extLst>
          </p:cNvPr>
          <p:cNvSpPr>
            <a:spLocks noGrp="1"/>
          </p:cNvSpPr>
          <p:nvPr>
            <p:ph type="ftr" sz="quarter" idx="11"/>
          </p:nvPr>
        </p:nvSpPr>
        <p:spPr>
          <a:xfrm>
            <a:off x="856680" y="6449983"/>
            <a:ext cx="10649520" cy="252000"/>
          </a:xfrm>
        </p:spPr>
        <p:txBody>
          <a:bodyPr/>
          <a:lstStyle/>
          <a:p>
            <a:r>
              <a:rPr lang="en-GB" dirty="0"/>
              <a:t>CR-GR-HSE-420 : HSE Requirements for Lifting Operations</a:t>
            </a:r>
          </a:p>
        </p:txBody>
      </p:sp>
    </p:spTree>
    <p:extLst>
      <p:ext uri="{BB962C8B-B14F-4D97-AF65-F5344CB8AC3E}">
        <p14:creationId xmlns:p14="http://schemas.microsoft.com/office/powerpoint/2010/main" val="1924858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fr-FR" smtClean="0"/>
              <a:pPr/>
              <a:t>4</a:t>
            </a:fld>
            <a:endParaRPr lang="fr-FR" dirty="0"/>
          </a:p>
        </p:txBody>
      </p:sp>
      <p:sp>
        <p:nvSpPr>
          <p:cNvPr id="10" name="Freeform: Shape 9">
            <a:extLst>
              <a:ext uri="{FF2B5EF4-FFF2-40B4-BE49-F238E27FC236}">
                <a16:creationId xmlns:a16="http://schemas.microsoft.com/office/drawing/2014/main" id="{F88F2786-A7DD-4ABE-89A2-B8D3C27EAE35}"/>
              </a:ext>
            </a:extLst>
          </p:cNvPr>
          <p:cNvSpPr/>
          <p:nvPr/>
        </p:nvSpPr>
        <p:spPr>
          <a:xfrm>
            <a:off x="338974" y="1741218"/>
            <a:ext cx="340505" cy="442214"/>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110646"/>
              <a:satOff val="-3993"/>
              <a:lumOff val="5799"/>
              <a:alphaOff val="0"/>
            </a:schemeClr>
          </a:lnRef>
          <a:fillRef idx="1">
            <a:schemeClr val="accent1">
              <a:shade val="80000"/>
              <a:hueOff val="110646"/>
              <a:satOff val="-3993"/>
              <a:lumOff val="5799"/>
              <a:alphaOff val="0"/>
            </a:schemeClr>
          </a:fillRef>
          <a:effectRef idx="2">
            <a:schemeClr val="accent1">
              <a:shade val="80000"/>
              <a:hueOff val="110646"/>
              <a:satOff val="-3993"/>
              <a:lumOff val="5799"/>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2</a:t>
            </a:r>
          </a:p>
        </p:txBody>
      </p:sp>
      <p:sp>
        <p:nvSpPr>
          <p:cNvPr id="12" name="Freeform: Shape 11">
            <a:extLst>
              <a:ext uri="{FF2B5EF4-FFF2-40B4-BE49-F238E27FC236}">
                <a16:creationId xmlns:a16="http://schemas.microsoft.com/office/drawing/2014/main" id="{DC71081D-581F-43A4-981B-7B777C2619C0}"/>
              </a:ext>
            </a:extLst>
          </p:cNvPr>
          <p:cNvSpPr/>
          <p:nvPr/>
        </p:nvSpPr>
        <p:spPr>
          <a:xfrm>
            <a:off x="338974" y="2672938"/>
            <a:ext cx="340505" cy="442214"/>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221293"/>
              <a:satOff val="-7987"/>
              <a:lumOff val="11598"/>
              <a:alphaOff val="0"/>
            </a:schemeClr>
          </a:lnRef>
          <a:fillRef idx="1">
            <a:schemeClr val="accent1">
              <a:shade val="80000"/>
              <a:hueOff val="221293"/>
              <a:satOff val="-7987"/>
              <a:lumOff val="11598"/>
              <a:alphaOff val="0"/>
            </a:schemeClr>
          </a:fillRef>
          <a:effectRef idx="2">
            <a:schemeClr val="accent1">
              <a:shade val="80000"/>
              <a:hueOff val="221293"/>
              <a:satOff val="-7987"/>
              <a:lumOff val="11598"/>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3</a:t>
            </a:r>
          </a:p>
        </p:txBody>
      </p:sp>
      <p:sp>
        <p:nvSpPr>
          <p:cNvPr id="14" name="Freeform: Shape 13">
            <a:extLst>
              <a:ext uri="{FF2B5EF4-FFF2-40B4-BE49-F238E27FC236}">
                <a16:creationId xmlns:a16="http://schemas.microsoft.com/office/drawing/2014/main" id="{29E4E35D-8065-4DDB-B80C-3244E25A00BC}"/>
              </a:ext>
            </a:extLst>
          </p:cNvPr>
          <p:cNvSpPr/>
          <p:nvPr/>
        </p:nvSpPr>
        <p:spPr>
          <a:xfrm>
            <a:off x="338974" y="4117462"/>
            <a:ext cx="340505" cy="442214"/>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331939"/>
              <a:satOff val="-11980"/>
              <a:lumOff val="17397"/>
              <a:alphaOff val="0"/>
            </a:schemeClr>
          </a:lnRef>
          <a:fillRef idx="1">
            <a:schemeClr val="accent1">
              <a:shade val="80000"/>
              <a:hueOff val="331939"/>
              <a:satOff val="-11980"/>
              <a:lumOff val="17397"/>
              <a:alphaOff val="0"/>
            </a:schemeClr>
          </a:fillRef>
          <a:effectRef idx="2">
            <a:schemeClr val="accent1">
              <a:shade val="80000"/>
              <a:hueOff val="331939"/>
              <a:satOff val="-11980"/>
              <a:lumOff val="17397"/>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4</a:t>
            </a:r>
          </a:p>
        </p:txBody>
      </p:sp>
      <p:sp>
        <p:nvSpPr>
          <p:cNvPr id="16" name="Freeform: Shape 15">
            <a:extLst>
              <a:ext uri="{FF2B5EF4-FFF2-40B4-BE49-F238E27FC236}">
                <a16:creationId xmlns:a16="http://schemas.microsoft.com/office/drawing/2014/main" id="{A400F36C-8316-41B4-93E0-BD53CA5CAD36}"/>
              </a:ext>
            </a:extLst>
          </p:cNvPr>
          <p:cNvSpPr/>
          <p:nvPr/>
        </p:nvSpPr>
        <p:spPr>
          <a:xfrm>
            <a:off x="338974" y="5369550"/>
            <a:ext cx="340505" cy="442214"/>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442585"/>
              <a:satOff val="-15973"/>
              <a:lumOff val="23196"/>
              <a:alphaOff val="0"/>
            </a:schemeClr>
          </a:lnRef>
          <a:fillRef idx="1">
            <a:schemeClr val="accent1">
              <a:shade val="80000"/>
              <a:hueOff val="442585"/>
              <a:satOff val="-15973"/>
              <a:lumOff val="23196"/>
              <a:alphaOff val="0"/>
            </a:schemeClr>
          </a:fillRef>
          <a:effectRef idx="2">
            <a:schemeClr val="accent1">
              <a:shade val="80000"/>
              <a:hueOff val="442585"/>
              <a:satOff val="-15973"/>
              <a:lumOff val="23196"/>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5</a:t>
            </a:r>
          </a:p>
        </p:txBody>
      </p:sp>
      <p:sp>
        <p:nvSpPr>
          <p:cNvPr id="8" name="Freeform: Shape 7">
            <a:extLst>
              <a:ext uri="{FF2B5EF4-FFF2-40B4-BE49-F238E27FC236}">
                <a16:creationId xmlns:a16="http://schemas.microsoft.com/office/drawing/2014/main" id="{BD7FA3F5-E57B-4CA0-B2EC-3DCC5D7BA4EC}"/>
              </a:ext>
            </a:extLst>
          </p:cNvPr>
          <p:cNvSpPr/>
          <p:nvPr/>
        </p:nvSpPr>
        <p:spPr>
          <a:xfrm>
            <a:off x="348172" y="1108583"/>
            <a:ext cx="340505" cy="442214"/>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0"/>
              <a:satOff val="0"/>
              <a:lumOff val="0"/>
              <a:alphaOff val="0"/>
            </a:schemeClr>
          </a:lnRef>
          <a:fillRef idx="1">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1</a:t>
            </a:r>
          </a:p>
        </p:txBody>
      </p:sp>
      <p:sp>
        <p:nvSpPr>
          <p:cNvPr id="29" name="Arrow: Right 28">
            <a:extLst>
              <a:ext uri="{FF2B5EF4-FFF2-40B4-BE49-F238E27FC236}">
                <a16:creationId xmlns:a16="http://schemas.microsoft.com/office/drawing/2014/main" id="{F55EB0C4-AD5E-4608-8275-31C7233A2AE8}"/>
              </a:ext>
            </a:extLst>
          </p:cNvPr>
          <p:cNvSpPr/>
          <p:nvPr/>
        </p:nvSpPr>
        <p:spPr>
          <a:xfrm>
            <a:off x="4404046" y="5452007"/>
            <a:ext cx="548386"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a:extLst>
              <a:ext uri="{FF2B5EF4-FFF2-40B4-BE49-F238E27FC236}">
                <a16:creationId xmlns:a16="http://schemas.microsoft.com/office/drawing/2014/main" id="{8977B993-5825-4579-A626-14BC215DA236}"/>
              </a:ext>
            </a:extLst>
          </p:cNvPr>
          <p:cNvSpPr>
            <a:spLocks noGrp="1"/>
          </p:cNvSpPr>
          <p:nvPr>
            <p:ph type="title"/>
          </p:nvPr>
        </p:nvSpPr>
        <p:spPr>
          <a:xfrm>
            <a:off x="361243" y="39549"/>
            <a:ext cx="9720000" cy="526342"/>
          </a:xfrm>
        </p:spPr>
        <p:txBody>
          <a:bodyPr/>
          <a:lstStyle/>
          <a:p>
            <a:r>
              <a:rPr lang="en-GB" dirty="0"/>
              <a:t>Structure of the rule: </a:t>
            </a:r>
          </a:p>
        </p:txBody>
      </p:sp>
      <p:graphicFrame>
        <p:nvGraphicFramePr>
          <p:cNvPr id="30" name="Diagram 3">
            <a:extLst>
              <a:ext uri="{FF2B5EF4-FFF2-40B4-BE49-F238E27FC236}">
                <a16:creationId xmlns:a16="http://schemas.microsoft.com/office/drawing/2014/main" id="{04294FB8-DDB4-B965-5FAF-CE719443872F}"/>
              </a:ext>
            </a:extLst>
          </p:cNvPr>
          <p:cNvGraphicFramePr/>
          <p:nvPr>
            <p:extLst>
              <p:ext uri="{D42A27DB-BD31-4B8C-83A1-F6EECF244321}">
                <p14:modId xmlns:p14="http://schemas.microsoft.com/office/powerpoint/2010/main" val="1955789845"/>
              </p:ext>
            </p:extLst>
          </p:nvPr>
        </p:nvGraphicFramePr>
        <p:xfrm>
          <a:off x="966148" y="1004079"/>
          <a:ext cx="3339594" cy="5007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5" name="Arrow: Right 22">
            <a:extLst>
              <a:ext uri="{FF2B5EF4-FFF2-40B4-BE49-F238E27FC236}">
                <a16:creationId xmlns:a16="http://schemas.microsoft.com/office/drawing/2014/main" id="{1B41807C-6194-E62D-6EBB-34ABDF4C1F04}"/>
              </a:ext>
            </a:extLst>
          </p:cNvPr>
          <p:cNvSpPr/>
          <p:nvPr/>
        </p:nvSpPr>
        <p:spPr>
          <a:xfrm>
            <a:off x="4413747" y="1136701"/>
            <a:ext cx="548386"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Arrow: Right 23">
            <a:extLst>
              <a:ext uri="{FF2B5EF4-FFF2-40B4-BE49-F238E27FC236}">
                <a16:creationId xmlns:a16="http://schemas.microsoft.com/office/drawing/2014/main" id="{AB63F5CB-3622-B879-946F-353ED0CB3FC9}"/>
              </a:ext>
            </a:extLst>
          </p:cNvPr>
          <p:cNvSpPr/>
          <p:nvPr/>
        </p:nvSpPr>
        <p:spPr>
          <a:xfrm>
            <a:off x="4413748" y="1771133"/>
            <a:ext cx="548386"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Arrow: Right 24">
            <a:extLst>
              <a:ext uri="{FF2B5EF4-FFF2-40B4-BE49-F238E27FC236}">
                <a16:creationId xmlns:a16="http://schemas.microsoft.com/office/drawing/2014/main" id="{AE76A1C4-F9C4-8FC8-D2BD-9CE0198F759A}"/>
              </a:ext>
            </a:extLst>
          </p:cNvPr>
          <p:cNvSpPr/>
          <p:nvPr/>
        </p:nvSpPr>
        <p:spPr>
          <a:xfrm>
            <a:off x="4413748" y="2762917"/>
            <a:ext cx="548386"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Arrow: Right 26">
            <a:extLst>
              <a:ext uri="{FF2B5EF4-FFF2-40B4-BE49-F238E27FC236}">
                <a16:creationId xmlns:a16="http://schemas.microsoft.com/office/drawing/2014/main" id="{9D5B738B-7B1F-730B-9D60-E0213C62E88F}"/>
              </a:ext>
            </a:extLst>
          </p:cNvPr>
          <p:cNvSpPr/>
          <p:nvPr/>
        </p:nvSpPr>
        <p:spPr>
          <a:xfrm>
            <a:off x="4404046" y="4204372"/>
            <a:ext cx="548386"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ZoneTexte 50">
            <a:extLst>
              <a:ext uri="{FF2B5EF4-FFF2-40B4-BE49-F238E27FC236}">
                <a16:creationId xmlns:a16="http://schemas.microsoft.com/office/drawing/2014/main" id="{129CFA59-F437-1E24-A4E2-FB7D6DB0EE05}"/>
              </a:ext>
            </a:extLst>
          </p:cNvPr>
          <p:cNvSpPr txBox="1"/>
          <p:nvPr/>
        </p:nvSpPr>
        <p:spPr>
          <a:xfrm>
            <a:off x="966148" y="535576"/>
            <a:ext cx="3339594" cy="338554"/>
          </a:xfrm>
          <a:prstGeom prst="rect">
            <a:avLst/>
          </a:prstGeom>
          <a:solidFill>
            <a:srgbClr val="FFC000"/>
          </a:solidFill>
        </p:spPr>
        <p:txBody>
          <a:bodyPr wrap="square" rtlCol="0">
            <a:spAutoFit/>
          </a:bodyPr>
          <a:lstStyle/>
          <a:p>
            <a:pPr algn="ctr"/>
            <a:r>
              <a:rPr lang="en-GB" sz="1600" b="1">
                <a:solidFill>
                  <a:schemeClr val="bg1"/>
                </a:solidFill>
              </a:rPr>
              <a:t>5 themes</a:t>
            </a:r>
          </a:p>
        </p:txBody>
      </p:sp>
      <p:graphicFrame>
        <p:nvGraphicFramePr>
          <p:cNvPr id="3" name="Tableau 7">
            <a:extLst>
              <a:ext uri="{FF2B5EF4-FFF2-40B4-BE49-F238E27FC236}">
                <a16:creationId xmlns:a16="http://schemas.microsoft.com/office/drawing/2014/main" id="{D16D9488-A238-3AC3-E722-8F529629C0B6}"/>
              </a:ext>
            </a:extLst>
          </p:cNvPr>
          <p:cNvGraphicFramePr>
            <a:graphicFrameLocks noGrp="1"/>
          </p:cNvGraphicFramePr>
          <p:nvPr>
            <p:extLst>
              <p:ext uri="{D42A27DB-BD31-4B8C-83A1-F6EECF244321}">
                <p14:modId xmlns:p14="http://schemas.microsoft.com/office/powerpoint/2010/main" val="532292026"/>
              </p:ext>
            </p:extLst>
          </p:nvPr>
        </p:nvGraphicFramePr>
        <p:xfrm>
          <a:off x="5221243" y="345601"/>
          <a:ext cx="5204357" cy="5884733"/>
        </p:xfrm>
        <a:graphic>
          <a:graphicData uri="http://schemas.openxmlformats.org/drawingml/2006/table">
            <a:tbl>
              <a:tblPr firstRow="1" bandRow="1">
                <a:tableStyleId>{5C22544A-7EE6-4342-B048-85BDC9FD1C3A}</a:tableStyleId>
              </a:tblPr>
              <a:tblGrid>
                <a:gridCol w="5204357">
                  <a:extLst>
                    <a:ext uri="{9D8B030D-6E8A-4147-A177-3AD203B41FA5}">
                      <a16:colId xmlns:a16="http://schemas.microsoft.com/office/drawing/2014/main" val="3493479639"/>
                    </a:ext>
                  </a:extLst>
                </a:gridCol>
              </a:tblGrid>
              <a:tr h="678454">
                <a:tc>
                  <a:txBody>
                    <a:bodyPr/>
                    <a:lstStyle/>
                    <a:p>
                      <a:pPr algn="ctr"/>
                      <a:r>
                        <a:rPr lang="en-GB" sz="1600" noProof="0"/>
                        <a:t>20 requirements</a:t>
                      </a:r>
                      <a:endParaRPr lang="en-GB" sz="1600" noProof="0" dirty="0"/>
                    </a:p>
                  </a:txBody>
                  <a:tcPr anchor="ctr">
                    <a:solidFill>
                      <a:srgbClr val="FFC000"/>
                    </a:solidFill>
                  </a:tcPr>
                </a:tc>
                <a:extLst>
                  <a:ext uri="{0D108BD9-81ED-4DB2-BD59-A6C34878D82A}">
                    <a16:rowId xmlns:a16="http://schemas.microsoft.com/office/drawing/2014/main" val="243950324"/>
                  </a:ext>
                </a:extLst>
              </a:tr>
              <a:tr h="645434">
                <a:tc>
                  <a:txBody>
                    <a:bodyPr/>
                    <a:lstStyle/>
                    <a:p>
                      <a:pPr algn="l"/>
                      <a:r>
                        <a:rPr lang="en-GB" sz="1200" b="1" noProof="0">
                          <a:solidFill>
                            <a:schemeClr val="tx1"/>
                          </a:solidFill>
                        </a:rPr>
                        <a:t>1 – Lifting Operations Management Procedure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noProof="0">
                          <a:solidFill>
                            <a:schemeClr val="tx1"/>
                          </a:solidFill>
                        </a:rPr>
                        <a:t>2 – Categorisation and Management of Lifting Operations</a:t>
                      </a:r>
                      <a:endParaRPr lang="en-GB" sz="1200" b="1" noProof="0" dirty="0">
                        <a:solidFill>
                          <a:schemeClr val="tx1"/>
                        </a:solidFill>
                      </a:endParaRPr>
                    </a:p>
                  </a:txBody>
                  <a:tcPr anchor="ctr"/>
                </a:tc>
                <a:extLst>
                  <a:ext uri="{0D108BD9-81ED-4DB2-BD59-A6C34878D82A}">
                    <a16:rowId xmlns:a16="http://schemas.microsoft.com/office/drawing/2014/main" val="1125699757"/>
                  </a:ext>
                </a:extLst>
              </a:tr>
              <a:tr h="6454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noProof="0">
                          <a:solidFill>
                            <a:schemeClr val="tx1"/>
                          </a:solidFill>
                        </a:rPr>
                        <a:t>3 – Competent Person for Lifting Operations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noProof="0">
                          <a:solidFill>
                            <a:schemeClr val="tx1"/>
                          </a:solidFill>
                        </a:rPr>
                        <a:t>4 – Competencies and Training</a:t>
                      </a:r>
                      <a:endParaRPr lang="en-GB" sz="1200" b="1" noProof="0" dirty="0">
                        <a:solidFill>
                          <a:schemeClr val="tx1"/>
                        </a:solidFill>
                      </a:endParaRPr>
                    </a:p>
                  </a:txBody>
                  <a:tcPr anchor="ctr"/>
                </a:tc>
                <a:extLst>
                  <a:ext uri="{0D108BD9-81ED-4DB2-BD59-A6C34878D82A}">
                    <a16:rowId xmlns:a16="http://schemas.microsoft.com/office/drawing/2014/main" val="196620392"/>
                  </a:ext>
                </a:extLst>
              </a:tr>
              <a:tr h="15059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noProof="0">
                          <a:solidFill>
                            <a:schemeClr val="tx1"/>
                          </a:solidFill>
                        </a:rPr>
                        <a:t>5 – Certification of Lifting Equipment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noProof="0">
                          <a:solidFill>
                            <a:schemeClr val="tx1"/>
                          </a:solidFill>
                        </a:rPr>
                        <a:t>6 – Lifting Equipment Register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chemeClr val="tx1"/>
                          </a:solidFill>
                          <a:latin typeface="+mn-lt"/>
                          <a:ea typeface="+mn-ea"/>
                          <a:cs typeface="+mn-cs"/>
                        </a:rPr>
                        <a:t>7 </a:t>
                      </a:r>
                      <a:r>
                        <a:rPr lang="en-GB" sz="1200" b="1" kern="1200" dirty="0">
                          <a:solidFill>
                            <a:schemeClr val="tx1"/>
                          </a:solidFill>
                          <a:latin typeface="+mn-lt"/>
                          <a:ea typeface="+mn-ea"/>
                          <a:cs typeface="+mn-cs"/>
                        </a:rPr>
                        <a:t>– Maintenance Programme for Lifting Devices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noProof="0">
                          <a:solidFill>
                            <a:schemeClr val="tx1"/>
                          </a:solidFill>
                        </a:rPr>
                        <a:t>8 – Periodic General Verification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noProof="0">
                          <a:solidFill>
                            <a:schemeClr val="tx1"/>
                          </a:solidFill>
                        </a:rPr>
                        <a:t>9 – Visual Inspection before Use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noProof="0">
                          <a:solidFill>
                            <a:schemeClr val="tx1"/>
                          </a:solidFill>
                        </a:rPr>
                        <a:t>10 – Logbook of Lifting Devices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noProof="0">
                          <a:solidFill>
                            <a:schemeClr val="tx1"/>
                          </a:solidFill>
                        </a:rPr>
                        <a:t>11 – Lifting of Personnel</a:t>
                      </a:r>
                      <a:endParaRPr lang="en-GB" sz="1200" b="1" noProof="0" dirty="0">
                        <a:solidFill>
                          <a:schemeClr val="tx1"/>
                        </a:solidFill>
                      </a:endParaRPr>
                    </a:p>
                  </a:txBody>
                  <a:tcPr anchor="ctr"/>
                </a:tc>
                <a:extLst>
                  <a:ext uri="{0D108BD9-81ED-4DB2-BD59-A6C34878D82A}">
                    <a16:rowId xmlns:a16="http://schemas.microsoft.com/office/drawing/2014/main" val="1986956747"/>
                  </a:ext>
                </a:extLst>
              </a:tr>
              <a:tr h="1104347">
                <a:tc>
                  <a:txBody>
                    <a:bodyPr/>
                    <a:lstStyle/>
                    <a:p>
                      <a:pPr algn="l"/>
                      <a:r>
                        <a:rPr lang="en-GB" sz="1200" b="1" noProof="0">
                          <a:solidFill>
                            <a:schemeClr val="tx1"/>
                          </a:solidFill>
                        </a:rPr>
                        <a:t>12 – Risk Analysis</a:t>
                      </a:r>
                    </a:p>
                    <a:p>
                      <a:pPr algn="l"/>
                      <a:r>
                        <a:rPr lang="en-GB" sz="1200" b="1" noProof="0">
                          <a:solidFill>
                            <a:schemeClr val="tx1"/>
                          </a:solidFill>
                        </a:rPr>
                        <a:t>13 – Lift Plan</a:t>
                      </a:r>
                    </a:p>
                    <a:p>
                      <a:pPr algn="l"/>
                      <a:r>
                        <a:rPr lang="en-GB" sz="1200" b="1" noProof="0">
                          <a:solidFill>
                            <a:schemeClr val="tx1"/>
                          </a:solidFill>
                        </a:rPr>
                        <a:t>14 – Review and Technical Validation of the Lift Plan</a:t>
                      </a:r>
                    </a:p>
                    <a:p>
                      <a:pPr algn="l"/>
                      <a:r>
                        <a:rPr lang="en-GB" sz="1200" b="1" noProof="0">
                          <a:solidFill>
                            <a:schemeClr val="tx1"/>
                          </a:solidFill>
                        </a:rPr>
                        <a:t>15 – Authorisation of Category 3 Lifting Operations over Live Installations or near Power Lines</a:t>
                      </a:r>
                      <a:endParaRPr lang="en-GB" sz="1200" b="1" noProof="0" dirty="0">
                        <a:solidFill>
                          <a:schemeClr val="tx1"/>
                        </a:solidFill>
                      </a:endParaRPr>
                    </a:p>
                  </a:txBody>
                  <a:tcPr anchor="ctr"/>
                </a:tc>
                <a:extLst>
                  <a:ext uri="{0D108BD9-81ED-4DB2-BD59-A6C34878D82A}">
                    <a16:rowId xmlns:a16="http://schemas.microsoft.com/office/drawing/2014/main" val="2419703643"/>
                  </a:ext>
                </a:extLst>
              </a:tr>
              <a:tr h="1305138">
                <a:tc>
                  <a:txBody>
                    <a:bodyPr/>
                    <a:lstStyle/>
                    <a:p>
                      <a:pPr algn="l"/>
                      <a:r>
                        <a:rPr lang="en-GB" sz="1200" b="1" noProof="0" dirty="0">
                          <a:solidFill>
                            <a:schemeClr val="tx1"/>
                          </a:solidFill>
                        </a:rPr>
                        <a:t>16 – Monitoring of Lifting Operations</a:t>
                      </a:r>
                    </a:p>
                    <a:p>
                      <a:pPr algn="l"/>
                      <a:r>
                        <a:rPr lang="en-GB" sz="1200" b="1" noProof="0" dirty="0">
                          <a:solidFill>
                            <a:schemeClr val="tx1"/>
                          </a:solidFill>
                        </a:rPr>
                        <a:t>17 – Final Check before starting any Lifting Operation of a Suspended Load – Safe to Lift</a:t>
                      </a:r>
                    </a:p>
                    <a:p>
                      <a:pPr algn="l"/>
                      <a:r>
                        <a:rPr lang="en-GB" sz="1200" b="1" noProof="0" dirty="0">
                          <a:solidFill>
                            <a:schemeClr val="tx1"/>
                          </a:solidFill>
                        </a:rPr>
                        <a:t>18 – Restricting Access</a:t>
                      </a:r>
                    </a:p>
                    <a:p>
                      <a:pPr algn="l"/>
                      <a:r>
                        <a:rPr lang="en-GB" sz="1200" b="1" noProof="0" dirty="0">
                          <a:solidFill>
                            <a:schemeClr val="tx1"/>
                          </a:solidFill>
                        </a:rPr>
                        <a:t>19 – Control of the Movements of the Load</a:t>
                      </a:r>
                    </a:p>
                    <a:p>
                      <a:pPr algn="l"/>
                      <a:r>
                        <a:rPr lang="en-GB" sz="1200" b="1" noProof="0" dirty="0">
                          <a:solidFill>
                            <a:schemeClr val="tx1"/>
                          </a:solidFill>
                        </a:rPr>
                        <a:t>20 – Debriefing after the Lifting Operation</a:t>
                      </a:r>
                    </a:p>
                  </a:txBody>
                  <a:tcPr anchor="ctr"/>
                </a:tc>
                <a:extLst>
                  <a:ext uri="{0D108BD9-81ED-4DB2-BD59-A6C34878D82A}">
                    <a16:rowId xmlns:a16="http://schemas.microsoft.com/office/drawing/2014/main" val="3001713170"/>
                  </a:ext>
                </a:extLst>
              </a:tr>
            </a:tbl>
          </a:graphicData>
        </a:graphic>
      </p:graphicFrame>
      <p:sp>
        <p:nvSpPr>
          <p:cNvPr id="6" name="Footer Placeholder 2">
            <a:extLst>
              <a:ext uri="{FF2B5EF4-FFF2-40B4-BE49-F238E27FC236}">
                <a16:creationId xmlns:a16="http://schemas.microsoft.com/office/drawing/2014/main" id="{F7233DAB-6DC7-EC6F-D336-662400D95353}"/>
              </a:ext>
            </a:extLst>
          </p:cNvPr>
          <p:cNvSpPr>
            <a:spLocks noGrp="1"/>
          </p:cNvSpPr>
          <p:nvPr>
            <p:ph type="ftr" sz="quarter" idx="11"/>
          </p:nvPr>
        </p:nvSpPr>
        <p:spPr>
          <a:xfrm>
            <a:off x="856680" y="6449983"/>
            <a:ext cx="10649520" cy="252000"/>
          </a:xfrm>
        </p:spPr>
        <p:txBody>
          <a:bodyPr/>
          <a:lstStyle/>
          <a:p>
            <a:r>
              <a:rPr lang="en-GB" dirty="0"/>
              <a:t>CR-GR-HSE-420 : HSE Requirements for Lifting Operations</a:t>
            </a:r>
          </a:p>
        </p:txBody>
      </p:sp>
    </p:spTree>
    <p:extLst>
      <p:ext uri="{BB962C8B-B14F-4D97-AF65-F5344CB8AC3E}">
        <p14:creationId xmlns:p14="http://schemas.microsoft.com/office/powerpoint/2010/main" val="1925810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fr-FR" smtClean="0"/>
              <a:pPr/>
              <a:t>5</a:t>
            </a:fld>
            <a:endParaRPr lang="fr-FR" dirty="0"/>
          </a:p>
        </p:txBody>
      </p:sp>
      <p:sp>
        <p:nvSpPr>
          <p:cNvPr id="2" name="Title 1">
            <a:extLst>
              <a:ext uri="{FF2B5EF4-FFF2-40B4-BE49-F238E27FC236}">
                <a16:creationId xmlns:a16="http://schemas.microsoft.com/office/drawing/2014/main" id="{8977B993-5825-4579-A626-14BC215DA236}"/>
              </a:ext>
            </a:extLst>
          </p:cNvPr>
          <p:cNvSpPr>
            <a:spLocks noGrp="1"/>
          </p:cNvSpPr>
          <p:nvPr>
            <p:ph type="title"/>
          </p:nvPr>
        </p:nvSpPr>
        <p:spPr>
          <a:xfrm>
            <a:off x="361243" y="39549"/>
            <a:ext cx="9720000" cy="526342"/>
          </a:xfrm>
        </p:spPr>
        <p:txBody>
          <a:bodyPr/>
          <a:lstStyle/>
          <a:p>
            <a:r>
              <a:rPr lang="en-GB" dirty="0"/>
              <a:t>Structure: 5 themes, 20 requirements</a:t>
            </a:r>
          </a:p>
        </p:txBody>
      </p:sp>
      <p:sp>
        <p:nvSpPr>
          <p:cNvPr id="6" name="Rectangle : coins arrondis 5">
            <a:extLst>
              <a:ext uri="{FF2B5EF4-FFF2-40B4-BE49-F238E27FC236}">
                <a16:creationId xmlns:a16="http://schemas.microsoft.com/office/drawing/2014/main" id="{A3D3308A-55C0-BFC3-E4E6-5FE4051433BA}"/>
              </a:ext>
            </a:extLst>
          </p:cNvPr>
          <p:cNvSpPr/>
          <p:nvPr/>
        </p:nvSpPr>
        <p:spPr>
          <a:xfrm>
            <a:off x="10603901" y="2080799"/>
            <a:ext cx="510728" cy="4183123"/>
          </a:xfrm>
          <a:prstGeom prst="roundRect">
            <a:avLst/>
          </a:prstGeom>
          <a:solidFill>
            <a:schemeClr val="tx2">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 double flèche verticale 8">
            <a:extLst>
              <a:ext uri="{FF2B5EF4-FFF2-40B4-BE49-F238E27FC236}">
                <a16:creationId xmlns:a16="http://schemas.microsoft.com/office/drawing/2014/main" id="{251B718A-C501-526D-DBC1-D2B0302FFB36}"/>
              </a:ext>
            </a:extLst>
          </p:cNvPr>
          <p:cNvSpPr/>
          <p:nvPr/>
        </p:nvSpPr>
        <p:spPr>
          <a:xfrm>
            <a:off x="10769160" y="2080799"/>
            <a:ext cx="180209" cy="3823201"/>
          </a:xfrm>
          <a:prstGeom prst="upDownArrow">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E04E7BED-02EF-EE94-248D-1667DC1D4F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5024" y="907200"/>
            <a:ext cx="10066379" cy="5356723"/>
          </a:xfrm>
          <a:prstGeom prst="rect">
            <a:avLst/>
          </a:prstGeom>
          <a:noFill/>
          <a:ln>
            <a:noFill/>
          </a:ln>
        </p:spPr>
      </p:pic>
      <p:sp>
        <p:nvSpPr>
          <p:cNvPr id="8" name="Footer Placeholder 2">
            <a:extLst>
              <a:ext uri="{FF2B5EF4-FFF2-40B4-BE49-F238E27FC236}">
                <a16:creationId xmlns:a16="http://schemas.microsoft.com/office/drawing/2014/main" id="{EFBEF971-B411-43FC-BA71-BAC19C93BBFC}"/>
              </a:ext>
            </a:extLst>
          </p:cNvPr>
          <p:cNvSpPr>
            <a:spLocks noGrp="1"/>
          </p:cNvSpPr>
          <p:nvPr>
            <p:ph type="ftr" sz="quarter" idx="11"/>
          </p:nvPr>
        </p:nvSpPr>
        <p:spPr>
          <a:xfrm>
            <a:off x="856680" y="6449983"/>
            <a:ext cx="10649520" cy="252000"/>
          </a:xfrm>
        </p:spPr>
        <p:txBody>
          <a:bodyPr/>
          <a:lstStyle/>
          <a:p>
            <a:r>
              <a:rPr lang="en-GB" dirty="0"/>
              <a:t>CR-GR-HSE-420 : HSE Requirements for Lifting Operations</a:t>
            </a:r>
          </a:p>
        </p:txBody>
      </p:sp>
    </p:spTree>
    <p:extLst>
      <p:ext uri="{BB962C8B-B14F-4D97-AF65-F5344CB8AC3E}">
        <p14:creationId xmlns:p14="http://schemas.microsoft.com/office/powerpoint/2010/main" val="2312015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6</a:t>
            </a:fld>
            <a:endParaRPr lang="fr-FR" dirty="0"/>
          </a:p>
        </p:txBody>
      </p:sp>
      <p:sp>
        <p:nvSpPr>
          <p:cNvPr id="7" name="Rectangle : coins arrondis 6">
            <a:extLst>
              <a:ext uri="{FF2B5EF4-FFF2-40B4-BE49-F238E27FC236}">
                <a16:creationId xmlns:a16="http://schemas.microsoft.com/office/drawing/2014/main" id="{8E0D7C42-F734-4875-9609-BBDF44A9AC98}"/>
              </a:ext>
            </a:extLst>
          </p:cNvPr>
          <p:cNvSpPr/>
          <p:nvPr/>
        </p:nvSpPr>
        <p:spPr>
          <a:xfrm>
            <a:off x="450205" y="5365766"/>
            <a:ext cx="11291589" cy="658659"/>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6A33B537-3DF0-4A1D-BFAE-BF57B240E437}"/>
              </a:ext>
            </a:extLst>
          </p:cNvPr>
          <p:cNvSpPr txBox="1"/>
          <p:nvPr/>
        </p:nvSpPr>
        <p:spPr>
          <a:xfrm>
            <a:off x="662939" y="5488429"/>
            <a:ext cx="10866120" cy="369332"/>
          </a:xfrm>
          <a:prstGeom prst="rect">
            <a:avLst/>
          </a:prstGeom>
          <a:noFill/>
        </p:spPr>
        <p:txBody>
          <a:bodyPr wrap="square" rtlCol="0">
            <a:spAutoFit/>
          </a:bodyPr>
          <a:lstStyle/>
          <a:p>
            <a:pPr>
              <a:spcBef>
                <a:spcPts val="600"/>
              </a:spcBef>
              <a:spcAft>
                <a:spcPts val="600"/>
              </a:spcAft>
            </a:pPr>
            <a:r>
              <a:rPr lang="en-GB" b="1" dirty="0">
                <a:solidFill>
                  <a:srgbClr val="FF9900"/>
                </a:solidFill>
                <a:latin typeface="Arial" panose="020B0604020202020204" pitchFamily="34" charset="0"/>
                <a:cs typeface="Arial" panose="020B0604020202020204" pitchFamily="34" charset="0"/>
              </a:rPr>
              <a:t>Effective Date: </a:t>
            </a:r>
            <a:r>
              <a:rPr lang="en-GB" sz="1600" dirty="0">
                <a:solidFill>
                  <a:srgbClr val="4B7D91"/>
                </a:solidFill>
                <a:latin typeface="Arial" panose="020B0604020202020204" pitchFamily="34" charset="0"/>
                <a:cs typeface="Arial" panose="020B0604020202020204" pitchFamily="34" charset="0"/>
              </a:rPr>
              <a:t>	</a:t>
            </a:r>
            <a:r>
              <a:rPr lang="en-GB" sz="1400" dirty="0">
                <a:solidFill>
                  <a:srgbClr val="0070C0"/>
                </a:solidFill>
                <a:latin typeface="Arial" panose="020B0604020202020204" pitchFamily="34" charset="0"/>
                <a:cs typeface="Arial" panose="020B0604020202020204" pitchFamily="34" charset="0"/>
              </a:rPr>
              <a:t>▪ 12 months from the date of publication.</a:t>
            </a:r>
          </a:p>
        </p:txBody>
      </p:sp>
      <p:sp>
        <p:nvSpPr>
          <p:cNvPr id="5" name="ZoneTexte 4">
            <a:extLst>
              <a:ext uri="{FF2B5EF4-FFF2-40B4-BE49-F238E27FC236}">
                <a16:creationId xmlns:a16="http://schemas.microsoft.com/office/drawing/2014/main" id="{8CFF6C2B-7022-EB1C-94E5-96F18B8C5AA8}"/>
              </a:ext>
            </a:extLst>
          </p:cNvPr>
          <p:cNvSpPr txBox="1"/>
          <p:nvPr/>
        </p:nvSpPr>
        <p:spPr>
          <a:xfrm>
            <a:off x="662939" y="1462333"/>
            <a:ext cx="10866120" cy="2462213"/>
          </a:xfrm>
          <a:prstGeom prst="rect">
            <a:avLst/>
          </a:prstGeom>
          <a:noFill/>
        </p:spPr>
        <p:txBody>
          <a:bodyPr wrap="square">
            <a:spAutoFit/>
          </a:bodyPr>
          <a:lstStyle/>
          <a:p>
            <a:pPr>
              <a:spcAft>
                <a:spcPts val="1200"/>
              </a:spcAft>
            </a:pPr>
            <a:r>
              <a:rPr kumimoji="0" lang="en-GB" sz="1800" b="1" i="0" u="none" strike="noStrike" kern="1200" cap="none" spc="0" normalizeH="0" baseline="0" noProof="0" dirty="0">
                <a:ln>
                  <a:noFill/>
                </a:ln>
                <a:solidFill>
                  <a:srgbClr val="FF9900"/>
                </a:solidFill>
                <a:effectLst/>
                <a:uLnTx/>
                <a:uFillTx/>
                <a:latin typeface="Arial" panose="020B0604020202020204" pitchFamily="34" charset="0"/>
                <a:ea typeface="+mn-ea"/>
                <a:cs typeface="Arial" panose="020B0604020202020204" pitchFamily="34" charset="0"/>
              </a:rPr>
              <a:t>Scope of work:</a:t>
            </a:r>
          </a:p>
          <a:p>
            <a:r>
              <a:rPr lang="en-GB" sz="1400" dirty="0">
                <a:solidFill>
                  <a:srgbClr val="0070C0"/>
                </a:solidFill>
                <a:latin typeface="Arial" panose="020B0604020202020204" pitchFamily="34" charset="0"/>
                <a:cs typeface="Arial" panose="020B0604020202020204" pitchFamily="34" charset="0"/>
              </a:rPr>
              <a:t>This rule applies to all crane, rigging, and mechanical handling operations carried out using motorised or non-motorised lifting devices, owned by Company and/or run by external companies on installations operated by the Company's entities.</a:t>
            </a:r>
          </a:p>
          <a:p>
            <a:endParaRPr lang="en-GB" sz="1400" dirty="0">
              <a:solidFill>
                <a:srgbClr val="0070C0"/>
              </a:solidFill>
              <a:latin typeface="Arial" panose="020B0604020202020204" pitchFamily="34" charset="0"/>
              <a:cs typeface="Arial" panose="020B0604020202020204" pitchFamily="34" charset="0"/>
            </a:endParaRPr>
          </a:p>
          <a:p>
            <a:r>
              <a:rPr lang="en-GB" sz="1400" dirty="0">
                <a:solidFill>
                  <a:srgbClr val="0070C0"/>
                </a:solidFill>
                <a:latin typeface="Arial" panose="020B0604020202020204" pitchFamily="34" charset="0"/>
                <a:cs typeface="Arial" panose="020B0604020202020204" pitchFamily="34" charset="0"/>
              </a:rPr>
              <a:t>It applies to any operation where a load has to be lifted, lowered, turned or suspended. The lifting equipment concerned may be mobile cranes (self-propelled carrier cranes, self-propelled rough-terrain cranes, crawler cranes, auxiliary loading cranes, etc.), mobile and pedestal tower cranes, gantry cranes, pedestal cranes, offshore cranes, derricks, electric overhead cranes, gantry cranes, monorails, jib cranes, hoists, jacks, forklift trucks, excavators and mechanical shovers, etc.</a:t>
            </a:r>
          </a:p>
          <a:p>
            <a:endParaRPr lang="en-GB" sz="1400" dirty="0">
              <a:solidFill>
                <a:srgbClr val="0070C0"/>
              </a:solidFill>
              <a:latin typeface="Arial" panose="020B0604020202020204" pitchFamily="34" charset="0"/>
              <a:cs typeface="Arial" panose="020B0604020202020204" pitchFamily="34" charset="0"/>
            </a:endParaRPr>
          </a:p>
          <a:p>
            <a:r>
              <a:rPr lang="en-GB" sz="1400" dirty="0">
                <a:solidFill>
                  <a:srgbClr val="0070C0"/>
                </a:solidFill>
                <a:latin typeface="Arial" panose="020B0604020202020204" pitchFamily="34" charset="0"/>
                <a:cs typeface="Arial" panose="020B0604020202020204" pitchFamily="34" charset="0"/>
              </a:rPr>
              <a:t>It also applies to lifting accessories, including slings, chains, wire ropes, hooks, shackles, containers, baskets, skids and pallets.</a:t>
            </a:r>
          </a:p>
        </p:txBody>
      </p:sp>
      <p:sp>
        <p:nvSpPr>
          <p:cNvPr id="9" name="Rectangle : coins arrondis 8">
            <a:extLst>
              <a:ext uri="{FF2B5EF4-FFF2-40B4-BE49-F238E27FC236}">
                <a16:creationId xmlns:a16="http://schemas.microsoft.com/office/drawing/2014/main" id="{910712C9-9D93-25A0-0113-693A2BE273CF}"/>
              </a:ext>
            </a:extLst>
          </p:cNvPr>
          <p:cNvSpPr/>
          <p:nvPr/>
        </p:nvSpPr>
        <p:spPr>
          <a:xfrm>
            <a:off x="419008" y="1307639"/>
            <a:ext cx="11291589" cy="2976361"/>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itle 1">
            <a:extLst>
              <a:ext uri="{FF2B5EF4-FFF2-40B4-BE49-F238E27FC236}">
                <a16:creationId xmlns:a16="http://schemas.microsoft.com/office/drawing/2014/main" id="{CF17DCBC-32A5-FF5F-1032-45138210AFF8}"/>
              </a:ext>
            </a:extLst>
          </p:cNvPr>
          <p:cNvSpPr>
            <a:spLocks noGrp="1"/>
          </p:cNvSpPr>
          <p:nvPr>
            <p:ph type="title"/>
          </p:nvPr>
        </p:nvSpPr>
        <p:spPr>
          <a:xfrm>
            <a:off x="361243" y="39549"/>
            <a:ext cx="9720000" cy="526342"/>
          </a:xfrm>
        </p:spPr>
        <p:txBody>
          <a:bodyPr/>
          <a:lstStyle/>
          <a:p>
            <a:r>
              <a:rPr lang="en-GB" dirty="0"/>
              <a:t>Structure: 5 themes, 20 requirements</a:t>
            </a:r>
          </a:p>
        </p:txBody>
      </p:sp>
      <p:sp>
        <p:nvSpPr>
          <p:cNvPr id="2" name="Footer Placeholder 2">
            <a:extLst>
              <a:ext uri="{FF2B5EF4-FFF2-40B4-BE49-F238E27FC236}">
                <a16:creationId xmlns:a16="http://schemas.microsoft.com/office/drawing/2014/main" id="{70D8C29E-4D77-58B4-922D-AFDCB7803C4E}"/>
              </a:ext>
            </a:extLst>
          </p:cNvPr>
          <p:cNvSpPr>
            <a:spLocks noGrp="1"/>
          </p:cNvSpPr>
          <p:nvPr>
            <p:ph type="ftr" sz="quarter" idx="11"/>
          </p:nvPr>
        </p:nvSpPr>
        <p:spPr>
          <a:xfrm>
            <a:off x="856680" y="6449983"/>
            <a:ext cx="10649520" cy="252000"/>
          </a:xfrm>
        </p:spPr>
        <p:txBody>
          <a:bodyPr/>
          <a:lstStyle/>
          <a:p>
            <a:r>
              <a:rPr lang="en-GB" dirty="0"/>
              <a:t>CR-GR-HSE-420 : HSE Requirements for Lifting Operations</a:t>
            </a:r>
          </a:p>
        </p:txBody>
      </p:sp>
    </p:spTree>
    <p:extLst>
      <p:ext uri="{BB962C8B-B14F-4D97-AF65-F5344CB8AC3E}">
        <p14:creationId xmlns:p14="http://schemas.microsoft.com/office/powerpoint/2010/main" val="2192134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a:xfrm>
            <a:off x="469879" y="242844"/>
            <a:ext cx="9720000" cy="569956"/>
          </a:xfrm>
        </p:spPr>
        <p:txBody>
          <a:bodyPr/>
          <a:lstStyle/>
          <a:p>
            <a:r>
              <a:rPr lang="en-GB"/>
              <a:t>Why are there one CR and one GS with the same title?</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7</a:t>
            </a:fld>
            <a:endParaRPr lang="fr-FR" dirty="0"/>
          </a:p>
        </p:txBody>
      </p:sp>
      <p:sp>
        <p:nvSpPr>
          <p:cNvPr id="6" name="ZoneTexte 5">
            <a:extLst>
              <a:ext uri="{FF2B5EF4-FFF2-40B4-BE49-F238E27FC236}">
                <a16:creationId xmlns:a16="http://schemas.microsoft.com/office/drawing/2014/main" id="{D2A28F02-BAA7-25D6-0EB9-110D7F212860}"/>
              </a:ext>
            </a:extLst>
          </p:cNvPr>
          <p:cNvSpPr txBox="1"/>
          <p:nvPr/>
        </p:nvSpPr>
        <p:spPr>
          <a:xfrm>
            <a:off x="856680" y="1375864"/>
            <a:ext cx="10711192" cy="1908215"/>
          </a:xfrm>
          <a:prstGeom prst="rect">
            <a:avLst/>
          </a:prstGeom>
          <a:noFill/>
        </p:spPr>
        <p:txBody>
          <a:bodyPr wrap="square">
            <a:spAutoFit/>
          </a:bodyPr>
          <a:lstStyle/>
          <a:p>
            <a:pPr>
              <a:spcAft>
                <a:spcPts val="1200"/>
              </a:spcAft>
            </a:pPr>
            <a:r>
              <a:rPr lang="en-GB" b="1">
                <a:solidFill>
                  <a:srgbClr val="FF9900"/>
                </a:solidFill>
                <a:latin typeface="Arial" panose="020B0604020202020204" pitchFamily="34" charset="0"/>
                <a:cs typeface="Arial" panose="020B0604020202020204" pitchFamily="34" charset="0"/>
              </a:rPr>
              <a:t>Clarification of the requirements of CR-GR-HSE-420:</a:t>
            </a:r>
          </a:p>
          <a:p>
            <a:pPr>
              <a:spcAft>
                <a:spcPts val="1200"/>
              </a:spcAft>
            </a:pPr>
            <a:r>
              <a:rPr lang="en-GB" sz="1600">
                <a:solidFill>
                  <a:srgbClr val="0070C0"/>
                </a:solidFill>
                <a:latin typeface="Arial" panose="020B0604020202020204" pitchFamily="34" charset="0"/>
                <a:cs typeface="Times New Roman" panose="02020603050405020304" pitchFamily="18" charset="0"/>
              </a:rPr>
              <a:t>The requirements stated in CR-GR-HSE-420 are general, basic and are the minimum requirements for planning, preparing and performing a safe lifting operation.</a:t>
            </a:r>
          </a:p>
          <a:p>
            <a:r>
              <a:rPr lang="en-GB" sz="160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Insofar as the Company is not the company in charge of carrying out the lifting operations, the lift plan, preparation, studies, control of equipment, manpower and supervision are the responsibility of the company in charge of the work and the persons competent to carry out these functions are its responsibility.</a:t>
            </a:r>
            <a:endParaRPr lang="en-GB" sz="1600"/>
          </a:p>
        </p:txBody>
      </p:sp>
      <p:sp>
        <p:nvSpPr>
          <p:cNvPr id="7" name="Rectangle : coins arrondis 6">
            <a:extLst>
              <a:ext uri="{FF2B5EF4-FFF2-40B4-BE49-F238E27FC236}">
                <a16:creationId xmlns:a16="http://schemas.microsoft.com/office/drawing/2014/main" id="{BE34D297-DB03-BDE9-B8DB-793B4DFAB6FC}"/>
              </a:ext>
            </a:extLst>
          </p:cNvPr>
          <p:cNvSpPr/>
          <p:nvPr/>
        </p:nvSpPr>
        <p:spPr>
          <a:xfrm>
            <a:off x="535645" y="1211495"/>
            <a:ext cx="11291589" cy="2459168"/>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BA1FD353-4EE1-CFFF-6F01-BC7DC2FBC161}"/>
              </a:ext>
            </a:extLst>
          </p:cNvPr>
          <p:cNvSpPr txBox="1"/>
          <p:nvPr/>
        </p:nvSpPr>
        <p:spPr>
          <a:xfrm>
            <a:off x="818977" y="4028960"/>
            <a:ext cx="10711192" cy="1695913"/>
          </a:xfrm>
          <a:prstGeom prst="rect">
            <a:avLst/>
          </a:prstGeom>
          <a:noFill/>
        </p:spPr>
        <p:txBody>
          <a:bodyPr wrap="square">
            <a:spAutoFit/>
          </a:bodyPr>
          <a:lstStyle/>
          <a:p>
            <a:pPr>
              <a:spcAft>
                <a:spcPts val="1200"/>
              </a:spcAft>
            </a:pPr>
            <a:r>
              <a:rPr lang="en-US" b="1" dirty="0">
                <a:solidFill>
                  <a:srgbClr val="FF9900"/>
                </a:solidFill>
                <a:latin typeface="Arial" panose="020B0604020202020204" pitchFamily="34" charset="0"/>
                <a:cs typeface="Arial" panose="020B0604020202020204" pitchFamily="34" charset="0"/>
              </a:rPr>
              <a:t>Why a Company Rule and a General Specification with the same title?</a:t>
            </a:r>
          </a:p>
          <a:p>
            <a:pPr>
              <a:spcAft>
                <a:spcPts val="1200"/>
              </a:spcAft>
            </a:pPr>
            <a:r>
              <a:rPr lang="en-US" sz="1400" dirty="0">
                <a:solidFill>
                  <a:srgbClr val="0070C0"/>
                </a:solidFill>
                <a:latin typeface="Arial" panose="020B0604020202020204" pitchFamily="34" charset="0"/>
                <a:cs typeface="Arial" panose="020B0604020202020204" pitchFamily="34" charset="0"/>
              </a:rPr>
              <a:t>Because the Company Rule is for internal use and because it cannot be passed on to external companies.</a:t>
            </a:r>
            <a:endParaRPr lang="fr-FR" sz="1400" dirty="0">
              <a:solidFill>
                <a:srgbClr val="0070C0"/>
              </a:solidFill>
              <a:latin typeface="Arial" panose="020B0604020202020204" pitchFamily="34" charset="0"/>
              <a:cs typeface="Arial" panose="020B0604020202020204" pitchFamily="34" charset="0"/>
            </a:endParaRPr>
          </a:p>
          <a:p>
            <a:pPr>
              <a:spcAft>
                <a:spcPts val="1200"/>
              </a:spcAft>
            </a:pPr>
            <a:r>
              <a:rPr lang="en-US" sz="1400" dirty="0">
                <a:solidFill>
                  <a:srgbClr val="0070C0"/>
                </a:solidFill>
                <a:latin typeface="Arial" panose="020B0604020202020204" pitchFamily="34" charset="0"/>
                <a:cs typeface="Arial" panose="020B0604020202020204" pitchFamily="34" charset="0"/>
              </a:rPr>
              <a:t>As 80% of the requirements of the CR apply to external companies working on our entities, we have written a General Specification containing the requirements applicable only to the latter</a:t>
            </a:r>
            <a:r>
              <a:rPr lang="fr-FR" sz="1400" dirty="0">
                <a:solidFill>
                  <a:srgbClr val="0070C0"/>
                </a:solidFill>
                <a:latin typeface="Arial" panose="020B0604020202020204" pitchFamily="34" charset="0"/>
                <a:cs typeface="Arial" panose="020B0604020202020204" pitchFamily="34" charset="0"/>
              </a:rPr>
              <a:t>.</a:t>
            </a:r>
          </a:p>
          <a:p>
            <a:pPr algn="just">
              <a:lnSpc>
                <a:spcPct val="110000"/>
              </a:lnSpc>
              <a:spcAft>
                <a:spcPts val="600"/>
              </a:spcAft>
            </a:pPr>
            <a:r>
              <a:rPr lang="en-US" sz="1400" u="sng" dirty="0">
                <a:solidFill>
                  <a:srgbClr val="0070C0"/>
                </a:solidFill>
                <a:latin typeface="Arial" panose="020B0604020202020204" pitchFamily="34" charset="0"/>
                <a:cs typeface="Arial" panose="020B0604020202020204" pitchFamily="34" charset="0"/>
              </a:rPr>
              <a:t>This general specification is transmitted to external companies and the entities and subsidiaries ensure that they comply with it</a:t>
            </a:r>
            <a:r>
              <a:rPr lang="fr-FR" sz="1400" dirty="0">
                <a:solidFill>
                  <a:srgbClr val="0070C0"/>
                </a:solidFill>
                <a:latin typeface="Arial" panose="020B0604020202020204" pitchFamily="34" charset="0"/>
                <a:cs typeface="Arial" panose="020B0604020202020204" pitchFamily="34" charset="0"/>
              </a:rPr>
              <a:t>.</a:t>
            </a:r>
          </a:p>
        </p:txBody>
      </p:sp>
      <p:sp>
        <p:nvSpPr>
          <p:cNvPr id="14" name="Rectangle : coins arrondis 13">
            <a:extLst>
              <a:ext uri="{FF2B5EF4-FFF2-40B4-BE49-F238E27FC236}">
                <a16:creationId xmlns:a16="http://schemas.microsoft.com/office/drawing/2014/main" id="{16DCE18E-074F-4917-D8D3-EE53FD1FED99}"/>
              </a:ext>
            </a:extLst>
          </p:cNvPr>
          <p:cNvSpPr/>
          <p:nvPr/>
        </p:nvSpPr>
        <p:spPr>
          <a:xfrm>
            <a:off x="528779" y="3889219"/>
            <a:ext cx="11291589" cy="2343621"/>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ooter Placeholder 2">
            <a:extLst>
              <a:ext uri="{FF2B5EF4-FFF2-40B4-BE49-F238E27FC236}">
                <a16:creationId xmlns:a16="http://schemas.microsoft.com/office/drawing/2014/main" id="{BB1C35B7-1343-36A8-4316-9439E7554007}"/>
              </a:ext>
            </a:extLst>
          </p:cNvPr>
          <p:cNvSpPr>
            <a:spLocks noGrp="1"/>
          </p:cNvSpPr>
          <p:nvPr>
            <p:ph type="ftr" sz="quarter" idx="11"/>
          </p:nvPr>
        </p:nvSpPr>
        <p:spPr>
          <a:xfrm>
            <a:off x="856680" y="6449983"/>
            <a:ext cx="10649520" cy="252000"/>
          </a:xfrm>
        </p:spPr>
        <p:txBody>
          <a:bodyPr/>
          <a:lstStyle/>
          <a:p>
            <a:r>
              <a:rPr lang="en-GB" dirty="0"/>
              <a:t>CR-GR-HSE-420 : HSE Requirements for Lifting Operations</a:t>
            </a:r>
          </a:p>
        </p:txBody>
      </p:sp>
    </p:spTree>
    <p:extLst>
      <p:ext uri="{BB962C8B-B14F-4D97-AF65-F5344CB8AC3E}">
        <p14:creationId xmlns:p14="http://schemas.microsoft.com/office/powerpoint/2010/main" val="4157267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a:xfrm>
            <a:off x="469879" y="242844"/>
            <a:ext cx="9720000" cy="569956"/>
          </a:xfrm>
        </p:spPr>
        <p:txBody>
          <a:bodyPr/>
          <a:lstStyle/>
          <a:p>
            <a:r>
              <a:rPr lang="en-GB" dirty="0"/>
              <a:t>Presentation of the requirements</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8</a:t>
            </a:fld>
            <a:endParaRPr lang="fr-FR" dirty="0"/>
          </a:p>
        </p:txBody>
      </p:sp>
      <p:sp>
        <p:nvSpPr>
          <p:cNvPr id="3" name="Footer Placeholder 2">
            <a:extLst>
              <a:ext uri="{FF2B5EF4-FFF2-40B4-BE49-F238E27FC236}">
                <a16:creationId xmlns:a16="http://schemas.microsoft.com/office/drawing/2014/main" id="{0F59A3BA-1E94-BE04-0A1E-B64B27770B8E}"/>
              </a:ext>
            </a:extLst>
          </p:cNvPr>
          <p:cNvSpPr>
            <a:spLocks noGrp="1"/>
          </p:cNvSpPr>
          <p:nvPr>
            <p:ph type="ftr" sz="quarter" idx="11"/>
          </p:nvPr>
        </p:nvSpPr>
        <p:spPr>
          <a:xfrm>
            <a:off x="856680" y="6449983"/>
            <a:ext cx="10649520" cy="252000"/>
          </a:xfrm>
        </p:spPr>
        <p:txBody>
          <a:bodyPr/>
          <a:lstStyle/>
          <a:p>
            <a:r>
              <a:rPr lang="en-GB" dirty="0"/>
              <a:t>CR-GR-HSE-420 : HSE Requirements for Lifting Operations</a:t>
            </a:r>
          </a:p>
        </p:txBody>
      </p:sp>
      <p:graphicFrame>
        <p:nvGraphicFramePr>
          <p:cNvPr id="9" name="Tableau 8">
            <a:extLst>
              <a:ext uri="{FF2B5EF4-FFF2-40B4-BE49-F238E27FC236}">
                <a16:creationId xmlns:a16="http://schemas.microsoft.com/office/drawing/2014/main" id="{8CB844E7-324A-4995-72EA-F921C71CDA8C}"/>
              </a:ext>
            </a:extLst>
          </p:cNvPr>
          <p:cNvGraphicFramePr>
            <a:graphicFrameLocks noGrp="1"/>
          </p:cNvGraphicFramePr>
          <p:nvPr>
            <p:extLst>
              <p:ext uri="{D42A27DB-BD31-4B8C-83A1-F6EECF244321}">
                <p14:modId xmlns:p14="http://schemas.microsoft.com/office/powerpoint/2010/main" val="3875496318"/>
              </p:ext>
            </p:extLst>
          </p:nvPr>
        </p:nvGraphicFramePr>
        <p:xfrm>
          <a:off x="608498" y="1985885"/>
          <a:ext cx="9581381" cy="1246790"/>
        </p:xfrm>
        <a:graphic>
          <a:graphicData uri="http://schemas.openxmlformats.org/drawingml/2006/table">
            <a:tbl>
              <a:tblPr firstRow="1" firstCol="1" bandRow="1"/>
              <a:tblGrid>
                <a:gridCol w="9581381">
                  <a:extLst>
                    <a:ext uri="{9D8B030D-6E8A-4147-A177-3AD203B41FA5}">
                      <a16:colId xmlns:a16="http://schemas.microsoft.com/office/drawing/2014/main" val="2283823674"/>
                    </a:ext>
                  </a:extLst>
                </a:gridCol>
              </a:tblGrid>
              <a:tr h="347586">
                <a:tc>
                  <a:txBody>
                    <a:bodyPr/>
                    <a:lstStyle/>
                    <a:p>
                      <a:pPr algn="just">
                        <a:lnSpc>
                          <a:spcPct val="100000"/>
                        </a:lnSpc>
                        <a:spcBef>
                          <a:spcPts val="0"/>
                        </a:spcBef>
                        <a:spcAft>
                          <a:spcPts val="600"/>
                        </a:spcAft>
                      </a:pPr>
                      <a:r>
                        <a:rPr lang="fr-FR" sz="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3.1.1: Lifting Operations Management Procedure</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3244926450"/>
                  </a:ext>
                </a:extLst>
              </a:tr>
              <a:tr h="608273">
                <a:tc>
                  <a:txBody>
                    <a:bodyPr/>
                    <a:lstStyle/>
                    <a:p>
                      <a:pPr algn="just">
                        <a:lnSpc>
                          <a:spcPct val="100000"/>
                        </a:lnSpc>
                        <a:spcBef>
                          <a:spcPts val="0"/>
                        </a:spcBef>
                        <a:spcAft>
                          <a:spcPts val="600"/>
                        </a:spcAft>
                      </a:pPr>
                      <a:r>
                        <a:rPr lang="en-US" sz="1400" i="1" kern="1200" dirty="0">
                          <a:solidFill>
                            <a:srgbClr val="0070C0"/>
                          </a:solidFill>
                          <a:latin typeface="Arial" panose="020B0604020202020204" pitchFamily="34" charset="0"/>
                          <a:ea typeface="+mn-ea"/>
                          <a:cs typeface="+mn-cs"/>
                        </a:rPr>
                        <a:t>A procedure for the management of lifting operations based on the requirements of this rule is established and implemented by each entity or affiliate</a:t>
                      </a:r>
                      <a:r>
                        <a:rPr lang="fr-FR" sz="1400" i="1" kern="1200" dirty="0">
                          <a:solidFill>
                            <a:srgbClr val="0070C0"/>
                          </a:solidFill>
                          <a:latin typeface="Arial" panose="020B0604020202020204" pitchFamily="34" charset="0"/>
                          <a:ea typeface="+mn-ea"/>
                          <a:cs typeface="+mn-cs"/>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458820950"/>
                  </a:ext>
                </a:extLst>
              </a:tr>
              <a:tr h="290931">
                <a:tc>
                  <a:txBody>
                    <a:bodyPr/>
                    <a:lstStyle/>
                    <a:p>
                      <a:pPr algn="just">
                        <a:lnSpc>
                          <a:spcPct val="100000"/>
                        </a:lnSpc>
                        <a:spcBef>
                          <a:spcPts val="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 04.01)</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2275184"/>
                  </a:ext>
                </a:extLst>
              </a:tr>
            </a:tbl>
          </a:graphicData>
        </a:graphic>
      </p:graphicFrame>
      <p:graphicFrame>
        <p:nvGraphicFramePr>
          <p:cNvPr id="10" name="Tableau 9">
            <a:extLst>
              <a:ext uri="{FF2B5EF4-FFF2-40B4-BE49-F238E27FC236}">
                <a16:creationId xmlns:a16="http://schemas.microsoft.com/office/drawing/2014/main" id="{9FFC89D3-11C4-DFB6-C76E-F01560EBCB44}"/>
              </a:ext>
            </a:extLst>
          </p:cNvPr>
          <p:cNvGraphicFramePr>
            <a:graphicFrameLocks noGrp="1"/>
          </p:cNvGraphicFramePr>
          <p:nvPr>
            <p:extLst>
              <p:ext uri="{D42A27DB-BD31-4B8C-83A1-F6EECF244321}">
                <p14:modId xmlns:p14="http://schemas.microsoft.com/office/powerpoint/2010/main" val="1760257068"/>
              </p:ext>
            </p:extLst>
          </p:nvPr>
        </p:nvGraphicFramePr>
        <p:xfrm>
          <a:off x="608498" y="3605113"/>
          <a:ext cx="9581381" cy="2486087"/>
        </p:xfrm>
        <a:graphic>
          <a:graphicData uri="http://schemas.openxmlformats.org/drawingml/2006/table">
            <a:tbl>
              <a:tblPr firstRow="1" firstCol="1" bandRow="1"/>
              <a:tblGrid>
                <a:gridCol w="9581381">
                  <a:extLst>
                    <a:ext uri="{9D8B030D-6E8A-4147-A177-3AD203B41FA5}">
                      <a16:colId xmlns:a16="http://schemas.microsoft.com/office/drawing/2014/main" val="403444754"/>
                    </a:ext>
                  </a:extLst>
                </a:gridCol>
              </a:tblGrid>
              <a:tr h="354430">
                <a:tc>
                  <a:txBody>
                    <a:bodyPr/>
                    <a:lstStyle/>
                    <a:p>
                      <a:pPr marR="58420" algn="just">
                        <a:lnSpc>
                          <a:spcPct val="115000"/>
                        </a:lnSpc>
                        <a:spcBef>
                          <a:spcPts val="600"/>
                        </a:spcBef>
                        <a:spcAft>
                          <a:spcPts val="300"/>
                        </a:spcAft>
                      </a:pP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3.1.2: Categorisation and Management of Lifting Operations </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448803536"/>
                  </a:ext>
                </a:extLst>
              </a:tr>
              <a:tr h="1737407">
                <a:tc>
                  <a:txBody>
                    <a:bodyPr/>
                    <a:lstStyle/>
                    <a:p>
                      <a:pPr algn="just">
                        <a:lnSpc>
                          <a:spcPct val="115000"/>
                        </a:lnSpc>
                        <a:spcBef>
                          <a:spcPts val="600"/>
                        </a:spcBef>
                        <a:spcAft>
                          <a:spcPts val="600"/>
                        </a:spcAft>
                      </a:pPr>
                      <a:r>
                        <a:rPr lang="en-GB" sz="1400" i="1" kern="1200" dirty="0">
                          <a:solidFill>
                            <a:srgbClr val="0070C0"/>
                          </a:solidFill>
                          <a:latin typeface="Arial" panose="020B0604020202020204" pitchFamily="34" charset="0"/>
                          <a:ea typeface="+mn-ea"/>
                          <a:cs typeface="+mn-cs"/>
                        </a:rPr>
                        <a:t>Any lifting operations are categorised according to their level of criticality using the criteria defined in Appendix 3 and managed (organisation, documentation, monitoring) in compliance with the requirements of this rule and according to a management method described in Appendix 4:</a:t>
                      </a:r>
                      <a:endParaRPr lang="fr-FR" sz="1400" i="1" kern="1200" dirty="0">
                        <a:solidFill>
                          <a:srgbClr val="0070C0"/>
                        </a:solidFill>
                        <a:latin typeface="Arial" panose="020B0604020202020204" pitchFamily="34" charset="0"/>
                        <a:ea typeface="+mn-ea"/>
                        <a:cs typeface="+mn-cs"/>
                      </a:endParaRPr>
                    </a:p>
                    <a:p>
                      <a:pPr marL="342900" marR="57785" lvl="0" indent="-342900" algn="just">
                        <a:lnSpc>
                          <a:spcPct val="115000"/>
                        </a:lnSpc>
                        <a:spcAft>
                          <a:spcPts val="600"/>
                        </a:spcAft>
                        <a:buFont typeface="Wingdings" panose="05000000000000000000" pitchFamily="2" charset="2"/>
                        <a:buChar char=""/>
                      </a:pPr>
                      <a:r>
                        <a:rPr lang="en-GB" sz="1400" i="1" kern="1200" dirty="0">
                          <a:solidFill>
                            <a:srgbClr val="0070C0"/>
                          </a:solidFill>
                          <a:latin typeface="Arial" panose="020B0604020202020204" pitchFamily="34" charset="0"/>
                          <a:ea typeface="+mn-ea"/>
                          <a:cs typeface="+mn-cs"/>
                        </a:rPr>
                        <a:t>Category 1: simple lifting operation.  </a:t>
                      </a:r>
                      <a:endParaRPr lang="fr-FR" sz="1400" i="1" kern="1200" dirty="0">
                        <a:solidFill>
                          <a:srgbClr val="0070C0"/>
                        </a:solidFill>
                        <a:latin typeface="Arial" panose="020B0604020202020204" pitchFamily="34" charset="0"/>
                        <a:ea typeface="+mn-ea"/>
                        <a:cs typeface="+mn-cs"/>
                      </a:endParaRPr>
                    </a:p>
                    <a:p>
                      <a:pPr marL="342900" marR="57785" lvl="0" indent="-342900" algn="just">
                        <a:lnSpc>
                          <a:spcPct val="115000"/>
                        </a:lnSpc>
                        <a:spcAft>
                          <a:spcPts val="600"/>
                        </a:spcAft>
                        <a:buFont typeface="Wingdings" panose="05000000000000000000" pitchFamily="2" charset="2"/>
                        <a:buChar char=""/>
                      </a:pPr>
                      <a:r>
                        <a:rPr lang="en-GB" sz="1400" i="1" kern="1200" dirty="0">
                          <a:solidFill>
                            <a:srgbClr val="0070C0"/>
                          </a:solidFill>
                          <a:latin typeface="Arial" panose="020B0604020202020204" pitchFamily="34" charset="0"/>
                          <a:ea typeface="+mn-ea"/>
                          <a:cs typeface="+mn-cs"/>
                        </a:rPr>
                        <a:t>Category 2: standard lifting operation.  </a:t>
                      </a:r>
                      <a:endParaRPr lang="fr-FR" sz="1400" i="1" kern="1200" dirty="0">
                        <a:solidFill>
                          <a:srgbClr val="0070C0"/>
                        </a:solidFill>
                        <a:latin typeface="Arial" panose="020B0604020202020204" pitchFamily="34" charset="0"/>
                        <a:ea typeface="+mn-ea"/>
                        <a:cs typeface="+mn-cs"/>
                      </a:endParaRPr>
                    </a:p>
                    <a:p>
                      <a:pPr marL="342900" marR="57785" lvl="0" indent="-342900" algn="just">
                        <a:lnSpc>
                          <a:spcPct val="115000"/>
                        </a:lnSpc>
                        <a:spcAft>
                          <a:spcPts val="600"/>
                        </a:spcAft>
                        <a:buFont typeface="Wingdings" panose="05000000000000000000" pitchFamily="2" charset="2"/>
                        <a:buChar char=""/>
                      </a:pPr>
                      <a:r>
                        <a:rPr lang="en-GB" sz="1400" i="1" kern="1200" dirty="0">
                          <a:solidFill>
                            <a:srgbClr val="0070C0"/>
                          </a:solidFill>
                          <a:latin typeface="Arial" panose="020B0604020202020204" pitchFamily="34" charset="0"/>
                          <a:ea typeface="+mn-ea"/>
                          <a:cs typeface="+mn-cs"/>
                        </a:rPr>
                        <a:t>Category 3: critical lifting operation. </a:t>
                      </a:r>
                      <a:endParaRPr lang="fr-FR" sz="140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599873551"/>
                  </a:ext>
                </a:extLst>
              </a:tr>
              <a:tr h="394250">
                <a:tc>
                  <a:txBody>
                    <a:bodyPr/>
                    <a:lstStyle/>
                    <a:p>
                      <a:pPr marR="58420" algn="just">
                        <a:lnSpc>
                          <a:spcPct val="115000"/>
                        </a:lnSpc>
                        <a:spcBef>
                          <a:spcPts val="300"/>
                        </a:spcBef>
                        <a:spcAft>
                          <a:spcPts val="600"/>
                        </a:spcAft>
                      </a:pPr>
                      <a:r>
                        <a:rPr lang="en-GB" sz="1400" b="1" kern="1200"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(Expectations 03.01, 03.04, 03.05, 04.10)</a:t>
                      </a:r>
                      <a:endParaRPr lang="fr-FR" sz="1400" b="1" kern="1200" dirty="0">
                        <a:solidFill>
                          <a:srgbClr val="FF99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7478544"/>
                  </a:ext>
                </a:extLst>
              </a:tr>
            </a:tbl>
          </a:graphicData>
        </a:graphic>
      </p:graphicFrame>
    </p:spTree>
    <p:extLst>
      <p:ext uri="{BB962C8B-B14F-4D97-AF65-F5344CB8AC3E}">
        <p14:creationId xmlns:p14="http://schemas.microsoft.com/office/powerpoint/2010/main" val="1237913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9</a:t>
            </a:fld>
            <a:endParaRPr lang="fr-FR" dirty="0"/>
          </a:p>
        </p:txBody>
      </p:sp>
      <p:graphicFrame>
        <p:nvGraphicFramePr>
          <p:cNvPr id="3" name="Tableau 2">
            <a:extLst>
              <a:ext uri="{FF2B5EF4-FFF2-40B4-BE49-F238E27FC236}">
                <a16:creationId xmlns:a16="http://schemas.microsoft.com/office/drawing/2014/main" id="{000951E7-5270-DC30-B307-D0B7C9D34CAC}"/>
              </a:ext>
            </a:extLst>
          </p:cNvPr>
          <p:cNvGraphicFramePr>
            <a:graphicFrameLocks noGrp="1"/>
          </p:cNvGraphicFramePr>
          <p:nvPr>
            <p:extLst>
              <p:ext uri="{D42A27DB-BD31-4B8C-83A1-F6EECF244321}">
                <p14:modId xmlns:p14="http://schemas.microsoft.com/office/powerpoint/2010/main" val="2309206660"/>
              </p:ext>
            </p:extLst>
          </p:nvPr>
        </p:nvGraphicFramePr>
        <p:xfrm>
          <a:off x="561704" y="1631401"/>
          <a:ext cx="9580992" cy="1671783"/>
        </p:xfrm>
        <a:graphic>
          <a:graphicData uri="http://schemas.openxmlformats.org/drawingml/2006/table">
            <a:tbl>
              <a:tblPr firstRow="1" firstCol="1" bandRow="1"/>
              <a:tblGrid>
                <a:gridCol w="9580992">
                  <a:extLst>
                    <a:ext uri="{9D8B030D-6E8A-4147-A177-3AD203B41FA5}">
                      <a16:colId xmlns:a16="http://schemas.microsoft.com/office/drawing/2014/main" val="998759116"/>
                    </a:ext>
                  </a:extLst>
                </a:gridCol>
              </a:tblGrid>
              <a:tr h="307984">
                <a:tc>
                  <a:txBody>
                    <a:bodyPr/>
                    <a:lstStyle/>
                    <a:p>
                      <a:pPr marR="58420" algn="just">
                        <a:lnSpc>
                          <a:spcPct val="115000"/>
                        </a:lnSpc>
                        <a:spcBef>
                          <a:spcPts val="600"/>
                        </a:spcBef>
                        <a:spcAft>
                          <a:spcPts val="600"/>
                        </a:spcAft>
                      </a:pP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3.2.1: Competent Person for Lifting Operations</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36066473"/>
                  </a:ext>
                </a:extLst>
              </a:tr>
              <a:tr h="1055815">
                <a:tc>
                  <a:txBody>
                    <a:bodyPr/>
                    <a:lstStyle/>
                    <a:p>
                      <a:pPr algn="just" defTabSz="914400" rtl="0" eaLnBrk="1" latinLnBrk="0" hangingPunct="1">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One or more persons competent to plan lifting operations, to validate lift plans and to monitor lifting operations are designated by the entity or affiliate. </a:t>
                      </a:r>
                      <a:endParaRPr lang="fr-FR" sz="1400" b="0" i="1" kern="1200" dirty="0">
                        <a:solidFill>
                          <a:srgbClr val="0070C0"/>
                        </a:solidFill>
                        <a:latin typeface="Arial" panose="020B0604020202020204" pitchFamily="34" charset="0"/>
                        <a:ea typeface="+mn-ea"/>
                        <a:cs typeface="+mn-cs"/>
                      </a:endParaRPr>
                    </a:p>
                    <a:p>
                      <a:pPr algn="just" defTabSz="914400" rtl="0" eaLnBrk="1" latinLnBrk="0" hangingPunct="1">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Their role and responsibilities according to their level of competence are defined in Appendix 2.</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622686177"/>
                  </a:ext>
                </a:extLst>
              </a:tr>
              <a:tr h="307984">
                <a:tc>
                  <a:txBody>
                    <a:bodyPr/>
                    <a:lstStyle/>
                    <a:p>
                      <a:pPr marR="58420" algn="just">
                        <a:lnSpc>
                          <a:spcPct val="115000"/>
                        </a:lnSpc>
                        <a:spcBef>
                          <a:spcPts val="300"/>
                        </a:spcBef>
                        <a:spcAft>
                          <a:spcPts val="600"/>
                        </a:spcAft>
                      </a:pPr>
                      <a:r>
                        <a:rPr lang="en-GB" sz="1400" b="1" kern="1200" dirty="0">
                          <a:ln>
                            <a:noFill/>
                          </a:ln>
                          <a:solidFill>
                            <a:srgbClr val="FF9900"/>
                          </a:solidFill>
                          <a:effectLst/>
                          <a:latin typeface="Arial" panose="020B0604020202020204" pitchFamily="34" charset="0"/>
                          <a:ea typeface="+mn-ea"/>
                          <a:cs typeface="Times New Roman" panose="02020603050405020304" pitchFamily="18" charset="0"/>
                        </a:rPr>
                        <a:t>(Expectations 01.04) </a:t>
                      </a:r>
                      <a:endParaRPr lang="fr-FR" sz="1400" b="1" kern="1200" dirty="0">
                        <a:ln>
                          <a:noFill/>
                        </a:ln>
                        <a:solidFill>
                          <a:srgbClr val="FF990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069798"/>
                  </a:ext>
                </a:extLst>
              </a:tr>
            </a:tbl>
          </a:graphicData>
        </a:graphic>
      </p:graphicFrame>
      <p:graphicFrame>
        <p:nvGraphicFramePr>
          <p:cNvPr id="7" name="Tableau 6">
            <a:extLst>
              <a:ext uri="{FF2B5EF4-FFF2-40B4-BE49-F238E27FC236}">
                <a16:creationId xmlns:a16="http://schemas.microsoft.com/office/drawing/2014/main" id="{2CF53E70-B858-57DF-DC19-88572DBD0C4C}"/>
              </a:ext>
            </a:extLst>
          </p:cNvPr>
          <p:cNvGraphicFramePr>
            <a:graphicFrameLocks noGrp="1"/>
          </p:cNvGraphicFramePr>
          <p:nvPr>
            <p:extLst>
              <p:ext uri="{D42A27DB-BD31-4B8C-83A1-F6EECF244321}">
                <p14:modId xmlns:p14="http://schemas.microsoft.com/office/powerpoint/2010/main" val="3376534417"/>
              </p:ext>
            </p:extLst>
          </p:nvPr>
        </p:nvGraphicFramePr>
        <p:xfrm>
          <a:off x="561704" y="3825031"/>
          <a:ext cx="9580992" cy="2042969"/>
        </p:xfrm>
        <a:graphic>
          <a:graphicData uri="http://schemas.openxmlformats.org/drawingml/2006/table">
            <a:tbl>
              <a:tblPr firstRow="1" firstCol="1" bandRow="1">
                <a:tableStyleId>{5C22544A-7EE6-4342-B048-85BDC9FD1C3A}</a:tableStyleId>
              </a:tblPr>
              <a:tblGrid>
                <a:gridCol w="9580992">
                  <a:extLst>
                    <a:ext uri="{9D8B030D-6E8A-4147-A177-3AD203B41FA5}">
                      <a16:colId xmlns:a16="http://schemas.microsoft.com/office/drawing/2014/main" val="1213066195"/>
                    </a:ext>
                  </a:extLst>
                </a:gridCol>
              </a:tblGrid>
              <a:tr h="360000">
                <a:tc>
                  <a:txBody>
                    <a:bodyPr/>
                    <a:lstStyle/>
                    <a:p>
                      <a:pPr marR="58420" algn="just">
                        <a:lnSpc>
                          <a:spcPct val="115000"/>
                        </a:lnSpc>
                        <a:spcBef>
                          <a:spcPts val="600"/>
                        </a:spcBef>
                        <a:spcAft>
                          <a:spcPts val="300"/>
                        </a:spcAft>
                      </a:pPr>
                      <a:r>
                        <a:rPr lang="en-GB" sz="1600" b="1" kern="1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3.2.2: Competencies and Training</a:t>
                      </a:r>
                      <a:endParaRPr lang="fr-FR" sz="16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486557375"/>
                  </a:ext>
                </a:extLst>
              </a:tr>
              <a:tr h="1322969">
                <a:tc>
                  <a:txBody>
                    <a:bodyPr/>
                    <a:lstStyle/>
                    <a:p>
                      <a:pPr marR="58420" algn="just">
                        <a:lnSpc>
                          <a:spcPct val="115000"/>
                        </a:lnSpc>
                        <a:spcBef>
                          <a:spcPts val="600"/>
                        </a:spcBef>
                        <a:spcAft>
                          <a:spcPts val="600"/>
                        </a:spcAft>
                      </a:pPr>
                      <a:r>
                        <a:rPr lang="en-GB" sz="1400" b="0" i="1" kern="1200" dirty="0">
                          <a:solidFill>
                            <a:srgbClr val="0070C0"/>
                          </a:solidFill>
                          <a:latin typeface="Arial" panose="020B0604020202020204" pitchFamily="34" charset="0"/>
                          <a:ea typeface="+mn-ea"/>
                          <a:cs typeface="+mn-cs"/>
                        </a:rPr>
                        <a:t>Any person involved (planner/preparer, lifting device operator, slinger, rigger, banksman, person in charge / lifting superintendent, etc.) in the preparation and execution of a lifting operation:</a:t>
                      </a:r>
                      <a:endParaRPr lang="fr-FR" sz="1400" b="0" i="1" kern="1200" dirty="0">
                        <a:solidFill>
                          <a:srgbClr val="0070C0"/>
                        </a:solidFill>
                        <a:latin typeface="Arial" panose="020B0604020202020204" pitchFamily="34" charset="0"/>
                        <a:ea typeface="+mn-ea"/>
                        <a:cs typeface="+mn-cs"/>
                      </a:endParaRPr>
                    </a:p>
                    <a:p>
                      <a:pPr marL="342900" marR="57785" lvl="0" indent="-342900" algn="just">
                        <a:lnSpc>
                          <a:spcPct val="115000"/>
                        </a:lnSpc>
                        <a:spcAft>
                          <a:spcPts val="600"/>
                        </a:spcAft>
                        <a:buFont typeface="Wingdings" panose="05000000000000000000" pitchFamily="2" charset="2"/>
                        <a:buChar char=""/>
                      </a:pPr>
                      <a:r>
                        <a:rPr lang="en-GB" sz="1400" b="0" i="1" kern="1200" dirty="0">
                          <a:solidFill>
                            <a:srgbClr val="0070C0"/>
                          </a:solidFill>
                          <a:latin typeface="Arial" panose="020B0604020202020204" pitchFamily="34" charset="0"/>
                          <a:ea typeface="+mn-ea"/>
                          <a:cs typeface="+mn-cs"/>
                        </a:rPr>
                        <a:t>is trained in accordance with his or her roles and responsibilities (see Appendix 2),</a:t>
                      </a:r>
                      <a:endParaRPr lang="fr-FR" sz="1400" b="0" i="1" kern="1200" dirty="0">
                        <a:solidFill>
                          <a:srgbClr val="0070C0"/>
                        </a:solidFill>
                        <a:latin typeface="Arial" panose="020B0604020202020204" pitchFamily="34" charset="0"/>
                        <a:ea typeface="+mn-ea"/>
                        <a:cs typeface="+mn-cs"/>
                      </a:endParaRPr>
                    </a:p>
                    <a:p>
                      <a:pPr marL="342900" marR="57785" lvl="0" indent="-342900" algn="just">
                        <a:lnSpc>
                          <a:spcPct val="115000"/>
                        </a:lnSpc>
                        <a:spcAft>
                          <a:spcPts val="600"/>
                        </a:spcAft>
                        <a:buFont typeface="Wingdings" panose="05000000000000000000" pitchFamily="2" charset="2"/>
                        <a:buChar char=""/>
                      </a:pPr>
                      <a:r>
                        <a:rPr lang="en-GB" sz="1400" b="0" i="1" kern="1200" dirty="0">
                          <a:solidFill>
                            <a:srgbClr val="0070C0"/>
                          </a:solidFill>
                          <a:latin typeface="Arial" panose="020B0604020202020204" pitchFamily="34" charset="0"/>
                          <a:ea typeface="+mn-ea"/>
                          <a:cs typeface="+mn-cs"/>
                        </a:rPr>
                        <a:t>holds the required authorisations.</a:t>
                      </a:r>
                      <a:endParaRPr lang="fr-FR" sz="1400" b="0" i="1" kern="1200" dirty="0">
                        <a:solidFill>
                          <a:srgbClr val="0070C0"/>
                        </a:solidFill>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789185676"/>
                  </a:ext>
                </a:extLst>
              </a:tr>
              <a:tr h="360000">
                <a:tc>
                  <a:txBody>
                    <a:bodyPr/>
                    <a:lstStyle/>
                    <a:p>
                      <a:pPr marR="58420" algn="just">
                        <a:lnSpc>
                          <a:spcPct val="115000"/>
                        </a:lnSpc>
                        <a:spcBef>
                          <a:spcPts val="300"/>
                        </a:spcBef>
                        <a:spcAft>
                          <a:spcPts val="600"/>
                        </a:spcAft>
                      </a:pPr>
                      <a:r>
                        <a:rPr lang="en-GB" sz="1400" b="1" kern="1200" dirty="0">
                          <a:ln>
                            <a:noFill/>
                          </a:ln>
                          <a:solidFill>
                            <a:srgbClr val="FF9900"/>
                          </a:solidFill>
                          <a:effectLst/>
                          <a:latin typeface="Arial" panose="020B0604020202020204" pitchFamily="34" charset="0"/>
                          <a:ea typeface="+mn-ea"/>
                          <a:cs typeface="Times New Roman" panose="02020603050405020304" pitchFamily="18" charset="0"/>
                        </a:rPr>
                        <a:t>(Expectations 06.01, 06.02) )</a:t>
                      </a:r>
                      <a:endParaRPr lang="fr-FR" sz="1400" b="1" kern="1200" dirty="0">
                        <a:ln>
                          <a:noFill/>
                        </a:ln>
                        <a:solidFill>
                          <a:srgbClr val="FF990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6741062"/>
                  </a:ext>
                </a:extLst>
              </a:tr>
            </a:tbl>
          </a:graphicData>
        </a:graphic>
      </p:graphicFrame>
      <p:sp>
        <p:nvSpPr>
          <p:cNvPr id="5" name="Footer Placeholder 2">
            <a:extLst>
              <a:ext uri="{FF2B5EF4-FFF2-40B4-BE49-F238E27FC236}">
                <a16:creationId xmlns:a16="http://schemas.microsoft.com/office/drawing/2014/main" id="{EE8D0045-AA4D-1EE3-6635-9E11A3C25A49}"/>
              </a:ext>
            </a:extLst>
          </p:cNvPr>
          <p:cNvSpPr>
            <a:spLocks noGrp="1"/>
          </p:cNvSpPr>
          <p:nvPr>
            <p:ph type="ftr" sz="quarter" idx="11"/>
          </p:nvPr>
        </p:nvSpPr>
        <p:spPr>
          <a:xfrm>
            <a:off x="856680" y="6449983"/>
            <a:ext cx="10649520" cy="252000"/>
          </a:xfrm>
        </p:spPr>
        <p:txBody>
          <a:bodyPr/>
          <a:lstStyle/>
          <a:p>
            <a:r>
              <a:rPr lang="en-GB" dirty="0"/>
              <a:t>CR-GR-HSE-420 : HSE Requirements for Lifting Operations</a:t>
            </a:r>
          </a:p>
        </p:txBody>
      </p:sp>
      <p:sp>
        <p:nvSpPr>
          <p:cNvPr id="6" name="Title 1">
            <a:extLst>
              <a:ext uri="{FF2B5EF4-FFF2-40B4-BE49-F238E27FC236}">
                <a16:creationId xmlns:a16="http://schemas.microsoft.com/office/drawing/2014/main" id="{74090F07-A1C9-BDEC-0956-C702CA796FD0}"/>
              </a:ext>
            </a:extLst>
          </p:cNvPr>
          <p:cNvSpPr>
            <a:spLocks noGrp="1"/>
          </p:cNvSpPr>
          <p:nvPr>
            <p:ph type="title"/>
          </p:nvPr>
        </p:nvSpPr>
        <p:spPr>
          <a:xfrm>
            <a:off x="469879" y="242844"/>
            <a:ext cx="9720000" cy="569956"/>
          </a:xfrm>
        </p:spPr>
        <p:txBody>
          <a:bodyPr/>
          <a:lstStyle/>
          <a:p>
            <a:r>
              <a:rPr lang="en-GB" dirty="0"/>
              <a:t>Presentation of the requirements</a:t>
            </a:r>
          </a:p>
        </p:txBody>
      </p:sp>
    </p:spTree>
    <p:extLst>
      <p:ext uri="{BB962C8B-B14F-4D97-AF65-F5344CB8AC3E}">
        <p14:creationId xmlns:p14="http://schemas.microsoft.com/office/powerpoint/2010/main" val="3514349949"/>
      </p:ext>
    </p:extLst>
  </p:cSld>
  <p:clrMapOvr>
    <a:masterClrMapping/>
  </p:clrMapOvr>
</p:sld>
</file>

<file path=ppt/theme/theme1.xml><?xml version="1.0" encoding="utf-8"?>
<a:theme xmlns:a="http://schemas.openxmlformats.org/drawingml/2006/main" name="TotalEnergies AA - Bleu">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FB27715B-DB7A-4009-9ED6-0C7A7D5E59A9}"/>
    </a:ext>
  </a:extLst>
</a:theme>
</file>

<file path=ppt/theme/theme2.xml><?xml version="1.0" encoding="utf-8"?>
<a:theme xmlns:a="http://schemas.openxmlformats.org/drawingml/2006/main" name="TotalEnergies AA - Rouge">
  <a:themeElements>
    <a:clrScheme name="TotalEnergies AA - Rouge">
      <a:dk1>
        <a:srgbClr val="374649"/>
      </a:dk1>
      <a:lt1>
        <a:srgbClr val="FFFFFF"/>
      </a:lt1>
      <a:dk2>
        <a:srgbClr val="ED00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ED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5C6A8A1E-E4EE-4B23-9EF7-F46637687FCF}"/>
    </a:ext>
  </a:extLst>
</a:theme>
</file>

<file path=ppt/theme/theme3.xml><?xml version="1.0" encoding="utf-8"?>
<a:theme xmlns:a="http://schemas.openxmlformats.org/drawingml/2006/main" name="TotalEnergies AA - Vert">
  <a:themeElements>
    <a:clrScheme name="TotalEnergies AA - Vert">
      <a:dk1>
        <a:srgbClr val="374649"/>
      </a:dk1>
      <a:lt1>
        <a:srgbClr val="FFFFFF"/>
      </a:lt1>
      <a:dk2>
        <a:srgbClr val="40A9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40A9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9E8B3D7F-5582-49F1-8D0A-3E0C0BB00A9E}"/>
    </a:ext>
  </a:extLst>
</a:theme>
</file>

<file path=ppt/theme/theme4.xml><?xml version="1.0" encoding="utf-8"?>
<a:theme xmlns:a="http://schemas.openxmlformats.org/drawingml/2006/main" name="TotalEnergies AA - Orange">
  <a:themeElements>
    <a:clrScheme name="TotalEnergies AA - Orange">
      <a:dk1>
        <a:srgbClr val="374649"/>
      </a:dk1>
      <a:lt1>
        <a:srgbClr val="FFFFFF"/>
      </a:lt1>
      <a:dk2>
        <a:srgbClr val="F66A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F66A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BBA2BE67-70DB-4FBC-95BD-CE868BBDE199}"/>
    </a:ext>
  </a:extLst>
</a:theme>
</file>

<file path=ppt/theme/theme5.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0117C2CCE7924285B64660865AB5EB" ma:contentTypeVersion="14" ma:contentTypeDescription="Crée un document." ma:contentTypeScope="" ma:versionID="831879fef9b82efb0457bce614f75274">
  <xsd:schema xmlns:xsd="http://www.w3.org/2001/XMLSchema" xmlns:xs="http://www.w3.org/2001/XMLSchema" xmlns:p="http://schemas.microsoft.com/office/2006/metadata/properties" xmlns:ns2="c7df1beb-9555-4a34-a0bb-bc4222cc815e" xmlns:ns3="b93f7d12-03ed-48c2-84fb-322e67083590" targetNamespace="http://schemas.microsoft.com/office/2006/metadata/properties" ma:root="true" ma:fieldsID="e34c89cd144872b2465e00d5afddf587" ns2:_="" ns3:_="">
    <xsd:import namespace="c7df1beb-9555-4a34-a0bb-bc4222cc815e"/>
    <xsd:import namespace="b93f7d12-03ed-48c2-84fb-322e670835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1beb-9555-4a34-a0bb-bc4222cc81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7d7a317d-19e9-4a41-b675-f2bd41b4ca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3f7d12-03ed-48c2-84fb-322e6708359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0069a7-9aa9-4af8-b785-53069a55ecb7}" ma:internalName="TaxCatchAll" ma:showField="CatchAllData" ma:web="b93f7d12-03ed-48c2-84fb-322e67083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7df1beb-9555-4a34-a0bb-bc4222cc815e">
      <Terms xmlns="http://schemas.microsoft.com/office/infopath/2007/PartnerControls"/>
    </lcf76f155ced4ddcb4097134ff3c332f>
    <TaxCatchAll xmlns="b93f7d12-03ed-48c2-84fb-322e670835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5C8B43-AD38-444F-AFB8-8C9566156F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df1beb-9555-4a34-a0bb-bc4222cc815e"/>
    <ds:schemaRef ds:uri="b93f7d12-03ed-48c2-84fb-322e670835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CCB94E-20E7-4B5B-B986-E61A8D9A52B0}">
  <ds:schemaRefs>
    <ds:schemaRef ds:uri="http://schemas.microsoft.com/office/2006/metadata/properties"/>
    <ds:schemaRef ds:uri="http://schemas.microsoft.com/office/2006/documentManagement/types"/>
    <ds:schemaRef ds:uri="http://www.w3.org/XML/1998/namespace"/>
    <ds:schemaRef ds:uri="fa56c18e-55d6-4983-8f8c-7705fb10346f"/>
    <ds:schemaRef ds:uri="http://purl.org/dc/dcmitype/"/>
    <ds:schemaRef ds:uri="http://purl.org/dc/elements/1.1/"/>
    <ds:schemaRef ds:uri="http://schemas.microsoft.com/office/infopath/2007/PartnerControls"/>
    <ds:schemaRef ds:uri="http://schemas.openxmlformats.org/package/2006/metadata/core-properties"/>
    <ds:schemaRef ds:uri="http://purl.org/dc/terms/"/>
    <ds:schemaRef ds:uri="c7df1beb-9555-4a34-a0bb-bc4222cc815e"/>
    <ds:schemaRef ds:uri="b93f7d12-03ed-48c2-84fb-322e67083590"/>
  </ds:schemaRefs>
</ds:datastoreItem>
</file>

<file path=customXml/itemProps3.xml><?xml version="1.0" encoding="utf-8"?>
<ds:datastoreItem xmlns:ds="http://schemas.openxmlformats.org/officeDocument/2006/customXml" ds:itemID="{F60FE97F-3CF0-4A0F-A4AC-D4B2E9406D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2276</TotalTime>
  <Words>2334</Words>
  <Application>Microsoft Office PowerPoint</Application>
  <PresentationFormat>Grand écran</PresentationFormat>
  <Paragraphs>210</Paragraphs>
  <Slides>15</Slides>
  <Notes>2</Notes>
  <HiddenSlides>0</HiddenSlides>
  <MMClips>0</MMClips>
  <ScaleCrop>false</ScaleCrop>
  <HeadingPairs>
    <vt:vector size="6" baseType="variant">
      <vt:variant>
        <vt:lpstr>Polices utilisées</vt:lpstr>
      </vt:variant>
      <vt:variant>
        <vt:i4>3</vt:i4>
      </vt:variant>
      <vt:variant>
        <vt:lpstr>Thème</vt:lpstr>
      </vt:variant>
      <vt:variant>
        <vt:i4>4</vt:i4>
      </vt:variant>
      <vt:variant>
        <vt:lpstr>Titres des diapositives</vt:lpstr>
      </vt:variant>
      <vt:variant>
        <vt:i4>15</vt:i4>
      </vt:variant>
    </vt:vector>
  </HeadingPairs>
  <TitlesOfParts>
    <vt:vector size="22" baseType="lpstr">
      <vt:lpstr>Arial</vt:lpstr>
      <vt:lpstr>Courier New</vt:lpstr>
      <vt:lpstr>Wingdings</vt:lpstr>
      <vt:lpstr>TotalEnergies AA - Bleu</vt:lpstr>
      <vt:lpstr>TotalEnergies AA - Rouge</vt:lpstr>
      <vt:lpstr>TotalEnergies AA - Vert</vt:lpstr>
      <vt:lpstr>TotalEnergies AA - Orange</vt:lpstr>
      <vt:lpstr>HSE Requirements for Lifting Operations</vt:lpstr>
      <vt:lpstr>CR-GR-HSE-420</vt:lpstr>
      <vt:lpstr>CR-GR-HSE-420</vt:lpstr>
      <vt:lpstr>Structure of the rule: </vt:lpstr>
      <vt:lpstr>Structure: 5 themes, 20 requirements</vt:lpstr>
      <vt:lpstr>Structure: 5 themes, 20 requirements</vt:lpstr>
      <vt:lpstr>Why are there one CR and one GS with the same title?</vt:lpstr>
      <vt:lpstr>Presentation of the requirements</vt:lpstr>
      <vt:lpstr>Presentation of the requirements</vt:lpstr>
      <vt:lpstr>Presentation of the requirements</vt:lpstr>
      <vt:lpstr>Presentation of the requirements</vt:lpstr>
      <vt:lpstr>Presentation of the requirements</vt:lpstr>
      <vt:lpstr>Presentation of the requirements</vt:lpstr>
      <vt:lpstr>Presentation of the requirements</vt:lpstr>
      <vt:lpstr>Presentation of the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votre présentation  sur plusieurs lignes [Arial 32 pt regular] lorem ipsum dolor sit amet</dc:title>
  <dc:creator>Josephine Beauchesne</dc:creator>
  <cp:lastModifiedBy>Sebastien DEVETTER</cp:lastModifiedBy>
  <cp:revision>106</cp:revision>
  <cp:lastPrinted>2021-09-17T09:31:36Z</cp:lastPrinted>
  <dcterms:created xsi:type="dcterms:W3CDTF">2021-08-30T17:13:15Z</dcterms:created>
  <dcterms:modified xsi:type="dcterms:W3CDTF">2023-04-04T14:10:05Z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0x010100AB32D8ED9D21304F9FF33E8246D9431B</vt:lpwstr>
  </property>
  <property fmtid="{D5CDD505-2E9C-101B-9397-08002B2CF9AE}" pid="3" name="MSIP_Label_2b30ed1b-e95f-40b5-af89-828263f287a7_Enabled">
    <vt:lpwstr>true</vt:lpwstr>
  </property>
  <property fmtid="{D5CDD505-2E9C-101B-9397-08002B2CF9AE}" pid="4" name="MSIP_Label_2b30ed1b-e95f-40b5-af89-828263f287a7_SetDate">
    <vt:lpwstr>2021-09-08T06:46:31Z</vt:lpwstr>
  </property>
  <property fmtid="{D5CDD505-2E9C-101B-9397-08002B2CF9AE}" pid="5" name="MSIP_Label_2b30ed1b-e95f-40b5-af89-828263f287a7_Method">
    <vt:lpwstr>Standard</vt:lpwstr>
  </property>
  <property fmtid="{D5CDD505-2E9C-101B-9397-08002B2CF9AE}" pid="6" name="MSIP_Label_2b30ed1b-e95f-40b5-af89-828263f287a7_Name">
    <vt:lpwstr>2b30ed1b-e95f-40b5-af89-828263f287a7</vt:lpwstr>
  </property>
  <property fmtid="{D5CDD505-2E9C-101B-9397-08002B2CF9AE}" pid="7" name="MSIP_Label_2b30ed1b-e95f-40b5-af89-828263f287a7_SiteId">
    <vt:lpwstr>329e91b0-e21f-48fb-a071-456717ecc28e</vt:lpwstr>
  </property>
  <property fmtid="{D5CDD505-2E9C-101B-9397-08002B2CF9AE}" pid="8" name="MSIP_Label_2b30ed1b-e95f-40b5-af89-828263f287a7_ActionId">
    <vt:lpwstr>c6f3b587-714c-4c28-81f1-fb289fb47fc6</vt:lpwstr>
  </property>
  <property fmtid="{D5CDD505-2E9C-101B-9397-08002B2CF9AE}" pid="9" name="MSIP_Label_2b30ed1b-e95f-40b5-af89-828263f287a7_ContentBits">
    <vt:lpwstr>0</vt:lpwstr>
  </property>
  <property fmtid="{D5CDD505-2E9C-101B-9397-08002B2CF9AE}" pid="10" name="MediaServiceImageTags">
    <vt:lpwstr/>
  </property>
</Properties>
</file>