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23"/>
  </p:notesMasterIdLst>
  <p:handoutMasterIdLst>
    <p:handoutMasterId r:id="rId24"/>
  </p:handoutMasterIdLst>
  <p:sldIdLst>
    <p:sldId id="484" r:id="rId8"/>
    <p:sldId id="1958" r:id="rId9"/>
    <p:sldId id="1967" r:id="rId10"/>
    <p:sldId id="493" r:id="rId11"/>
    <p:sldId id="1966" r:id="rId12"/>
    <p:sldId id="517" r:id="rId13"/>
    <p:sldId id="1959" r:id="rId14"/>
    <p:sldId id="1969" r:id="rId15"/>
    <p:sldId id="1960" r:id="rId16"/>
    <p:sldId id="1970" r:id="rId17"/>
    <p:sldId id="1971" r:id="rId18"/>
    <p:sldId id="1972" r:id="rId19"/>
    <p:sldId id="1973" r:id="rId20"/>
    <p:sldId id="1974" r:id="rId21"/>
    <p:sldId id="1975" r:id="rId22"/>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4A09CE4-F332-4FE0-8ED5-74FD4D206F20}">
          <p14:sldIdLst>
            <p14:sldId id="484"/>
            <p14:sldId id="1958"/>
            <p14:sldId id="1967"/>
            <p14:sldId id="493"/>
            <p14:sldId id="1966"/>
            <p14:sldId id="517"/>
            <p14:sldId id="1959"/>
            <p14:sldId id="1969"/>
            <p14:sldId id="1960"/>
            <p14:sldId id="1970"/>
            <p14:sldId id="1971"/>
            <p14:sldId id="1972"/>
            <p14:sldId id="1973"/>
            <p14:sldId id="1974"/>
            <p14:sldId id="197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91" autoAdjust="0"/>
    <p:restoredTop sz="95859" autoAdjust="0"/>
  </p:normalViewPr>
  <p:slideViewPr>
    <p:cSldViewPr snapToGrid="0">
      <p:cViewPr varScale="1">
        <p:scale>
          <a:sx n="114" d="100"/>
          <a:sy n="114" d="100"/>
        </p:scale>
        <p:origin x="942" y="10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25" d="100"/>
        <a:sy n="125" d="100"/>
      </p:scale>
      <p:origin x="0" y="-198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1B15B5-0664-4540-9FF0-2FECB9D0DF81}" type="doc">
      <dgm:prSet loTypeId="urn:microsoft.com/office/officeart/2005/8/layout/process2" loCatId="process" qsTypeId="urn:microsoft.com/office/officeart/2005/8/quickstyle/simple1" qsCatId="simple" csTypeId="urn:microsoft.com/office/officeart/2005/8/colors/accent1_3" csCatId="accent1" phldr="1"/>
      <dgm:spPr/>
      <dgm:t>
        <a:bodyPr/>
        <a:lstStyle/>
        <a:p>
          <a:endParaRPr lang="fr-FR"/>
        </a:p>
      </dgm:t>
    </dgm:pt>
    <dgm:pt modelId="{A01896EF-DC96-4F16-A1A9-C167B5198AE9}">
      <dgm:prSet phldrT="[Text]" custT="1"/>
      <dgm:spPr>
        <a:ln cap="rnd">
          <a:noFill/>
        </a:ln>
      </dgm:spPr>
      <dgm:t>
        <a:bodyPr/>
        <a:lstStyle/>
        <a:p>
          <a:r>
            <a:rPr lang="en-GB" sz="1400" b="1" noProof="0" dirty="0"/>
            <a:t>Management of lifting operations</a:t>
          </a:r>
          <a:endParaRPr lang="en-GB" sz="1400" b="0" noProof="0" dirty="0"/>
        </a:p>
      </dgm:t>
    </dgm:pt>
    <dgm:pt modelId="{D3771259-E7AD-4877-A086-6046B92ABFB3}" type="parTrans" cxnId="{4ACB0426-8971-4846-9D47-CD72089125D6}">
      <dgm:prSet/>
      <dgm:spPr/>
      <dgm:t>
        <a:bodyPr/>
        <a:lstStyle/>
        <a:p>
          <a:endParaRPr lang="fr-FR">
            <a:solidFill>
              <a:schemeClr val="tx1"/>
            </a:solidFill>
          </a:endParaRPr>
        </a:p>
      </dgm:t>
    </dgm:pt>
    <dgm:pt modelId="{E6D852DD-649F-49C5-B2F6-73AA61C451F2}" type="sibTrans" cxnId="{4ACB0426-8971-4846-9D47-CD72089125D6}">
      <dgm:prSet/>
      <dgm:spPr/>
      <dgm:t>
        <a:bodyPr/>
        <a:lstStyle/>
        <a:p>
          <a:endParaRPr lang="fr-FR">
            <a:solidFill>
              <a:schemeClr val="tx1"/>
            </a:solidFill>
          </a:endParaRPr>
        </a:p>
      </dgm:t>
    </dgm:pt>
    <dgm:pt modelId="{512FFC5F-D8B0-48C7-9E08-CBBECC5ABDE7}">
      <dgm:prSet phldrT="[Text]" custT="1"/>
      <dgm:spPr/>
      <dgm:t>
        <a:bodyPr/>
        <a:lstStyle/>
        <a:p>
          <a:r>
            <a:rPr lang="en-GB" sz="1400" b="1" noProof="0" dirty="0"/>
            <a:t>Organisation</a:t>
          </a:r>
          <a:endParaRPr lang="en-GB" sz="1400" b="0" noProof="0" dirty="0"/>
        </a:p>
      </dgm:t>
    </dgm:pt>
    <dgm:pt modelId="{12FE93A0-4021-4279-A08A-2C39E443978E}" type="parTrans" cxnId="{7BF8507C-C114-4737-A487-8832B8B99EEA}">
      <dgm:prSet/>
      <dgm:spPr/>
      <dgm:t>
        <a:bodyPr/>
        <a:lstStyle/>
        <a:p>
          <a:endParaRPr lang="fr-FR">
            <a:solidFill>
              <a:schemeClr val="tx1"/>
            </a:solidFill>
          </a:endParaRPr>
        </a:p>
      </dgm:t>
    </dgm:pt>
    <dgm:pt modelId="{F5A162B8-536C-4AFA-A02A-2F04F299693D}" type="sibTrans" cxnId="{7BF8507C-C114-4737-A487-8832B8B99EEA}">
      <dgm:prSet/>
      <dgm:spPr/>
      <dgm:t>
        <a:bodyPr/>
        <a:lstStyle/>
        <a:p>
          <a:endParaRPr lang="fr-FR">
            <a:solidFill>
              <a:schemeClr val="tx1"/>
            </a:solidFill>
          </a:endParaRPr>
        </a:p>
      </dgm:t>
    </dgm:pt>
    <dgm:pt modelId="{7A393BCB-72AF-4038-84AC-8A536B87DBEC}">
      <dgm:prSet phldrT="[Text]" custT="1"/>
      <dgm:spPr/>
      <dgm:t>
        <a:bodyPr/>
        <a:lstStyle/>
        <a:p>
          <a:r>
            <a:rPr lang="en-GB" sz="1400" b="1" noProof="0" dirty="0"/>
            <a:t>Management of lifting equipment</a:t>
          </a:r>
          <a:endParaRPr lang="en-GB" sz="1400" b="0" noProof="0" dirty="0"/>
        </a:p>
      </dgm:t>
    </dgm:pt>
    <dgm:pt modelId="{A8E92FD2-B6F4-4139-BA33-BC84B089B3E4}" type="parTrans" cxnId="{0DD29D67-0922-4EF5-A980-42F0DCC17D03}">
      <dgm:prSet/>
      <dgm:spPr/>
      <dgm:t>
        <a:bodyPr/>
        <a:lstStyle/>
        <a:p>
          <a:endParaRPr lang="fr-FR">
            <a:solidFill>
              <a:schemeClr val="tx1"/>
            </a:solidFill>
          </a:endParaRPr>
        </a:p>
      </dgm:t>
    </dgm:pt>
    <dgm:pt modelId="{2888631C-3B3A-4106-B9AD-6B05853F7BEA}" type="sibTrans" cxnId="{0DD29D67-0922-4EF5-A980-42F0DCC17D03}">
      <dgm:prSet/>
      <dgm:spPr/>
      <dgm:t>
        <a:bodyPr/>
        <a:lstStyle/>
        <a:p>
          <a:endParaRPr lang="fr-FR">
            <a:solidFill>
              <a:schemeClr val="tx1"/>
            </a:solidFill>
          </a:endParaRPr>
        </a:p>
      </dgm:t>
    </dgm:pt>
    <dgm:pt modelId="{3C61DA82-823D-4412-9C28-2F26DA7ECE28}">
      <dgm:prSet phldrT="[Text]" custT="1"/>
      <dgm:spPr/>
      <dgm:t>
        <a:bodyPr/>
        <a:lstStyle/>
        <a:p>
          <a:r>
            <a:rPr lang="en-GB" sz="1400" b="1" noProof="0" dirty="0"/>
            <a:t>Planning and preparation of the lifting operations</a:t>
          </a:r>
          <a:endParaRPr lang="en-GB" sz="1400" b="0" noProof="0" dirty="0"/>
        </a:p>
      </dgm:t>
    </dgm:pt>
    <dgm:pt modelId="{A8251B08-7EC6-4066-BB69-AF00D9491632}" type="parTrans" cxnId="{2AD9C4D0-891B-4078-8D70-031F05A789E0}">
      <dgm:prSet/>
      <dgm:spPr/>
      <dgm:t>
        <a:bodyPr/>
        <a:lstStyle/>
        <a:p>
          <a:endParaRPr lang="fr-FR">
            <a:solidFill>
              <a:schemeClr val="tx1"/>
            </a:solidFill>
          </a:endParaRPr>
        </a:p>
      </dgm:t>
    </dgm:pt>
    <dgm:pt modelId="{F96F004C-6751-4EC3-8909-3B796ADAD64F}" type="sibTrans" cxnId="{2AD9C4D0-891B-4078-8D70-031F05A789E0}">
      <dgm:prSet/>
      <dgm:spPr/>
      <dgm:t>
        <a:bodyPr/>
        <a:lstStyle/>
        <a:p>
          <a:endParaRPr lang="fr-FR">
            <a:solidFill>
              <a:schemeClr val="tx1"/>
            </a:solidFill>
          </a:endParaRPr>
        </a:p>
      </dgm:t>
    </dgm:pt>
    <dgm:pt modelId="{E2CCA739-9E4D-402E-964A-9A7FC5B40229}">
      <dgm:prSet phldrT="[Text]" custT="1"/>
      <dgm:spPr/>
      <dgm:t>
        <a:bodyPr/>
        <a:lstStyle/>
        <a:p>
          <a:r>
            <a:rPr lang="en-GB" sz="1400" b="1" noProof="0" dirty="0"/>
            <a:t>Performing the lifting operations</a:t>
          </a:r>
          <a:endParaRPr lang="en-GB" sz="1400" b="0" noProof="0" dirty="0"/>
        </a:p>
      </dgm:t>
    </dgm:pt>
    <dgm:pt modelId="{0D026E7A-956E-4181-858B-D6AB9511898E}" type="sibTrans" cxnId="{B66252C6-70E3-4AD4-AC88-3E6D2E5F7F6E}">
      <dgm:prSet/>
      <dgm:spPr/>
      <dgm:t>
        <a:bodyPr/>
        <a:lstStyle/>
        <a:p>
          <a:endParaRPr lang="fr-FR">
            <a:solidFill>
              <a:schemeClr val="tx1"/>
            </a:solidFill>
          </a:endParaRPr>
        </a:p>
      </dgm:t>
    </dgm:pt>
    <dgm:pt modelId="{F9894C2D-4E50-40DA-8A99-84118A7D583F}" type="parTrans" cxnId="{B66252C6-70E3-4AD4-AC88-3E6D2E5F7F6E}">
      <dgm:prSet/>
      <dgm:spPr/>
      <dgm:t>
        <a:bodyPr/>
        <a:lstStyle/>
        <a:p>
          <a:endParaRPr lang="fr-FR">
            <a:solidFill>
              <a:schemeClr val="tx1"/>
            </a:solidFill>
          </a:endParaRPr>
        </a:p>
      </dgm:t>
    </dgm:pt>
    <dgm:pt modelId="{EA0E49D8-5E72-49D6-87AA-775B1F579499}" type="pres">
      <dgm:prSet presAssocID="{051B15B5-0664-4540-9FF0-2FECB9D0DF81}" presName="linearFlow" presStyleCnt="0">
        <dgm:presLayoutVars>
          <dgm:resizeHandles val="exact"/>
        </dgm:presLayoutVars>
      </dgm:prSet>
      <dgm:spPr/>
    </dgm:pt>
    <dgm:pt modelId="{48B60B78-3FD4-43F6-9719-C62911C0F994}" type="pres">
      <dgm:prSet presAssocID="{A01896EF-DC96-4F16-A1A9-C167B5198AE9}" presName="node" presStyleLbl="node1" presStyleIdx="0" presStyleCnt="5" custScaleX="417039" custScaleY="68108" custLinFactNeighborY="-4051">
        <dgm:presLayoutVars>
          <dgm:bulletEnabled val="1"/>
        </dgm:presLayoutVars>
      </dgm:prSet>
      <dgm:spPr/>
    </dgm:pt>
    <dgm:pt modelId="{52A49783-3F08-4FCD-97E3-DD393743339D}" type="pres">
      <dgm:prSet presAssocID="{E6D852DD-649F-49C5-B2F6-73AA61C451F2}" presName="sibTrans" presStyleLbl="sibTrans2D1" presStyleIdx="0" presStyleCnt="4" custScaleX="110002" custScaleY="100001" custLinFactNeighborX="20575" custLinFactNeighborY="3322"/>
      <dgm:spPr/>
    </dgm:pt>
    <dgm:pt modelId="{1B1DAAC5-BB12-4CA6-B6BE-EA1131A03626}" type="pres">
      <dgm:prSet presAssocID="{E6D852DD-649F-49C5-B2F6-73AA61C451F2}" presName="connectorText" presStyleLbl="sibTrans2D1" presStyleIdx="0" presStyleCnt="4"/>
      <dgm:spPr/>
    </dgm:pt>
    <dgm:pt modelId="{FAC9BA3A-A754-4080-89EE-627593C4A855}" type="pres">
      <dgm:prSet presAssocID="{512FFC5F-D8B0-48C7-9E08-CBBECC5ABDE7}" presName="node" presStyleLbl="node1" presStyleIdx="1" presStyleCnt="5" custScaleX="417039" custScaleY="45676" custLinFactNeighborY="-53162">
        <dgm:presLayoutVars>
          <dgm:bulletEnabled val="1"/>
        </dgm:presLayoutVars>
      </dgm:prSet>
      <dgm:spPr/>
    </dgm:pt>
    <dgm:pt modelId="{EBCD5935-DDE3-4590-8792-A1D885FFBA96}" type="pres">
      <dgm:prSet presAssocID="{F5A162B8-536C-4AFA-A02A-2F04F299693D}" presName="sibTrans" presStyleLbl="sibTrans2D1" presStyleIdx="1" presStyleCnt="4" custScaleX="110002" custScaleY="82645" custLinFactNeighborX="12788" custLinFactNeighborY="3322"/>
      <dgm:spPr/>
    </dgm:pt>
    <dgm:pt modelId="{0FBDFC99-D7AF-481D-8B3E-DD883F4A766C}" type="pres">
      <dgm:prSet presAssocID="{F5A162B8-536C-4AFA-A02A-2F04F299693D}" presName="connectorText" presStyleLbl="sibTrans2D1" presStyleIdx="1" presStyleCnt="4"/>
      <dgm:spPr/>
    </dgm:pt>
    <dgm:pt modelId="{753F386A-106B-45AD-8EED-01E794B8C366}" type="pres">
      <dgm:prSet presAssocID="{7A393BCB-72AF-4038-84AC-8A536B87DBEC}" presName="node" presStyleLbl="node1" presStyleIdx="2" presStyleCnt="5" custScaleX="423698" custLinFactNeighborY="-54013">
        <dgm:presLayoutVars>
          <dgm:bulletEnabled val="1"/>
        </dgm:presLayoutVars>
      </dgm:prSet>
      <dgm:spPr/>
    </dgm:pt>
    <dgm:pt modelId="{4A39FC9F-3610-496D-A554-869A28C8F37B}" type="pres">
      <dgm:prSet presAssocID="{2888631C-3B3A-4106-B9AD-6B05853F7BEA}" presName="sibTrans" presStyleLbl="sibTrans2D1" presStyleIdx="2" presStyleCnt="4" custScaleX="110002" custScaleY="82645" custLinFactNeighborX="7470" custLinFactNeighborY="3322"/>
      <dgm:spPr/>
    </dgm:pt>
    <dgm:pt modelId="{D2782A16-1FA3-4011-87CA-9F69044AF086}" type="pres">
      <dgm:prSet presAssocID="{2888631C-3B3A-4106-B9AD-6B05853F7BEA}" presName="connectorText" presStyleLbl="sibTrans2D1" presStyleIdx="2" presStyleCnt="4"/>
      <dgm:spPr/>
    </dgm:pt>
    <dgm:pt modelId="{DC6C885C-E75F-40C9-A886-3CA877543FA2}" type="pres">
      <dgm:prSet presAssocID="{3C61DA82-823D-4412-9C28-2F26DA7ECE28}" presName="node" presStyleLbl="node1" presStyleIdx="3" presStyleCnt="5" custScaleX="417039" custScaleY="89689" custLinFactNeighborY="-10350">
        <dgm:presLayoutVars>
          <dgm:bulletEnabled val="1"/>
        </dgm:presLayoutVars>
      </dgm:prSet>
      <dgm:spPr/>
    </dgm:pt>
    <dgm:pt modelId="{85553C36-3EA3-4A3B-81D5-9BE0DB8AA20E}" type="pres">
      <dgm:prSet presAssocID="{F96F004C-6751-4EC3-8909-3B796ADAD64F}" presName="sibTrans" presStyleLbl="sibTrans2D1" presStyleIdx="3" presStyleCnt="4" custScaleX="110002" custScaleY="82645" custLinFactNeighborX="17168" custLinFactNeighborY="7010"/>
      <dgm:spPr/>
    </dgm:pt>
    <dgm:pt modelId="{762D6F6E-25BE-460D-B3E8-8900F5975F42}" type="pres">
      <dgm:prSet presAssocID="{F96F004C-6751-4EC3-8909-3B796ADAD64F}" presName="connectorText" presStyleLbl="sibTrans2D1" presStyleIdx="3" presStyleCnt="4"/>
      <dgm:spPr/>
    </dgm:pt>
    <dgm:pt modelId="{7EFE59F8-CD79-4AB3-9499-708256CFBB39}" type="pres">
      <dgm:prSet presAssocID="{E2CCA739-9E4D-402E-964A-9A7FC5B40229}" presName="node" presStyleLbl="node1" presStyleIdx="4" presStyleCnt="5" custScaleX="417039" custLinFactNeighborY="3966">
        <dgm:presLayoutVars>
          <dgm:bulletEnabled val="1"/>
        </dgm:presLayoutVars>
      </dgm:prSet>
      <dgm:spPr/>
    </dgm:pt>
  </dgm:ptLst>
  <dgm:cxnLst>
    <dgm:cxn modelId="{79DD3517-9444-43B5-8E58-655554A2FE6E}" type="presOf" srcId="{F5A162B8-536C-4AFA-A02A-2F04F299693D}" destId="{0FBDFC99-D7AF-481D-8B3E-DD883F4A766C}" srcOrd="1" destOrd="0" presId="urn:microsoft.com/office/officeart/2005/8/layout/process2"/>
    <dgm:cxn modelId="{430A3F1D-2B2A-4593-ADA1-267DECB0EFE1}" type="presOf" srcId="{3C61DA82-823D-4412-9C28-2F26DA7ECE28}" destId="{DC6C885C-E75F-40C9-A886-3CA877543FA2}" srcOrd="0" destOrd="0" presId="urn:microsoft.com/office/officeart/2005/8/layout/process2"/>
    <dgm:cxn modelId="{4ACB0426-8971-4846-9D47-CD72089125D6}" srcId="{051B15B5-0664-4540-9FF0-2FECB9D0DF81}" destId="{A01896EF-DC96-4F16-A1A9-C167B5198AE9}" srcOrd="0" destOrd="0" parTransId="{D3771259-E7AD-4877-A086-6046B92ABFB3}" sibTransId="{E6D852DD-649F-49C5-B2F6-73AA61C451F2}"/>
    <dgm:cxn modelId="{0DD29D67-0922-4EF5-A980-42F0DCC17D03}" srcId="{051B15B5-0664-4540-9FF0-2FECB9D0DF81}" destId="{7A393BCB-72AF-4038-84AC-8A536B87DBEC}" srcOrd="2" destOrd="0" parTransId="{A8E92FD2-B6F4-4139-BA33-BC84B089B3E4}" sibTransId="{2888631C-3B3A-4106-B9AD-6B05853F7BEA}"/>
    <dgm:cxn modelId="{0AC36669-3163-4F65-B2DA-8234A708FFE0}" type="presOf" srcId="{7A393BCB-72AF-4038-84AC-8A536B87DBEC}" destId="{753F386A-106B-45AD-8EED-01E794B8C366}" srcOrd="0" destOrd="0" presId="urn:microsoft.com/office/officeart/2005/8/layout/process2"/>
    <dgm:cxn modelId="{632C1071-AFD8-433E-BF70-94EA874B0BC8}" type="presOf" srcId="{E6D852DD-649F-49C5-B2F6-73AA61C451F2}" destId="{1B1DAAC5-BB12-4CA6-B6BE-EA1131A03626}" srcOrd="1" destOrd="0" presId="urn:microsoft.com/office/officeart/2005/8/layout/process2"/>
    <dgm:cxn modelId="{C6CF4574-5577-43D9-AB2A-8CF53AD75AB8}" type="presOf" srcId="{E6D852DD-649F-49C5-B2F6-73AA61C451F2}" destId="{52A49783-3F08-4FCD-97E3-DD393743339D}" srcOrd="0" destOrd="0" presId="urn:microsoft.com/office/officeart/2005/8/layout/process2"/>
    <dgm:cxn modelId="{7BF8507C-C114-4737-A487-8832B8B99EEA}" srcId="{051B15B5-0664-4540-9FF0-2FECB9D0DF81}" destId="{512FFC5F-D8B0-48C7-9E08-CBBECC5ABDE7}" srcOrd="1" destOrd="0" parTransId="{12FE93A0-4021-4279-A08A-2C39E443978E}" sibTransId="{F5A162B8-536C-4AFA-A02A-2F04F299693D}"/>
    <dgm:cxn modelId="{84750383-53BE-4777-A67C-E8E665378524}" type="presOf" srcId="{F96F004C-6751-4EC3-8909-3B796ADAD64F}" destId="{85553C36-3EA3-4A3B-81D5-9BE0DB8AA20E}" srcOrd="0" destOrd="0" presId="urn:microsoft.com/office/officeart/2005/8/layout/process2"/>
    <dgm:cxn modelId="{63511E96-2E81-4E02-B737-5194A5584BF2}" type="presOf" srcId="{F96F004C-6751-4EC3-8909-3B796ADAD64F}" destId="{762D6F6E-25BE-460D-B3E8-8900F5975F42}" srcOrd="1" destOrd="0" presId="urn:microsoft.com/office/officeart/2005/8/layout/process2"/>
    <dgm:cxn modelId="{831E7F98-E180-4121-AAFB-E5600F1D50D3}" type="presOf" srcId="{512FFC5F-D8B0-48C7-9E08-CBBECC5ABDE7}" destId="{FAC9BA3A-A754-4080-89EE-627593C4A855}" srcOrd="0" destOrd="0" presId="urn:microsoft.com/office/officeart/2005/8/layout/process2"/>
    <dgm:cxn modelId="{B40E56A3-5B84-4B7C-B653-16AF8A221A9D}" type="presOf" srcId="{051B15B5-0664-4540-9FF0-2FECB9D0DF81}" destId="{EA0E49D8-5E72-49D6-87AA-775B1F579499}" srcOrd="0" destOrd="0" presId="urn:microsoft.com/office/officeart/2005/8/layout/process2"/>
    <dgm:cxn modelId="{E6BCF9B0-F823-4134-AD1D-1B8F353FB91D}" type="presOf" srcId="{A01896EF-DC96-4F16-A1A9-C167B5198AE9}" destId="{48B60B78-3FD4-43F6-9719-C62911C0F994}" srcOrd="0" destOrd="0" presId="urn:microsoft.com/office/officeart/2005/8/layout/process2"/>
    <dgm:cxn modelId="{C1BB60B2-CBCC-406F-B345-F08B11448D32}" type="presOf" srcId="{F5A162B8-536C-4AFA-A02A-2F04F299693D}" destId="{EBCD5935-DDE3-4590-8792-A1D885FFBA96}" srcOrd="0" destOrd="0" presId="urn:microsoft.com/office/officeart/2005/8/layout/process2"/>
    <dgm:cxn modelId="{4ABDE0C1-3205-4DEE-9D15-94973DBEE1A3}" type="presOf" srcId="{E2CCA739-9E4D-402E-964A-9A7FC5B40229}" destId="{7EFE59F8-CD79-4AB3-9499-708256CFBB39}" srcOrd="0" destOrd="0" presId="urn:microsoft.com/office/officeart/2005/8/layout/process2"/>
    <dgm:cxn modelId="{B66252C6-70E3-4AD4-AC88-3E6D2E5F7F6E}" srcId="{051B15B5-0664-4540-9FF0-2FECB9D0DF81}" destId="{E2CCA739-9E4D-402E-964A-9A7FC5B40229}" srcOrd="4" destOrd="0" parTransId="{F9894C2D-4E50-40DA-8A99-84118A7D583F}" sibTransId="{0D026E7A-956E-4181-858B-D6AB9511898E}"/>
    <dgm:cxn modelId="{2AD9C4D0-891B-4078-8D70-031F05A789E0}" srcId="{051B15B5-0664-4540-9FF0-2FECB9D0DF81}" destId="{3C61DA82-823D-4412-9C28-2F26DA7ECE28}" srcOrd="3" destOrd="0" parTransId="{A8251B08-7EC6-4066-BB69-AF00D9491632}" sibTransId="{F96F004C-6751-4EC3-8909-3B796ADAD64F}"/>
    <dgm:cxn modelId="{83E5B2F2-7822-439B-8042-ED9020418DD4}" type="presOf" srcId="{2888631C-3B3A-4106-B9AD-6B05853F7BEA}" destId="{D2782A16-1FA3-4011-87CA-9F69044AF086}" srcOrd="1" destOrd="0" presId="urn:microsoft.com/office/officeart/2005/8/layout/process2"/>
    <dgm:cxn modelId="{7091A6F7-A5B1-4841-8687-1354277446E2}" type="presOf" srcId="{2888631C-3B3A-4106-B9AD-6B05853F7BEA}" destId="{4A39FC9F-3610-496D-A554-869A28C8F37B}" srcOrd="0" destOrd="0" presId="urn:microsoft.com/office/officeart/2005/8/layout/process2"/>
    <dgm:cxn modelId="{612F0260-67F8-43E3-97E1-37C103FA337D}" type="presParOf" srcId="{EA0E49D8-5E72-49D6-87AA-775B1F579499}" destId="{48B60B78-3FD4-43F6-9719-C62911C0F994}" srcOrd="0" destOrd="0" presId="urn:microsoft.com/office/officeart/2005/8/layout/process2"/>
    <dgm:cxn modelId="{F3A69EC7-CD8D-4FDB-BF54-D0A626CECE9E}" type="presParOf" srcId="{EA0E49D8-5E72-49D6-87AA-775B1F579499}" destId="{52A49783-3F08-4FCD-97E3-DD393743339D}" srcOrd="1" destOrd="0" presId="urn:microsoft.com/office/officeart/2005/8/layout/process2"/>
    <dgm:cxn modelId="{58A94DC6-0183-45AC-9BD7-09E79044C2BB}" type="presParOf" srcId="{52A49783-3F08-4FCD-97E3-DD393743339D}" destId="{1B1DAAC5-BB12-4CA6-B6BE-EA1131A03626}" srcOrd="0" destOrd="0" presId="urn:microsoft.com/office/officeart/2005/8/layout/process2"/>
    <dgm:cxn modelId="{545DEB29-E2D1-4B59-8F47-7E98D1101F1D}" type="presParOf" srcId="{EA0E49D8-5E72-49D6-87AA-775B1F579499}" destId="{FAC9BA3A-A754-4080-89EE-627593C4A855}" srcOrd="2" destOrd="0" presId="urn:microsoft.com/office/officeart/2005/8/layout/process2"/>
    <dgm:cxn modelId="{558BA058-9D4C-4794-8DA6-0BA43AF0409A}" type="presParOf" srcId="{EA0E49D8-5E72-49D6-87AA-775B1F579499}" destId="{EBCD5935-DDE3-4590-8792-A1D885FFBA96}" srcOrd="3" destOrd="0" presId="urn:microsoft.com/office/officeart/2005/8/layout/process2"/>
    <dgm:cxn modelId="{C0AF4788-0B6B-470F-852A-2EEE81AE8C05}" type="presParOf" srcId="{EBCD5935-DDE3-4590-8792-A1D885FFBA96}" destId="{0FBDFC99-D7AF-481D-8B3E-DD883F4A766C}" srcOrd="0" destOrd="0" presId="urn:microsoft.com/office/officeart/2005/8/layout/process2"/>
    <dgm:cxn modelId="{4E165D42-AFD0-456A-9D41-BFF1402EB563}" type="presParOf" srcId="{EA0E49D8-5E72-49D6-87AA-775B1F579499}" destId="{753F386A-106B-45AD-8EED-01E794B8C366}" srcOrd="4" destOrd="0" presId="urn:microsoft.com/office/officeart/2005/8/layout/process2"/>
    <dgm:cxn modelId="{4D25639A-57F1-499B-97DE-76856EA1ED24}" type="presParOf" srcId="{EA0E49D8-5E72-49D6-87AA-775B1F579499}" destId="{4A39FC9F-3610-496D-A554-869A28C8F37B}" srcOrd="5" destOrd="0" presId="urn:microsoft.com/office/officeart/2005/8/layout/process2"/>
    <dgm:cxn modelId="{A5801078-EB76-47B1-A4FF-A7E6BC814296}" type="presParOf" srcId="{4A39FC9F-3610-496D-A554-869A28C8F37B}" destId="{D2782A16-1FA3-4011-87CA-9F69044AF086}" srcOrd="0" destOrd="0" presId="urn:microsoft.com/office/officeart/2005/8/layout/process2"/>
    <dgm:cxn modelId="{891FC6FC-5CF1-4EA2-9CBE-01D78D4386A2}" type="presParOf" srcId="{EA0E49D8-5E72-49D6-87AA-775B1F579499}" destId="{DC6C885C-E75F-40C9-A886-3CA877543FA2}" srcOrd="6" destOrd="0" presId="urn:microsoft.com/office/officeart/2005/8/layout/process2"/>
    <dgm:cxn modelId="{1C97323D-F9A5-4725-8687-FED23B795177}" type="presParOf" srcId="{EA0E49D8-5E72-49D6-87AA-775B1F579499}" destId="{85553C36-3EA3-4A3B-81D5-9BE0DB8AA20E}" srcOrd="7" destOrd="0" presId="urn:microsoft.com/office/officeart/2005/8/layout/process2"/>
    <dgm:cxn modelId="{E20DE27B-9C91-427E-A8CB-DC42CF104430}" type="presParOf" srcId="{85553C36-3EA3-4A3B-81D5-9BE0DB8AA20E}" destId="{762D6F6E-25BE-460D-B3E8-8900F5975F42}" srcOrd="0" destOrd="0" presId="urn:microsoft.com/office/officeart/2005/8/layout/process2"/>
    <dgm:cxn modelId="{46C4FE64-34A7-44E7-976A-A629D232007C}" type="presParOf" srcId="{EA0E49D8-5E72-49D6-87AA-775B1F579499}" destId="{7EFE59F8-CD79-4AB3-9499-708256CFBB39}" srcOrd="8"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B60B78-3FD4-43F6-9719-C62911C0F994}">
      <dsp:nvSpPr>
        <dsp:cNvPr id="0" name=""/>
        <dsp:cNvSpPr/>
      </dsp:nvSpPr>
      <dsp:spPr>
        <a:xfrm>
          <a:off x="0" y="0"/>
          <a:ext cx="3339593" cy="564005"/>
        </a:xfrm>
        <a:prstGeom prst="roundRect">
          <a:avLst>
            <a:gd name="adj" fmla="val 10000"/>
          </a:avLst>
        </a:prstGeom>
        <a:solidFill>
          <a:schemeClr val="accent1">
            <a:shade val="80000"/>
            <a:hueOff val="0"/>
            <a:satOff val="0"/>
            <a:lumOff val="0"/>
            <a:alphaOff val="0"/>
          </a:schemeClr>
        </a:solidFill>
        <a:ln w="12700" cap="rnd"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t>Management of lifting operations</a:t>
          </a:r>
          <a:endParaRPr lang="en-GB" sz="1400" b="0" kern="1200" noProof="0" dirty="0"/>
        </a:p>
      </dsp:txBody>
      <dsp:txXfrm>
        <a:off x="16519" y="16519"/>
        <a:ext cx="3306555" cy="530967"/>
      </dsp:txXfrm>
    </dsp:sp>
    <dsp:sp modelId="{52A49783-3F08-4FCD-97E3-DD393743339D}">
      <dsp:nvSpPr>
        <dsp:cNvPr id="0" name=""/>
        <dsp:cNvSpPr/>
      </dsp:nvSpPr>
      <dsp:spPr>
        <a:xfrm rot="5400000">
          <a:off x="1630325" y="466496"/>
          <a:ext cx="126123" cy="372650"/>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fr-FR" sz="600" kern="1200">
            <a:solidFill>
              <a:schemeClr val="tx1"/>
            </a:solidFill>
          </a:endParaRPr>
        </a:p>
      </dsp:txBody>
      <dsp:txXfrm rot="-5400000">
        <a:off x="1581592" y="589760"/>
        <a:ext cx="223590" cy="88286"/>
      </dsp:txXfrm>
    </dsp:sp>
    <dsp:sp modelId="{FAC9BA3A-A754-4080-89EE-627593C4A855}">
      <dsp:nvSpPr>
        <dsp:cNvPr id="0" name=""/>
        <dsp:cNvSpPr/>
      </dsp:nvSpPr>
      <dsp:spPr>
        <a:xfrm>
          <a:off x="0" y="716879"/>
          <a:ext cx="3339593" cy="378244"/>
        </a:xfrm>
        <a:prstGeom prst="roundRect">
          <a:avLst>
            <a:gd name="adj" fmla="val 10000"/>
          </a:avLst>
        </a:prstGeom>
        <a:solidFill>
          <a:schemeClr val="accent1">
            <a:shade val="80000"/>
            <a:hueOff val="165970"/>
            <a:satOff val="-5990"/>
            <a:lumOff val="86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t>Organisation</a:t>
          </a:r>
          <a:endParaRPr lang="en-GB" sz="1400" b="0" kern="1200" noProof="0" dirty="0"/>
        </a:p>
      </dsp:txBody>
      <dsp:txXfrm>
        <a:off x="11078" y="727957"/>
        <a:ext cx="3317437" cy="356088"/>
      </dsp:txXfrm>
    </dsp:sp>
    <dsp:sp modelId="{EBCD5935-DDE3-4590-8792-A1D885FFBA96}">
      <dsp:nvSpPr>
        <dsp:cNvPr id="0" name=""/>
        <dsp:cNvSpPr/>
      </dsp:nvSpPr>
      <dsp:spPr>
        <a:xfrm rot="5400000">
          <a:off x="1540058" y="1158411"/>
          <a:ext cx="338081" cy="307974"/>
        </a:xfrm>
        <a:prstGeom prst="rightArrow">
          <a:avLst>
            <a:gd name="adj1" fmla="val 60000"/>
            <a:gd name="adj2" fmla="val 50000"/>
          </a:avLst>
        </a:prstGeom>
        <a:solidFill>
          <a:schemeClr val="accent1">
            <a:shade val="90000"/>
            <a:hueOff val="222569"/>
            <a:satOff val="-7987"/>
            <a:lumOff val="1085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fr-FR" sz="1800" kern="1200">
            <a:solidFill>
              <a:schemeClr val="tx1"/>
            </a:solidFill>
          </a:endParaRPr>
        </a:p>
      </dsp:txBody>
      <dsp:txXfrm rot="-5400000">
        <a:off x="1616706" y="1143358"/>
        <a:ext cx="184784" cy="245689"/>
      </dsp:txXfrm>
    </dsp:sp>
    <dsp:sp modelId="{753F386A-106B-45AD-8EED-01E794B8C366}">
      <dsp:nvSpPr>
        <dsp:cNvPr id="0" name=""/>
        <dsp:cNvSpPr/>
      </dsp:nvSpPr>
      <dsp:spPr>
        <a:xfrm>
          <a:off x="-26662" y="1504913"/>
          <a:ext cx="3392918" cy="828104"/>
        </a:xfrm>
        <a:prstGeom prst="roundRect">
          <a:avLst>
            <a:gd name="adj" fmla="val 10000"/>
          </a:avLst>
        </a:prstGeom>
        <a:solidFill>
          <a:schemeClr val="accent1">
            <a:shade val="80000"/>
            <a:hueOff val="331939"/>
            <a:satOff val="-11980"/>
            <a:lumOff val="1739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t>Management of lifting equipment</a:t>
          </a:r>
          <a:endParaRPr lang="en-GB" sz="1400" b="0" kern="1200" noProof="0" dirty="0"/>
        </a:p>
      </dsp:txBody>
      <dsp:txXfrm>
        <a:off x="-2408" y="1529167"/>
        <a:ext cx="3344410" cy="779596"/>
      </dsp:txXfrm>
    </dsp:sp>
    <dsp:sp modelId="{4A39FC9F-3610-496D-A554-869A28C8F37B}">
      <dsp:nvSpPr>
        <dsp:cNvPr id="0" name=""/>
        <dsp:cNvSpPr/>
      </dsp:nvSpPr>
      <dsp:spPr>
        <a:xfrm rot="5400000">
          <a:off x="1444213" y="2507812"/>
          <a:ext cx="522072" cy="307974"/>
        </a:xfrm>
        <a:prstGeom prst="rightArrow">
          <a:avLst>
            <a:gd name="adj1" fmla="val 60000"/>
            <a:gd name="adj2" fmla="val 50000"/>
          </a:avLst>
        </a:prstGeom>
        <a:solidFill>
          <a:schemeClr val="accent1">
            <a:shade val="90000"/>
            <a:hueOff val="445139"/>
            <a:satOff val="-15973"/>
            <a:lumOff val="2171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endParaRPr lang="fr-FR" sz="3200" kern="1200">
            <a:solidFill>
              <a:schemeClr val="tx1"/>
            </a:solidFill>
          </a:endParaRPr>
        </a:p>
      </dsp:txBody>
      <dsp:txXfrm rot="-5400000">
        <a:off x="1612857" y="2400763"/>
        <a:ext cx="184784" cy="429680"/>
      </dsp:txXfrm>
    </dsp:sp>
    <dsp:sp modelId="{DC6C885C-E75F-40C9-A886-3CA877543FA2}">
      <dsp:nvSpPr>
        <dsp:cNvPr id="0" name=""/>
        <dsp:cNvSpPr/>
      </dsp:nvSpPr>
      <dsp:spPr>
        <a:xfrm>
          <a:off x="0" y="2965821"/>
          <a:ext cx="3339593" cy="742718"/>
        </a:xfrm>
        <a:prstGeom prst="roundRect">
          <a:avLst>
            <a:gd name="adj" fmla="val 10000"/>
          </a:avLst>
        </a:prstGeom>
        <a:solidFill>
          <a:schemeClr val="accent1">
            <a:shade val="80000"/>
            <a:hueOff val="497909"/>
            <a:satOff val="-17970"/>
            <a:lumOff val="260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t>Planning and preparation of the lifting operations</a:t>
          </a:r>
          <a:endParaRPr lang="en-GB" sz="1400" b="0" kern="1200" noProof="0" dirty="0"/>
        </a:p>
      </dsp:txBody>
      <dsp:txXfrm>
        <a:off x="21753" y="2987574"/>
        <a:ext cx="3296087" cy="699212"/>
      </dsp:txXfrm>
    </dsp:sp>
    <dsp:sp modelId="{85553C36-3EA3-4A3B-81D5-9BE0DB8AA20E}">
      <dsp:nvSpPr>
        <dsp:cNvPr id="0" name=""/>
        <dsp:cNvSpPr/>
      </dsp:nvSpPr>
      <dsp:spPr>
        <a:xfrm rot="5400000">
          <a:off x="1536131" y="3816211"/>
          <a:ext cx="388640" cy="307974"/>
        </a:xfrm>
        <a:prstGeom prst="rightArrow">
          <a:avLst>
            <a:gd name="adj1" fmla="val 60000"/>
            <a:gd name="adj2" fmla="val 50000"/>
          </a:avLst>
        </a:prstGeom>
        <a:solidFill>
          <a:schemeClr val="accent1">
            <a:shade val="90000"/>
            <a:hueOff val="667708"/>
            <a:satOff val="-23960"/>
            <a:lumOff val="325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fr-FR" sz="2200" kern="1200">
            <a:solidFill>
              <a:schemeClr val="tx1"/>
            </a:solidFill>
          </a:endParaRPr>
        </a:p>
      </dsp:txBody>
      <dsp:txXfrm rot="-5400000">
        <a:off x="1638059" y="3775878"/>
        <a:ext cx="184784" cy="296248"/>
      </dsp:txXfrm>
    </dsp:sp>
    <dsp:sp modelId="{7EFE59F8-CD79-4AB3-9499-708256CFBB39}">
      <dsp:nvSpPr>
        <dsp:cNvPr id="0" name=""/>
        <dsp:cNvSpPr/>
      </dsp:nvSpPr>
      <dsp:spPr>
        <a:xfrm>
          <a:off x="0" y="4179610"/>
          <a:ext cx="3339593" cy="828104"/>
        </a:xfrm>
        <a:prstGeom prst="roundRect">
          <a:avLst>
            <a:gd name="adj" fmla="val 10000"/>
          </a:avLst>
        </a:prstGeom>
        <a:solidFill>
          <a:schemeClr val="accent1">
            <a:shade val="80000"/>
            <a:hueOff val="663878"/>
            <a:satOff val="-23960"/>
            <a:lumOff val="3479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noProof="0" dirty="0"/>
            <a:t>Performing the lifting operations</a:t>
          </a:r>
          <a:endParaRPr lang="en-GB" sz="1400" b="0" kern="1200" noProof="0" dirty="0"/>
        </a:p>
      </dsp:txBody>
      <dsp:txXfrm>
        <a:off x="24254" y="4203864"/>
        <a:ext cx="3291085" cy="779596"/>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1C2EC88-F953-4BD6-A688-3279E9A6E67A}" type="datetimeFigureOut">
              <a:rPr lang="fr-FR" smtClean="0"/>
              <a:t>04/04/2023</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E849E9D-AF7B-45D0-B389-3AE92F6B3F8A}" type="datetimeFigureOut">
              <a:rPr lang="fr-FR" smtClean="0"/>
              <a:t>04/04/2023</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19196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04/04/2023</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04/04/2023</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04/04/2023</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04/04/2023</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a:xfrm>
            <a:off x="464400" y="2708999"/>
            <a:ext cx="9970518" cy="720001"/>
          </a:xfrm>
        </p:spPr>
        <p:txBody>
          <a:bodyPr/>
          <a:lstStyle/>
          <a:p>
            <a:r>
              <a:rPr lang="en-GB"/>
              <a:t>HSE Requirements for Lifting Operations</a:t>
            </a:r>
            <a:endParaRPr lang="en-GB" sz="2800"/>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130453"/>
            <a:ext cx="8640000" cy="468000"/>
          </a:xfrm>
        </p:spPr>
        <p:txBody>
          <a:bodyPr/>
          <a:lstStyle/>
          <a:p>
            <a:r>
              <a:rPr lang="fr-FR" dirty="0"/>
              <a:t>Company Rule CR-GR-HSE-420</a:t>
            </a:r>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10</a:t>
            </a:fld>
            <a:endParaRPr lang="fr-FR" dirty="0"/>
          </a:p>
        </p:txBody>
      </p:sp>
      <p:graphicFrame>
        <p:nvGraphicFramePr>
          <p:cNvPr id="5" name="Tableau 4">
            <a:extLst>
              <a:ext uri="{FF2B5EF4-FFF2-40B4-BE49-F238E27FC236}">
                <a16:creationId xmlns:a16="http://schemas.microsoft.com/office/drawing/2014/main" id="{FD2DB892-CBE5-830E-1151-CC869BB69D5A}"/>
              </a:ext>
            </a:extLst>
          </p:cNvPr>
          <p:cNvGraphicFramePr>
            <a:graphicFrameLocks noGrp="1"/>
          </p:cNvGraphicFramePr>
          <p:nvPr>
            <p:extLst>
              <p:ext uri="{D42A27DB-BD31-4B8C-83A1-F6EECF244321}">
                <p14:modId xmlns:p14="http://schemas.microsoft.com/office/powerpoint/2010/main" val="2328230046"/>
              </p:ext>
            </p:extLst>
          </p:nvPr>
        </p:nvGraphicFramePr>
        <p:xfrm>
          <a:off x="622279" y="928731"/>
          <a:ext cx="9595294" cy="2369585"/>
        </p:xfrm>
        <a:graphic>
          <a:graphicData uri="http://schemas.openxmlformats.org/drawingml/2006/table">
            <a:tbl>
              <a:tblPr firstRow="1" firstCol="1" bandRow="1">
                <a:tableStyleId>{5C22544A-7EE6-4342-B048-85BDC9FD1C3A}</a:tableStyleId>
              </a:tblPr>
              <a:tblGrid>
                <a:gridCol w="9595294">
                  <a:extLst>
                    <a:ext uri="{9D8B030D-6E8A-4147-A177-3AD203B41FA5}">
                      <a16:colId xmlns:a16="http://schemas.microsoft.com/office/drawing/2014/main" val="3930033781"/>
                    </a:ext>
                  </a:extLst>
                </a:gridCol>
              </a:tblGrid>
              <a:tr h="377809">
                <a:tc>
                  <a:txBody>
                    <a:bodyPr/>
                    <a:lstStyle/>
                    <a:p>
                      <a:pPr algn="just">
                        <a:lnSpc>
                          <a:spcPct val="115000"/>
                        </a:lnSpc>
                        <a:spcBef>
                          <a:spcPts val="600"/>
                        </a:spcBef>
                        <a:spcAft>
                          <a:spcPts val="300"/>
                        </a:spcAft>
                      </a:pPr>
                      <a:r>
                        <a:rPr lang="en-GB" sz="1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3.3.1: Certification of Lifting Equipment</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51171930"/>
                  </a:ext>
                </a:extLst>
              </a:tr>
              <a:tr h="1746260">
                <a:tc>
                  <a:txBody>
                    <a:bodyPr/>
                    <a:lstStyle/>
                    <a:p>
                      <a:pPr marR="58420"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Any use of lifting equipment assumes that it has been designed, manufactured, certified, in accordance with international or local standards validated by the Technical Support of the Company, and has undergone a Periodic General Verification by a recognised inspection body in the country where the entity or affiliate operates, and approved by it.</a:t>
                      </a:r>
                      <a:endParaRPr lang="fr-FR" sz="1400" b="0" i="1" kern="1200" dirty="0">
                        <a:solidFill>
                          <a:srgbClr val="0070C0"/>
                        </a:solidFill>
                        <a:latin typeface="Arial" panose="020B0604020202020204" pitchFamily="34" charset="0"/>
                        <a:ea typeface="+mn-ea"/>
                        <a:cs typeface="+mn-cs"/>
                      </a:endParaRPr>
                    </a:p>
                    <a:p>
                      <a:pPr marR="58420"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The certificate of conformity and/or the certificate of the initial overload test (if performed) of the lifting equipment is available on request at the place where the lifting operation is performed.</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508687901"/>
                  </a:ext>
                </a:extLst>
              </a:tr>
              <a:tr h="245516">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04.03, 05.08)</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3177480"/>
                  </a:ext>
                </a:extLst>
              </a:tr>
            </a:tbl>
          </a:graphicData>
        </a:graphic>
      </p:graphicFrame>
      <p:graphicFrame>
        <p:nvGraphicFramePr>
          <p:cNvPr id="6" name="Tableau 5">
            <a:extLst>
              <a:ext uri="{FF2B5EF4-FFF2-40B4-BE49-F238E27FC236}">
                <a16:creationId xmlns:a16="http://schemas.microsoft.com/office/drawing/2014/main" id="{444F658A-B847-3EBC-3DE5-62833A826207}"/>
              </a:ext>
            </a:extLst>
          </p:cNvPr>
          <p:cNvGraphicFramePr>
            <a:graphicFrameLocks noGrp="1"/>
          </p:cNvGraphicFramePr>
          <p:nvPr>
            <p:extLst>
              <p:ext uri="{D42A27DB-BD31-4B8C-83A1-F6EECF244321}">
                <p14:modId xmlns:p14="http://schemas.microsoft.com/office/powerpoint/2010/main" val="1011882951"/>
              </p:ext>
            </p:extLst>
          </p:nvPr>
        </p:nvGraphicFramePr>
        <p:xfrm>
          <a:off x="622279" y="3496313"/>
          <a:ext cx="9595294" cy="2905760"/>
        </p:xfrm>
        <a:graphic>
          <a:graphicData uri="http://schemas.openxmlformats.org/drawingml/2006/table">
            <a:tbl>
              <a:tblPr firstRow="1" firstCol="1" bandRow="1"/>
              <a:tblGrid>
                <a:gridCol w="9595294">
                  <a:extLst>
                    <a:ext uri="{9D8B030D-6E8A-4147-A177-3AD203B41FA5}">
                      <a16:colId xmlns:a16="http://schemas.microsoft.com/office/drawing/2014/main" val="441271842"/>
                    </a:ext>
                  </a:extLst>
                </a:gridCol>
              </a:tblGrid>
              <a:tr h="360000">
                <a:tc>
                  <a:txBody>
                    <a:bodyPr/>
                    <a:lstStyle/>
                    <a:p>
                      <a:pPr marR="58420" algn="just">
                        <a:lnSpc>
                          <a:spcPct val="115000"/>
                        </a:lnSpc>
                        <a:spcBef>
                          <a:spcPts val="600"/>
                        </a:spcBef>
                        <a:spcAft>
                          <a:spcPts val="300"/>
                        </a:spcAft>
                      </a:pPr>
                      <a:r>
                        <a:rPr lang="en-GB" sz="1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3.3.2: Lifting Equipment Register</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D9D9D9"/>
                      </a:solidFill>
                      <a:prstDash val="dash"/>
                      <a:round/>
                      <a:headEnd type="none" w="med" len="med"/>
                      <a:tailEnd type="none" w="med" len="med"/>
                    </a:lnB>
                  </a:tcPr>
                </a:tc>
                <a:extLst>
                  <a:ext uri="{0D108BD9-81ED-4DB2-BD59-A6C34878D82A}">
                    <a16:rowId xmlns:a16="http://schemas.microsoft.com/office/drawing/2014/main" val="3532466626"/>
                  </a:ext>
                </a:extLst>
              </a:tr>
              <a:tr h="2321287">
                <a:tc>
                  <a:txBody>
                    <a:bodyPr/>
                    <a:lstStyle/>
                    <a:p>
                      <a:pPr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Each entity or affiliate shall establish and maintain a register of lifting equipment owned or leased (long term hire) by it.</a:t>
                      </a:r>
                      <a:endParaRPr lang="fr-FR" sz="1400" b="0" i="1" kern="1200" dirty="0">
                        <a:solidFill>
                          <a:srgbClr val="0070C0"/>
                        </a:solidFill>
                        <a:latin typeface="Arial" panose="020B0604020202020204" pitchFamily="34" charset="0"/>
                        <a:ea typeface="+mn-ea"/>
                        <a:cs typeface="+mn-cs"/>
                      </a:endParaRPr>
                    </a:p>
                    <a:p>
                      <a:pPr algn="just">
                        <a:lnSpc>
                          <a:spcPct val="115000"/>
                        </a:lnSpc>
                        <a:spcAft>
                          <a:spcPts val="600"/>
                        </a:spcAft>
                      </a:pPr>
                      <a:r>
                        <a:rPr lang="en-GB" sz="1400" b="0" i="1" kern="1200" dirty="0">
                          <a:solidFill>
                            <a:srgbClr val="0070C0"/>
                          </a:solidFill>
                          <a:latin typeface="Arial" panose="020B0604020202020204" pitchFamily="34" charset="0"/>
                          <a:ea typeface="+mn-ea"/>
                          <a:cs typeface="+mn-cs"/>
                        </a:rPr>
                        <a:t>At least, the following are recorded:</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Name of the manufacturer, description, type, and model.  </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Serial number or unique identification number.  </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Date of manufacture and date of first use.</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Dates of each load test and proof load test.</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Dates of periodic general inspections and detailed examinations (with the name of the inspector or examiner).</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9D9D9"/>
                      </a:solidFill>
                      <a:prstDash val="dash"/>
                      <a:round/>
                      <a:headEnd type="none" w="med" len="med"/>
                      <a:tailEnd type="none" w="med" len="med"/>
                    </a:lnT>
                    <a:lnB w="12700" cap="flat" cmpd="sng" algn="ctr">
                      <a:solidFill>
                        <a:srgbClr val="D9D9D9"/>
                      </a:solidFill>
                      <a:prstDash val="dash"/>
                      <a:round/>
                      <a:headEnd type="none" w="med" len="med"/>
                      <a:tailEnd type="none" w="med" len="med"/>
                    </a:lnB>
                  </a:tcPr>
                </a:tc>
                <a:extLst>
                  <a:ext uri="{0D108BD9-81ED-4DB2-BD59-A6C34878D82A}">
                    <a16:rowId xmlns:a16="http://schemas.microsoft.com/office/drawing/2014/main" val="1628302349"/>
                  </a:ext>
                </a:extLst>
              </a:tr>
              <a:tr h="22146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04.03, 05.08)</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9D9D9"/>
                      </a:solidFill>
                      <a:prstDash val="dash"/>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3088218"/>
                  </a:ext>
                </a:extLst>
              </a:tr>
            </a:tbl>
          </a:graphicData>
        </a:graphic>
      </p:graphicFrame>
      <p:sp>
        <p:nvSpPr>
          <p:cNvPr id="3" name="Footer Placeholder 2">
            <a:extLst>
              <a:ext uri="{FF2B5EF4-FFF2-40B4-BE49-F238E27FC236}">
                <a16:creationId xmlns:a16="http://schemas.microsoft.com/office/drawing/2014/main" id="{01DADB89-0327-44FC-49B6-FA8141B74216}"/>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
        <p:nvSpPr>
          <p:cNvPr id="7" name="Title 1">
            <a:extLst>
              <a:ext uri="{FF2B5EF4-FFF2-40B4-BE49-F238E27FC236}">
                <a16:creationId xmlns:a16="http://schemas.microsoft.com/office/drawing/2014/main" id="{1C1BC3F8-ABD1-1604-B859-BF4C6468F2AF}"/>
              </a:ext>
            </a:extLst>
          </p:cNvPr>
          <p:cNvSpPr>
            <a:spLocks noGrp="1"/>
          </p:cNvSpPr>
          <p:nvPr>
            <p:ph type="title"/>
          </p:nvPr>
        </p:nvSpPr>
        <p:spPr>
          <a:xfrm>
            <a:off x="469879" y="242844"/>
            <a:ext cx="9720000" cy="569956"/>
          </a:xfrm>
        </p:spPr>
        <p:txBody>
          <a:bodyPr/>
          <a:lstStyle/>
          <a:p>
            <a:r>
              <a:rPr lang="en-GB" dirty="0"/>
              <a:t>Presentation of the requirements</a:t>
            </a:r>
          </a:p>
        </p:txBody>
      </p:sp>
    </p:spTree>
    <p:extLst>
      <p:ext uri="{BB962C8B-B14F-4D97-AF65-F5344CB8AC3E}">
        <p14:creationId xmlns:p14="http://schemas.microsoft.com/office/powerpoint/2010/main" val="155541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11</a:t>
            </a:fld>
            <a:endParaRPr lang="fr-FR" dirty="0"/>
          </a:p>
        </p:txBody>
      </p:sp>
      <p:graphicFrame>
        <p:nvGraphicFramePr>
          <p:cNvPr id="7" name="Tableau 6">
            <a:extLst>
              <a:ext uri="{FF2B5EF4-FFF2-40B4-BE49-F238E27FC236}">
                <a16:creationId xmlns:a16="http://schemas.microsoft.com/office/drawing/2014/main" id="{648BD50B-BB79-C0A1-FC26-A3A155DC567D}"/>
              </a:ext>
            </a:extLst>
          </p:cNvPr>
          <p:cNvGraphicFramePr>
            <a:graphicFrameLocks noGrp="1"/>
          </p:cNvGraphicFramePr>
          <p:nvPr>
            <p:extLst>
              <p:ext uri="{D42A27DB-BD31-4B8C-83A1-F6EECF244321}">
                <p14:modId xmlns:p14="http://schemas.microsoft.com/office/powerpoint/2010/main" val="353227158"/>
              </p:ext>
            </p:extLst>
          </p:nvPr>
        </p:nvGraphicFramePr>
        <p:xfrm>
          <a:off x="622279" y="1111474"/>
          <a:ext cx="9595294" cy="2277671"/>
        </p:xfrm>
        <a:graphic>
          <a:graphicData uri="http://schemas.openxmlformats.org/drawingml/2006/table">
            <a:tbl>
              <a:tblPr firstRow="1" firstCol="1" bandRow="1"/>
              <a:tblGrid>
                <a:gridCol w="9595294">
                  <a:extLst>
                    <a:ext uri="{9D8B030D-6E8A-4147-A177-3AD203B41FA5}">
                      <a16:colId xmlns:a16="http://schemas.microsoft.com/office/drawing/2014/main" val="75436757"/>
                    </a:ext>
                  </a:extLst>
                </a:gridCol>
              </a:tblGrid>
              <a:tr h="360000">
                <a:tc>
                  <a:txBody>
                    <a:bodyPr/>
                    <a:lstStyle/>
                    <a:p>
                      <a:pPr marR="58420"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3.3.3: Maintenance Programme for Lifting Devices</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52296604"/>
                  </a:ext>
                </a:extLst>
              </a:tr>
              <a:tr h="1692000">
                <a:tc>
                  <a:txBody>
                    <a:bodyPr/>
                    <a:lstStyle/>
                    <a:p>
                      <a:pPr marR="58420"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 preventive, corrective, and conditional maintenance programme for the lifting devices belonging to the entity or affiliate is implemented.</a:t>
                      </a:r>
                      <a:endParaRPr lang="fr-FR" sz="1400" b="0" i="1" kern="1200" dirty="0">
                        <a:solidFill>
                          <a:srgbClr val="0070C0"/>
                        </a:solidFill>
                        <a:latin typeface="Arial" panose="020B0604020202020204" pitchFamily="34" charset="0"/>
                        <a:ea typeface="+mn-ea"/>
                        <a:cs typeface="+mn-cs"/>
                      </a:endParaRPr>
                    </a:p>
                    <a:p>
                      <a:pPr marR="58420" algn="just">
                        <a:lnSpc>
                          <a:spcPct val="115000"/>
                        </a:lnSpc>
                        <a:spcAft>
                          <a:spcPts val="600"/>
                        </a:spcAft>
                      </a:pPr>
                      <a:r>
                        <a:rPr lang="en-GB" sz="1400" b="0" i="1" kern="1200" dirty="0">
                          <a:solidFill>
                            <a:srgbClr val="0070C0"/>
                          </a:solidFill>
                          <a:latin typeface="Arial" panose="020B0604020202020204" pitchFamily="34" charset="0"/>
                          <a:ea typeface="+mn-ea"/>
                          <a:cs typeface="+mn-cs"/>
                        </a:rPr>
                        <a:t>It considers the manufacturers’ recommendations and is adapted to the conditions of use (frequency and types of lifting, etc.) and to the age of the devices.</a:t>
                      </a:r>
                      <a:endParaRPr lang="fr-FR" sz="1400" b="0" i="1" kern="1200" dirty="0">
                        <a:solidFill>
                          <a:srgbClr val="0070C0"/>
                        </a:solidFill>
                        <a:latin typeface="Arial" panose="020B0604020202020204" pitchFamily="34" charset="0"/>
                        <a:ea typeface="+mn-ea"/>
                        <a:cs typeface="+mn-cs"/>
                      </a:endParaRPr>
                    </a:p>
                    <a:p>
                      <a:pPr marR="58420" algn="just">
                        <a:lnSpc>
                          <a:spcPct val="115000"/>
                        </a:lnSpc>
                        <a:spcAft>
                          <a:spcPts val="600"/>
                        </a:spcAft>
                      </a:pPr>
                      <a:r>
                        <a:rPr lang="en-GB" sz="1400" b="0" i="1" kern="1200" dirty="0">
                          <a:solidFill>
                            <a:srgbClr val="0070C0"/>
                          </a:solidFill>
                          <a:latin typeface="Arial" panose="020B0604020202020204" pitchFamily="34" charset="0"/>
                          <a:ea typeface="+mn-ea"/>
                          <a:cs typeface="+mn-cs"/>
                        </a:rPr>
                        <a:t>The details and history of the maintenance interventions are recorded in an inspection and maintenance logbook established and maintained by each entity or affiliate. This logbook is available for consultation on request. </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5059787"/>
                  </a:ext>
                </a:extLst>
              </a:tr>
              <a:tr h="225671">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04.03, 05.08)</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3826794"/>
                  </a:ext>
                </a:extLst>
              </a:tr>
            </a:tbl>
          </a:graphicData>
        </a:graphic>
      </p:graphicFrame>
      <p:graphicFrame>
        <p:nvGraphicFramePr>
          <p:cNvPr id="8" name="Tableau 7">
            <a:extLst>
              <a:ext uri="{FF2B5EF4-FFF2-40B4-BE49-F238E27FC236}">
                <a16:creationId xmlns:a16="http://schemas.microsoft.com/office/drawing/2014/main" id="{D49513C9-6D11-5985-F772-AED30C0907DE}"/>
              </a:ext>
            </a:extLst>
          </p:cNvPr>
          <p:cNvGraphicFramePr>
            <a:graphicFrameLocks noGrp="1"/>
          </p:cNvGraphicFramePr>
          <p:nvPr>
            <p:extLst>
              <p:ext uri="{D42A27DB-BD31-4B8C-83A1-F6EECF244321}">
                <p14:modId xmlns:p14="http://schemas.microsoft.com/office/powerpoint/2010/main" val="1615016519"/>
              </p:ext>
            </p:extLst>
          </p:nvPr>
        </p:nvGraphicFramePr>
        <p:xfrm>
          <a:off x="622279" y="3678495"/>
          <a:ext cx="9595294" cy="1204378"/>
        </p:xfrm>
        <a:graphic>
          <a:graphicData uri="http://schemas.openxmlformats.org/drawingml/2006/table">
            <a:tbl>
              <a:tblPr firstRow="1" firstCol="1" bandRow="1"/>
              <a:tblGrid>
                <a:gridCol w="9595294">
                  <a:extLst>
                    <a:ext uri="{9D8B030D-6E8A-4147-A177-3AD203B41FA5}">
                      <a16:colId xmlns:a16="http://schemas.microsoft.com/office/drawing/2014/main" val="1242201496"/>
                    </a:ext>
                  </a:extLst>
                </a:gridCol>
              </a:tblGrid>
              <a:tr h="360000">
                <a:tc>
                  <a:txBody>
                    <a:bodyPr/>
                    <a:lstStyle/>
                    <a:p>
                      <a:pPr marR="57785"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3.3.4: Periodic General Verification Report</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898120316"/>
                  </a:ext>
                </a:extLst>
              </a:tr>
              <a:tr h="619905">
                <a:tc>
                  <a:txBody>
                    <a:bodyPr/>
                    <a:lstStyle/>
                    <a:p>
                      <a:pPr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 valid periodic general verification report is available at the place where the lifting operation is performed, for any lifting equipment used, whether or not owned by the entity or affiliate.</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592992373"/>
                  </a:ext>
                </a:extLst>
              </a:tr>
              <a:tr h="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04.03, 05.08)</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1806916"/>
                  </a:ext>
                </a:extLst>
              </a:tr>
            </a:tbl>
          </a:graphicData>
        </a:graphic>
      </p:graphicFrame>
      <p:graphicFrame>
        <p:nvGraphicFramePr>
          <p:cNvPr id="9" name="Tableau 8">
            <a:extLst>
              <a:ext uri="{FF2B5EF4-FFF2-40B4-BE49-F238E27FC236}">
                <a16:creationId xmlns:a16="http://schemas.microsoft.com/office/drawing/2014/main" id="{3F63D030-F3AF-E0B7-A90E-F6AFEF65A649}"/>
              </a:ext>
            </a:extLst>
          </p:cNvPr>
          <p:cNvGraphicFramePr>
            <a:graphicFrameLocks noGrp="1"/>
          </p:cNvGraphicFramePr>
          <p:nvPr>
            <p:extLst>
              <p:ext uri="{D42A27DB-BD31-4B8C-83A1-F6EECF244321}">
                <p14:modId xmlns:p14="http://schemas.microsoft.com/office/powerpoint/2010/main" val="175670192"/>
              </p:ext>
            </p:extLst>
          </p:nvPr>
        </p:nvGraphicFramePr>
        <p:xfrm>
          <a:off x="622280" y="5181509"/>
          <a:ext cx="9595294" cy="1124473"/>
        </p:xfrm>
        <a:graphic>
          <a:graphicData uri="http://schemas.openxmlformats.org/drawingml/2006/table">
            <a:tbl>
              <a:tblPr firstRow="1" firstCol="1" bandRow="1"/>
              <a:tblGrid>
                <a:gridCol w="9595294">
                  <a:extLst>
                    <a:ext uri="{9D8B030D-6E8A-4147-A177-3AD203B41FA5}">
                      <a16:colId xmlns:a16="http://schemas.microsoft.com/office/drawing/2014/main" val="927074349"/>
                    </a:ext>
                  </a:extLst>
                </a:gridCol>
              </a:tblGrid>
              <a:tr h="360000">
                <a:tc>
                  <a:txBody>
                    <a:bodyPr/>
                    <a:lstStyle/>
                    <a:p>
                      <a:pPr marR="58420"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3.3.5: Visual Inspection Before Use</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27583518"/>
                  </a:ext>
                </a:extLst>
              </a:tr>
              <a:tr h="540000">
                <a:tc>
                  <a:txBody>
                    <a:bodyPr/>
                    <a:lstStyle/>
                    <a:p>
                      <a:pPr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All lifting equipment is visually inspected by the operator of the lifting device or by the user of the lifting accessories before each use.</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23535373"/>
                  </a:ext>
                </a:extLst>
              </a:tr>
              <a:tr h="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04.03, 05.08)</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0738501"/>
                  </a:ext>
                </a:extLst>
              </a:tr>
            </a:tbl>
          </a:graphicData>
        </a:graphic>
      </p:graphicFrame>
      <p:sp>
        <p:nvSpPr>
          <p:cNvPr id="3" name="Footer Placeholder 2">
            <a:extLst>
              <a:ext uri="{FF2B5EF4-FFF2-40B4-BE49-F238E27FC236}">
                <a16:creationId xmlns:a16="http://schemas.microsoft.com/office/drawing/2014/main" id="{A45A705E-61DD-ED56-6975-4742729632A1}"/>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
        <p:nvSpPr>
          <p:cNvPr id="5" name="Title 1">
            <a:extLst>
              <a:ext uri="{FF2B5EF4-FFF2-40B4-BE49-F238E27FC236}">
                <a16:creationId xmlns:a16="http://schemas.microsoft.com/office/drawing/2014/main" id="{1B249D60-7B95-EC84-1B32-0EF069813ED3}"/>
              </a:ext>
            </a:extLst>
          </p:cNvPr>
          <p:cNvSpPr>
            <a:spLocks noGrp="1"/>
          </p:cNvSpPr>
          <p:nvPr>
            <p:ph type="title"/>
          </p:nvPr>
        </p:nvSpPr>
        <p:spPr>
          <a:xfrm>
            <a:off x="469879" y="242844"/>
            <a:ext cx="9720000" cy="569956"/>
          </a:xfrm>
        </p:spPr>
        <p:txBody>
          <a:bodyPr/>
          <a:lstStyle/>
          <a:p>
            <a:r>
              <a:rPr lang="en-GB" dirty="0"/>
              <a:t>Presentation of the requirements</a:t>
            </a:r>
          </a:p>
        </p:txBody>
      </p:sp>
    </p:spTree>
    <p:extLst>
      <p:ext uri="{BB962C8B-B14F-4D97-AF65-F5344CB8AC3E}">
        <p14:creationId xmlns:p14="http://schemas.microsoft.com/office/powerpoint/2010/main" val="1298541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12</a:t>
            </a:fld>
            <a:endParaRPr lang="fr-FR" dirty="0"/>
          </a:p>
        </p:txBody>
      </p:sp>
      <p:graphicFrame>
        <p:nvGraphicFramePr>
          <p:cNvPr id="3" name="Tableau 2">
            <a:extLst>
              <a:ext uri="{FF2B5EF4-FFF2-40B4-BE49-F238E27FC236}">
                <a16:creationId xmlns:a16="http://schemas.microsoft.com/office/drawing/2014/main" id="{F35AEA8E-9814-149D-E081-60B53C16210C}"/>
              </a:ext>
            </a:extLst>
          </p:cNvPr>
          <p:cNvGraphicFramePr>
            <a:graphicFrameLocks noGrp="1"/>
          </p:cNvGraphicFramePr>
          <p:nvPr>
            <p:extLst>
              <p:ext uri="{D42A27DB-BD31-4B8C-83A1-F6EECF244321}">
                <p14:modId xmlns:p14="http://schemas.microsoft.com/office/powerpoint/2010/main" val="1884161906"/>
              </p:ext>
            </p:extLst>
          </p:nvPr>
        </p:nvGraphicFramePr>
        <p:xfrm>
          <a:off x="622279" y="1338922"/>
          <a:ext cx="9595294" cy="2744473"/>
        </p:xfrm>
        <a:graphic>
          <a:graphicData uri="http://schemas.openxmlformats.org/drawingml/2006/table">
            <a:tbl>
              <a:tblPr firstRow="1" firstCol="1" bandRow="1"/>
              <a:tblGrid>
                <a:gridCol w="9595294">
                  <a:extLst>
                    <a:ext uri="{9D8B030D-6E8A-4147-A177-3AD203B41FA5}">
                      <a16:colId xmlns:a16="http://schemas.microsoft.com/office/drawing/2014/main" val="3183702994"/>
                    </a:ext>
                  </a:extLst>
                </a:gridCol>
              </a:tblGrid>
              <a:tr h="360000">
                <a:tc>
                  <a:txBody>
                    <a:bodyPr/>
                    <a:lstStyle/>
                    <a:p>
                      <a:pPr marR="58420" algn="just">
                        <a:lnSpc>
                          <a:spcPct val="115000"/>
                        </a:lnSpc>
                        <a:spcBef>
                          <a:spcPts val="600"/>
                        </a:spcBef>
                        <a:spcAft>
                          <a:spcPts val="300"/>
                        </a:spcAft>
                      </a:pPr>
                      <a:r>
                        <a:rPr lang="en-GB" sz="1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3.3.6: Logbook of Lifting Devices</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999771577"/>
                  </a:ext>
                </a:extLst>
              </a:tr>
              <a:tr h="2160000">
                <a:tc>
                  <a:txBody>
                    <a:bodyPr/>
                    <a:lstStyle/>
                    <a:p>
                      <a:pPr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All non-portable lifting devices owned or leased by the entity or affiliate has a logbook in which all information relating to inspections, load tests, maintenance and repairs of the device is recorded in chronological order.</a:t>
                      </a:r>
                      <a:endParaRPr lang="fr-FR" sz="1400" b="0" i="1" kern="1200" dirty="0">
                        <a:solidFill>
                          <a:srgbClr val="0070C0"/>
                        </a:solidFill>
                        <a:latin typeface="Arial" panose="020B0604020202020204" pitchFamily="34" charset="0"/>
                        <a:ea typeface="+mn-ea"/>
                        <a:cs typeface="+mn-cs"/>
                      </a:endParaRPr>
                    </a:p>
                    <a:p>
                      <a:pPr algn="just">
                        <a:lnSpc>
                          <a:spcPct val="115000"/>
                        </a:lnSpc>
                        <a:spcAft>
                          <a:spcPts val="600"/>
                        </a:spcAft>
                      </a:pPr>
                      <a:r>
                        <a:rPr lang="en-GB" sz="1400" b="0" i="1" kern="1200" dirty="0">
                          <a:solidFill>
                            <a:srgbClr val="0070C0"/>
                          </a:solidFill>
                          <a:latin typeface="Arial" panose="020B0604020202020204" pitchFamily="34" charset="0"/>
                          <a:ea typeface="+mn-ea"/>
                          <a:cs typeface="+mn-cs"/>
                        </a:rPr>
                        <a:t>The activities of offshore cranes, owned by the entity or affiliate, are recorded in this logbook in a specific section mentioning at least the:</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Date.</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Number of lifts carried out.</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Mass and range.</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314557277"/>
                  </a:ext>
                </a:extLst>
              </a:tr>
              <a:tr h="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04.03, 05.08)</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1166608"/>
                  </a:ext>
                </a:extLst>
              </a:tr>
            </a:tbl>
          </a:graphicData>
        </a:graphic>
      </p:graphicFrame>
      <p:graphicFrame>
        <p:nvGraphicFramePr>
          <p:cNvPr id="5" name="Tableau 4">
            <a:extLst>
              <a:ext uri="{FF2B5EF4-FFF2-40B4-BE49-F238E27FC236}">
                <a16:creationId xmlns:a16="http://schemas.microsoft.com/office/drawing/2014/main" id="{7971B7F0-BACD-0120-0F43-D6BC8B21EB33}"/>
              </a:ext>
            </a:extLst>
          </p:cNvPr>
          <p:cNvGraphicFramePr>
            <a:graphicFrameLocks noGrp="1"/>
          </p:cNvGraphicFramePr>
          <p:nvPr>
            <p:extLst>
              <p:ext uri="{D42A27DB-BD31-4B8C-83A1-F6EECF244321}">
                <p14:modId xmlns:p14="http://schemas.microsoft.com/office/powerpoint/2010/main" val="2195083905"/>
              </p:ext>
            </p:extLst>
          </p:nvPr>
        </p:nvGraphicFramePr>
        <p:xfrm>
          <a:off x="622279" y="4410836"/>
          <a:ext cx="9595294" cy="1232473"/>
        </p:xfrm>
        <a:graphic>
          <a:graphicData uri="http://schemas.openxmlformats.org/drawingml/2006/table">
            <a:tbl>
              <a:tblPr firstRow="1" firstCol="1" bandRow="1"/>
              <a:tblGrid>
                <a:gridCol w="9595294">
                  <a:extLst>
                    <a:ext uri="{9D8B030D-6E8A-4147-A177-3AD203B41FA5}">
                      <a16:colId xmlns:a16="http://schemas.microsoft.com/office/drawing/2014/main" val="206515374"/>
                    </a:ext>
                  </a:extLst>
                </a:gridCol>
              </a:tblGrid>
              <a:tr h="360000">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3.3.7: Lifting of Personnel</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52008999"/>
                  </a:ext>
                </a:extLst>
              </a:tr>
              <a:tr h="648000">
                <a:tc>
                  <a:txBody>
                    <a:bodyPr/>
                    <a:lstStyle/>
                    <a:p>
                      <a:pPr marL="0" marR="57785" algn="just" defTabSz="914400" rtl="0" eaLnBrk="1" latinLnBrk="0" hangingPunct="1">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The lifting of personnel is carried out exclusively with equipment specifically designed and certified for this purpose (Mobile Elevating Work Platforms [MEWPs], site lifts, suspended cradles, etc.).</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8409272"/>
                  </a:ext>
                </a:extLst>
              </a:tr>
              <a:tr h="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 03.04)</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0892189"/>
                  </a:ext>
                </a:extLst>
              </a:tr>
            </a:tbl>
          </a:graphicData>
        </a:graphic>
      </p:graphicFrame>
      <p:sp>
        <p:nvSpPr>
          <p:cNvPr id="6" name="Footer Placeholder 2">
            <a:extLst>
              <a:ext uri="{FF2B5EF4-FFF2-40B4-BE49-F238E27FC236}">
                <a16:creationId xmlns:a16="http://schemas.microsoft.com/office/drawing/2014/main" id="{2FCE5878-1C5F-EAF9-B86E-9D8AA8F2F41C}"/>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
        <p:nvSpPr>
          <p:cNvPr id="7" name="Title 1">
            <a:extLst>
              <a:ext uri="{FF2B5EF4-FFF2-40B4-BE49-F238E27FC236}">
                <a16:creationId xmlns:a16="http://schemas.microsoft.com/office/drawing/2014/main" id="{C1D7F43A-56E6-4EF0-E2B6-4D17E4D475A3}"/>
              </a:ext>
            </a:extLst>
          </p:cNvPr>
          <p:cNvSpPr>
            <a:spLocks noGrp="1"/>
          </p:cNvSpPr>
          <p:nvPr>
            <p:ph type="title"/>
          </p:nvPr>
        </p:nvSpPr>
        <p:spPr>
          <a:xfrm>
            <a:off x="469879" y="242844"/>
            <a:ext cx="9720000" cy="569956"/>
          </a:xfrm>
        </p:spPr>
        <p:txBody>
          <a:bodyPr/>
          <a:lstStyle/>
          <a:p>
            <a:r>
              <a:rPr lang="en-GB" dirty="0"/>
              <a:t>Presentation of the requirements</a:t>
            </a:r>
          </a:p>
        </p:txBody>
      </p:sp>
    </p:spTree>
    <p:extLst>
      <p:ext uri="{BB962C8B-B14F-4D97-AF65-F5344CB8AC3E}">
        <p14:creationId xmlns:p14="http://schemas.microsoft.com/office/powerpoint/2010/main" val="3423869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13</a:t>
            </a:fld>
            <a:endParaRPr lang="fr-FR" dirty="0"/>
          </a:p>
        </p:txBody>
      </p:sp>
      <p:graphicFrame>
        <p:nvGraphicFramePr>
          <p:cNvPr id="6" name="Tableau 5">
            <a:extLst>
              <a:ext uri="{FF2B5EF4-FFF2-40B4-BE49-F238E27FC236}">
                <a16:creationId xmlns:a16="http://schemas.microsoft.com/office/drawing/2014/main" id="{23A97686-BF0D-2859-B681-53D33CBDB2D2}"/>
              </a:ext>
            </a:extLst>
          </p:cNvPr>
          <p:cNvGraphicFramePr>
            <a:graphicFrameLocks noGrp="1"/>
          </p:cNvGraphicFramePr>
          <p:nvPr>
            <p:extLst>
              <p:ext uri="{D42A27DB-BD31-4B8C-83A1-F6EECF244321}">
                <p14:modId xmlns:p14="http://schemas.microsoft.com/office/powerpoint/2010/main" val="244627676"/>
              </p:ext>
            </p:extLst>
          </p:nvPr>
        </p:nvGraphicFramePr>
        <p:xfrm>
          <a:off x="622279" y="1513835"/>
          <a:ext cx="9595295" cy="1317038"/>
        </p:xfrm>
        <a:graphic>
          <a:graphicData uri="http://schemas.openxmlformats.org/drawingml/2006/table">
            <a:tbl>
              <a:tblPr firstRow="1" firstCol="1" bandRow="1"/>
              <a:tblGrid>
                <a:gridCol w="9595295">
                  <a:extLst>
                    <a:ext uri="{9D8B030D-6E8A-4147-A177-3AD203B41FA5}">
                      <a16:colId xmlns:a16="http://schemas.microsoft.com/office/drawing/2014/main" val="4166420441"/>
                    </a:ext>
                  </a:extLst>
                </a:gridCol>
              </a:tblGrid>
              <a:tr h="360000">
                <a:tc>
                  <a:txBody>
                    <a:bodyPr/>
                    <a:lstStyle/>
                    <a:p>
                      <a:pPr algn="just">
                        <a:lnSpc>
                          <a:spcPct val="115000"/>
                        </a:lnSpc>
                        <a:spcBef>
                          <a:spcPts val="600"/>
                        </a:spcBef>
                        <a:spcAft>
                          <a:spcPts val="6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3.4.1: Risk Analysis</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179402030"/>
                  </a:ext>
                </a:extLst>
              </a:tr>
              <a:tr h="732565">
                <a:tc>
                  <a:txBody>
                    <a:bodyPr/>
                    <a:lstStyle/>
                    <a:p>
                      <a:pPr marL="0" marR="57785" algn="just" defTabSz="914400" rtl="0" eaLnBrk="1" latinLnBrk="0" hangingPunct="1">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 risk analysis is carried out before any lifting operation.</a:t>
                      </a:r>
                      <a:endParaRPr lang="fr-FR" sz="1400" b="0" i="1" kern="1200" dirty="0">
                        <a:solidFill>
                          <a:srgbClr val="0070C0"/>
                        </a:solidFill>
                        <a:latin typeface="Arial" panose="020B0604020202020204" pitchFamily="34" charset="0"/>
                        <a:ea typeface="+mn-ea"/>
                        <a:cs typeface="+mn-cs"/>
                      </a:endParaRPr>
                    </a:p>
                    <a:p>
                      <a:pPr marL="0" marR="57785" algn="just" defTabSz="914400" rtl="0" eaLnBrk="1" latinLnBrk="0" hangingPunct="1">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The level of detail of the risk analysis depends on the category (1, 2 and 3) of the lifting operation.</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863524423"/>
                  </a:ext>
                </a:extLst>
              </a:tr>
              <a:tr h="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03.01, 03.04)</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5098943"/>
                  </a:ext>
                </a:extLst>
              </a:tr>
            </a:tbl>
          </a:graphicData>
        </a:graphic>
      </p:graphicFrame>
      <p:graphicFrame>
        <p:nvGraphicFramePr>
          <p:cNvPr id="8" name="Tableau 7">
            <a:extLst>
              <a:ext uri="{FF2B5EF4-FFF2-40B4-BE49-F238E27FC236}">
                <a16:creationId xmlns:a16="http://schemas.microsoft.com/office/drawing/2014/main" id="{214152E3-D94C-FFC9-EA53-B4BB430D0CC3}"/>
              </a:ext>
            </a:extLst>
          </p:cNvPr>
          <p:cNvGraphicFramePr>
            <a:graphicFrameLocks noGrp="1"/>
          </p:cNvGraphicFramePr>
          <p:nvPr>
            <p:extLst>
              <p:ext uri="{D42A27DB-BD31-4B8C-83A1-F6EECF244321}">
                <p14:modId xmlns:p14="http://schemas.microsoft.com/office/powerpoint/2010/main" val="3057883056"/>
              </p:ext>
            </p:extLst>
          </p:nvPr>
        </p:nvGraphicFramePr>
        <p:xfrm>
          <a:off x="622280" y="3067646"/>
          <a:ext cx="9595294" cy="980473"/>
        </p:xfrm>
        <a:graphic>
          <a:graphicData uri="http://schemas.openxmlformats.org/drawingml/2006/table">
            <a:tbl>
              <a:tblPr firstRow="1" firstCol="1" bandRow="1"/>
              <a:tblGrid>
                <a:gridCol w="9595294">
                  <a:extLst>
                    <a:ext uri="{9D8B030D-6E8A-4147-A177-3AD203B41FA5}">
                      <a16:colId xmlns:a16="http://schemas.microsoft.com/office/drawing/2014/main" val="570382554"/>
                    </a:ext>
                  </a:extLst>
                </a:gridCol>
              </a:tblGrid>
              <a:tr h="360000">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3.4.2: Lift Plan</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2161477303"/>
                  </a:ext>
                </a:extLst>
              </a:tr>
              <a:tr h="396000">
                <a:tc>
                  <a:txBody>
                    <a:bodyPr/>
                    <a:lstStyle/>
                    <a:p>
                      <a:pPr marR="57785"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 lift plan is prepared for any lifting operation of a suspended load regardless of its category.</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86874889"/>
                  </a:ext>
                </a:extLst>
              </a:tr>
              <a:tr h="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 04.01)</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5860206"/>
                  </a:ext>
                </a:extLst>
              </a:tr>
            </a:tbl>
          </a:graphicData>
        </a:graphic>
      </p:graphicFrame>
      <p:graphicFrame>
        <p:nvGraphicFramePr>
          <p:cNvPr id="9" name="Tableau 8">
            <a:extLst>
              <a:ext uri="{FF2B5EF4-FFF2-40B4-BE49-F238E27FC236}">
                <a16:creationId xmlns:a16="http://schemas.microsoft.com/office/drawing/2014/main" id="{DE1CD0AD-F7AD-D6BF-3710-C76B9CBFCE9C}"/>
              </a:ext>
            </a:extLst>
          </p:cNvPr>
          <p:cNvGraphicFramePr>
            <a:graphicFrameLocks noGrp="1"/>
          </p:cNvGraphicFramePr>
          <p:nvPr>
            <p:extLst>
              <p:ext uri="{D42A27DB-BD31-4B8C-83A1-F6EECF244321}">
                <p14:modId xmlns:p14="http://schemas.microsoft.com/office/powerpoint/2010/main" val="848835929"/>
              </p:ext>
            </p:extLst>
          </p:nvPr>
        </p:nvGraphicFramePr>
        <p:xfrm>
          <a:off x="622280" y="4328100"/>
          <a:ext cx="9595294" cy="1591573"/>
        </p:xfrm>
        <a:graphic>
          <a:graphicData uri="http://schemas.openxmlformats.org/drawingml/2006/table">
            <a:tbl>
              <a:tblPr firstRow="1" firstCol="1" bandRow="1"/>
              <a:tblGrid>
                <a:gridCol w="9595294">
                  <a:extLst>
                    <a:ext uri="{9D8B030D-6E8A-4147-A177-3AD203B41FA5}">
                      <a16:colId xmlns:a16="http://schemas.microsoft.com/office/drawing/2014/main" val="1635304990"/>
                    </a:ext>
                  </a:extLst>
                </a:gridCol>
              </a:tblGrid>
              <a:tr h="360000">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3.4.3: Review and Technical Validation of the Lift Plan</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07616491"/>
                  </a:ext>
                </a:extLst>
              </a:tr>
              <a:tr h="1007100">
                <a:tc>
                  <a:txBody>
                    <a:bodyPr/>
                    <a:lstStyle/>
                    <a:p>
                      <a:pPr marL="0" marR="57785" algn="just" defTabSz="914400" rtl="0" eaLnBrk="1" latinLnBrk="0" hangingPunct="1">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For any lifting operation, whatever its category, the lift plan is validated by the person in charge. </a:t>
                      </a:r>
                      <a:endParaRPr lang="fr-FR" sz="1400" b="0" i="1" kern="1200" dirty="0">
                        <a:solidFill>
                          <a:srgbClr val="0070C0"/>
                        </a:solidFill>
                        <a:latin typeface="Arial" panose="020B0604020202020204" pitchFamily="34" charset="0"/>
                        <a:ea typeface="+mn-ea"/>
                        <a:cs typeface="+mn-cs"/>
                      </a:endParaRPr>
                    </a:p>
                    <a:p>
                      <a:pPr marR="57785"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For any category 3 operation, the lift plan is, in addition, technically validated by a competent person employed by the Company or contracted for this purpose.</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5329533"/>
                  </a:ext>
                </a:extLst>
              </a:tr>
              <a:tr h="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04.01, 04.10)</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54688277"/>
                  </a:ext>
                </a:extLst>
              </a:tr>
            </a:tbl>
          </a:graphicData>
        </a:graphic>
      </p:graphicFrame>
      <p:sp>
        <p:nvSpPr>
          <p:cNvPr id="3" name="Footer Placeholder 2">
            <a:extLst>
              <a:ext uri="{FF2B5EF4-FFF2-40B4-BE49-F238E27FC236}">
                <a16:creationId xmlns:a16="http://schemas.microsoft.com/office/drawing/2014/main" id="{D8F2B96B-66E2-24CB-7DF9-EECB8C98CE47}"/>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
        <p:nvSpPr>
          <p:cNvPr id="5" name="Title 1">
            <a:extLst>
              <a:ext uri="{FF2B5EF4-FFF2-40B4-BE49-F238E27FC236}">
                <a16:creationId xmlns:a16="http://schemas.microsoft.com/office/drawing/2014/main" id="{536B8DA2-52F4-9E71-E486-6276FA5FE2F3}"/>
              </a:ext>
            </a:extLst>
          </p:cNvPr>
          <p:cNvSpPr>
            <a:spLocks noGrp="1"/>
          </p:cNvSpPr>
          <p:nvPr>
            <p:ph type="title"/>
          </p:nvPr>
        </p:nvSpPr>
        <p:spPr>
          <a:xfrm>
            <a:off x="469879" y="242844"/>
            <a:ext cx="9720000" cy="569956"/>
          </a:xfrm>
        </p:spPr>
        <p:txBody>
          <a:bodyPr/>
          <a:lstStyle/>
          <a:p>
            <a:r>
              <a:rPr lang="en-GB" dirty="0"/>
              <a:t>Presentation of the requirements</a:t>
            </a:r>
          </a:p>
        </p:txBody>
      </p:sp>
    </p:spTree>
    <p:extLst>
      <p:ext uri="{BB962C8B-B14F-4D97-AF65-F5344CB8AC3E}">
        <p14:creationId xmlns:p14="http://schemas.microsoft.com/office/powerpoint/2010/main" val="1505532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14</a:t>
            </a:fld>
            <a:endParaRPr lang="fr-FR" dirty="0"/>
          </a:p>
        </p:txBody>
      </p:sp>
      <p:graphicFrame>
        <p:nvGraphicFramePr>
          <p:cNvPr id="3" name="Tableau 2">
            <a:extLst>
              <a:ext uri="{FF2B5EF4-FFF2-40B4-BE49-F238E27FC236}">
                <a16:creationId xmlns:a16="http://schemas.microsoft.com/office/drawing/2014/main" id="{8FFFECB7-C816-6C34-E81F-6BEDF8CF0EDA}"/>
              </a:ext>
            </a:extLst>
          </p:cNvPr>
          <p:cNvGraphicFramePr>
            <a:graphicFrameLocks noGrp="1"/>
          </p:cNvGraphicFramePr>
          <p:nvPr>
            <p:extLst>
              <p:ext uri="{D42A27DB-BD31-4B8C-83A1-F6EECF244321}">
                <p14:modId xmlns:p14="http://schemas.microsoft.com/office/powerpoint/2010/main" val="1689048689"/>
              </p:ext>
            </p:extLst>
          </p:nvPr>
        </p:nvGraphicFramePr>
        <p:xfrm>
          <a:off x="622279" y="1059670"/>
          <a:ext cx="9595295" cy="1461603"/>
        </p:xfrm>
        <a:graphic>
          <a:graphicData uri="http://schemas.openxmlformats.org/drawingml/2006/table">
            <a:tbl>
              <a:tblPr firstRow="1" firstCol="1" bandRow="1"/>
              <a:tblGrid>
                <a:gridCol w="9595295">
                  <a:extLst>
                    <a:ext uri="{9D8B030D-6E8A-4147-A177-3AD203B41FA5}">
                      <a16:colId xmlns:a16="http://schemas.microsoft.com/office/drawing/2014/main" val="1245618680"/>
                    </a:ext>
                  </a:extLst>
                </a:gridCol>
              </a:tblGrid>
              <a:tr h="648000">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Requirement 3.4.4: Authorisation of Category 3 Lifting Operations Over Active Installations or near power lines</a:t>
                      </a:r>
                      <a:endParaRPr lang="fr-FR" sz="1600" b="1" kern="1200"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524869923"/>
                  </a:ext>
                </a:extLst>
              </a:tr>
              <a:tr h="589130">
                <a:tc>
                  <a:txBody>
                    <a:bodyPr/>
                    <a:lstStyle/>
                    <a:p>
                      <a:pPr marR="57785"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Category 3 lifting operations above active installations or in the vicinity of power lines, accompanied by the risk analysis and the lift plan, are subject to formal authorisation by the operations manager of the site. </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044137436"/>
                  </a:ext>
                </a:extLst>
              </a:tr>
              <a:tr h="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04.01, 04.10)</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9943385"/>
                  </a:ext>
                </a:extLst>
              </a:tr>
            </a:tbl>
          </a:graphicData>
        </a:graphic>
      </p:graphicFrame>
      <p:graphicFrame>
        <p:nvGraphicFramePr>
          <p:cNvPr id="5" name="Tableau 4">
            <a:extLst>
              <a:ext uri="{FF2B5EF4-FFF2-40B4-BE49-F238E27FC236}">
                <a16:creationId xmlns:a16="http://schemas.microsoft.com/office/drawing/2014/main" id="{5E88559B-3E1B-E9F8-5BB7-545973B7F8FF}"/>
              </a:ext>
            </a:extLst>
          </p:cNvPr>
          <p:cNvGraphicFramePr>
            <a:graphicFrameLocks noGrp="1"/>
          </p:cNvGraphicFramePr>
          <p:nvPr>
            <p:extLst>
              <p:ext uri="{D42A27DB-BD31-4B8C-83A1-F6EECF244321}">
                <p14:modId xmlns:p14="http://schemas.microsoft.com/office/powerpoint/2010/main" val="1841020522"/>
              </p:ext>
            </p:extLst>
          </p:nvPr>
        </p:nvGraphicFramePr>
        <p:xfrm>
          <a:off x="622279" y="3260614"/>
          <a:ext cx="9595294" cy="1331999"/>
        </p:xfrm>
        <a:graphic>
          <a:graphicData uri="http://schemas.openxmlformats.org/drawingml/2006/table">
            <a:tbl>
              <a:tblPr firstRow="1" firstCol="1" bandRow="1"/>
              <a:tblGrid>
                <a:gridCol w="9595294">
                  <a:extLst>
                    <a:ext uri="{9D8B030D-6E8A-4147-A177-3AD203B41FA5}">
                      <a16:colId xmlns:a16="http://schemas.microsoft.com/office/drawing/2014/main" val="4048501568"/>
                    </a:ext>
                  </a:extLst>
                </a:gridCol>
              </a:tblGrid>
              <a:tr h="474213">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Requirement 3.5.1: Monitoring of Lifting Operations</a:t>
                      </a:r>
                      <a:endParaRPr lang="fr-FR" sz="1600" b="1" kern="1200"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187295212"/>
                  </a:ext>
                </a:extLst>
              </a:tr>
              <a:tr h="562097">
                <a:tc>
                  <a:txBody>
                    <a:bodyPr/>
                    <a:lstStyle/>
                    <a:p>
                      <a:pPr marR="57785"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Category 3 lifting operations must be monitored by a competent person for this purpose, outside the lifting team, at the place of execution.</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094275894"/>
                  </a:ext>
                </a:extLst>
              </a:tr>
              <a:tr h="295689">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 03.04)</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5655880"/>
                  </a:ext>
                </a:extLst>
              </a:tr>
            </a:tbl>
          </a:graphicData>
        </a:graphic>
      </p:graphicFrame>
      <p:graphicFrame>
        <p:nvGraphicFramePr>
          <p:cNvPr id="7" name="Tableau 6">
            <a:extLst>
              <a:ext uri="{FF2B5EF4-FFF2-40B4-BE49-F238E27FC236}">
                <a16:creationId xmlns:a16="http://schemas.microsoft.com/office/drawing/2014/main" id="{346254EE-B4F0-D6A5-EA66-8B9042214079}"/>
              </a:ext>
            </a:extLst>
          </p:cNvPr>
          <p:cNvGraphicFramePr>
            <a:graphicFrameLocks noGrp="1"/>
          </p:cNvGraphicFramePr>
          <p:nvPr>
            <p:extLst>
              <p:ext uri="{D42A27DB-BD31-4B8C-83A1-F6EECF244321}">
                <p14:modId xmlns:p14="http://schemas.microsoft.com/office/powerpoint/2010/main" val="2848376297"/>
              </p:ext>
            </p:extLst>
          </p:nvPr>
        </p:nvGraphicFramePr>
        <p:xfrm>
          <a:off x="622279" y="4847347"/>
          <a:ext cx="9595294" cy="1219911"/>
        </p:xfrm>
        <a:graphic>
          <a:graphicData uri="http://schemas.openxmlformats.org/drawingml/2006/table">
            <a:tbl>
              <a:tblPr firstRow="1" firstCol="1" bandRow="1"/>
              <a:tblGrid>
                <a:gridCol w="9595294">
                  <a:extLst>
                    <a:ext uri="{9D8B030D-6E8A-4147-A177-3AD203B41FA5}">
                      <a16:colId xmlns:a16="http://schemas.microsoft.com/office/drawing/2014/main" val="960398275"/>
                    </a:ext>
                  </a:extLst>
                </a:gridCol>
              </a:tblGrid>
              <a:tr h="583903">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Requirement 3.5.2: Final Check Before Starting any Lifting Operation of a suspended load - Safe To Lift</a:t>
                      </a:r>
                      <a:endParaRPr lang="fr-FR" sz="1600" b="1" kern="1200"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184632130"/>
                  </a:ext>
                </a:extLst>
              </a:tr>
              <a:tr h="335950">
                <a:tc>
                  <a:txBody>
                    <a:bodyPr/>
                    <a:lstStyle/>
                    <a:p>
                      <a:pPr marR="57785"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 checklist of operational controls is filled in before any lifting operation with a crane, or other lifting device begins.</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558883422"/>
                  </a:ext>
                </a:extLst>
              </a:tr>
              <a:tr h="300058">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 03.04)</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3126357"/>
                  </a:ext>
                </a:extLst>
              </a:tr>
            </a:tbl>
          </a:graphicData>
        </a:graphic>
      </p:graphicFrame>
      <p:sp>
        <p:nvSpPr>
          <p:cNvPr id="6" name="Footer Placeholder 2">
            <a:extLst>
              <a:ext uri="{FF2B5EF4-FFF2-40B4-BE49-F238E27FC236}">
                <a16:creationId xmlns:a16="http://schemas.microsoft.com/office/drawing/2014/main" id="{A4BD94A8-E9B5-9FD2-96DB-AB23BE6F0D2B}"/>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
        <p:nvSpPr>
          <p:cNvPr id="8" name="Title 1">
            <a:extLst>
              <a:ext uri="{FF2B5EF4-FFF2-40B4-BE49-F238E27FC236}">
                <a16:creationId xmlns:a16="http://schemas.microsoft.com/office/drawing/2014/main" id="{ABD4FD2B-4757-21C6-DCEB-98C135A3CBA6}"/>
              </a:ext>
            </a:extLst>
          </p:cNvPr>
          <p:cNvSpPr>
            <a:spLocks noGrp="1"/>
          </p:cNvSpPr>
          <p:nvPr>
            <p:ph type="title"/>
          </p:nvPr>
        </p:nvSpPr>
        <p:spPr>
          <a:xfrm>
            <a:off x="469879" y="242844"/>
            <a:ext cx="9720000" cy="569956"/>
          </a:xfrm>
        </p:spPr>
        <p:txBody>
          <a:bodyPr/>
          <a:lstStyle/>
          <a:p>
            <a:r>
              <a:rPr lang="en-GB" dirty="0"/>
              <a:t>Presentation of the requirements</a:t>
            </a:r>
          </a:p>
        </p:txBody>
      </p:sp>
    </p:spTree>
    <p:extLst>
      <p:ext uri="{BB962C8B-B14F-4D97-AF65-F5344CB8AC3E}">
        <p14:creationId xmlns:p14="http://schemas.microsoft.com/office/powerpoint/2010/main" val="2688478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15</a:t>
            </a:fld>
            <a:endParaRPr lang="fr-FR" dirty="0"/>
          </a:p>
        </p:txBody>
      </p:sp>
      <p:graphicFrame>
        <p:nvGraphicFramePr>
          <p:cNvPr id="6" name="Tableau 5">
            <a:extLst>
              <a:ext uri="{FF2B5EF4-FFF2-40B4-BE49-F238E27FC236}">
                <a16:creationId xmlns:a16="http://schemas.microsoft.com/office/drawing/2014/main" id="{A8EAAD3A-A130-CAB8-E934-B1D68E47A856}"/>
              </a:ext>
            </a:extLst>
          </p:cNvPr>
          <p:cNvGraphicFramePr>
            <a:graphicFrameLocks noGrp="1"/>
          </p:cNvGraphicFramePr>
          <p:nvPr>
            <p:extLst>
              <p:ext uri="{D42A27DB-BD31-4B8C-83A1-F6EECF244321}">
                <p14:modId xmlns:p14="http://schemas.microsoft.com/office/powerpoint/2010/main" val="1791653340"/>
              </p:ext>
            </p:extLst>
          </p:nvPr>
        </p:nvGraphicFramePr>
        <p:xfrm>
          <a:off x="622279" y="1178272"/>
          <a:ext cx="9595295" cy="1059272"/>
        </p:xfrm>
        <a:graphic>
          <a:graphicData uri="http://schemas.openxmlformats.org/drawingml/2006/table">
            <a:tbl>
              <a:tblPr firstRow="1" firstCol="1" bandRow="1"/>
              <a:tblGrid>
                <a:gridCol w="9595295">
                  <a:extLst>
                    <a:ext uri="{9D8B030D-6E8A-4147-A177-3AD203B41FA5}">
                      <a16:colId xmlns:a16="http://schemas.microsoft.com/office/drawing/2014/main" val="507901765"/>
                    </a:ext>
                  </a:extLst>
                </a:gridCol>
              </a:tblGrid>
              <a:tr h="360000">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3.5.3: Restricting Access</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491903070"/>
                  </a:ext>
                </a:extLst>
              </a:tr>
              <a:tr h="349636">
                <a:tc>
                  <a:txBody>
                    <a:bodyPr/>
                    <a:lstStyle/>
                    <a:p>
                      <a:pPr marR="57785"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Access to the lifting zone and to the lifting device is restricted and appropriately controlled and/or marked.</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tcPr>
                </a:tc>
                <a:extLst>
                  <a:ext uri="{0D108BD9-81ED-4DB2-BD59-A6C34878D82A}">
                    <a16:rowId xmlns:a16="http://schemas.microsoft.com/office/drawing/2014/main" val="2974162078"/>
                  </a:ext>
                </a:extLst>
              </a:tr>
              <a:tr h="349636">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 03.04)</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68539695"/>
                  </a:ext>
                </a:extLst>
              </a:tr>
            </a:tbl>
          </a:graphicData>
        </a:graphic>
      </p:graphicFrame>
      <p:graphicFrame>
        <p:nvGraphicFramePr>
          <p:cNvPr id="9" name="Tableau 8">
            <a:extLst>
              <a:ext uri="{FF2B5EF4-FFF2-40B4-BE49-F238E27FC236}">
                <a16:creationId xmlns:a16="http://schemas.microsoft.com/office/drawing/2014/main" id="{22C124CB-557D-30C8-F7DE-D3C0EEFE2D75}"/>
              </a:ext>
            </a:extLst>
          </p:cNvPr>
          <p:cNvGraphicFramePr>
            <a:graphicFrameLocks noGrp="1"/>
          </p:cNvGraphicFramePr>
          <p:nvPr>
            <p:extLst>
              <p:ext uri="{D42A27DB-BD31-4B8C-83A1-F6EECF244321}">
                <p14:modId xmlns:p14="http://schemas.microsoft.com/office/powerpoint/2010/main" val="3181969794"/>
              </p:ext>
            </p:extLst>
          </p:nvPr>
        </p:nvGraphicFramePr>
        <p:xfrm>
          <a:off x="622280" y="2489135"/>
          <a:ext cx="9595294" cy="1815058"/>
        </p:xfrm>
        <a:graphic>
          <a:graphicData uri="http://schemas.openxmlformats.org/drawingml/2006/table">
            <a:tbl>
              <a:tblPr firstRow="1" firstCol="1" bandRow="1"/>
              <a:tblGrid>
                <a:gridCol w="9595294">
                  <a:extLst>
                    <a:ext uri="{9D8B030D-6E8A-4147-A177-3AD203B41FA5}">
                      <a16:colId xmlns:a16="http://schemas.microsoft.com/office/drawing/2014/main" val="3281900269"/>
                    </a:ext>
                  </a:extLst>
                </a:gridCol>
              </a:tblGrid>
              <a:tr h="360000">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 5.4: Control of the Movements of the Load</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472699412"/>
                  </a:ext>
                </a:extLst>
              </a:tr>
              <a:tr h="1182865">
                <a:tc>
                  <a:txBody>
                    <a:bodyPr/>
                    <a:lstStyle/>
                    <a:p>
                      <a:pPr marR="57785"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The movements of the lifted load are controlled throughout the lifting operation.</a:t>
                      </a:r>
                      <a:endParaRPr lang="fr-FR" sz="1400" b="0" i="1" kern="1200" dirty="0">
                        <a:solidFill>
                          <a:srgbClr val="0070C0"/>
                        </a:solidFill>
                        <a:latin typeface="Arial" panose="020B0604020202020204" pitchFamily="34" charset="0"/>
                        <a:ea typeface="+mn-ea"/>
                        <a:cs typeface="+mn-cs"/>
                      </a:endParaRPr>
                    </a:p>
                    <a:p>
                      <a:pPr marR="57785" algn="just">
                        <a:lnSpc>
                          <a:spcPct val="115000"/>
                        </a:lnSpc>
                        <a:spcAft>
                          <a:spcPts val="600"/>
                        </a:spcAft>
                      </a:pPr>
                      <a:r>
                        <a:rPr lang="en-GB" sz="1400" b="0" i="1" kern="1200" dirty="0">
                          <a:solidFill>
                            <a:srgbClr val="0070C0"/>
                          </a:solidFill>
                          <a:latin typeface="Arial" panose="020B0604020202020204" pitchFamily="34" charset="0"/>
                          <a:ea typeface="+mn-ea"/>
                          <a:cs typeface="+mn-cs"/>
                        </a:rPr>
                        <a:t>The control of the movements of the lifted load and its guidance (during take-off and set down) are not carried out by hand. Specific devices (retaining cables, guide ropes, pike poles, etc.) are used for this purpose. Their use must be subject to a prior risk assessment.</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34190336"/>
                  </a:ext>
                </a:extLst>
              </a:tr>
              <a:tr h="272193">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 03.04)</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7322997"/>
                  </a:ext>
                </a:extLst>
              </a:tr>
            </a:tbl>
          </a:graphicData>
        </a:graphic>
      </p:graphicFrame>
      <p:graphicFrame>
        <p:nvGraphicFramePr>
          <p:cNvPr id="10" name="Tableau 9">
            <a:extLst>
              <a:ext uri="{FF2B5EF4-FFF2-40B4-BE49-F238E27FC236}">
                <a16:creationId xmlns:a16="http://schemas.microsoft.com/office/drawing/2014/main" id="{0204CC00-838B-8A46-0B7A-4F4373E94F36}"/>
              </a:ext>
            </a:extLst>
          </p:cNvPr>
          <p:cNvGraphicFramePr>
            <a:graphicFrameLocks noGrp="1"/>
          </p:cNvGraphicFramePr>
          <p:nvPr>
            <p:extLst>
              <p:ext uri="{D42A27DB-BD31-4B8C-83A1-F6EECF244321}">
                <p14:modId xmlns:p14="http://schemas.microsoft.com/office/powerpoint/2010/main" val="3016160601"/>
              </p:ext>
            </p:extLst>
          </p:nvPr>
        </p:nvGraphicFramePr>
        <p:xfrm>
          <a:off x="622279" y="4500196"/>
          <a:ext cx="9595295" cy="1341214"/>
        </p:xfrm>
        <a:graphic>
          <a:graphicData uri="http://schemas.openxmlformats.org/drawingml/2006/table">
            <a:tbl>
              <a:tblPr firstRow="1" firstCol="1" bandRow="1"/>
              <a:tblGrid>
                <a:gridCol w="9595295">
                  <a:extLst>
                    <a:ext uri="{9D8B030D-6E8A-4147-A177-3AD203B41FA5}">
                      <a16:colId xmlns:a16="http://schemas.microsoft.com/office/drawing/2014/main" val="1863185283"/>
                    </a:ext>
                  </a:extLst>
                </a:gridCol>
              </a:tblGrid>
              <a:tr h="360000">
                <a:tc>
                  <a:txBody>
                    <a:bodyPr/>
                    <a:lstStyle/>
                    <a:p>
                      <a:pPr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3.5.5: Debriefing After the Lifting Operation </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4160324429"/>
                  </a:ext>
                </a:extLst>
              </a:tr>
              <a:tr h="640604">
                <a:tc>
                  <a:txBody>
                    <a:bodyPr/>
                    <a:lstStyle/>
                    <a:p>
                      <a:pPr marR="57785"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As part of the continuous improvement of lifting operations, and to make them safer, a debriefing is carried out with all those involved at the end of any category 2 and 3 lifting operations.</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307056992"/>
                  </a:ext>
                </a:extLst>
              </a:tr>
              <a:tr h="34061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 08.04)</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187745"/>
                  </a:ext>
                </a:extLst>
              </a:tr>
            </a:tbl>
          </a:graphicData>
        </a:graphic>
      </p:graphicFrame>
      <p:sp>
        <p:nvSpPr>
          <p:cNvPr id="3" name="Footer Placeholder 2">
            <a:extLst>
              <a:ext uri="{FF2B5EF4-FFF2-40B4-BE49-F238E27FC236}">
                <a16:creationId xmlns:a16="http://schemas.microsoft.com/office/drawing/2014/main" id="{7F4832EF-BA50-41B8-9948-3F797B527C2C}"/>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
        <p:nvSpPr>
          <p:cNvPr id="5" name="Title 1">
            <a:extLst>
              <a:ext uri="{FF2B5EF4-FFF2-40B4-BE49-F238E27FC236}">
                <a16:creationId xmlns:a16="http://schemas.microsoft.com/office/drawing/2014/main" id="{250D1536-43BE-DBFB-0B1D-117B1ACB9B6D}"/>
              </a:ext>
            </a:extLst>
          </p:cNvPr>
          <p:cNvSpPr>
            <a:spLocks noGrp="1"/>
          </p:cNvSpPr>
          <p:nvPr>
            <p:ph type="title"/>
          </p:nvPr>
        </p:nvSpPr>
        <p:spPr>
          <a:xfrm>
            <a:off x="469879" y="242844"/>
            <a:ext cx="9720000" cy="569956"/>
          </a:xfrm>
        </p:spPr>
        <p:txBody>
          <a:bodyPr/>
          <a:lstStyle/>
          <a:p>
            <a:r>
              <a:rPr lang="en-GB" dirty="0"/>
              <a:t>Presentation of the requirements</a:t>
            </a:r>
          </a:p>
        </p:txBody>
      </p:sp>
    </p:spTree>
    <p:extLst>
      <p:ext uri="{BB962C8B-B14F-4D97-AF65-F5344CB8AC3E}">
        <p14:creationId xmlns:p14="http://schemas.microsoft.com/office/powerpoint/2010/main" val="1512477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title"/>
          </p:nvPr>
        </p:nvSpPr>
        <p:spPr/>
        <p:txBody>
          <a:bodyPr anchor="t">
            <a:normAutofit/>
          </a:bodyPr>
          <a:lstStyle/>
          <a:p>
            <a:r>
              <a:rPr lang="fr-FR" dirty="0"/>
              <a:t>CR-GR-HSE-420</a:t>
            </a:r>
          </a:p>
        </p:txBody>
      </p:sp>
      <p:sp>
        <p:nvSpPr>
          <p:cNvPr id="20" name="Slide Number Placeholder 3">
            <a:extLst>
              <a:ext uri="{FF2B5EF4-FFF2-40B4-BE49-F238E27FC236}">
                <a16:creationId xmlns:a16="http://schemas.microsoft.com/office/drawing/2014/main" id="{DE8D9ED4-781E-4F54-B979-FBC57B9EEC28}"/>
              </a:ext>
            </a:extLst>
          </p:cNvPr>
          <p:cNvSpPr>
            <a:spLocks noGrp="1"/>
          </p:cNvSpPr>
          <p:nvPr>
            <p:ph type="sldNum" sz="quarter" idx="12"/>
          </p:nvPr>
        </p:nvSpPr>
        <p:spPr>
          <a:xfrm>
            <a:off x="219008" y="6449983"/>
            <a:ext cx="576000" cy="252000"/>
          </a:xfrm>
        </p:spPr>
        <p:txBody>
          <a:bodyPr/>
          <a:lstStyle/>
          <a:p>
            <a:fld id="{975A587B-5814-4D9B-9598-FE9CB954CB01}" type="slidenum">
              <a:rPr lang="fr-FR" smtClean="0"/>
              <a:pPr/>
              <a:t>2</a:t>
            </a:fld>
            <a:endParaRPr lang="fr-FR" dirty="0"/>
          </a:p>
        </p:txBody>
      </p:sp>
      <p:sp>
        <p:nvSpPr>
          <p:cNvPr id="4" name="ZoneTexte 3">
            <a:extLst>
              <a:ext uri="{FF2B5EF4-FFF2-40B4-BE49-F238E27FC236}">
                <a16:creationId xmlns:a16="http://schemas.microsoft.com/office/drawing/2014/main" id="{48CED340-23CA-478D-91D7-E75474B5E601}"/>
              </a:ext>
            </a:extLst>
          </p:cNvPr>
          <p:cNvSpPr txBox="1"/>
          <p:nvPr/>
        </p:nvSpPr>
        <p:spPr>
          <a:xfrm>
            <a:off x="1705912" y="2218617"/>
            <a:ext cx="8951053" cy="2539157"/>
          </a:xfrm>
          <a:prstGeom prst="rect">
            <a:avLst/>
          </a:prstGeom>
          <a:noFill/>
        </p:spPr>
        <p:txBody>
          <a:bodyPr wrap="square" rtlCol="0">
            <a:spAutoFit/>
          </a:bodyPr>
          <a:lstStyle/>
          <a:p>
            <a:pPr>
              <a:spcAft>
                <a:spcPts val="1200"/>
              </a:spcAft>
            </a:pPr>
            <a:r>
              <a:rPr lang="en-GB" b="1" dirty="0">
                <a:solidFill>
                  <a:srgbClr val="FF9900"/>
                </a:solidFill>
                <a:latin typeface="Arial" panose="020B0604020202020204" pitchFamily="34" charset="0"/>
                <a:cs typeface="Arial" panose="020B0604020202020204" pitchFamily="34" charset="0"/>
              </a:rPr>
              <a:t>Purpose:</a:t>
            </a:r>
            <a:r>
              <a:rPr lang="en-GB" sz="1800" b="1" noProof="0" dirty="0">
                <a:solidFill>
                  <a:srgbClr val="FF9900"/>
                </a:solidFill>
                <a:latin typeface="Arial" panose="020B0604020202020204" pitchFamily="34" charset="0"/>
                <a:cs typeface="Arial" panose="020B0604020202020204" pitchFamily="34" charset="0"/>
              </a:rPr>
              <a:t>    </a:t>
            </a:r>
          </a:p>
          <a:p>
            <a:pPr marL="285750" indent="-285750">
              <a:buFont typeface="Courier New" panose="02070309020205020404" pitchFamily="49" charset="0"/>
              <a:buChar char="o"/>
            </a:pPr>
            <a:r>
              <a:rPr lang="en-GB" sz="1400" dirty="0">
                <a:solidFill>
                  <a:srgbClr val="0070C0"/>
                </a:solidFill>
                <a:latin typeface="Arial" panose="020B0604020202020204" pitchFamily="34" charset="0"/>
                <a:cs typeface="Arial" panose="020B0604020202020204" pitchFamily="34" charset="0"/>
              </a:rPr>
              <a:t>This rule defines the minimum HSE requirements for the control of risks related to the preparation and execution of crane, rigging, and mechanical handling operations, on sites operated by entities of the Company.</a:t>
            </a:r>
            <a:endParaRPr lang="en-GB" sz="1400" kern="1200" noProof="0" dirty="0">
              <a:solidFill>
                <a:srgbClr val="0070C0"/>
              </a:solidFill>
              <a:latin typeface="Arial" panose="020B0604020202020204" pitchFamily="34" charset="0"/>
              <a:ea typeface="+mn-ea"/>
              <a:cs typeface="Arial" panose="020B0604020202020204" pitchFamily="34" charset="0"/>
            </a:endParaRPr>
          </a:p>
          <a:p>
            <a:pPr marL="285750" indent="-285750">
              <a:buFont typeface="Courier New" panose="02070309020205020404" pitchFamily="49" charset="0"/>
              <a:buChar char="o"/>
            </a:pPr>
            <a:r>
              <a:rPr lang="en-GB" sz="1400" kern="1200" noProof="0" dirty="0">
                <a:solidFill>
                  <a:srgbClr val="0070C0"/>
                </a:solidFill>
                <a:latin typeface="Arial" panose="020B0604020202020204" pitchFamily="34" charset="0"/>
                <a:ea typeface="+mn-ea"/>
                <a:cs typeface="Arial" panose="020B0604020202020204" pitchFamily="34" charset="0"/>
              </a:rPr>
              <a:t>It defines the technical aspects which must be taken into account for the performance of any craneage, rigging and mechanical handling operation at sea, on land, in coastal areas and underwater in terms of:</a:t>
            </a:r>
          </a:p>
          <a:p>
            <a:pPr marL="742950" lvl="1" indent="-285750">
              <a:buFont typeface="Arial" panose="020B0604020202020204" pitchFamily="34" charset="0"/>
              <a:buChar char="•"/>
            </a:pPr>
            <a:r>
              <a:rPr lang="en-GB" sz="1400" kern="1200" noProof="0" dirty="0">
                <a:solidFill>
                  <a:srgbClr val="0070C0"/>
                </a:solidFill>
                <a:latin typeface="Arial" panose="020B0604020202020204" pitchFamily="34" charset="0"/>
                <a:ea typeface="+mn-ea"/>
                <a:cs typeface="Arial" panose="020B0604020202020204" pitchFamily="34" charset="0"/>
              </a:rPr>
              <a:t>Organisation, preparation and execution of lifting, slinging and handling operations;</a:t>
            </a:r>
          </a:p>
          <a:p>
            <a:pPr marL="742950" lvl="1" indent="-285750">
              <a:buFont typeface="Arial" panose="020B0604020202020204" pitchFamily="34" charset="0"/>
              <a:buChar char="•"/>
            </a:pPr>
            <a:r>
              <a:rPr lang="en-GB" sz="1400" kern="1200" noProof="0" dirty="0">
                <a:solidFill>
                  <a:srgbClr val="0070C0"/>
                </a:solidFill>
                <a:latin typeface="Arial" panose="020B0604020202020204" pitchFamily="34" charset="0"/>
                <a:ea typeface="+mn-ea"/>
                <a:cs typeface="Arial" panose="020B0604020202020204" pitchFamily="34" charset="0"/>
              </a:rPr>
              <a:t>Training and competence of the persons involved in lifting, slinging and handling operations;</a:t>
            </a:r>
          </a:p>
          <a:p>
            <a:pPr marL="742950" lvl="1" indent="-285750">
              <a:buFont typeface="Arial" panose="020B0604020202020204" pitchFamily="34" charset="0"/>
              <a:buChar char="•"/>
            </a:pPr>
            <a:r>
              <a:rPr lang="en-GB" sz="1400" kern="1200" noProof="0" dirty="0">
                <a:solidFill>
                  <a:srgbClr val="0070C0"/>
                </a:solidFill>
                <a:latin typeface="Arial" panose="020B0604020202020204" pitchFamily="34" charset="0"/>
                <a:ea typeface="+mn-ea"/>
                <a:cs typeface="Arial" panose="020B0604020202020204" pitchFamily="34" charset="0"/>
              </a:rPr>
              <a:t>Management of the lifting equipment used.</a:t>
            </a:r>
          </a:p>
          <a:p>
            <a:pPr marL="285750" indent="-285750">
              <a:spcBef>
                <a:spcPts val="600"/>
              </a:spcBef>
              <a:buFont typeface="Courier New" panose="02070309020205020404" pitchFamily="49" charset="0"/>
              <a:buChar char="o"/>
            </a:pPr>
            <a:r>
              <a:rPr lang="en-GB" sz="1400" b="1" dirty="0">
                <a:solidFill>
                  <a:srgbClr val="0070C0"/>
                </a:solidFill>
              </a:rPr>
              <a:t>This rule has been approved by the HSE Committee on September 2022</a:t>
            </a:r>
            <a:endParaRPr lang="en-GB" b="1" dirty="0">
              <a:solidFill>
                <a:srgbClr val="0070C0"/>
              </a:solidFill>
            </a:endParaRPr>
          </a:p>
        </p:txBody>
      </p:sp>
      <p:sp>
        <p:nvSpPr>
          <p:cNvPr id="9" name="Rectangle : coins arrondis 8">
            <a:extLst>
              <a:ext uri="{FF2B5EF4-FFF2-40B4-BE49-F238E27FC236}">
                <a16:creationId xmlns:a16="http://schemas.microsoft.com/office/drawing/2014/main" id="{5FD3399C-0C05-4D17-993B-F3E6D6E716E2}"/>
              </a:ext>
            </a:extLst>
          </p:cNvPr>
          <p:cNvSpPr/>
          <p:nvPr/>
        </p:nvSpPr>
        <p:spPr>
          <a:xfrm>
            <a:off x="1240324" y="2090569"/>
            <a:ext cx="9882231" cy="3181644"/>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Footer Placeholder 2">
            <a:extLst>
              <a:ext uri="{FF2B5EF4-FFF2-40B4-BE49-F238E27FC236}">
                <a16:creationId xmlns:a16="http://schemas.microsoft.com/office/drawing/2014/main" id="{56FB7924-2DB8-E9D7-90C3-7F9B3553340D}"/>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Tree>
    <p:extLst>
      <p:ext uri="{BB962C8B-B14F-4D97-AF65-F5344CB8AC3E}">
        <p14:creationId xmlns:p14="http://schemas.microsoft.com/office/powerpoint/2010/main" val="265411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3</a:t>
            </a:fld>
            <a:endParaRPr lang="fr-FR" dirty="0"/>
          </a:p>
        </p:txBody>
      </p:sp>
      <p:sp>
        <p:nvSpPr>
          <p:cNvPr id="5" name="ZoneTexte 4">
            <a:extLst>
              <a:ext uri="{FF2B5EF4-FFF2-40B4-BE49-F238E27FC236}">
                <a16:creationId xmlns:a16="http://schemas.microsoft.com/office/drawing/2014/main" id="{764EE2FD-A40B-3916-C879-1A81A8E602B0}"/>
              </a:ext>
            </a:extLst>
          </p:cNvPr>
          <p:cNvSpPr txBox="1"/>
          <p:nvPr/>
        </p:nvSpPr>
        <p:spPr>
          <a:xfrm>
            <a:off x="1089277" y="2271994"/>
            <a:ext cx="10184325" cy="3262432"/>
          </a:xfrm>
          <a:prstGeom prst="rect">
            <a:avLst/>
          </a:prstGeom>
          <a:noFill/>
        </p:spPr>
        <p:txBody>
          <a:bodyPr wrap="square">
            <a:spAutoFit/>
          </a:bodyPr>
          <a:lstStyle/>
          <a:p>
            <a:r>
              <a:rPr lang="en-GB" sz="1400" dirty="0">
                <a:solidFill>
                  <a:srgbClr val="0070C0"/>
                </a:solidFill>
                <a:latin typeface="Arial" panose="020B0604020202020204" pitchFamily="34" charset="0"/>
                <a:cs typeface="Arial" panose="020B0604020202020204" pitchFamily="34" charset="0"/>
              </a:rPr>
              <a:t>Because we realised that :</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small lifting operations were not, in general, carried out with sufficient rigour;</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the levels of preparation and planning (studies, procedures, risk analyses, etc.) very often left something to be desired;</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The equipment used (appliances and accessories) was not always appropriate for the work to be carried out;</a:t>
            </a:r>
          </a:p>
          <a:p>
            <a:pPr marL="285750" indent="-285750">
              <a:spcAft>
                <a:spcPts val="600"/>
              </a:spcAft>
              <a:buFontTx/>
              <a:buChar char="-"/>
            </a:pPr>
            <a:r>
              <a:rPr lang="en-GB" sz="1400" dirty="0">
                <a:solidFill>
                  <a:srgbClr val="0070C0"/>
                </a:solidFill>
                <a:latin typeface="Arial" panose="020B0604020202020204" pitchFamily="34" charset="0"/>
                <a:cs typeface="Arial" panose="020B0604020202020204" pitchFamily="34" charset="0"/>
              </a:rPr>
              <a:t>the supervision of operations was not, in some cases, adequate.</a:t>
            </a:r>
          </a:p>
          <a:p>
            <a:r>
              <a:rPr lang="en-GB" sz="1400" dirty="0">
                <a:solidFill>
                  <a:srgbClr val="0070C0"/>
                </a:solidFill>
                <a:latin typeface="Arial" panose="020B0604020202020204" pitchFamily="34" charset="0"/>
                <a:cs typeface="Arial" panose="020B0604020202020204" pitchFamily="34" charset="0"/>
              </a:rPr>
              <a:t>Our fundamental objective is twofold:</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The first is to have more rigour and methodology in the preparation and control of any lifting operation;</a:t>
            </a:r>
          </a:p>
          <a:p>
            <a:pPr marL="285750" indent="-285750">
              <a:spcAft>
                <a:spcPts val="600"/>
              </a:spcAft>
              <a:buFontTx/>
              <a:buChar char="-"/>
            </a:pPr>
            <a:r>
              <a:rPr lang="en-GB" sz="1400" dirty="0">
                <a:solidFill>
                  <a:srgbClr val="0070C0"/>
                </a:solidFill>
                <a:latin typeface="Arial" panose="020B0604020202020204" pitchFamily="34" charset="0"/>
                <a:cs typeface="Arial" panose="020B0604020202020204" pitchFamily="34" charset="0"/>
              </a:rPr>
              <a:t>The second is to improve the safety of operations.</a:t>
            </a:r>
          </a:p>
          <a:p>
            <a:r>
              <a:rPr lang="en-GB" sz="1400" dirty="0">
                <a:solidFill>
                  <a:srgbClr val="0070C0"/>
                </a:solidFill>
                <a:latin typeface="Arial" panose="020B0604020202020204" pitchFamily="34" charset="0"/>
                <a:cs typeface="Arial" panose="020B0604020202020204" pitchFamily="34" charset="0"/>
              </a:rPr>
              <a:t>If every step of the management process we want to put in place is followed, every lift should be done safely because :</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it is part of an appropriate safety management system;</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it is well planned;</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the risks are known and properly assessed;</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it is properly supervised; and</a:t>
            </a:r>
          </a:p>
          <a:p>
            <a:pPr marL="285750" indent="-285750">
              <a:buFontTx/>
              <a:buChar char="-"/>
            </a:pPr>
            <a:r>
              <a:rPr lang="en-GB" sz="1400" dirty="0">
                <a:solidFill>
                  <a:srgbClr val="0070C0"/>
                </a:solidFill>
                <a:latin typeface="Arial" panose="020B0604020202020204" pitchFamily="34" charset="0"/>
                <a:cs typeface="Arial" panose="020B0604020202020204" pitchFamily="34" charset="0"/>
              </a:rPr>
              <a:t>it is carried out by competent personnel using certified, maintained and appropriate equipment.</a:t>
            </a:r>
          </a:p>
        </p:txBody>
      </p:sp>
      <p:sp>
        <p:nvSpPr>
          <p:cNvPr id="10" name="Rectangle : coins arrondis 9">
            <a:extLst>
              <a:ext uri="{FF2B5EF4-FFF2-40B4-BE49-F238E27FC236}">
                <a16:creationId xmlns:a16="http://schemas.microsoft.com/office/drawing/2014/main" id="{408FAAC8-D2F4-AEDF-FDA8-F5F40F367897}"/>
              </a:ext>
            </a:extLst>
          </p:cNvPr>
          <p:cNvSpPr/>
          <p:nvPr/>
        </p:nvSpPr>
        <p:spPr>
          <a:xfrm>
            <a:off x="579099" y="1401651"/>
            <a:ext cx="11033802" cy="4987418"/>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a:extLst>
              <a:ext uri="{FF2B5EF4-FFF2-40B4-BE49-F238E27FC236}">
                <a16:creationId xmlns:a16="http://schemas.microsoft.com/office/drawing/2014/main" id="{24535105-E71E-50A2-0090-E48E384284F1}"/>
              </a:ext>
            </a:extLst>
          </p:cNvPr>
          <p:cNvSpPr txBox="1"/>
          <p:nvPr/>
        </p:nvSpPr>
        <p:spPr>
          <a:xfrm>
            <a:off x="895337" y="1725535"/>
            <a:ext cx="10572206" cy="369332"/>
          </a:xfrm>
          <a:prstGeom prst="rect">
            <a:avLst/>
          </a:prstGeom>
          <a:noFill/>
        </p:spPr>
        <p:txBody>
          <a:bodyPr wrap="square">
            <a:spAutoFit/>
          </a:bodyPr>
          <a:lstStyle/>
          <a:p>
            <a:r>
              <a:rPr lang="en-US" b="1" dirty="0">
                <a:solidFill>
                  <a:srgbClr val="FF9900"/>
                </a:solidFill>
                <a:latin typeface="Arial" panose="020B0604020202020204" pitchFamily="34" charset="0"/>
                <a:cs typeface="Arial" panose="020B0604020202020204" pitchFamily="34" charset="0"/>
              </a:rPr>
              <a:t>Why a Company Rule with the title “HSE Requirements for Lifting Operations”?</a:t>
            </a:r>
            <a:endParaRPr lang="fr-FR" b="1" dirty="0">
              <a:solidFill>
                <a:srgbClr val="FF9900"/>
              </a:solidFill>
              <a:latin typeface="Arial" panose="020B0604020202020204" pitchFamily="34" charset="0"/>
              <a:cs typeface="Arial" panose="020B0604020202020204" pitchFamily="34" charset="0"/>
            </a:endParaRPr>
          </a:p>
        </p:txBody>
      </p:sp>
      <p:sp>
        <p:nvSpPr>
          <p:cNvPr id="15" name="Titre 1">
            <a:extLst>
              <a:ext uri="{FF2B5EF4-FFF2-40B4-BE49-F238E27FC236}">
                <a16:creationId xmlns:a16="http://schemas.microsoft.com/office/drawing/2014/main" id="{1306A8BF-A931-0CBE-4E2F-6BB99D69DEC1}"/>
              </a:ext>
            </a:extLst>
          </p:cNvPr>
          <p:cNvSpPr>
            <a:spLocks noGrp="1"/>
          </p:cNvSpPr>
          <p:nvPr>
            <p:ph type="title"/>
          </p:nvPr>
        </p:nvSpPr>
        <p:spPr>
          <a:xfrm>
            <a:off x="469879" y="242844"/>
            <a:ext cx="9720000" cy="1008000"/>
          </a:xfrm>
        </p:spPr>
        <p:txBody>
          <a:bodyPr anchor="t">
            <a:normAutofit/>
          </a:bodyPr>
          <a:lstStyle/>
          <a:p>
            <a:r>
              <a:rPr lang="fr-FR" dirty="0"/>
              <a:t>CR-GR-HSE-420</a:t>
            </a:r>
          </a:p>
        </p:txBody>
      </p:sp>
      <p:sp>
        <p:nvSpPr>
          <p:cNvPr id="2" name="Footer Placeholder 2">
            <a:extLst>
              <a:ext uri="{FF2B5EF4-FFF2-40B4-BE49-F238E27FC236}">
                <a16:creationId xmlns:a16="http://schemas.microsoft.com/office/drawing/2014/main" id="{366D4583-125A-03D4-FEBE-105A069579FB}"/>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Tree>
    <p:extLst>
      <p:ext uri="{BB962C8B-B14F-4D97-AF65-F5344CB8AC3E}">
        <p14:creationId xmlns:p14="http://schemas.microsoft.com/office/powerpoint/2010/main" val="1924858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4</a:t>
            </a:fld>
            <a:endParaRPr lang="fr-FR" dirty="0"/>
          </a:p>
        </p:txBody>
      </p:sp>
      <p:sp>
        <p:nvSpPr>
          <p:cNvPr id="10" name="Freeform: Shape 9">
            <a:extLst>
              <a:ext uri="{FF2B5EF4-FFF2-40B4-BE49-F238E27FC236}">
                <a16:creationId xmlns:a16="http://schemas.microsoft.com/office/drawing/2014/main" id="{F88F2786-A7DD-4ABE-89A2-B8D3C27EAE35}"/>
              </a:ext>
            </a:extLst>
          </p:cNvPr>
          <p:cNvSpPr/>
          <p:nvPr/>
        </p:nvSpPr>
        <p:spPr>
          <a:xfrm>
            <a:off x="338974" y="1741218"/>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accent1">
              <a:shade val="80000"/>
              <a:hueOff val="110646"/>
              <a:satOff val="-3993"/>
              <a:lumOff val="5799"/>
              <a:alphaOff val="0"/>
            </a:schemeClr>
          </a:fillRef>
          <a:effectRef idx="2">
            <a:schemeClr val="accent1">
              <a:shade val="80000"/>
              <a:hueOff val="110646"/>
              <a:satOff val="-3993"/>
              <a:lumOff val="5799"/>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2</a:t>
            </a:r>
          </a:p>
        </p:txBody>
      </p:sp>
      <p:sp>
        <p:nvSpPr>
          <p:cNvPr id="12" name="Freeform: Shape 11">
            <a:extLst>
              <a:ext uri="{FF2B5EF4-FFF2-40B4-BE49-F238E27FC236}">
                <a16:creationId xmlns:a16="http://schemas.microsoft.com/office/drawing/2014/main" id="{DC71081D-581F-43A4-981B-7B777C2619C0}"/>
              </a:ext>
            </a:extLst>
          </p:cNvPr>
          <p:cNvSpPr/>
          <p:nvPr/>
        </p:nvSpPr>
        <p:spPr>
          <a:xfrm>
            <a:off x="338974" y="2672938"/>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accent1">
              <a:shade val="80000"/>
              <a:hueOff val="221293"/>
              <a:satOff val="-7987"/>
              <a:lumOff val="11598"/>
              <a:alphaOff val="0"/>
            </a:schemeClr>
          </a:fillRef>
          <a:effectRef idx="2">
            <a:schemeClr val="accent1">
              <a:shade val="80000"/>
              <a:hueOff val="221293"/>
              <a:satOff val="-7987"/>
              <a:lumOff val="11598"/>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3</a:t>
            </a:r>
          </a:p>
        </p:txBody>
      </p:sp>
      <p:sp>
        <p:nvSpPr>
          <p:cNvPr id="14" name="Freeform: Shape 13">
            <a:extLst>
              <a:ext uri="{FF2B5EF4-FFF2-40B4-BE49-F238E27FC236}">
                <a16:creationId xmlns:a16="http://schemas.microsoft.com/office/drawing/2014/main" id="{29E4E35D-8065-4DDB-B80C-3244E25A00BC}"/>
              </a:ext>
            </a:extLst>
          </p:cNvPr>
          <p:cNvSpPr/>
          <p:nvPr/>
        </p:nvSpPr>
        <p:spPr>
          <a:xfrm>
            <a:off x="338974" y="4117462"/>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accent1">
              <a:shade val="80000"/>
              <a:hueOff val="331939"/>
              <a:satOff val="-11980"/>
              <a:lumOff val="17397"/>
              <a:alphaOff val="0"/>
            </a:schemeClr>
          </a:fillRef>
          <a:effectRef idx="2">
            <a:schemeClr val="accent1">
              <a:shade val="80000"/>
              <a:hueOff val="331939"/>
              <a:satOff val="-11980"/>
              <a:lumOff val="17397"/>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4</a:t>
            </a:r>
          </a:p>
        </p:txBody>
      </p:sp>
      <p:sp>
        <p:nvSpPr>
          <p:cNvPr id="16" name="Freeform: Shape 15">
            <a:extLst>
              <a:ext uri="{FF2B5EF4-FFF2-40B4-BE49-F238E27FC236}">
                <a16:creationId xmlns:a16="http://schemas.microsoft.com/office/drawing/2014/main" id="{A400F36C-8316-41B4-93E0-BD53CA5CAD36}"/>
              </a:ext>
            </a:extLst>
          </p:cNvPr>
          <p:cNvSpPr/>
          <p:nvPr/>
        </p:nvSpPr>
        <p:spPr>
          <a:xfrm>
            <a:off x="338974" y="5369550"/>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accent1">
              <a:shade val="80000"/>
              <a:hueOff val="442585"/>
              <a:satOff val="-15973"/>
              <a:lumOff val="23196"/>
              <a:alphaOff val="0"/>
            </a:schemeClr>
          </a:fillRef>
          <a:effectRef idx="2">
            <a:schemeClr val="accent1">
              <a:shade val="80000"/>
              <a:hueOff val="442585"/>
              <a:satOff val="-15973"/>
              <a:lumOff val="23196"/>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5</a:t>
            </a:r>
          </a:p>
        </p:txBody>
      </p:sp>
      <p:sp>
        <p:nvSpPr>
          <p:cNvPr id="8" name="Freeform: Shape 7">
            <a:extLst>
              <a:ext uri="{FF2B5EF4-FFF2-40B4-BE49-F238E27FC236}">
                <a16:creationId xmlns:a16="http://schemas.microsoft.com/office/drawing/2014/main" id="{BD7FA3F5-E57B-4CA0-B2EC-3DCC5D7BA4EC}"/>
              </a:ext>
            </a:extLst>
          </p:cNvPr>
          <p:cNvSpPr/>
          <p:nvPr/>
        </p:nvSpPr>
        <p:spPr>
          <a:xfrm>
            <a:off x="348172" y="1108583"/>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accent1">
              <a:shade val="80000"/>
              <a:hueOff val="0"/>
              <a:satOff val="0"/>
              <a:lumOff val="0"/>
              <a:alphaOff val="0"/>
            </a:schemeClr>
          </a:fillRef>
          <a:effectRef idx="2">
            <a:schemeClr val="accent1">
              <a:shade val="80000"/>
              <a:hueOff val="0"/>
              <a:satOff val="0"/>
              <a:lumOff val="0"/>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1</a:t>
            </a:r>
          </a:p>
        </p:txBody>
      </p:sp>
      <p:sp>
        <p:nvSpPr>
          <p:cNvPr id="29" name="Arrow: Right 28">
            <a:extLst>
              <a:ext uri="{FF2B5EF4-FFF2-40B4-BE49-F238E27FC236}">
                <a16:creationId xmlns:a16="http://schemas.microsoft.com/office/drawing/2014/main" id="{F55EB0C4-AD5E-4608-8275-31C7233A2AE8}"/>
              </a:ext>
            </a:extLst>
          </p:cNvPr>
          <p:cNvSpPr/>
          <p:nvPr/>
        </p:nvSpPr>
        <p:spPr>
          <a:xfrm>
            <a:off x="4404046" y="5452007"/>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61243" y="39549"/>
            <a:ext cx="9720000" cy="526342"/>
          </a:xfrm>
        </p:spPr>
        <p:txBody>
          <a:bodyPr/>
          <a:lstStyle/>
          <a:p>
            <a:r>
              <a:rPr lang="en-GB" dirty="0"/>
              <a:t>Structure of the rule: </a:t>
            </a:r>
          </a:p>
        </p:txBody>
      </p:sp>
      <p:graphicFrame>
        <p:nvGraphicFramePr>
          <p:cNvPr id="30" name="Diagram 3">
            <a:extLst>
              <a:ext uri="{FF2B5EF4-FFF2-40B4-BE49-F238E27FC236}">
                <a16:creationId xmlns:a16="http://schemas.microsoft.com/office/drawing/2014/main" id="{04294FB8-DDB4-B965-5FAF-CE719443872F}"/>
              </a:ext>
            </a:extLst>
          </p:cNvPr>
          <p:cNvGraphicFramePr/>
          <p:nvPr>
            <p:extLst>
              <p:ext uri="{D42A27DB-BD31-4B8C-83A1-F6EECF244321}">
                <p14:modId xmlns:p14="http://schemas.microsoft.com/office/powerpoint/2010/main" val="1955789845"/>
              </p:ext>
            </p:extLst>
          </p:nvPr>
        </p:nvGraphicFramePr>
        <p:xfrm>
          <a:off x="966148" y="1004079"/>
          <a:ext cx="3339594" cy="50077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5" name="Arrow: Right 22">
            <a:extLst>
              <a:ext uri="{FF2B5EF4-FFF2-40B4-BE49-F238E27FC236}">
                <a16:creationId xmlns:a16="http://schemas.microsoft.com/office/drawing/2014/main" id="{1B41807C-6194-E62D-6EBB-34ABDF4C1F04}"/>
              </a:ext>
            </a:extLst>
          </p:cNvPr>
          <p:cNvSpPr/>
          <p:nvPr/>
        </p:nvSpPr>
        <p:spPr>
          <a:xfrm>
            <a:off x="4413747" y="1136701"/>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Arrow: Right 23">
            <a:extLst>
              <a:ext uri="{FF2B5EF4-FFF2-40B4-BE49-F238E27FC236}">
                <a16:creationId xmlns:a16="http://schemas.microsoft.com/office/drawing/2014/main" id="{AB63F5CB-3622-B879-946F-353ED0CB3FC9}"/>
              </a:ext>
            </a:extLst>
          </p:cNvPr>
          <p:cNvSpPr/>
          <p:nvPr/>
        </p:nvSpPr>
        <p:spPr>
          <a:xfrm>
            <a:off x="4413748" y="1771133"/>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Arrow: Right 24">
            <a:extLst>
              <a:ext uri="{FF2B5EF4-FFF2-40B4-BE49-F238E27FC236}">
                <a16:creationId xmlns:a16="http://schemas.microsoft.com/office/drawing/2014/main" id="{AE76A1C4-F9C4-8FC8-D2BD-9CE0198F759A}"/>
              </a:ext>
            </a:extLst>
          </p:cNvPr>
          <p:cNvSpPr/>
          <p:nvPr/>
        </p:nvSpPr>
        <p:spPr>
          <a:xfrm>
            <a:off x="4413748" y="2762917"/>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Arrow: Right 26">
            <a:extLst>
              <a:ext uri="{FF2B5EF4-FFF2-40B4-BE49-F238E27FC236}">
                <a16:creationId xmlns:a16="http://schemas.microsoft.com/office/drawing/2014/main" id="{9D5B738B-7B1F-730B-9D60-E0213C62E88F}"/>
              </a:ext>
            </a:extLst>
          </p:cNvPr>
          <p:cNvSpPr/>
          <p:nvPr/>
        </p:nvSpPr>
        <p:spPr>
          <a:xfrm>
            <a:off x="4404046" y="4204372"/>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a:extLst>
              <a:ext uri="{FF2B5EF4-FFF2-40B4-BE49-F238E27FC236}">
                <a16:creationId xmlns:a16="http://schemas.microsoft.com/office/drawing/2014/main" id="{129CFA59-F437-1E24-A4E2-FB7D6DB0EE05}"/>
              </a:ext>
            </a:extLst>
          </p:cNvPr>
          <p:cNvSpPr txBox="1"/>
          <p:nvPr/>
        </p:nvSpPr>
        <p:spPr>
          <a:xfrm>
            <a:off x="966148" y="535576"/>
            <a:ext cx="3339594" cy="338554"/>
          </a:xfrm>
          <a:prstGeom prst="rect">
            <a:avLst/>
          </a:prstGeom>
          <a:solidFill>
            <a:srgbClr val="FFC000"/>
          </a:solidFill>
        </p:spPr>
        <p:txBody>
          <a:bodyPr wrap="square" rtlCol="0">
            <a:spAutoFit/>
          </a:bodyPr>
          <a:lstStyle/>
          <a:p>
            <a:pPr algn="ctr"/>
            <a:r>
              <a:rPr lang="en-GB" sz="1600" b="1">
                <a:solidFill>
                  <a:schemeClr val="bg1"/>
                </a:solidFill>
              </a:rPr>
              <a:t>5 themes</a:t>
            </a:r>
          </a:p>
        </p:txBody>
      </p:sp>
      <p:graphicFrame>
        <p:nvGraphicFramePr>
          <p:cNvPr id="3" name="Tableau 7">
            <a:extLst>
              <a:ext uri="{FF2B5EF4-FFF2-40B4-BE49-F238E27FC236}">
                <a16:creationId xmlns:a16="http://schemas.microsoft.com/office/drawing/2014/main" id="{D16D9488-A238-3AC3-E722-8F529629C0B6}"/>
              </a:ext>
            </a:extLst>
          </p:cNvPr>
          <p:cNvGraphicFramePr>
            <a:graphicFrameLocks noGrp="1"/>
          </p:cNvGraphicFramePr>
          <p:nvPr>
            <p:extLst>
              <p:ext uri="{D42A27DB-BD31-4B8C-83A1-F6EECF244321}">
                <p14:modId xmlns:p14="http://schemas.microsoft.com/office/powerpoint/2010/main" val="532292026"/>
              </p:ext>
            </p:extLst>
          </p:nvPr>
        </p:nvGraphicFramePr>
        <p:xfrm>
          <a:off x="5221243" y="345601"/>
          <a:ext cx="5204357" cy="5884733"/>
        </p:xfrm>
        <a:graphic>
          <a:graphicData uri="http://schemas.openxmlformats.org/drawingml/2006/table">
            <a:tbl>
              <a:tblPr firstRow="1" bandRow="1">
                <a:tableStyleId>{5C22544A-7EE6-4342-B048-85BDC9FD1C3A}</a:tableStyleId>
              </a:tblPr>
              <a:tblGrid>
                <a:gridCol w="5204357">
                  <a:extLst>
                    <a:ext uri="{9D8B030D-6E8A-4147-A177-3AD203B41FA5}">
                      <a16:colId xmlns:a16="http://schemas.microsoft.com/office/drawing/2014/main" val="3493479639"/>
                    </a:ext>
                  </a:extLst>
                </a:gridCol>
              </a:tblGrid>
              <a:tr h="678454">
                <a:tc>
                  <a:txBody>
                    <a:bodyPr/>
                    <a:lstStyle/>
                    <a:p>
                      <a:pPr algn="ctr"/>
                      <a:r>
                        <a:rPr lang="en-GB" sz="1600" noProof="0"/>
                        <a:t>20 requirements</a:t>
                      </a:r>
                      <a:endParaRPr lang="en-GB" sz="1600" noProof="0" dirty="0"/>
                    </a:p>
                  </a:txBody>
                  <a:tcPr anchor="ctr">
                    <a:solidFill>
                      <a:srgbClr val="FFC000"/>
                    </a:solidFill>
                  </a:tcPr>
                </a:tc>
                <a:extLst>
                  <a:ext uri="{0D108BD9-81ED-4DB2-BD59-A6C34878D82A}">
                    <a16:rowId xmlns:a16="http://schemas.microsoft.com/office/drawing/2014/main" val="243950324"/>
                  </a:ext>
                </a:extLst>
              </a:tr>
              <a:tr h="645434">
                <a:tc>
                  <a:txBody>
                    <a:bodyPr/>
                    <a:lstStyle/>
                    <a:p>
                      <a:pPr algn="l"/>
                      <a:r>
                        <a:rPr lang="en-GB" sz="1200" b="1" noProof="0">
                          <a:solidFill>
                            <a:schemeClr val="tx1"/>
                          </a:solidFill>
                        </a:rPr>
                        <a:t>1 – Lifting Operations Management Procedure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2 – Categorisation and Management of Lifting Operations</a:t>
                      </a:r>
                      <a:endParaRPr lang="en-GB" sz="1200" b="1" noProof="0" dirty="0">
                        <a:solidFill>
                          <a:schemeClr val="tx1"/>
                        </a:solidFill>
                      </a:endParaRPr>
                    </a:p>
                  </a:txBody>
                  <a:tcPr anchor="ctr"/>
                </a:tc>
                <a:extLst>
                  <a:ext uri="{0D108BD9-81ED-4DB2-BD59-A6C34878D82A}">
                    <a16:rowId xmlns:a16="http://schemas.microsoft.com/office/drawing/2014/main" val="1125699757"/>
                  </a:ext>
                </a:extLst>
              </a:tr>
              <a:tr h="6454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3 – Competent Person for Lifting Operations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4 – Competencies and Training</a:t>
                      </a:r>
                      <a:endParaRPr lang="en-GB" sz="1200" b="1" noProof="0" dirty="0">
                        <a:solidFill>
                          <a:schemeClr val="tx1"/>
                        </a:solidFill>
                      </a:endParaRPr>
                    </a:p>
                  </a:txBody>
                  <a:tcPr anchor="ctr"/>
                </a:tc>
                <a:extLst>
                  <a:ext uri="{0D108BD9-81ED-4DB2-BD59-A6C34878D82A}">
                    <a16:rowId xmlns:a16="http://schemas.microsoft.com/office/drawing/2014/main" val="196620392"/>
                  </a:ext>
                </a:extLst>
              </a:tr>
              <a:tr h="15059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5 – Certification of Lifting Equipment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6 – Lifting Equipment Register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a:solidFill>
                            <a:schemeClr val="tx1"/>
                          </a:solidFill>
                          <a:latin typeface="+mn-lt"/>
                          <a:ea typeface="+mn-ea"/>
                          <a:cs typeface="+mn-cs"/>
                        </a:rPr>
                        <a:t>7 </a:t>
                      </a:r>
                      <a:r>
                        <a:rPr lang="en-GB" sz="1200" b="1" kern="1200" dirty="0">
                          <a:solidFill>
                            <a:schemeClr val="tx1"/>
                          </a:solidFill>
                          <a:latin typeface="+mn-lt"/>
                          <a:ea typeface="+mn-ea"/>
                          <a:cs typeface="+mn-cs"/>
                        </a:rPr>
                        <a:t>– Maintenance Programme for Lifting Devices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8 – Periodic General Verification Report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9 – Visual Inspection before Use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10 – Logbook of Lifting Devices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noProof="0">
                          <a:solidFill>
                            <a:schemeClr val="tx1"/>
                          </a:solidFill>
                        </a:rPr>
                        <a:t>11 – Lifting of Personnel</a:t>
                      </a:r>
                      <a:endParaRPr lang="en-GB" sz="1200" b="1" noProof="0" dirty="0">
                        <a:solidFill>
                          <a:schemeClr val="tx1"/>
                        </a:solidFill>
                      </a:endParaRPr>
                    </a:p>
                  </a:txBody>
                  <a:tcPr anchor="ctr"/>
                </a:tc>
                <a:extLst>
                  <a:ext uri="{0D108BD9-81ED-4DB2-BD59-A6C34878D82A}">
                    <a16:rowId xmlns:a16="http://schemas.microsoft.com/office/drawing/2014/main" val="1986956747"/>
                  </a:ext>
                </a:extLst>
              </a:tr>
              <a:tr h="1104347">
                <a:tc>
                  <a:txBody>
                    <a:bodyPr/>
                    <a:lstStyle/>
                    <a:p>
                      <a:pPr algn="l"/>
                      <a:r>
                        <a:rPr lang="en-GB" sz="1200" b="1" noProof="0">
                          <a:solidFill>
                            <a:schemeClr val="tx1"/>
                          </a:solidFill>
                        </a:rPr>
                        <a:t>12 – Risk Analysis</a:t>
                      </a:r>
                    </a:p>
                    <a:p>
                      <a:pPr algn="l"/>
                      <a:r>
                        <a:rPr lang="en-GB" sz="1200" b="1" noProof="0">
                          <a:solidFill>
                            <a:schemeClr val="tx1"/>
                          </a:solidFill>
                        </a:rPr>
                        <a:t>13 – Lift Plan</a:t>
                      </a:r>
                    </a:p>
                    <a:p>
                      <a:pPr algn="l"/>
                      <a:r>
                        <a:rPr lang="en-GB" sz="1200" b="1" noProof="0">
                          <a:solidFill>
                            <a:schemeClr val="tx1"/>
                          </a:solidFill>
                        </a:rPr>
                        <a:t>14 – Review and Technical Validation of the Lift Plan</a:t>
                      </a:r>
                    </a:p>
                    <a:p>
                      <a:pPr algn="l"/>
                      <a:r>
                        <a:rPr lang="en-GB" sz="1200" b="1" noProof="0">
                          <a:solidFill>
                            <a:schemeClr val="tx1"/>
                          </a:solidFill>
                        </a:rPr>
                        <a:t>15 – Authorisation of Category 3 Lifting Operations over Live Installations or near Power Lines</a:t>
                      </a:r>
                      <a:endParaRPr lang="en-GB" sz="1200" b="1" noProof="0" dirty="0">
                        <a:solidFill>
                          <a:schemeClr val="tx1"/>
                        </a:solidFill>
                      </a:endParaRPr>
                    </a:p>
                  </a:txBody>
                  <a:tcPr anchor="ctr"/>
                </a:tc>
                <a:extLst>
                  <a:ext uri="{0D108BD9-81ED-4DB2-BD59-A6C34878D82A}">
                    <a16:rowId xmlns:a16="http://schemas.microsoft.com/office/drawing/2014/main" val="2419703643"/>
                  </a:ext>
                </a:extLst>
              </a:tr>
              <a:tr h="1305138">
                <a:tc>
                  <a:txBody>
                    <a:bodyPr/>
                    <a:lstStyle/>
                    <a:p>
                      <a:pPr algn="l"/>
                      <a:r>
                        <a:rPr lang="en-GB" sz="1200" b="1" noProof="0" dirty="0">
                          <a:solidFill>
                            <a:schemeClr val="tx1"/>
                          </a:solidFill>
                        </a:rPr>
                        <a:t>16 – Monitoring of Lifting Operations</a:t>
                      </a:r>
                    </a:p>
                    <a:p>
                      <a:pPr algn="l"/>
                      <a:r>
                        <a:rPr lang="en-GB" sz="1200" b="1" noProof="0" dirty="0">
                          <a:solidFill>
                            <a:schemeClr val="tx1"/>
                          </a:solidFill>
                        </a:rPr>
                        <a:t>17 – Final Check before starting any Lifting Operation of a Suspended Load – Safe to Lift</a:t>
                      </a:r>
                    </a:p>
                    <a:p>
                      <a:pPr algn="l"/>
                      <a:r>
                        <a:rPr lang="en-GB" sz="1200" b="1" noProof="0" dirty="0">
                          <a:solidFill>
                            <a:schemeClr val="tx1"/>
                          </a:solidFill>
                        </a:rPr>
                        <a:t>18 – Restricting Access</a:t>
                      </a:r>
                    </a:p>
                    <a:p>
                      <a:pPr algn="l"/>
                      <a:r>
                        <a:rPr lang="en-GB" sz="1200" b="1" noProof="0" dirty="0">
                          <a:solidFill>
                            <a:schemeClr val="tx1"/>
                          </a:solidFill>
                        </a:rPr>
                        <a:t>19 – Control of the Movements of the Load</a:t>
                      </a:r>
                    </a:p>
                    <a:p>
                      <a:pPr algn="l"/>
                      <a:r>
                        <a:rPr lang="en-GB" sz="1200" b="1" noProof="0" dirty="0">
                          <a:solidFill>
                            <a:schemeClr val="tx1"/>
                          </a:solidFill>
                        </a:rPr>
                        <a:t>20 – Debriefing after the Lifting Operation</a:t>
                      </a:r>
                    </a:p>
                  </a:txBody>
                  <a:tcPr anchor="ctr"/>
                </a:tc>
                <a:extLst>
                  <a:ext uri="{0D108BD9-81ED-4DB2-BD59-A6C34878D82A}">
                    <a16:rowId xmlns:a16="http://schemas.microsoft.com/office/drawing/2014/main" val="3001713170"/>
                  </a:ext>
                </a:extLst>
              </a:tr>
            </a:tbl>
          </a:graphicData>
        </a:graphic>
      </p:graphicFrame>
      <p:sp>
        <p:nvSpPr>
          <p:cNvPr id="6" name="Footer Placeholder 2">
            <a:extLst>
              <a:ext uri="{FF2B5EF4-FFF2-40B4-BE49-F238E27FC236}">
                <a16:creationId xmlns:a16="http://schemas.microsoft.com/office/drawing/2014/main" id="{F7233DAB-6DC7-EC6F-D336-662400D95353}"/>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Tree>
    <p:extLst>
      <p:ext uri="{BB962C8B-B14F-4D97-AF65-F5344CB8AC3E}">
        <p14:creationId xmlns:p14="http://schemas.microsoft.com/office/powerpoint/2010/main" val="1925810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5</a:t>
            </a:fld>
            <a:endParaRPr lang="fr-FR" dirty="0"/>
          </a:p>
        </p:txBody>
      </p:sp>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61243" y="39549"/>
            <a:ext cx="9720000" cy="526342"/>
          </a:xfrm>
        </p:spPr>
        <p:txBody>
          <a:bodyPr/>
          <a:lstStyle/>
          <a:p>
            <a:r>
              <a:rPr lang="en-GB" dirty="0"/>
              <a:t>Structure: 5 themes, 20 requirements</a:t>
            </a:r>
          </a:p>
        </p:txBody>
      </p:sp>
      <p:sp>
        <p:nvSpPr>
          <p:cNvPr id="6" name="Rectangle : coins arrondis 5">
            <a:extLst>
              <a:ext uri="{FF2B5EF4-FFF2-40B4-BE49-F238E27FC236}">
                <a16:creationId xmlns:a16="http://schemas.microsoft.com/office/drawing/2014/main" id="{A3D3308A-55C0-BFC3-E4E6-5FE4051433BA}"/>
              </a:ext>
            </a:extLst>
          </p:cNvPr>
          <p:cNvSpPr/>
          <p:nvPr/>
        </p:nvSpPr>
        <p:spPr>
          <a:xfrm>
            <a:off x="10603901" y="2080799"/>
            <a:ext cx="510728" cy="4183123"/>
          </a:xfrm>
          <a:prstGeom prst="roundRect">
            <a:avLst/>
          </a:prstGeom>
          <a:solidFill>
            <a:schemeClr val="tx2">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double flèche verticale 8">
            <a:extLst>
              <a:ext uri="{FF2B5EF4-FFF2-40B4-BE49-F238E27FC236}">
                <a16:creationId xmlns:a16="http://schemas.microsoft.com/office/drawing/2014/main" id="{251B718A-C501-526D-DBC1-D2B0302FFB36}"/>
              </a:ext>
            </a:extLst>
          </p:cNvPr>
          <p:cNvSpPr/>
          <p:nvPr/>
        </p:nvSpPr>
        <p:spPr>
          <a:xfrm>
            <a:off x="10769160" y="2080799"/>
            <a:ext cx="180209" cy="3823201"/>
          </a:xfrm>
          <a:prstGeom prst="upDownArrow">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E04E7BED-02EF-EE94-248D-1667DC1D4F7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5024" y="907200"/>
            <a:ext cx="10066379" cy="5356723"/>
          </a:xfrm>
          <a:prstGeom prst="rect">
            <a:avLst/>
          </a:prstGeom>
          <a:noFill/>
          <a:ln>
            <a:noFill/>
          </a:ln>
        </p:spPr>
      </p:pic>
      <p:sp>
        <p:nvSpPr>
          <p:cNvPr id="8" name="Footer Placeholder 2">
            <a:extLst>
              <a:ext uri="{FF2B5EF4-FFF2-40B4-BE49-F238E27FC236}">
                <a16:creationId xmlns:a16="http://schemas.microsoft.com/office/drawing/2014/main" id="{EFBEF971-B411-43FC-BA71-BAC19C93BBFC}"/>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Tree>
    <p:extLst>
      <p:ext uri="{BB962C8B-B14F-4D97-AF65-F5344CB8AC3E}">
        <p14:creationId xmlns:p14="http://schemas.microsoft.com/office/powerpoint/2010/main" val="2312015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6</a:t>
            </a:fld>
            <a:endParaRPr lang="fr-FR" dirty="0"/>
          </a:p>
        </p:txBody>
      </p:sp>
      <p:sp>
        <p:nvSpPr>
          <p:cNvPr id="7" name="Rectangle : coins arrondis 6">
            <a:extLst>
              <a:ext uri="{FF2B5EF4-FFF2-40B4-BE49-F238E27FC236}">
                <a16:creationId xmlns:a16="http://schemas.microsoft.com/office/drawing/2014/main" id="{8E0D7C42-F734-4875-9609-BBDF44A9AC98}"/>
              </a:ext>
            </a:extLst>
          </p:cNvPr>
          <p:cNvSpPr/>
          <p:nvPr/>
        </p:nvSpPr>
        <p:spPr>
          <a:xfrm>
            <a:off x="450205" y="5365766"/>
            <a:ext cx="11291589" cy="658659"/>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6A33B537-3DF0-4A1D-BFAE-BF57B240E437}"/>
              </a:ext>
            </a:extLst>
          </p:cNvPr>
          <p:cNvSpPr txBox="1"/>
          <p:nvPr/>
        </p:nvSpPr>
        <p:spPr>
          <a:xfrm>
            <a:off x="662939" y="5488429"/>
            <a:ext cx="10866120" cy="369332"/>
          </a:xfrm>
          <a:prstGeom prst="rect">
            <a:avLst/>
          </a:prstGeom>
          <a:noFill/>
        </p:spPr>
        <p:txBody>
          <a:bodyPr wrap="square" rtlCol="0">
            <a:spAutoFit/>
          </a:bodyPr>
          <a:lstStyle/>
          <a:p>
            <a:pPr>
              <a:spcBef>
                <a:spcPts val="600"/>
              </a:spcBef>
              <a:spcAft>
                <a:spcPts val="600"/>
              </a:spcAft>
            </a:pPr>
            <a:r>
              <a:rPr lang="en-GB" b="1" dirty="0">
                <a:solidFill>
                  <a:srgbClr val="FF9900"/>
                </a:solidFill>
                <a:latin typeface="Arial" panose="020B0604020202020204" pitchFamily="34" charset="0"/>
                <a:cs typeface="Arial" panose="020B0604020202020204" pitchFamily="34" charset="0"/>
              </a:rPr>
              <a:t>Effective Date: </a:t>
            </a:r>
            <a:r>
              <a:rPr lang="en-GB" sz="1600" dirty="0">
                <a:solidFill>
                  <a:srgbClr val="4B7D91"/>
                </a:solidFill>
                <a:latin typeface="Arial" panose="020B0604020202020204" pitchFamily="34" charset="0"/>
                <a:cs typeface="Arial" panose="020B0604020202020204" pitchFamily="34" charset="0"/>
              </a:rPr>
              <a:t>	</a:t>
            </a:r>
            <a:r>
              <a:rPr lang="en-GB" sz="1400" dirty="0">
                <a:solidFill>
                  <a:srgbClr val="0070C0"/>
                </a:solidFill>
                <a:latin typeface="Arial" panose="020B0604020202020204" pitchFamily="34" charset="0"/>
                <a:cs typeface="Arial" panose="020B0604020202020204" pitchFamily="34" charset="0"/>
              </a:rPr>
              <a:t>▪ 12 months from the date of publication.</a:t>
            </a:r>
          </a:p>
        </p:txBody>
      </p:sp>
      <p:sp>
        <p:nvSpPr>
          <p:cNvPr id="5" name="ZoneTexte 4">
            <a:extLst>
              <a:ext uri="{FF2B5EF4-FFF2-40B4-BE49-F238E27FC236}">
                <a16:creationId xmlns:a16="http://schemas.microsoft.com/office/drawing/2014/main" id="{8CFF6C2B-7022-EB1C-94E5-96F18B8C5AA8}"/>
              </a:ext>
            </a:extLst>
          </p:cNvPr>
          <p:cNvSpPr txBox="1"/>
          <p:nvPr/>
        </p:nvSpPr>
        <p:spPr>
          <a:xfrm>
            <a:off x="662939" y="1462333"/>
            <a:ext cx="10866120" cy="2462213"/>
          </a:xfrm>
          <a:prstGeom prst="rect">
            <a:avLst/>
          </a:prstGeom>
          <a:noFill/>
        </p:spPr>
        <p:txBody>
          <a:bodyPr wrap="square">
            <a:spAutoFit/>
          </a:bodyPr>
          <a:lstStyle/>
          <a:p>
            <a:pPr>
              <a:spcAft>
                <a:spcPts val="1200"/>
              </a:spcAft>
            </a:pPr>
            <a:r>
              <a:rPr kumimoji="0" lang="en-GB" sz="1800" b="1" i="0" u="none" strike="noStrike" kern="1200" cap="none" spc="0" normalizeH="0" baseline="0" noProof="0" dirty="0">
                <a:ln>
                  <a:noFill/>
                </a:ln>
                <a:solidFill>
                  <a:srgbClr val="FF9900"/>
                </a:solidFill>
                <a:effectLst/>
                <a:uLnTx/>
                <a:uFillTx/>
                <a:latin typeface="Arial" panose="020B0604020202020204" pitchFamily="34" charset="0"/>
                <a:ea typeface="+mn-ea"/>
                <a:cs typeface="Arial" panose="020B0604020202020204" pitchFamily="34" charset="0"/>
              </a:rPr>
              <a:t>Scope of work:</a:t>
            </a:r>
          </a:p>
          <a:p>
            <a:r>
              <a:rPr lang="en-GB" sz="1400" dirty="0">
                <a:solidFill>
                  <a:srgbClr val="0070C0"/>
                </a:solidFill>
                <a:latin typeface="Arial" panose="020B0604020202020204" pitchFamily="34" charset="0"/>
                <a:cs typeface="Arial" panose="020B0604020202020204" pitchFamily="34" charset="0"/>
              </a:rPr>
              <a:t>This rule applies to all crane, rigging, and mechanical handling operations carried out using motorised or non-motorised lifting devices, owned by Company and/or run by external companies on installations operated by the Company's entities.</a:t>
            </a:r>
          </a:p>
          <a:p>
            <a:endParaRPr lang="en-GB" sz="1400" dirty="0">
              <a:solidFill>
                <a:srgbClr val="0070C0"/>
              </a:solidFill>
              <a:latin typeface="Arial" panose="020B0604020202020204" pitchFamily="34" charset="0"/>
              <a:cs typeface="Arial" panose="020B0604020202020204" pitchFamily="34" charset="0"/>
            </a:endParaRPr>
          </a:p>
          <a:p>
            <a:r>
              <a:rPr lang="en-GB" sz="1400" dirty="0">
                <a:solidFill>
                  <a:srgbClr val="0070C0"/>
                </a:solidFill>
                <a:latin typeface="Arial" panose="020B0604020202020204" pitchFamily="34" charset="0"/>
                <a:cs typeface="Arial" panose="020B0604020202020204" pitchFamily="34" charset="0"/>
              </a:rPr>
              <a:t>It applies to any operation where a load has to be lifted, lowered, turned or suspended. The lifting equipment concerned may be mobile cranes (self-propelled carrier cranes, self-propelled rough-terrain cranes, crawler cranes, auxiliary loading cranes, etc.), mobile and pedestal tower cranes, gantry cranes, pedestal cranes, offshore cranes, derricks, electric overhead cranes, gantry cranes, monorails, jib cranes, hoists, jacks, forklift trucks, excavators and mechanical shovers, etc.</a:t>
            </a:r>
          </a:p>
          <a:p>
            <a:endParaRPr lang="en-GB" sz="1400" dirty="0">
              <a:solidFill>
                <a:srgbClr val="0070C0"/>
              </a:solidFill>
              <a:latin typeface="Arial" panose="020B0604020202020204" pitchFamily="34" charset="0"/>
              <a:cs typeface="Arial" panose="020B0604020202020204" pitchFamily="34" charset="0"/>
            </a:endParaRPr>
          </a:p>
          <a:p>
            <a:r>
              <a:rPr lang="en-GB" sz="1400" dirty="0">
                <a:solidFill>
                  <a:srgbClr val="0070C0"/>
                </a:solidFill>
                <a:latin typeface="Arial" panose="020B0604020202020204" pitchFamily="34" charset="0"/>
                <a:cs typeface="Arial" panose="020B0604020202020204" pitchFamily="34" charset="0"/>
              </a:rPr>
              <a:t>It also applies to lifting accessories, including slings, chains, wire ropes, hooks, shackles, containers, baskets, skids and pallets.</a:t>
            </a:r>
          </a:p>
        </p:txBody>
      </p:sp>
      <p:sp>
        <p:nvSpPr>
          <p:cNvPr id="9" name="Rectangle : coins arrondis 8">
            <a:extLst>
              <a:ext uri="{FF2B5EF4-FFF2-40B4-BE49-F238E27FC236}">
                <a16:creationId xmlns:a16="http://schemas.microsoft.com/office/drawing/2014/main" id="{910712C9-9D93-25A0-0113-693A2BE273CF}"/>
              </a:ext>
            </a:extLst>
          </p:cNvPr>
          <p:cNvSpPr/>
          <p:nvPr/>
        </p:nvSpPr>
        <p:spPr>
          <a:xfrm>
            <a:off x="419008" y="1307639"/>
            <a:ext cx="11291589" cy="2976361"/>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Title 1">
            <a:extLst>
              <a:ext uri="{FF2B5EF4-FFF2-40B4-BE49-F238E27FC236}">
                <a16:creationId xmlns:a16="http://schemas.microsoft.com/office/drawing/2014/main" id="{CF17DCBC-32A5-FF5F-1032-45138210AFF8}"/>
              </a:ext>
            </a:extLst>
          </p:cNvPr>
          <p:cNvSpPr>
            <a:spLocks noGrp="1"/>
          </p:cNvSpPr>
          <p:nvPr>
            <p:ph type="title"/>
          </p:nvPr>
        </p:nvSpPr>
        <p:spPr>
          <a:xfrm>
            <a:off x="361243" y="39549"/>
            <a:ext cx="9720000" cy="526342"/>
          </a:xfrm>
        </p:spPr>
        <p:txBody>
          <a:bodyPr/>
          <a:lstStyle/>
          <a:p>
            <a:r>
              <a:rPr lang="en-GB" dirty="0"/>
              <a:t>Structure: 5 themes, 20 requirements</a:t>
            </a:r>
          </a:p>
        </p:txBody>
      </p:sp>
      <p:sp>
        <p:nvSpPr>
          <p:cNvPr id="2" name="Footer Placeholder 2">
            <a:extLst>
              <a:ext uri="{FF2B5EF4-FFF2-40B4-BE49-F238E27FC236}">
                <a16:creationId xmlns:a16="http://schemas.microsoft.com/office/drawing/2014/main" id="{70D8C29E-4D77-58B4-922D-AFDCB7803C4E}"/>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Tree>
    <p:extLst>
      <p:ext uri="{BB962C8B-B14F-4D97-AF65-F5344CB8AC3E}">
        <p14:creationId xmlns:p14="http://schemas.microsoft.com/office/powerpoint/2010/main" val="2192134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569956"/>
          </a:xfrm>
        </p:spPr>
        <p:txBody>
          <a:bodyPr/>
          <a:lstStyle/>
          <a:p>
            <a:r>
              <a:rPr lang="en-GB"/>
              <a:t>Why are there one CR and one GS with the same title?</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7</a:t>
            </a:fld>
            <a:endParaRPr lang="fr-FR" dirty="0"/>
          </a:p>
        </p:txBody>
      </p:sp>
      <p:sp>
        <p:nvSpPr>
          <p:cNvPr id="6" name="ZoneTexte 5">
            <a:extLst>
              <a:ext uri="{FF2B5EF4-FFF2-40B4-BE49-F238E27FC236}">
                <a16:creationId xmlns:a16="http://schemas.microsoft.com/office/drawing/2014/main" id="{D2A28F02-BAA7-25D6-0EB9-110D7F212860}"/>
              </a:ext>
            </a:extLst>
          </p:cNvPr>
          <p:cNvSpPr txBox="1"/>
          <p:nvPr/>
        </p:nvSpPr>
        <p:spPr>
          <a:xfrm>
            <a:off x="856680" y="1375864"/>
            <a:ext cx="10711192" cy="1908215"/>
          </a:xfrm>
          <a:prstGeom prst="rect">
            <a:avLst/>
          </a:prstGeom>
          <a:noFill/>
        </p:spPr>
        <p:txBody>
          <a:bodyPr wrap="square">
            <a:spAutoFit/>
          </a:bodyPr>
          <a:lstStyle/>
          <a:p>
            <a:pPr>
              <a:spcAft>
                <a:spcPts val="1200"/>
              </a:spcAft>
            </a:pPr>
            <a:r>
              <a:rPr lang="en-GB" b="1">
                <a:solidFill>
                  <a:srgbClr val="FF9900"/>
                </a:solidFill>
                <a:latin typeface="Arial" panose="020B0604020202020204" pitchFamily="34" charset="0"/>
                <a:cs typeface="Arial" panose="020B0604020202020204" pitchFamily="34" charset="0"/>
              </a:rPr>
              <a:t>Clarification of the requirements of CR-GR-HSE-420:</a:t>
            </a:r>
          </a:p>
          <a:p>
            <a:pPr>
              <a:spcAft>
                <a:spcPts val="1200"/>
              </a:spcAft>
            </a:pPr>
            <a:r>
              <a:rPr lang="en-GB" sz="1600">
                <a:solidFill>
                  <a:srgbClr val="0070C0"/>
                </a:solidFill>
                <a:latin typeface="Arial" panose="020B0604020202020204" pitchFamily="34" charset="0"/>
                <a:cs typeface="Times New Roman" panose="02020603050405020304" pitchFamily="18" charset="0"/>
              </a:rPr>
              <a:t>The requirements stated in CR-GR-HSE-420 are general, basic and are the minimum requirements for planning, preparing and performing a safe lifting operation.</a:t>
            </a:r>
          </a:p>
          <a:p>
            <a:r>
              <a:rPr lang="en-GB" sz="16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Insofar as the Company is not the company in charge of carrying out the lifting operations, the lift plan, preparation, studies, control of equipment, manpower and supervision are the responsibility of the company in charge of the work and the persons competent to carry out these functions are its responsibility.</a:t>
            </a:r>
            <a:endParaRPr lang="en-GB" sz="1600"/>
          </a:p>
        </p:txBody>
      </p:sp>
      <p:sp>
        <p:nvSpPr>
          <p:cNvPr id="7" name="Rectangle : coins arrondis 6">
            <a:extLst>
              <a:ext uri="{FF2B5EF4-FFF2-40B4-BE49-F238E27FC236}">
                <a16:creationId xmlns:a16="http://schemas.microsoft.com/office/drawing/2014/main" id="{BE34D297-DB03-BDE9-B8DB-793B4DFAB6FC}"/>
              </a:ext>
            </a:extLst>
          </p:cNvPr>
          <p:cNvSpPr/>
          <p:nvPr/>
        </p:nvSpPr>
        <p:spPr>
          <a:xfrm>
            <a:off x="535645" y="1211495"/>
            <a:ext cx="11291589" cy="2459168"/>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BA1FD353-4EE1-CFFF-6F01-BC7DC2FBC161}"/>
              </a:ext>
            </a:extLst>
          </p:cNvPr>
          <p:cNvSpPr txBox="1"/>
          <p:nvPr/>
        </p:nvSpPr>
        <p:spPr>
          <a:xfrm>
            <a:off x="818977" y="4028960"/>
            <a:ext cx="10711192" cy="1695913"/>
          </a:xfrm>
          <a:prstGeom prst="rect">
            <a:avLst/>
          </a:prstGeom>
          <a:noFill/>
        </p:spPr>
        <p:txBody>
          <a:bodyPr wrap="square">
            <a:spAutoFit/>
          </a:bodyPr>
          <a:lstStyle/>
          <a:p>
            <a:pPr>
              <a:spcAft>
                <a:spcPts val="1200"/>
              </a:spcAft>
            </a:pPr>
            <a:r>
              <a:rPr lang="en-US" b="1" dirty="0">
                <a:solidFill>
                  <a:srgbClr val="FF9900"/>
                </a:solidFill>
                <a:latin typeface="Arial" panose="020B0604020202020204" pitchFamily="34" charset="0"/>
                <a:cs typeface="Arial" panose="020B0604020202020204" pitchFamily="34" charset="0"/>
              </a:rPr>
              <a:t>Why a Company Rule and a General Specification with the same title?</a:t>
            </a:r>
          </a:p>
          <a:p>
            <a:pPr>
              <a:spcAft>
                <a:spcPts val="1200"/>
              </a:spcAft>
            </a:pPr>
            <a:r>
              <a:rPr lang="en-US" sz="1400" dirty="0">
                <a:solidFill>
                  <a:srgbClr val="0070C0"/>
                </a:solidFill>
                <a:latin typeface="Arial" panose="020B0604020202020204" pitchFamily="34" charset="0"/>
                <a:cs typeface="Arial" panose="020B0604020202020204" pitchFamily="34" charset="0"/>
              </a:rPr>
              <a:t>Because the Company Rule is for internal use and because it cannot be passed on to external companies.</a:t>
            </a:r>
            <a:endParaRPr lang="fr-FR" sz="1400" dirty="0">
              <a:solidFill>
                <a:srgbClr val="0070C0"/>
              </a:solidFill>
              <a:latin typeface="Arial" panose="020B0604020202020204" pitchFamily="34" charset="0"/>
              <a:cs typeface="Arial" panose="020B0604020202020204" pitchFamily="34" charset="0"/>
            </a:endParaRPr>
          </a:p>
          <a:p>
            <a:pPr>
              <a:spcAft>
                <a:spcPts val="1200"/>
              </a:spcAft>
            </a:pPr>
            <a:r>
              <a:rPr lang="en-US" sz="1400" dirty="0">
                <a:solidFill>
                  <a:srgbClr val="0070C0"/>
                </a:solidFill>
                <a:latin typeface="Arial" panose="020B0604020202020204" pitchFamily="34" charset="0"/>
                <a:cs typeface="Arial" panose="020B0604020202020204" pitchFamily="34" charset="0"/>
              </a:rPr>
              <a:t>As 80% of the requirements of the CR apply to external companies working on our entities, we have written a General Specification containing the requirements applicable only to the latter</a:t>
            </a:r>
            <a:r>
              <a:rPr lang="fr-FR" sz="1400" dirty="0">
                <a:solidFill>
                  <a:srgbClr val="0070C0"/>
                </a:solidFill>
                <a:latin typeface="Arial" panose="020B0604020202020204" pitchFamily="34" charset="0"/>
                <a:cs typeface="Arial" panose="020B0604020202020204" pitchFamily="34" charset="0"/>
              </a:rPr>
              <a:t>.</a:t>
            </a:r>
          </a:p>
          <a:p>
            <a:pPr algn="just">
              <a:lnSpc>
                <a:spcPct val="110000"/>
              </a:lnSpc>
              <a:spcAft>
                <a:spcPts val="600"/>
              </a:spcAft>
            </a:pPr>
            <a:r>
              <a:rPr lang="en-US" sz="1400" u="sng" dirty="0">
                <a:solidFill>
                  <a:srgbClr val="0070C0"/>
                </a:solidFill>
                <a:latin typeface="Arial" panose="020B0604020202020204" pitchFamily="34" charset="0"/>
                <a:cs typeface="Arial" panose="020B0604020202020204" pitchFamily="34" charset="0"/>
              </a:rPr>
              <a:t>This general specification is transmitted to external companies and the entities and subsidiaries ensure that they comply with it</a:t>
            </a:r>
            <a:r>
              <a:rPr lang="fr-FR" sz="1400" dirty="0">
                <a:solidFill>
                  <a:srgbClr val="0070C0"/>
                </a:solidFill>
                <a:latin typeface="Arial" panose="020B0604020202020204" pitchFamily="34" charset="0"/>
                <a:cs typeface="Arial" panose="020B0604020202020204" pitchFamily="34" charset="0"/>
              </a:rPr>
              <a:t>.</a:t>
            </a:r>
          </a:p>
        </p:txBody>
      </p:sp>
      <p:sp>
        <p:nvSpPr>
          <p:cNvPr id="14" name="Rectangle : coins arrondis 13">
            <a:extLst>
              <a:ext uri="{FF2B5EF4-FFF2-40B4-BE49-F238E27FC236}">
                <a16:creationId xmlns:a16="http://schemas.microsoft.com/office/drawing/2014/main" id="{16DCE18E-074F-4917-D8D3-EE53FD1FED99}"/>
              </a:ext>
            </a:extLst>
          </p:cNvPr>
          <p:cNvSpPr/>
          <p:nvPr/>
        </p:nvSpPr>
        <p:spPr>
          <a:xfrm>
            <a:off x="528779" y="3889219"/>
            <a:ext cx="11291589" cy="2343621"/>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ooter Placeholder 2">
            <a:extLst>
              <a:ext uri="{FF2B5EF4-FFF2-40B4-BE49-F238E27FC236}">
                <a16:creationId xmlns:a16="http://schemas.microsoft.com/office/drawing/2014/main" id="{BB1C35B7-1343-36A8-4316-9439E7554007}"/>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Tree>
    <p:extLst>
      <p:ext uri="{BB962C8B-B14F-4D97-AF65-F5344CB8AC3E}">
        <p14:creationId xmlns:p14="http://schemas.microsoft.com/office/powerpoint/2010/main" val="4157267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569956"/>
          </a:xfrm>
        </p:spPr>
        <p:txBody>
          <a:bodyPr/>
          <a:lstStyle/>
          <a:p>
            <a:r>
              <a:rPr lang="en-GB" dirty="0"/>
              <a:t>Presentation of the requirements</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8</a:t>
            </a:fld>
            <a:endParaRPr lang="fr-FR" dirty="0"/>
          </a:p>
        </p:txBody>
      </p:sp>
      <p:sp>
        <p:nvSpPr>
          <p:cNvPr id="3" name="Footer Placeholder 2">
            <a:extLst>
              <a:ext uri="{FF2B5EF4-FFF2-40B4-BE49-F238E27FC236}">
                <a16:creationId xmlns:a16="http://schemas.microsoft.com/office/drawing/2014/main" id="{0F59A3BA-1E94-BE04-0A1E-B64B27770B8E}"/>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graphicFrame>
        <p:nvGraphicFramePr>
          <p:cNvPr id="9" name="Tableau 8">
            <a:extLst>
              <a:ext uri="{FF2B5EF4-FFF2-40B4-BE49-F238E27FC236}">
                <a16:creationId xmlns:a16="http://schemas.microsoft.com/office/drawing/2014/main" id="{8CB844E7-324A-4995-72EA-F921C71CDA8C}"/>
              </a:ext>
            </a:extLst>
          </p:cNvPr>
          <p:cNvGraphicFramePr>
            <a:graphicFrameLocks noGrp="1"/>
          </p:cNvGraphicFramePr>
          <p:nvPr>
            <p:extLst>
              <p:ext uri="{D42A27DB-BD31-4B8C-83A1-F6EECF244321}">
                <p14:modId xmlns:p14="http://schemas.microsoft.com/office/powerpoint/2010/main" val="3875496318"/>
              </p:ext>
            </p:extLst>
          </p:nvPr>
        </p:nvGraphicFramePr>
        <p:xfrm>
          <a:off x="608498" y="1985885"/>
          <a:ext cx="9581381" cy="1246790"/>
        </p:xfrm>
        <a:graphic>
          <a:graphicData uri="http://schemas.openxmlformats.org/drawingml/2006/table">
            <a:tbl>
              <a:tblPr firstRow="1" firstCol="1" bandRow="1"/>
              <a:tblGrid>
                <a:gridCol w="9581381">
                  <a:extLst>
                    <a:ext uri="{9D8B030D-6E8A-4147-A177-3AD203B41FA5}">
                      <a16:colId xmlns:a16="http://schemas.microsoft.com/office/drawing/2014/main" val="2283823674"/>
                    </a:ext>
                  </a:extLst>
                </a:gridCol>
              </a:tblGrid>
              <a:tr h="347586">
                <a:tc>
                  <a:txBody>
                    <a:bodyPr/>
                    <a:lstStyle/>
                    <a:p>
                      <a:pPr algn="just">
                        <a:lnSpc>
                          <a:spcPct val="100000"/>
                        </a:lnSpc>
                        <a:spcBef>
                          <a:spcPts val="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3.1.1: Lifting Operations Management Procedure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244926450"/>
                  </a:ext>
                </a:extLst>
              </a:tr>
              <a:tr h="608273">
                <a:tc>
                  <a:txBody>
                    <a:bodyPr/>
                    <a:lstStyle/>
                    <a:p>
                      <a:pPr algn="just">
                        <a:lnSpc>
                          <a:spcPct val="100000"/>
                        </a:lnSpc>
                        <a:spcBef>
                          <a:spcPts val="0"/>
                        </a:spcBef>
                        <a:spcAft>
                          <a:spcPts val="600"/>
                        </a:spcAft>
                      </a:pPr>
                      <a:r>
                        <a:rPr lang="en-US" sz="1400" i="1" kern="1200" dirty="0">
                          <a:solidFill>
                            <a:srgbClr val="0070C0"/>
                          </a:solidFill>
                          <a:latin typeface="Arial" panose="020B0604020202020204" pitchFamily="34" charset="0"/>
                          <a:ea typeface="+mn-ea"/>
                          <a:cs typeface="+mn-cs"/>
                        </a:rPr>
                        <a:t>A procedure for the management of lifting operations based on the requirements of this rule is established and implemented by each entity or affiliate</a:t>
                      </a:r>
                      <a:r>
                        <a:rPr lang="fr-FR" sz="1400" i="1" kern="1200" dirty="0">
                          <a:solidFill>
                            <a:srgbClr val="0070C0"/>
                          </a:solidFill>
                          <a:latin typeface="Arial" panose="020B060402020202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58820950"/>
                  </a:ext>
                </a:extLst>
              </a:tr>
              <a:tr h="290931">
                <a:tc>
                  <a:txBody>
                    <a:bodyPr/>
                    <a:lstStyle/>
                    <a:p>
                      <a:pPr algn="just">
                        <a:lnSpc>
                          <a:spcPct val="100000"/>
                        </a:lnSpc>
                        <a:spcBef>
                          <a:spcPts val="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 04.01)</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2275184"/>
                  </a:ext>
                </a:extLst>
              </a:tr>
            </a:tbl>
          </a:graphicData>
        </a:graphic>
      </p:graphicFrame>
      <p:graphicFrame>
        <p:nvGraphicFramePr>
          <p:cNvPr id="10" name="Tableau 9">
            <a:extLst>
              <a:ext uri="{FF2B5EF4-FFF2-40B4-BE49-F238E27FC236}">
                <a16:creationId xmlns:a16="http://schemas.microsoft.com/office/drawing/2014/main" id="{9FFC89D3-11C4-DFB6-C76E-F01560EBCB44}"/>
              </a:ext>
            </a:extLst>
          </p:cNvPr>
          <p:cNvGraphicFramePr>
            <a:graphicFrameLocks noGrp="1"/>
          </p:cNvGraphicFramePr>
          <p:nvPr>
            <p:extLst>
              <p:ext uri="{D42A27DB-BD31-4B8C-83A1-F6EECF244321}">
                <p14:modId xmlns:p14="http://schemas.microsoft.com/office/powerpoint/2010/main" val="1760257068"/>
              </p:ext>
            </p:extLst>
          </p:nvPr>
        </p:nvGraphicFramePr>
        <p:xfrm>
          <a:off x="608498" y="3605113"/>
          <a:ext cx="9581381" cy="2486087"/>
        </p:xfrm>
        <a:graphic>
          <a:graphicData uri="http://schemas.openxmlformats.org/drawingml/2006/table">
            <a:tbl>
              <a:tblPr firstRow="1" firstCol="1" bandRow="1"/>
              <a:tblGrid>
                <a:gridCol w="9581381">
                  <a:extLst>
                    <a:ext uri="{9D8B030D-6E8A-4147-A177-3AD203B41FA5}">
                      <a16:colId xmlns:a16="http://schemas.microsoft.com/office/drawing/2014/main" val="403444754"/>
                    </a:ext>
                  </a:extLst>
                </a:gridCol>
              </a:tblGrid>
              <a:tr h="354430">
                <a:tc>
                  <a:txBody>
                    <a:bodyPr/>
                    <a:lstStyle/>
                    <a:p>
                      <a:pPr marR="58420"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3.1.2: Categorisation and Management of Lifting Operations </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2448803536"/>
                  </a:ext>
                </a:extLst>
              </a:tr>
              <a:tr h="1737407">
                <a:tc>
                  <a:txBody>
                    <a:bodyPr/>
                    <a:lstStyle/>
                    <a:p>
                      <a:pPr algn="just">
                        <a:lnSpc>
                          <a:spcPct val="115000"/>
                        </a:lnSpc>
                        <a:spcBef>
                          <a:spcPts val="600"/>
                        </a:spcBef>
                        <a:spcAft>
                          <a:spcPts val="600"/>
                        </a:spcAft>
                      </a:pPr>
                      <a:r>
                        <a:rPr lang="en-GB" sz="1400" i="1" kern="1200" dirty="0">
                          <a:solidFill>
                            <a:srgbClr val="0070C0"/>
                          </a:solidFill>
                          <a:latin typeface="Arial" panose="020B0604020202020204" pitchFamily="34" charset="0"/>
                          <a:ea typeface="+mn-ea"/>
                          <a:cs typeface="+mn-cs"/>
                        </a:rPr>
                        <a:t>Any lifting operations are categorised according to their level of criticality using the criteria defined in Appendix 3 and managed (organisation, documentation, monitoring) in compliance with the requirements of this rule and according to a management method described in Appendix 4:</a:t>
                      </a:r>
                      <a:endParaRPr lang="fr-FR" sz="140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i="1" kern="1200" dirty="0">
                          <a:solidFill>
                            <a:srgbClr val="0070C0"/>
                          </a:solidFill>
                          <a:latin typeface="Arial" panose="020B0604020202020204" pitchFamily="34" charset="0"/>
                          <a:ea typeface="+mn-ea"/>
                          <a:cs typeface="+mn-cs"/>
                        </a:rPr>
                        <a:t>Category 1: simple lifting operation.  </a:t>
                      </a:r>
                      <a:endParaRPr lang="fr-FR" sz="140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i="1" kern="1200" dirty="0">
                          <a:solidFill>
                            <a:srgbClr val="0070C0"/>
                          </a:solidFill>
                          <a:latin typeface="Arial" panose="020B0604020202020204" pitchFamily="34" charset="0"/>
                          <a:ea typeface="+mn-ea"/>
                          <a:cs typeface="+mn-cs"/>
                        </a:rPr>
                        <a:t>Category 2: standard lifting operation.  </a:t>
                      </a:r>
                      <a:endParaRPr lang="fr-FR" sz="140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i="1" kern="1200" dirty="0">
                          <a:solidFill>
                            <a:srgbClr val="0070C0"/>
                          </a:solidFill>
                          <a:latin typeface="Arial" panose="020B0604020202020204" pitchFamily="34" charset="0"/>
                          <a:ea typeface="+mn-ea"/>
                          <a:cs typeface="+mn-cs"/>
                        </a:rPr>
                        <a:t>Category 3: critical lifting operation. </a:t>
                      </a:r>
                      <a:endParaRPr lang="fr-FR" sz="140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599873551"/>
                  </a:ext>
                </a:extLst>
              </a:tr>
              <a:tr h="394250">
                <a:tc>
                  <a:txBody>
                    <a:bodyPr/>
                    <a:lstStyle/>
                    <a:p>
                      <a:pPr marR="58420" algn="just">
                        <a:lnSpc>
                          <a:spcPct val="115000"/>
                        </a:lnSpc>
                        <a:spcBef>
                          <a:spcPts val="300"/>
                        </a:spcBef>
                        <a:spcAft>
                          <a:spcPts val="600"/>
                        </a:spcAft>
                      </a:pPr>
                      <a:r>
                        <a:rPr lang="en-GB" sz="1400" b="1" kern="1200"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(Expectations 03.01, 03.04, 03.05, 04.10)</a:t>
                      </a:r>
                      <a:endParaRPr lang="fr-FR" sz="1400" b="1" kern="1200" dirty="0">
                        <a:solidFill>
                          <a:srgbClr val="FF99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7478544"/>
                  </a:ext>
                </a:extLst>
              </a:tr>
            </a:tbl>
          </a:graphicData>
        </a:graphic>
      </p:graphicFrame>
    </p:spTree>
    <p:extLst>
      <p:ext uri="{BB962C8B-B14F-4D97-AF65-F5344CB8AC3E}">
        <p14:creationId xmlns:p14="http://schemas.microsoft.com/office/powerpoint/2010/main" val="1237913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9</a:t>
            </a:fld>
            <a:endParaRPr lang="fr-FR" dirty="0"/>
          </a:p>
        </p:txBody>
      </p:sp>
      <p:graphicFrame>
        <p:nvGraphicFramePr>
          <p:cNvPr id="3" name="Tableau 2">
            <a:extLst>
              <a:ext uri="{FF2B5EF4-FFF2-40B4-BE49-F238E27FC236}">
                <a16:creationId xmlns:a16="http://schemas.microsoft.com/office/drawing/2014/main" id="{000951E7-5270-DC30-B307-D0B7C9D34CAC}"/>
              </a:ext>
            </a:extLst>
          </p:cNvPr>
          <p:cNvGraphicFramePr>
            <a:graphicFrameLocks noGrp="1"/>
          </p:cNvGraphicFramePr>
          <p:nvPr>
            <p:extLst>
              <p:ext uri="{D42A27DB-BD31-4B8C-83A1-F6EECF244321}">
                <p14:modId xmlns:p14="http://schemas.microsoft.com/office/powerpoint/2010/main" val="2309206660"/>
              </p:ext>
            </p:extLst>
          </p:nvPr>
        </p:nvGraphicFramePr>
        <p:xfrm>
          <a:off x="561704" y="1631401"/>
          <a:ext cx="9580992" cy="1671783"/>
        </p:xfrm>
        <a:graphic>
          <a:graphicData uri="http://schemas.openxmlformats.org/drawingml/2006/table">
            <a:tbl>
              <a:tblPr firstRow="1" firstCol="1" bandRow="1"/>
              <a:tblGrid>
                <a:gridCol w="9580992">
                  <a:extLst>
                    <a:ext uri="{9D8B030D-6E8A-4147-A177-3AD203B41FA5}">
                      <a16:colId xmlns:a16="http://schemas.microsoft.com/office/drawing/2014/main" val="998759116"/>
                    </a:ext>
                  </a:extLst>
                </a:gridCol>
              </a:tblGrid>
              <a:tr h="307984">
                <a:tc>
                  <a:txBody>
                    <a:bodyPr/>
                    <a:lstStyle/>
                    <a:p>
                      <a:pPr marR="58420" algn="just">
                        <a:lnSpc>
                          <a:spcPct val="115000"/>
                        </a:lnSpc>
                        <a:spcBef>
                          <a:spcPts val="600"/>
                        </a:spcBef>
                        <a:spcAft>
                          <a:spcPts val="6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3.2.1: Competent Person for Lifting Operations</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36066473"/>
                  </a:ext>
                </a:extLst>
              </a:tr>
              <a:tr h="1055815">
                <a:tc>
                  <a:txBody>
                    <a:bodyPr/>
                    <a:lstStyle/>
                    <a:p>
                      <a:pPr algn="just" defTabSz="914400" rtl="0" eaLnBrk="1" latinLnBrk="0" hangingPunct="1">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One or more persons competent to plan lifting operations, to validate lift plans and to monitor lifting operations are designated by the entity or affiliate. </a:t>
                      </a:r>
                      <a:endParaRPr lang="fr-FR" sz="1400" b="0" i="1" kern="1200" dirty="0">
                        <a:solidFill>
                          <a:srgbClr val="0070C0"/>
                        </a:solidFill>
                        <a:latin typeface="Arial" panose="020B0604020202020204" pitchFamily="34" charset="0"/>
                        <a:ea typeface="+mn-ea"/>
                        <a:cs typeface="+mn-cs"/>
                      </a:endParaRPr>
                    </a:p>
                    <a:p>
                      <a:pPr algn="just" defTabSz="914400" rtl="0" eaLnBrk="1" latinLnBrk="0" hangingPunct="1">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Their role and responsibilities according to their level of competence are defined in Appendix 2.</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622686177"/>
                  </a:ext>
                </a:extLst>
              </a:tr>
              <a:tr h="307984">
                <a:tc>
                  <a:txBody>
                    <a:bodyPr/>
                    <a:lstStyle/>
                    <a:p>
                      <a:pPr marR="58420" algn="just">
                        <a:lnSpc>
                          <a:spcPct val="115000"/>
                        </a:lnSpc>
                        <a:spcBef>
                          <a:spcPts val="300"/>
                        </a:spcBef>
                        <a:spcAft>
                          <a:spcPts val="600"/>
                        </a:spcAft>
                      </a:pPr>
                      <a:r>
                        <a:rPr lang="en-GB" sz="1400" b="1" kern="1200" dirty="0">
                          <a:ln>
                            <a:noFill/>
                          </a:ln>
                          <a:solidFill>
                            <a:srgbClr val="FF9900"/>
                          </a:solidFill>
                          <a:effectLst/>
                          <a:latin typeface="Arial" panose="020B0604020202020204" pitchFamily="34" charset="0"/>
                          <a:ea typeface="+mn-ea"/>
                          <a:cs typeface="Times New Roman" panose="02020603050405020304" pitchFamily="18" charset="0"/>
                        </a:rPr>
                        <a:t>(Expectations 01.04) </a:t>
                      </a:r>
                      <a:endParaRPr lang="fr-FR" sz="1400" b="1" kern="1200" dirty="0">
                        <a:ln>
                          <a:noFill/>
                        </a:ln>
                        <a:solidFill>
                          <a:srgbClr val="FF990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3069798"/>
                  </a:ext>
                </a:extLst>
              </a:tr>
            </a:tbl>
          </a:graphicData>
        </a:graphic>
      </p:graphicFrame>
      <p:graphicFrame>
        <p:nvGraphicFramePr>
          <p:cNvPr id="7" name="Tableau 6">
            <a:extLst>
              <a:ext uri="{FF2B5EF4-FFF2-40B4-BE49-F238E27FC236}">
                <a16:creationId xmlns:a16="http://schemas.microsoft.com/office/drawing/2014/main" id="{2CF53E70-B858-57DF-DC19-88572DBD0C4C}"/>
              </a:ext>
            </a:extLst>
          </p:cNvPr>
          <p:cNvGraphicFramePr>
            <a:graphicFrameLocks noGrp="1"/>
          </p:cNvGraphicFramePr>
          <p:nvPr>
            <p:extLst>
              <p:ext uri="{D42A27DB-BD31-4B8C-83A1-F6EECF244321}">
                <p14:modId xmlns:p14="http://schemas.microsoft.com/office/powerpoint/2010/main" val="3376534417"/>
              </p:ext>
            </p:extLst>
          </p:nvPr>
        </p:nvGraphicFramePr>
        <p:xfrm>
          <a:off x="561704" y="3825031"/>
          <a:ext cx="9580992" cy="2042969"/>
        </p:xfrm>
        <a:graphic>
          <a:graphicData uri="http://schemas.openxmlformats.org/drawingml/2006/table">
            <a:tbl>
              <a:tblPr firstRow="1" firstCol="1" bandRow="1">
                <a:tableStyleId>{5C22544A-7EE6-4342-B048-85BDC9FD1C3A}</a:tableStyleId>
              </a:tblPr>
              <a:tblGrid>
                <a:gridCol w="9580992">
                  <a:extLst>
                    <a:ext uri="{9D8B030D-6E8A-4147-A177-3AD203B41FA5}">
                      <a16:colId xmlns:a16="http://schemas.microsoft.com/office/drawing/2014/main" val="1213066195"/>
                    </a:ext>
                  </a:extLst>
                </a:gridCol>
              </a:tblGrid>
              <a:tr h="360000">
                <a:tc>
                  <a:txBody>
                    <a:bodyPr/>
                    <a:lstStyle/>
                    <a:p>
                      <a:pPr marR="58420" algn="just">
                        <a:lnSpc>
                          <a:spcPct val="115000"/>
                        </a:lnSpc>
                        <a:spcBef>
                          <a:spcPts val="600"/>
                        </a:spcBef>
                        <a:spcAft>
                          <a:spcPts val="300"/>
                        </a:spcAft>
                      </a:pPr>
                      <a:r>
                        <a:rPr lang="en-GB" sz="1600" b="1" kern="12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3.2.2: Competencies and Training</a:t>
                      </a:r>
                      <a:endParaRPr lang="fr-FR" sz="1600" b="1" kern="1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486557375"/>
                  </a:ext>
                </a:extLst>
              </a:tr>
              <a:tr h="1322969">
                <a:tc>
                  <a:txBody>
                    <a:bodyPr/>
                    <a:lstStyle/>
                    <a:p>
                      <a:pPr marR="58420" algn="just">
                        <a:lnSpc>
                          <a:spcPct val="115000"/>
                        </a:lnSpc>
                        <a:spcBef>
                          <a:spcPts val="600"/>
                        </a:spcBef>
                        <a:spcAft>
                          <a:spcPts val="600"/>
                        </a:spcAft>
                      </a:pPr>
                      <a:r>
                        <a:rPr lang="en-GB" sz="1400" b="0" i="1" kern="1200" dirty="0">
                          <a:solidFill>
                            <a:srgbClr val="0070C0"/>
                          </a:solidFill>
                          <a:latin typeface="Arial" panose="020B0604020202020204" pitchFamily="34" charset="0"/>
                          <a:ea typeface="+mn-ea"/>
                          <a:cs typeface="+mn-cs"/>
                        </a:rPr>
                        <a:t>Any person involved (planner/preparer, lifting device operator, slinger, rigger, banksman, person in charge / lifting superintendent, etc.) in the preparation and execution of a lifting operation:</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is trained in accordance with his or her roles and responsibilities (see Appendix 2),</a:t>
                      </a:r>
                      <a:endParaRPr lang="fr-FR" sz="1400" b="0" i="1" kern="1200" dirty="0">
                        <a:solidFill>
                          <a:srgbClr val="0070C0"/>
                        </a:solidFill>
                        <a:latin typeface="Arial" panose="020B0604020202020204" pitchFamily="34" charset="0"/>
                        <a:ea typeface="+mn-ea"/>
                        <a:cs typeface="+mn-cs"/>
                      </a:endParaRPr>
                    </a:p>
                    <a:p>
                      <a:pPr marL="342900" marR="57785" lvl="0" indent="-342900" algn="just">
                        <a:lnSpc>
                          <a:spcPct val="115000"/>
                        </a:lnSpc>
                        <a:spcAft>
                          <a:spcPts val="600"/>
                        </a:spcAft>
                        <a:buFont typeface="Wingdings" panose="05000000000000000000" pitchFamily="2" charset="2"/>
                        <a:buChar char=""/>
                      </a:pPr>
                      <a:r>
                        <a:rPr lang="en-GB" sz="1400" b="0" i="1" kern="1200" dirty="0">
                          <a:solidFill>
                            <a:srgbClr val="0070C0"/>
                          </a:solidFill>
                          <a:latin typeface="Arial" panose="020B0604020202020204" pitchFamily="34" charset="0"/>
                          <a:ea typeface="+mn-ea"/>
                          <a:cs typeface="+mn-cs"/>
                        </a:rPr>
                        <a:t>holds the required authorisations.</a:t>
                      </a:r>
                      <a:endParaRPr lang="fr-FR" sz="1400" b="0" i="1" kern="1200" dirty="0">
                        <a:solidFill>
                          <a:srgbClr val="0070C0"/>
                        </a:solidFill>
                        <a:latin typeface="Arial" panose="020B060402020202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789185676"/>
                  </a:ext>
                </a:extLst>
              </a:tr>
              <a:tr h="360000">
                <a:tc>
                  <a:txBody>
                    <a:bodyPr/>
                    <a:lstStyle/>
                    <a:p>
                      <a:pPr marR="58420" algn="just">
                        <a:lnSpc>
                          <a:spcPct val="115000"/>
                        </a:lnSpc>
                        <a:spcBef>
                          <a:spcPts val="300"/>
                        </a:spcBef>
                        <a:spcAft>
                          <a:spcPts val="600"/>
                        </a:spcAft>
                      </a:pPr>
                      <a:r>
                        <a:rPr lang="en-GB" sz="1400" b="1" kern="1200" dirty="0">
                          <a:ln>
                            <a:noFill/>
                          </a:ln>
                          <a:solidFill>
                            <a:srgbClr val="FF9900"/>
                          </a:solidFill>
                          <a:effectLst/>
                          <a:latin typeface="Arial" panose="020B0604020202020204" pitchFamily="34" charset="0"/>
                          <a:ea typeface="+mn-ea"/>
                          <a:cs typeface="Times New Roman" panose="02020603050405020304" pitchFamily="18" charset="0"/>
                        </a:rPr>
                        <a:t>(Expectations 06.01, 06.02) )</a:t>
                      </a:r>
                      <a:endParaRPr lang="fr-FR" sz="1400" b="1" kern="1200" dirty="0">
                        <a:ln>
                          <a:noFill/>
                        </a:ln>
                        <a:solidFill>
                          <a:srgbClr val="FF990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6741062"/>
                  </a:ext>
                </a:extLst>
              </a:tr>
            </a:tbl>
          </a:graphicData>
        </a:graphic>
      </p:graphicFrame>
      <p:sp>
        <p:nvSpPr>
          <p:cNvPr id="5" name="Footer Placeholder 2">
            <a:extLst>
              <a:ext uri="{FF2B5EF4-FFF2-40B4-BE49-F238E27FC236}">
                <a16:creationId xmlns:a16="http://schemas.microsoft.com/office/drawing/2014/main" id="{EE8D0045-AA4D-1EE3-6635-9E11A3C25A49}"/>
              </a:ext>
            </a:extLst>
          </p:cNvPr>
          <p:cNvSpPr>
            <a:spLocks noGrp="1"/>
          </p:cNvSpPr>
          <p:nvPr>
            <p:ph type="ftr" sz="quarter" idx="11"/>
          </p:nvPr>
        </p:nvSpPr>
        <p:spPr>
          <a:xfrm>
            <a:off x="856680" y="6449983"/>
            <a:ext cx="10649520" cy="252000"/>
          </a:xfrm>
        </p:spPr>
        <p:txBody>
          <a:bodyPr/>
          <a:lstStyle/>
          <a:p>
            <a:r>
              <a:rPr lang="en-GB" dirty="0"/>
              <a:t>CR-GR-HSE-420 : HSE Requirements for Lifting Operations</a:t>
            </a:r>
          </a:p>
        </p:txBody>
      </p:sp>
      <p:sp>
        <p:nvSpPr>
          <p:cNvPr id="6" name="Title 1">
            <a:extLst>
              <a:ext uri="{FF2B5EF4-FFF2-40B4-BE49-F238E27FC236}">
                <a16:creationId xmlns:a16="http://schemas.microsoft.com/office/drawing/2014/main" id="{74090F07-A1C9-BDEC-0956-C702CA796FD0}"/>
              </a:ext>
            </a:extLst>
          </p:cNvPr>
          <p:cNvSpPr>
            <a:spLocks noGrp="1"/>
          </p:cNvSpPr>
          <p:nvPr>
            <p:ph type="title"/>
          </p:nvPr>
        </p:nvSpPr>
        <p:spPr>
          <a:xfrm>
            <a:off x="469879" y="242844"/>
            <a:ext cx="9720000" cy="569956"/>
          </a:xfrm>
        </p:spPr>
        <p:txBody>
          <a:bodyPr/>
          <a:lstStyle/>
          <a:p>
            <a:r>
              <a:rPr lang="en-GB" dirty="0"/>
              <a:t>Presentation of the requirements</a:t>
            </a:r>
          </a:p>
        </p:txBody>
      </p:sp>
    </p:spTree>
    <p:extLst>
      <p:ext uri="{BB962C8B-B14F-4D97-AF65-F5344CB8AC3E}">
        <p14:creationId xmlns:p14="http://schemas.microsoft.com/office/powerpoint/2010/main" val="3514349949"/>
      </p:ext>
    </p:extLst>
  </p:cSld>
  <p:clrMapOvr>
    <a:masterClrMapping/>
  </p:clrMapOvr>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FB27715B-DB7A-4009-9ED6-0C7A7D5E59A9}"/>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5C6A8A1E-E4EE-4B23-9EF7-F46637687FCF}"/>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9E8B3D7F-5582-49F1-8D0A-3E0C0BB00A9E}"/>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BBA2BE67-70DB-4FBC-95BD-CE868BBDE199}"/>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7df1beb-9555-4a34-a0bb-bc4222cc815e">
      <Terms xmlns="http://schemas.microsoft.com/office/infopath/2007/PartnerControls"/>
    </lcf76f155ced4ddcb4097134ff3c332f>
    <TaxCatchAll xmlns="b93f7d12-03ed-48c2-84fb-322e6708359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5C8B43-AD38-444F-AFB8-8C9566156F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CCB94E-20E7-4B5B-B986-E61A8D9A52B0}">
  <ds:schemaRefs>
    <ds:schemaRef ds:uri="http://schemas.microsoft.com/office/2006/metadata/properties"/>
    <ds:schemaRef ds:uri="http://schemas.microsoft.com/office/2006/documentManagement/types"/>
    <ds:schemaRef ds:uri="http://www.w3.org/XML/1998/namespace"/>
    <ds:schemaRef ds:uri="fa56c18e-55d6-4983-8f8c-7705fb10346f"/>
    <ds:schemaRef ds:uri="http://purl.org/dc/dcmitype/"/>
    <ds:schemaRef ds:uri="http://purl.org/dc/elements/1.1/"/>
    <ds:schemaRef ds:uri="http://schemas.microsoft.com/office/infopath/2007/PartnerControls"/>
    <ds:schemaRef ds:uri="http://schemas.openxmlformats.org/package/2006/metadata/core-properties"/>
    <ds:schemaRef ds:uri="http://purl.org/dc/terms/"/>
    <ds:schemaRef ds:uri="c7df1beb-9555-4a34-a0bb-bc4222cc815e"/>
    <ds:schemaRef ds:uri="b93f7d12-03ed-48c2-84fb-322e67083590"/>
  </ds:schemaRefs>
</ds:datastoreItem>
</file>

<file path=customXml/itemProps3.xml><?xml version="1.0" encoding="utf-8"?>
<ds:datastoreItem xmlns:ds="http://schemas.openxmlformats.org/officeDocument/2006/customXml" ds:itemID="{F60FE97F-3CF0-4A0F-A4AC-D4B2E9406D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2276</TotalTime>
  <Words>2334</Words>
  <Application>Microsoft Office PowerPoint</Application>
  <PresentationFormat>Grand écran</PresentationFormat>
  <Paragraphs>210</Paragraphs>
  <Slides>15</Slides>
  <Notes>2</Notes>
  <HiddenSlides>0</HiddenSlides>
  <MMClips>0</MMClips>
  <ScaleCrop>false</ScaleCrop>
  <HeadingPairs>
    <vt:vector size="6" baseType="variant">
      <vt:variant>
        <vt:lpstr>Polices utilisées</vt:lpstr>
      </vt:variant>
      <vt:variant>
        <vt:i4>3</vt:i4>
      </vt:variant>
      <vt:variant>
        <vt:lpstr>Thème</vt:lpstr>
      </vt:variant>
      <vt:variant>
        <vt:i4>4</vt:i4>
      </vt:variant>
      <vt:variant>
        <vt:lpstr>Titres des diapositives</vt:lpstr>
      </vt:variant>
      <vt:variant>
        <vt:i4>15</vt:i4>
      </vt:variant>
    </vt:vector>
  </HeadingPairs>
  <TitlesOfParts>
    <vt:vector size="22" baseType="lpstr">
      <vt:lpstr>Arial</vt:lpstr>
      <vt:lpstr>Courier New</vt:lpstr>
      <vt:lpstr>Wingdings</vt:lpstr>
      <vt:lpstr>TotalEnergies AA - Bleu</vt:lpstr>
      <vt:lpstr>TotalEnergies AA - Rouge</vt:lpstr>
      <vt:lpstr>TotalEnergies AA - Vert</vt:lpstr>
      <vt:lpstr>TotalEnergies AA - Orange</vt:lpstr>
      <vt:lpstr>HSE Requirements for Lifting Operations</vt:lpstr>
      <vt:lpstr>CR-GR-HSE-420</vt:lpstr>
      <vt:lpstr>CR-GR-HSE-420</vt:lpstr>
      <vt:lpstr>Structure of the rule: </vt:lpstr>
      <vt:lpstr>Structure: 5 themes, 20 requirements</vt:lpstr>
      <vt:lpstr>Structure: 5 themes, 20 requirements</vt:lpstr>
      <vt:lpstr>Why are there one CR and one GS with the same title?</vt:lpstr>
      <vt:lpstr>Presentation of the requirements</vt:lpstr>
      <vt:lpstr>Presentation of the requirements</vt:lpstr>
      <vt:lpstr>Presentation of the requirements</vt:lpstr>
      <vt:lpstr>Presentation of the requirements</vt:lpstr>
      <vt:lpstr>Presentation of the requirements</vt:lpstr>
      <vt:lpstr>Presentation of the requirements</vt:lpstr>
      <vt:lpstr>Presentation of the requirements</vt:lpstr>
      <vt:lpstr>Presentation of the requirements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Sebastien DEVETTER</cp:lastModifiedBy>
  <cp:revision>106</cp:revision>
  <cp:lastPrinted>2021-09-17T09:31:36Z</cp:lastPrinted>
  <dcterms:created xsi:type="dcterms:W3CDTF">2021-08-30T17:13:15Z</dcterms:created>
  <dcterms:modified xsi:type="dcterms:W3CDTF">2023-04-04T14:10:05Z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0x010100AB32D8ED9D21304F9FF33E8246D9431B</vt:lpwstr>
  </property>
  <property fmtid="{D5CDD505-2E9C-101B-9397-08002B2CF9AE}" pid="3" name="MSIP_Label_2b30ed1b-e95f-40b5-af89-828263f287a7_Enabled">
    <vt:lpwstr>true</vt:lpwstr>
  </property>
  <property fmtid="{D5CDD505-2E9C-101B-9397-08002B2CF9AE}" pid="4" name="MSIP_Label_2b30ed1b-e95f-40b5-af89-828263f287a7_SetDate">
    <vt:lpwstr>2021-09-08T06:46:31Z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c6f3b587-714c-4c28-81f1-fb289fb47fc6</vt:lpwstr>
  </property>
  <property fmtid="{D5CDD505-2E9C-101B-9397-08002B2CF9AE}" pid="9" name="MSIP_Label_2b30ed1b-e95f-40b5-af89-828263f287a7_ContentBits">
    <vt:lpwstr>0</vt:lpwstr>
  </property>
  <property fmtid="{D5CDD505-2E9C-101B-9397-08002B2CF9AE}" pid="10" name="MediaServiceImageTags">
    <vt:lpwstr/>
  </property>
</Properties>
</file>